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66" r:id="rId5"/>
    <p:sldId id="282" r:id="rId6"/>
    <p:sldId id="262" r:id="rId7"/>
    <p:sldId id="260" r:id="rId8"/>
    <p:sldId id="269" r:id="rId9"/>
    <p:sldId id="270" r:id="rId10"/>
    <p:sldId id="272" r:id="rId11"/>
    <p:sldId id="273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66163" autoAdjust="0"/>
  </p:normalViewPr>
  <p:slideViewPr>
    <p:cSldViewPr snapToGrid="0" snapToObjects="1">
      <p:cViewPr varScale="1">
        <p:scale>
          <a:sx n="82" d="100"/>
          <a:sy n="82" d="100"/>
        </p:scale>
        <p:origin x="20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914F5-BDF5-7246-A84B-A66E8B9D8A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776E9-A9CD-4043-959E-659F562B1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6765-E16F-FA43-BF9C-D124BAA34082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D75A-08D5-2F4E-8CF6-F3F8A5397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242-A2DC-5440-B75E-4243E200292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Operating Systems: </a:t>
            </a:r>
            <a:br>
              <a:rPr lang="en-US" sz="4000" dirty="0" smtClean="0"/>
            </a:br>
            <a:r>
              <a:rPr lang="en-US" sz="4000" dirty="0" smtClean="0"/>
              <a:t>Principles and Practice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Anderson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OS History</a:t>
            </a:r>
            <a:endParaRPr lang="en-US" dirty="0"/>
          </a:p>
        </p:txBody>
      </p:sp>
      <p:pic>
        <p:nvPicPr>
          <p:cNvPr id="6" name="Content Placeholder 5" descr="ch1-10_hist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-296" b="-296"/>
              <a:stretch>
                <a:fillRect/>
              </a:stretch>
            </p:blipFill>
          </mc:Choice>
          <mc:Fallback>
            <p:blipFill>
              <a:blip r:embed="rId4"/>
              <a:srcRect t="-296" b="-296"/>
              <a:stretch>
                <a:fillRect/>
              </a:stretch>
            </p:blipFill>
          </mc:Fallback>
        </mc:AlternateContent>
        <p:spPr>
          <a:xfrm>
            <a:off x="-516109" y="722371"/>
            <a:ext cx="11092906" cy="61006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Operating Systems:</a:t>
            </a:r>
            <a:br>
              <a:rPr lang="en-US" dirty="0" smtClean="0"/>
            </a:br>
            <a:r>
              <a:rPr lang="en-US" dirty="0" smtClean="0"/>
              <a:t>Computers Very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application at a time</a:t>
            </a:r>
          </a:p>
          <a:p>
            <a:pPr lvl="1"/>
            <a:r>
              <a:rPr lang="en-US" dirty="0" smtClean="0"/>
              <a:t>Had complete control of hardware</a:t>
            </a:r>
          </a:p>
          <a:p>
            <a:pPr lvl="1"/>
            <a:r>
              <a:rPr lang="en-US" dirty="0" smtClean="0"/>
              <a:t>OS was runtime library</a:t>
            </a:r>
          </a:p>
          <a:p>
            <a:pPr lvl="1"/>
            <a:r>
              <a:rPr lang="en-US" dirty="0" smtClean="0"/>
              <a:t>Users would stand in line to use the computer</a:t>
            </a:r>
          </a:p>
          <a:p>
            <a:r>
              <a:rPr lang="en-US" dirty="0" smtClean="0"/>
              <a:t>Batch systems</a:t>
            </a:r>
          </a:p>
          <a:p>
            <a:pPr lvl="1"/>
            <a:r>
              <a:rPr lang="en-US" dirty="0" smtClean="0"/>
              <a:t>Keep CPU busy by having a queue of jobs</a:t>
            </a:r>
          </a:p>
          <a:p>
            <a:pPr lvl="1"/>
            <a:r>
              <a:rPr lang="en-US" dirty="0" smtClean="0"/>
              <a:t>OS would load next job while current one runs</a:t>
            </a:r>
          </a:p>
          <a:p>
            <a:pPr lvl="1"/>
            <a:r>
              <a:rPr lang="en-US" dirty="0" smtClean="0"/>
              <a:t>Users would submit jobs, and wait, and wait, 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Time-Sharing Operating Systems:</a:t>
            </a:r>
            <a:br>
              <a:rPr lang="en-US" dirty="0" smtClean="0"/>
            </a:br>
            <a:r>
              <a:rPr lang="en-US" dirty="0" smtClean="0"/>
              <a:t>Computers and People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users on computer at same time</a:t>
            </a:r>
          </a:p>
          <a:p>
            <a:pPr lvl="1"/>
            <a:r>
              <a:rPr lang="en-US" dirty="0" smtClean="0"/>
              <a:t>Multiprogramming: run multiple programs at same time</a:t>
            </a:r>
          </a:p>
          <a:p>
            <a:pPr lvl="1"/>
            <a:r>
              <a:rPr lang="en-US" dirty="0" smtClean="0"/>
              <a:t>Interactive performance: try to complete everyone’s tasks quickly</a:t>
            </a:r>
          </a:p>
          <a:p>
            <a:pPr lvl="1"/>
            <a:r>
              <a:rPr lang="en-US" dirty="0" smtClean="0"/>
              <a:t>As computers became cheaper, more important to optimize for user time, not computer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Operating Systems:</a:t>
            </a:r>
            <a:br>
              <a:rPr lang="en-US" dirty="0" smtClean="0"/>
            </a:br>
            <a:r>
              <a:rPr lang="en-US" dirty="0" smtClean="0"/>
              <a:t>Computers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Laptops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Data center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Giant-scale data centers</a:t>
            </a:r>
          </a:p>
          <a:p>
            <a:r>
              <a:rPr lang="en-US" dirty="0" smtClean="0"/>
              <a:t>Increasing numbers of processors per computer</a:t>
            </a:r>
          </a:p>
          <a:p>
            <a:r>
              <a:rPr lang="en-US" dirty="0" smtClean="0"/>
              <a:t>Increasing numbers of computers per user</a:t>
            </a:r>
          </a:p>
          <a:p>
            <a:r>
              <a:rPr lang="en-US" dirty="0" smtClean="0"/>
              <a:t>Very large </a:t>
            </a:r>
            <a:r>
              <a:rPr lang="en-US" smtClean="0"/>
              <a:t>scale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 (for 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definition</a:t>
            </a:r>
          </a:p>
          <a:p>
            <a:pPr lvl="1"/>
            <a:r>
              <a:rPr lang="en-US" dirty="0" smtClean="0"/>
              <a:t>Software to manage a computer’s resources for its users and applications</a:t>
            </a:r>
          </a:p>
          <a:p>
            <a:r>
              <a:rPr lang="en-US" dirty="0" smtClean="0"/>
              <a:t>OS challenges</a:t>
            </a:r>
          </a:p>
          <a:p>
            <a:pPr lvl="1"/>
            <a:r>
              <a:rPr lang="en-US" dirty="0" smtClean="0"/>
              <a:t>Reliability, security, responsiveness, portability, …</a:t>
            </a:r>
          </a:p>
          <a:p>
            <a:r>
              <a:rPr lang="en-US" dirty="0" smtClean="0"/>
              <a:t>OS history</a:t>
            </a:r>
          </a:p>
          <a:p>
            <a:pPr lvl="1"/>
            <a:r>
              <a:rPr lang="en-US" dirty="0" smtClean="0"/>
              <a:t>How are OS X, Windows 8, and Linux related?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85" y="274638"/>
            <a:ext cx="417664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07" y="1736265"/>
            <a:ext cx="3335227" cy="4850690"/>
          </a:xfrm>
        </p:spPr>
        <p:txBody>
          <a:bodyPr>
            <a:normAutofit/>
          </a:bodyPr>
          <a:lstStyle/>
          <a:p>
            <a:r>
              <a:rPr lang="en-US" dirty="0" smtClean="0"/>
              <a:t>Software to manage a computer’s resources for its users and applications</a:t>
            </a:r>
          </a:p>
        </p:txBody>
      </p:sp>
      <p:pic>
        <p:nvPicPr>
          <p:cNvPr id="5" name="Content Placeholder 3" descr="ch1-03_osbig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41991" r="-41991"/>
              <a:stretch>
                <a:fillRect/>
              </a:stretch>
            </p:blipFill>
          </mc:Choice>
          <mc:Fallback>
            <p:blipFill>
              <a:blip r:embed="rId4"/>
              <a:srcRect l="-41991" r="-41991"/>
              <a:stretch>
                <a:fillRect/>
              </a:stretch>
            </p:blipFill>
          </mc:Fallback>
        </mc:AlternateContent>
        <p:spPr>
          <a:xfrm>
            <a:off x="648556" y="-87052"/>
            <a:ext cx="12047779" cy="6945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Referee:</a:t>
            </a:r>
          </a:p>
          <a:p>
            <a:pPr lvl="1"/>
            <a:r>
              <a:rPr lang="en-US" dirty="0" smtClean="0"/>
              <a:t>Resource allocation among users, applications</a:t>
            </a:r>
          </a:p>
          <a:p>
            <a:pPr lvl="1"/>
            <a:r>
              <a:rPr lang="en-US" dirty="0" smtClean="0"/>
              <a:t>Isolation of different users, applications from each other</a:t>
            </a:r>
          </a:p>
          <a:p>
            <a:pPr lvl="1"/>
            <a:r>
              <a:rPr lang="en-US" dirty="0" smtClean="0"/>
              <a:t>Communication between users, applications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Each application appears to have the entire machine to itself</a:t>
            </a:r>
          </a:p>
          <a:p>
            <a:pPr lvl="1"/>
            <a:r>
              <a:rPr lang="en-US" dirty="0" smtClean="0"/>
              <a:t>Infinite number of processors, (near) infinite amount of memory, reliable storage, reliable network transport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Libraries, user interface widgets,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Prevent users from accessing each other’s files without permission</a:t>
            </a:r>
          </a:p>
          <a:p>
            <a:pPr lvl="1"/>
            <a:r>
              <a:rPr lang="en-US" dirty="0" smtClean="0"/>
              <a:t>Even after a file is deleting and its space re-used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Files can grow (nearly) arbitrarily large</a:t>
            </a:r>
          </a:p>
          <a:p>
            <a:pPr lvl="1"/>
            <a:r>
              <a:rPr lang="en-US" dirty="0" smtClean="0"/>
              <a:t>Files persist even when the machine crashes in the middle of a save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Named directories, </a:t>
            </a:r>
            <a:r>
              <a:rPr lang="en-US" dirty="0" err="1" smtClean="0"/>
              <a:t>printf</a:t>
            </a:r>
            <a:r>
              <a:rPr lang="en-US" dirty="0" smtClean="0"/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an operating system allocate processing time between competing uses?</a:t>
            </a:r>
          </a:p>
          <a:p>
            <a:pPr lvl="1"/>
            <a:r>
              <a:rPr lang="en-US" dirty="0" smtClean="0"/>
              <a:t>Give the CPU to the first to arrive?</a:t>
            </a:r>
          </a:p>
          <a:p>
            <a:pPr lvl="1"/>
            <a:r>
              <a:rPr lang="en-US" dirty="0" smtClean="0"/>
              <a:t>To the one that needs the least resources to complete?   To the one that needs the most resources?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service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0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the server manage many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simultaneous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requests?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keep the client safe from spyware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in scripts </a:t>
            </a:r>
            <a:r>
              <a:rPr lang="en-US" sz="2800" dirty="0" smtClean="0"/>
              <a:t>on a web site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How do make updates to the web site so that clients always see a consistent view?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 descr="ch1-01_clientserve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-14544" b="-14544"/>
              <a:stretch>
                <a:fillRect/>
              </a:stretch>
            </p:blipFill>
          </mc:Choice>
          <mc:Fallback>
            <p:blipFill>
              <a:blip r:embed="rId4"/>
              <a:srcRect t="-14544" b="-14544"/>
              <a:stretch>
                <a:fillRect/>
              </a:stretch>
            </p:blipFill>
          </mc:Fallback>
        </mc:AlternateContent>
        <p:spPr>
          <a:xfrm>
            <a:off x="-202304" y="0"/>
            <a:ext cx="9530103" cy="52411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Does the system do what it was designed to do?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What portion of the time is the system working?</a:t>
            </a:r>
          </a:p>
          <a:p>
            <a:pPr lvl="1"/>
            <a:r>
              <a:rPr lang="en-US" dirty="0" smtClean="0"/>
              <a:t>Mean Time To Failure (MTTF), Mean Time to Repair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the system be compromised by an attacker?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 Data is accessible only to authorized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8483" cy="1143000"/>
          </a:xfrm>
        </p:spPr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62" y="1930705"/>
            <a:ext cx="463995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For programs:</a:t>
            </a:r>
          </a:p>
          <a:p>
            <a:pPr lvl="2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Abstract virtual machine (AVM)</a:t>
            </a:r>
          </a:p>
          <a:p>
            <a:pPr lvl="1"/>
            <a:r>
              <a:rPr lang="en-US" dirty="0" smtClean="0"/>
              <a:t>For the operating system</a:t>
            </a:r>
          </a:p>
          <a:p>
            <a:pPr lvl="2"/>
            <a:r>
              <a:rPr lang="en-US" dirty="0" smtClean="0"/>
              <a:t>Hardware abstraction layer</a:t>
            </a:r>
          </a:p>
        </p:txBody>
      </p:sp>
      <p:pic>
        <p:nvPicPr>
          <p:cNvPr id="5" name="Content Placeholder 3" descr="ch1-03_osbig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41991" r="-41991"/>
              <a:stretch>
                <a:fillRect/>
              </a:stretch>
            </p:blipFill>
          </mc:Choice>
          <mc:Fallback>
            <p:blipFill>
              <a:blip r:embed="rId4"/>
              <a:srcRect l="-41991" r="-41991"/>
              <a:stretch>
                <a:fillRect/>
              </a:stretch>
            </p:blipFill>
          </mc:Fallback>
        </mc:AlternateContent>
        <p:spPr>
          <a:xfrm>
            <a:off x="1548930" y="539168"/>
            <a:ext cx="10712505" cy="617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566</Words>
  <Application>Microsoft Office PowerPoint</Application>
  <PresentationFormat>On-screen Show (4:3)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Operating Systems:  Principles and Practice</vt:lpstr>
      <vt:lpstr>Main Points (for today)</vt:lpstr>
      <vt:lpstr>What is an operating system?</vt:lpstr>
      <vt:lpstr>Operating System Roles</vt:lpstr>
      <vt:lpstr>Example: File Systems</vt:lpstr>
      <vt:lpstr>Question</vt:lpstr>
      <vt:lpstr>Example: web service</vt:lpstr>
      <vt:lpstr>OS Challenges</vt:lpstr>
      <vt:lpstr>OS Challenges</vt:lpstr>
      <vt:lpstr>OS Challenges</vt:lpstr>
      <vt:lpstr>OS History</vt:lpstr>
      <vt:lpstr>Early Operating Systems: Computers Very Expensive</vt:lpstr>
      <vt:lpstr>Time-Sharing Operating Systems: Computers and People Expensive</vt:lpstr>
      <vt:lpstr>Today’s Operating Systems: Computers Cheap</vt:lpstr>
      <vt:lpstr>Tomorrow’s Operating Systems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Principles and Practice, Introduction</dc:title>
  <dc:subject/>
  <dc:creator>Thomas Anderson</dc:creator>
  <cp:keywords/>
  <dc:description>Copyright 2012 Thomas Anderson</dc:description>
  <cp:lastModifiedBy>Ming Li</cp:lastModifiedBy>
  <cp:revision>34</cp:revision>
  <cp:lastPrinted>2014-03-31T18:05:18Z</cp:lastPrinted>
  <dcterms:created xsi:type="dcterms:W3CDTF">2014-09-24T06:21:04Z</dcterms:created>
  <dcterms:modified xsi:type="dcterms:W3CDTF">2019-08-21T20:43:59Z</dcterms:modified>
  <cp:category/>
</cp:coreProperties>
</file>