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FDABC-58CD-3948-B12A-02A5BA297BD2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52372-3169-3E47-91B9-B9FD44155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pretty complex!  But its because there</a:t>
            </a:r>
            <a:r>
              <a:rPr lang="en-US" baseline="0" dirty="0" smtClean="0"/>
              <a:t> are a lot of aspects to a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used – typically, fork a process, child and parent are now both running the same program.  One</a:t>
            </a:r>
            <a:r>
              <a:rPr lang="en-US" baseline="0" dirty="0" smtClean="0"/>
              <a:t> sets up the child program, and runs exec – becoming the new program</a:t>
            </a:r>
          </a:p>
          <a:p>
            <a:r>
              <a:rPr lang="en-US" baseline="0" dirty="0" smtClean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could print first, or child could print first – you don’t know!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39CD-56EF-564F-B713-A85C18AA6919}" type="datetimeFigureOut">
              <a:rPr lang="en-US" smtClean="0"/>
              <a:pPr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Programming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What does this code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child_pid</a:t>
            </a:r>
            <a:r>
              <a:rPr lang="en-US" dirty="0" smtClean="0"/>
              <a:t> = fork();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child_pid</a:t>
            </a:r>
            <a:r>
              <a:rPr lang="en-US" dirty="0" smtClean="0"/>
              <a:t> == 0) {           // I'm the child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printf("I</a:t>
            </a:r>
            <a:r>
              <a:rPr lang="en-US" dirty="0" smtClean="0"/>
              <a:t> am process #%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 else {                        // I'm the parent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printf("I</a:t>
            </a:r>
            <a:r>
              <a:rPr lang="en-US" dirty="0" smtClean="0"/>
              <a:t> am parent of process #%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child_pid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UNIX fork() return an error?  Why?</a:t>
            </a:r>
          </a:p>
          <a:p>
            <a:endParaRPr lang="en-US" dirty="0" smtClean="0"/>
          </a:p>
          <a:p>
            <a:r>
              <a:rPr lang="en-US" dirty="0" smtClean="0"/>
              <a:t>Can UNIX exec() return an error?  Why?</a:t>
            </a:r>
          </a:p>
          <a:p>
            <a:endParaRPr lang="en-US" dirty="0" smtClean="0"/>
          </a:p>
          <a:p>
            <a:r>
              <a:rPr lang="en-US" dirty="0" smtClean="0"/>
              <a:t>Can UNIX wait() ever return immediately?  Why?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Steps to implement UNIX fork</a:t>
            </a:r>
          </a:p>
          <a:p>
            <a:pPr lvl="1"/>
            <a:r>
              <a:rPr lang="en-US" dirty="0" smtClean="0"/>
              <a:t>Create and initialize the process control block (PCB) in the kernel</a:t>
            </a:r>
          </a:p>
          <a:p>
            <a:pPr lvl="1"/>
            <a:r>
              <a:rPr lang="en-US" dirty="0" smtClean="0"/>
              <a:t>Create a new address space</a:t>
            </a:r>
          </a:p>
          <a:p>
            <a:pPr lvl="1"/>
            <a:r>
              <a:rPr lang="en-US" dirty="0" smtClean="0"/>
              <a:t>Initialize the address space with a copy of the entire contents of the address space of the parent</a:t>
            </a:r>
          </a:p>
          <a:p>
            <a:pPr lvl="1"/>
            <a:r>
              <a:rPr lang="en-US" dirty="0" smtClean="0"/>
              <a:t>Inherit the execution context of the parent (e.g., any open files)</a:t>
            </a:r>
          </a:p>
          <a:p>
            <a:pPr lvl="1"/>
            <a:r>
              <a:rPr lang="en-US" dirty="0" smtClean="0"/>
              <a:t>Inform the scheduler that the new process is ready to run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implement UNIX fork</a:t>
            </a:r>
          </a:p>
          <a:p>
            <a:pPr lvl="1"/>
            <a:r>
              <a:rPr lang="en-US" dirty="0" smtClean="0"/>
              <a:t>Load the program into the current address space</a:t>
            </a:r>
          </a:p>
          <a:p>
            <a:pPr lvl="1"/>
            <a:r>
              <a:rPr lang="en-US" dirty="0" smtClean="0"/>
              <a:t>Copy arguments into memory in the address space</a:t>
            </a:r>
          </a:p>
          <a:p>
            <a:pPr lvl="1"/>
            <a:r>
              <a:rPr lang="en-US" dirty="0" smtClean="0"/>
              <a:t>Initialize the hardware context to start execution at ``start''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All operations on all files, devices use the same set of system calls: open, close, read, write</a:t>
            </a:r>
          </a:p>
          <a:p>
            <a:r>
              <a:rPr lang="en-US" dirty="0" smtClean="0"/>
              <a:t>Open before use</a:t>
            </a:r>
          </a:p>
          <a:p>
            <a:pPr lvl="1"/>
            <a:r>
              <a:rPr lang="en-US" dirty="0" smtClean="0"/>
              <a:t>Open returns a handle (file descriptor) for use in later calls on the file</a:t>
            </a:r>
          </a:p>
          <a:p>
            <a:r>
              <a:rPr lang="en-US" dirty="0" smtClean="0"/>
              <a:t>Byte-oriented</a:t>
            </a:r>
          </a:p>
          <a:p>
            <a:r>
              <a:rPr lang="en-US" dirty="0" smtClean="0"/>
              <a:t>Kernel-buffered read/write</a:t>
            </a:r>
          </a:p>
          <a:p>
            <a:r>
              <a:rPr lang="en-US" dirty="0" smtClean="0"/>
              <a:t>Explicit close</a:t>
            </a:r>
          </a:p>
          <a:p>
            <a:pPr lvl="1"/>
            <a:r>
              <a:rPr lang="en-US" dirty="0" smtClean="0"/>
              <a:t>To garbage collect the open file descriptor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file open is a Swiss Army knife:</a:t>
            </a:r>
          </a:p>
          <a:p>
            <a:pPr lvl="1"/>
            <a:r>
              <a:rPr lang="en-US" dirty="0" smtClean="0"/>
              <a:t>Open the file, return file descriptor</a:t>
            </a:r>
          </a:p>
          <a:p>
            <a:pPr lvl="1"/>
            <a:r>
              <a:rPr lang="en-US" dirty="0" smtClean="0"/>
              <a:t>Options: </a:t>
            </a:r>
          </a:p>
          <a:p>
            <a:pPr lvl="2"/>
            <a:r>
              <a:rPr lang="en-US" dirty="0" smtClean="0"/>
              <a:t>if file doesn’t exist, return an error</a:t>
            </a:r>
          </a:p>
          <a:p>
            <a:pPr lvl="2"/>
            <a:r>
              <a:rPr lang="en-US" dirty="0" smtClean="0"/>
              <a:t>If file doesn’t exist, create file and open it</a:t>
            </a:r>
          </a:p>
          <a:p>
            <a:pPr lvl="2"/>
            <a:r>
              <a:rPr lang="en-US" dirty="0" smtClean="0"/>
              <a:t>If file does exist, return an error</a:t>
            </a:r>
          </a:p>
          <a:p>
            <a:pPr lvl="2"/>
            <a:r>
              <a:rPr lang="en-US" dirty="0" smtClean="0"/>
              <a:t>If file does exist, open file</a:t>
            </a:r>
          </a:p>
          <a:p>
            <a:pPr lvl="2"/>
            <a:r>
              <a:rPr lang="en-US" dirty="0" smtClean="0"/>
              <a:t>If file exists but isn’t empty, nix it then open</a:t>
            </a:r>
          </a:p>
          <a:p>
            <a:pPr lvl="2"/>
            <a:r>
              <a:rPr lang="en-US" dirty="0" smtClean="0"/>
              <a:t>If file exists but isn’t empty, return an error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Why not separate </a:t>
            </a:r>
            <a:r>
              <a:rPr lang="en-US" dirty="0" err="1" smtClean="0"/>
              <a:t>syscalls</a:t>
            </a:r>
            <a:r>
              <a:rPr lang="en-US" dirty="0" smtClean="0"/>
              <a:t> for open/create/exists?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exists(name</a:t>
            </a:r>
            <a:r>
              <a:rPr lang="en-US" dirty="0" smtClean="0"/>
              <a:t>))</a:t>
            </a:r>
          </a:p>
          <a:p>
            <a:pPr lvl="1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create(name</a:t>
            </a:r>
            <a:r>
              <a:rPr lang="en-US" dirty="0" smtClean="0"/>
              <a:t>);   // can create fail?</a:t>
            </a:r>
          </a:p>
          <a:p>
            <a:pPr lvl="1">
              <a:buNone/>
            </a:pPr>
            <a:r>
              <a:rPr lang="en-US" dirty="0" err="1" smtClean="0"/>
              <a:t>fd</a:t>
            </a:r>
            <a:r>
              <a:rPr lang="en-US" dirty="0" smtClean="0"/>
              <a:t> = </a:t>
            </a:r>
            <a:r>
              <a:rPr lang="en-US" dirty="0" err="1" smtClean="0"/>
              <a:t>open(name</a:t>
            </a:r>
            <a:r>
              <a:rPr lang="en-US" dirty="0" smtClean="0"/>
              <a:t>);   // does the file exist?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char *</a:t>
            </a:r>
            <a:r>
              <a:rPr lang="en-US" sz="2000" dirty="0" err="1" smtClean="0"/>
              <a:t>prog</a:t>
            </a:r>
            <a:r>
              <a:rPr lang="en-US" sz="2000" dirty="0" smtClean="0"/>
              <a:t>, **</a:t>
            </a:r>
            <a:r>
              <a:rPr lang="en-US" sz="2000" dirty="0" err="1" smtClean="0"/>
              <a:t>args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// Read and parse the input a line at a time</a:t>
            </a:r>
          </a:p>
          <a:p>
            <a:pPr>
              <a:buNone/>
            </a:pPr>
            <a:r>
              <a:rPr lang="en-US" sz="2000" dirty="0" smtClean="0"/>
              <a:t>while (</a:t>
            </a:r>
            <a:r>
              <a:rPr lang="en-US" sz="2000" dirty="0" err="1" smtClean="0"/>
              <a:t>readAndParseCmdLine(&amp;prog</a:t>
            </a:r>
            <a:r>
              <a:rPr lang="en-US" sz="2000" dirty="0" smtClean="0"/>
              <a:t>, &amp;</a:t>
            </a:r>
            <a:r>
              <a:rPr lang="en-US" sz="2000" dirty="0" err="1" smtClean="0"/>
              <a:t>args</a:t>
            </a:r>
            <a:r>
              <a:rPr lang="en-US" sz="2000" dirty="0" smtClean="0"/>
              <a:t>)) {   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 = fork();      // create a child process</a:t>
            </a:r>
          </a:p>
          <a:p>
            <a:pPr>
              <a:buNone/>
            </a:pPr>
            <a:r>
              <a:rPr lang="en-US" sz="2000" dirty="0" smtClean="0"/>
              <a:t>    if (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 == 0) {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exec(prog</a:t>
            </a:r>
            <a:r>
              <a:rPr lang="en-US" sz="2000" dirty="0" smtClean="0"/>
              <a:t>, </a:t>
            </a:r>
            <a:r>
              <a:rPr lang="en-US" sz="2000" dirty="0" err="1" smtClean="0"/>
              <a:t>args</a:t>
            </a:r>
            <a:r>
              <a:rPr lang="en-US" sz="2000" dirty="0" smtClean="0"/>
              <a:t>);       // I'm the child process.  Run program </a:t>
            </a:r>
          </a:p>
          <a:p>
            <a:pPr>
              <a:buNone/>
            </a:pPr>
            <a:r>
              <a:rPr lang="en-US" sz="2000" dirty="0" smtClean="0"/>
              <a:t>      // NOT REACHED</a:t>
            </a:r>
          </a:p>
          <a:p>
            <a:pPr>
              <a:buNone/>
            </a:pPr>
            <a:r>
              <a:rPr lang="en-US" sz="2000" dirty="0" smtClean="0"/>
              <a:t>    } else {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wait(child_pid</a:t>
            </a:r>
            <a:r>
              <a:rPr lang="en-US" sz="2000" dirty="0" smtClean="0"/>
              <a:t>);       // I'm the parent, wait for child</a:t>
            </a:r>
          </a:p>
          <a:p>
            <a:pPr>
              <a:buNone/>
            </a:pPr>
            <a:r>
              <a:rPr lang="en-US" sz="2000" dirty="0" smtClean="0"/>
              <a:t>       return 0;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3-02_thinwa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46833" r="-46833"/>
              <a:stretch>
                <a:fillRect/>
              </a:stretch>
            </p:blipFill>
          </mc:Choice>
          <mc:Fallback>
            <p:blipFill>
              <a:blip r:embed="rId3"/>
              <a:srcRect l="-46833" r="-46833"/>
              <a:stretch>
                <a:fillRect/>
              </a:stretch>
            </p:blipFill>
          </mc:Fallback>
        </mc:AlternateContent>
        <p:spPr>
          <a:xfrm>
            <a:off x="-1972976" y="0"/>
            <a:ext cx="12935307" cy="711392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managing processes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exec, wait</a:t>
            </a:r>
          </a:p>
          <a:p>
            <a:r>
              <a:rPr lang="en-US" dirty="0" smtClean="0"/>
              <a:t>Performing I/O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pen, read, write, close</a:t>
            </a:r>
          </a:p>
          <a:p>
            <a:r>
              <a:rPr lang="en-US" dirty="0" smtClean="0"/>
              <a:t>Communicating between processes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ipe, dup, select, connect</a:t>
            </a:r>
          </a:p>
          <a:p>
            <a:r>
              <a:rPr lang="en-US" dirty="0" smtClean="0"/>
              <a:t>Example: implementing a shell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shell is a job control system </a:t>
            </a:r>
          </a:p>
          <a:p>
            <a:pPr lvl="1"/>
            <a:r>
              <a:rPr lang="en-US" dirty="0" smtClean="0"/>
              <a:t>Allows programmer to create and manage a set of programs to do some task</a:t>
            </a:r>
          </a:p>
          <a:p>
            <a:pPr lvl="1"/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, Linux all have shells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to compile a C program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sourcefile1.c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sourcefile2.c</a:t>
            </a:r>
          </a:p>
          <a:p>
            <a:pPr lvl="1">
              <a:buNone/>
            </a:pPr>
            <a:r>
              <a:rPr lang="en-US" dirty="0" err="1" smtClean="0"/>
              <a:t>ln</a:t>
            </a:r>
            <a:r>
              <a:rPr lang="en-US" dirty="0" smtClean="0"/>
              <a:t> –</a:t>
            </a:r>
            <a:r>
              <a:rPr lang="en-US" dirty="0" err="1" smtClean="0"/>
              <a:t>o</a:t>
            </a:r>
            <a:r>
              <a:rPr lang="en-US" dirty="0" smtClean="0"/>
              <a:t> program sourcefile1.o sourcefile2.o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shell runs at user-level, what system calls does it make to run each of the programs?</a:t>
            </a:r>
          </a:p>
          <a:p>
            <a:pPr lvl="1"/>
            <a:r>
              <a:rPr lang="en-US" dirty="0" smtClean="0"/>
              <a:t>Ex: cc, </a:t>
            </a:r>
            <a:r>
              <a:rPr lang="en-US" dirty="0" err="1" smtClean="0"/>
              <a:t>ln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err="1" smtClean="0"/>
              <a:t>CreateProcess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call to create a new process to run a program</a:t>
            </a:r>
          </a:p>
          <a:p>
            <a:pPr lvl="1"/>
            <a:r>
              <a:rPr lang="en-US" dirty="0" smtClean="0"/>
              <a:t>Create and initialize the process control block (PCB) in the kernel</a:t>
            </a:r>
          </a:p>
          <a:p>
            <a:pPr lvl="1"/>
            <a:r>
              <a:rPr lang="en-US" dirty="0" smtClean="0"/>
              <a:t>Create and initialize a new address space</a:t>
            </a:r>
          </a:p>
          <a:p>
            <a:pPr lvl="1"/>
            <a:r>
              <a:rPr lang="en-US" dirty="0" smtClean="0"/>
              <a:t>Load the program into the address space</a:t>
            </a:r>
          </a:p>
          <a:p>
            <a:pPr lvl="1"/>
            <a:r>
              <a:rPr lang="en-US" dirty="0" smtClean="0"/>
              <a:t>Copy arguments into memory in the address space</a:t>
            </a:r>
          </a:p>
          <a:p>
            <a:pPr lvl="1"/>
            <a:r>
              <a:rPr lang="en-US" dirty="0" smtClean="0"/>
              <a:t>Initialize the hardware context to start execution at ``start'’</a:t>
            </a:r>
          </a:p>
          <a:p>
            <a:pPr lvl="1"/>
            <a:r>
              <a:rPr lang="en-US" dirty="0" smtClean="0"/>
              <a:t>Inform the scheduler that the new process is ready to run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</a:t>
            </a:r>
            <a:r>
              <a:rPr lang="en-US" dirty="0" err="1" smtClean="0"/>
              <a:t>CreateProcess</a:t>
            </a:r>
            <a:r>
              <a:rPr lang="en-US" dirty="0" smtClean="0"/>
              <a:t> API</a:t>
            </a:r>
            <a:br>
              <a:rPr lang="en-US" dirty="0" smtClean="0"/>
            </a:br>
            <a:r>
              <a:rPr lang="en-US" dirty="0" smtClean="0"/>
              <a:t>(simplified)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2157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CreateProcess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    NULL,           // No module name (use command line)</a:t>
            </a:r>
          </a:p>
          <a:p>
            <a:pPr>
              <a:buNone/>
            </a:pPr>
            <a:r>
              <a:rPr lang="en-US" dirty="0" smtClean="0"/>
              <a:t>    argv[1],        // Command line</a:t>
            </a:r>
          </a:p>
          <a:p>
            <a:pPr>
              <a:buNone/>
            </a:pPr>
            <a:r>
              <a:rPr lang="en-US" dirty="0" smtClean="0"/>
              <a:t>    NULL,           // Process handle not inheritable</a:t>
            </a:r>
          </a:p>
          <a:p>
            <a:pPr>
              <a:buNone/>
            </a:pPr>
            <a:r>
              <a:rPr lang="en-US" dirty="0" smtClean="0"/>
              <a:t>    NULL,           // Thread handle not inheritable</a:t>
            </a:r>
          </a:p>
          <a:p>
            <a:pPr>
              <a:buNone/>
            </a:pPr>
            <a:r>
              <a:rPr lang="en-US" dirty="0" smtClean="0"/>
              <a:t>    FALSE,          // Set handle inheritance to FALSE</a:t>
            </a:r>
          </a:p>
          <a:p>
            <a:pPr>
              <a:buNone/>
            </a:pPr>
            <a:r>
              <a:rPr lang="en-US" dirty="0" smtClean="0"/>
              <a:t>    0,                  // No creation flags</a:t>
            </a:r>
          </a:p>
          <a:p>
            <a:pPr>
              <a:buNone/>
            </a:pPr>
            <a:r>
              <a:rPr lang="en-US" dirty="0" smtClean="0"/>
              <a:t>    NULL,           // Use parent's environment block</a:t>
            </a:r>
          </a:p>
          <a:p>
            <a:pPr>
              <a:buNone/>
            </a:pPr>
            <a:r>
              <a:rPr lang="en-US" dirty="0" smtClean="0"/>
              <a:t>    NULL,           // Use parent's starting directory</a:t>
            </a:r>
          </a:p>
          <a:p>
            <a:pPr>
              <a:buNone/>
            </a:pPr>
            <a:r>
              <a:rPr lang="en-US" dirty="0" smtClean="0"/>
              <a:t>    &amp;</a:t>
            </a:r>
            <a:r>
              <a:rPr lang="en-US" dirty="0" err="1" smtClean="0"/>
              <a:t>si</a:t>
            </a:r>
            <a:r>
              <a:rPr lang="en-US" dirty="0" smtClean="0"/>
              <a:t>,              // Pointer to STARTUPINFO structure</a:t>
            </a:r>
          </a:p>
          <a:p>
            <a:pPr>
              <a:buNone/>
            </a:pPr>
            <a:r>
              <a:rPr lang="en-US" dirty="0" smtClean="0"/>
              <a:t>    &amp;pi )            // Pointer to PROCESS_INFORMATION structure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fork 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dirty="0" smtClean="0"/>
              <a:t>UNIX exec – system call to change the program being run by the current process</a:t>
            </a:r>
          </a:p>
          <a:p>
            <a:r>
              <a:rPr lang="en-US" dirty="0" smtClean="0"/>
              <a:t>UNIX wait – system call to wait for a process to finish</a:t>
            </a:r>
          </a:p>
          <a:p>
            <a:r>
              <a:rPr lang="en-US" dirty="0" smtClean="0"/>
              <a:t>UNIX signal – system call to send a notification to another 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pic>
        <p:nvPicPr>
          <p:cNvPr id="6" name="Content Placeholder 5" descr="ch3-03_forkexec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8100" r="-8100"/>
              <a:stretch>
                <a:fillRect/>
              </a:stretch>
            </p:blipFill>
          </mc:Choice>
          <mc:Fallback>
            <p:blipFill>
              <a:blip r:embed="rId4"/>
              <a:srcRect l="-8100" r="-8100"/>
              <a:stretch>
                <a:fillRect/>
              </a:stretch>
            </p:blipFill>
          </mc:Fallback>
        </mc:AlternateContent>
        <p:spPr>
          <a:xfrm>
            <a:off x="-337259" y="1163278"/>
            <a:ext cx="10057990" cy="553150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999</Words>
  <Application>Microsoft Macintosh PowerPoint</Application>
  <PresentationFormat>On-screen Show (4:3)</PresentationFormat>
  <Paragraphs>127</Paragraphs>
  <Slides>17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Programming Interface</vt:lpstr>
      <vt:lpstr>Slide 2</vt:lpstr>
      <vt:lpstr>Main Points</vt:lpstr>
      <vt:lpstr>Shell</vt:lpstr>
      <vt:lpstr>Question</vt:lpstr>
      <vt:lpstr>Windows CreateProcess</vt:lpstr>
      <vt:lpstr>Windows CreateProcess API (simplified)</vt:lpstr>
      <vt:lpstr>UNIX Process Management</vt:lpstr>
      <vt:lpstr>UNIX Process Management</vt:lpstr>
      <vt:lpstr>Question: What does this code print?</vt:lpstr>
      <vt:lpstr>Questions</vt:lpstr>
      <vt:lpstr>Implementing UNIX fork</vt:lpstr>
      <vt:lpstr>Implementing UNIX exec</vt:lpstr>
      <vt:lpstr>UNIX I/O</vt:lpstr>
      <vt:lpstr>UNIX File System Interface</vt:lpstr>
      <vt:lpstr>Interface Design Question</vt:lpstr>
      <vt:lpstr>Implementing a Shell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Interface</dc:title>
  <dc:creator>Thomas Anderson</dc:creator>
  <cp:lastModifiedBy>Thomas Anderson</cp:lastModifiedBy>
  <cp:revision>7</cp:revision>
  <dcterms:created xsi:type="dcterms:W3CDTF">2014-09-07T00:32:42Z</dcterms:created>
  <dcterms:modified xsi:type="dcterms:W3CDTF">2014-09-07T00:40:29Z</dcterms:modified>
</cp:coreProperties>
</file>