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handoutMasterIdLst>
    <p:handoutMasterId r:id="rId30"/>
  </p:handoutMasterIdLst>
  <p:sldIdLst>
    <p:sldId id="256" r:id="rId2"/>
    <p:sldId id="278" r:id="rId3"/>
    <p:sldId id="308" r:id="rId4"/>
    <p:sldId id="314" r:id="rId5"/>
    <p:sldId id="258" r:id="rId6"/>
    <p:sldId id="259" r:id="rId7"/>
    <p:sldId id="273" r:id="rId8"/>
    <p:sldId id="261" r:id="rId9"/>
    <p:sldId id="260" r:id="rId10"/>
    <p:sldId id="262" r:id="rId11"/>
    <p:sldId id="263" r:id="rId12"/>
    <p:sldId id="289" r:id="rId13"/>
    <p:sldId id="291" r:id="rId14"/>
    <p:sldId id="292" r:id="rId15"/>
    <p:sldId id="290" r:id="rId16"/>
    <p:sldId id="271" r:id="rId17"/>
    <p:sldId id="270" r:id="rId18"/>
    <p:sldId id="310" r:id="rId19"/>
    <p:sldId id="277" r:id="rId20"/>
    <p:sldId id="312" r:id="rId21"/>
    <p:sldId id="313" r:id="rId22"/>
    <p:sldId id="268" r:id="rId23"/>
    <p:sldId id="269" r:id="rId24"/>
    <p:sldId id="266" r:id="rId25"/>
    <p:sldId id="293" r:id="rId26"/>
    <p:sldId id="300" r:id="rId27"/>
    <p:sldId id="301"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68" autoAdjust="0"/>
    <p:restoredTop sz="82699" autoAdjust="0"/>
  </p:normalViewPr>
  <p:slideViewPr>
    <p:cSldViewPr snapToGrid="0" snapToObjects="1">
      <p:cViewPr varScale="1">
        <p:scale>
          <a:sx n="83" d="100"/>
          <a:sy n="83" d="100"/>
        </p:scale>
        <p:origin x="-712" y="-96"/>
      </p:cViewPr>
      <p:guideLst>
        <p:guide orient="horz" pos="2160"/>
        <p:guide pos="2880"/>
      </p:guideLst>
    </p:cSldViewPr>
  </p:slideViewPr>
  <p:outlineViewPr>
    <p:cViewPr>
      <p:scale>
        <a:sx n="33" d="100"/>
        <a:sy n="33" d="100"/>
      </p:scale>
      <p:origin x="0" y="15568"/>
    </p:cViewPr>
  </p:outlineViewPr>
  <p:notesTextViewPr>
    <p:cViewPr>
      <p:scale>
        <a:sx n="200" d="100"/>
        <a:sy n="200" d="100"/>
      </p:scale>
      <p:origin x="0" y="0"/>
    </p:cViewPr>
  </p:notesTextViewPr>
  <p:sorterViewPr>
    <p:cViewPr>
      <p:scale>
        <a:sx n="100" d="100"/>
        <a:sy n="100" d="100"/>
      </p:scale>
      <p:origin x="0" y="6736"/>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handoutMaster" Target="handoutMasters/handout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164801D-7B6B-5F4A-8968-09970CCB169C}" type="datetimeFigureOut">
              <a:rPr lang="en-US" smtClean="0"/>
              <a:pPr/>
              <a:t>10/16/15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8EEC0CD-F1DA-FC46-B0C6-E241E5C04A81}" type="slidenum">
              <a:rPr lang="en-US" smtClean="0"/>
              <a:pPr/>
              <a:t>‹#›</a:t>
            </a:fld>
            <a:endParaRPr lang="en-US"/>
          </a:p>
        </p:txBody>
      </p:sp>
    </p:spTree>
    <p:extLst>
      <p:ext uri="{BB962C8B-B14F-4D97-AF65-F5344CB8AC3E}">
        <p14:creationId xmlns:p14="http://schemas.microsoft.com/office/powerpoint/2010/main" val="24860502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BC2D66-7F57-E94D-93F5-2C545036412A}" type="datetimeFigureOut">
              <a:rPr lang="en-US" smtClean="0"/>
              <a:pPr/>
              <a:t>10/16/15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D3955F-9E14-2048-A3C7-B473A3FD9833}" type="slidenum">
              <a:rPr lang="en-US" smtClean="0"/>
              <a:pPr/>
              <a:t>‹#›</a:t>
            </a:fld>
            <a:endParaRPr lang="en-US"/>
          </a:p>
        </p:txBody>
      </p:sp>
    </p:spTree>
    <p:extLst>
      <p:ext uri="{BB962C8B-B14F-4D97-AF65-F5344CB8AC3E}">
        <p14:creationId xmlns:p14="http://schemas.microsoft.com/office/powerpoint/2010/main" val="3638756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One additional chopstick anywhere on the table is enough!</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Acquire both chopsticks at once?</a:t>
            </a:r>
          </a:p>
          <a:p>
            <a:endParaRPr lang="en-US" dirty="0" smtClean="0"/>
          </a:p>
          <a:p>
            <a:r>
              <a:rPr lang="en-US" dirty="0" smtClean="0"/>
              <a:t>Can</a:t>
            </a:r>
            <a:r>
              <a:rPr lang="en-US" baseline="0" dirty="0" smtClean="0"/>
              <a:t> we apply lock ordering to dining lawyers?</a:t>
            </a:r>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14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Have to stall at step 2 – after that, doomed.  Preventing deadlock means waiting even when the resource you are asking for is available, if some of the resources you will (or may) need are not available.</a:t>
            </a:r>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15</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Deadlock free if when try to grab fork, take it unless it's the last one, and no one would have 2.</a:t>
            </a:r>
          </a:p>
          <a:p>
            <a:r>
              <a:rPr lang="en-US" sz="1200" kern="1200" dirty="0" smtClean="0">
                <a:solidFill>
                  <a:schemeClr val="tx1"/>
                </a:solidFill>
                <a:latin typeface="+mn-lt"/>
                <a:ea typeface="+mn-ea"/>
                <a:cs typeface="+mn-cs"/>
              </a:rPr>
              <a:t> </a:t>
            </a:r>
          </a:p>
        </p:txBody>
      </p:sp>
      <p:sp>
        <p:nvSpPr>
          <p:cNvPr id="4" name="Slide Number Placeholder 3"/>
          <p:cNvSpPr>
            <a:spLocks noGrp="1"/>
          </p:cNvSpPr>
          <p:nvPr>
            <p:ph type="sldNum" sz="quarter" idx="10"/>
          </p:nvPr>
        </p:nvSpPr>
        <p:spPr/>
        <p:txBody>
          <a:bodyPr/>
          <a:lstStyle/>
          <a:p>
            <a:fld id="{87D3955F-9E14-2048-A3C7-B473A3FD9833}" type="slidenum">
              <a:rPr lang="en-US" smtClean="0"/>
              <a:pPr/>
              <a:t>19</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What if </a:t>
            </a:r>
            <a:r>
              <a:rPr lang="en-US" sz="1200" kern="1200" dirty="0" err="1" smtClean="0">
                <a:solidFill>
                  <a:schemeClr val="tx1"/>
                </a:solidFill>
                <a:latin typeface="+mn-lt"/>
                <a:ea typeface="+mn-ea"/>
                <a:cs typeface="+mn-cs"/>
              </a:rPr>
              <a:t>k</a:t>
            </a:r>
            <a:r>
              <a:rPr lang="en-US" sz="1200" kern="1200" dirty="0" smtClean="0">
                <a:solidFill>
                  <a:schemeClr val="tx1"/>
                </a:solidFill>
                <a:latin typeface="+mn-lt"/>
                <a:ea typeface="+mn-ea"/>
                <a:cs typeface="+mn-cs"/>
              </a:rPr>
              <a:t>-handed lawyers?</a:t>
            </a:r>
          </a:p>
          <a:p>
            <a:r>
              <a:rPr lang="en-US" sz="1200" i="1" kern="1200" dirty="0" smtClean="0">
                <a:solidFill>
                  <a:schemeClr val="tx1"/>
                </a:solidFill>
                <a:latin typeface="+mn-lt"/>
                <a:ea typeface="+mn-ea"/>
                <a:cs typeface="+mn-cs"/>
              </a:rPr>
              <a:t> -- teenage mutant ninja lawyers.</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Deadlock free if when try to grab fork:  take it unless</a:t>
            </a:r>
          </a:p>
          <a:p>
            <a:r>
              <a:rPr lang="en-US" sz="1200" kern="1200" dirty="0" smtClean="0">
                <a:solidFill>
                  <a:schemeClr val="tx1"/>
                </a:solidFill>
                <a:latin typeface="+mn-lt"/>
                <a:ea typeface="+mn-ea"/>
                <a:cs typeface="+mn-cs"/>
              </a:rPr>
              <a:t>	it's the last one, and no one would have </a:t>
            </a:r>
            <a:r>
              <a:rPr lang="en-US" sz="1200" kern="1200" dirty="0" err="1" smtClean="0">
                <a:solidFill>
                  <a:schemeClr val="tx1"/>
                </a:solidFill>
                <a:latin typeface="+mn-lt"/>
                <a:ea typeface="+mn-ea"/>
                <a:cs typeface="+mn-cs"/>
              </a:rPr>
              <a:t>k</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it's the next to the last, and no one would have k-1,</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20</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i="1" kern="1200" dirty="0" smtClean="0">
                <a:solidFill>
                  <a:schemeClr val="tx1"/>
                </a:solidFill>
                <a:latin typeface="+mn-lt"/>
                <a:ea typeface="+mn-ea"/>
                <a:cs typeface="+mn-cs"/>
              </a:rPr>
              <a:t>Gas crisis -- sum of gas tanks in cars bigger than</a:t>
            </a:r>
          </a:p>
          <a:p>
            <a:r>
              <a:rPr lang="en-US" sz="1200" i="1" kern="1200" dirty="0" smtClean="0">
                <a:solidFill>
                  <a:schemeClr val="tx1"/>
                </a:solidFill>
                <a:latin typeface="+mn-lt"/>
                <a:ea typeface="+mn-ea"/>
                <a:cs typeface="+mn-cs"/>
              </a:rPr>
              <a:t>	  storage capacity of tanks.  Usually ok!</a:t>
            </a:r>
          </a:p>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23</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dirty="0" smtClean="0">
                <a:solidFill>
                  <a:schemeClr val="tx1"/>
                </a:solidFill>
                <a:latin typeface="+mn-lt"/>
                <a:ea typeface="+mn-ea"/>
                <a:cs typeface="+mn-cs"/>
              </a:rPr>
              <a:t>a) Shoot thread, force it to give up resources.</a:t>
            </a:r>
          </a:p>
          <a:p>
            <a:r>
              <a:rPr lang="en-US" sz="1200" i="1" kern="1200" dirty="0" smtClean="0">
                <a:solidFill>
                  <a:schemeClr val="tx1"/>
                </a:solidFill>
                <a:latin typeface="+mn-lt"/>
                <a:ea typeface="+mn-ea"/>
                <a:cs typeface="+mn-cs"/>
              </a:rPr>
              <a:t>In traffic example, Godzilla -- picks up a car, hurls it into the east river.  Other three cars can go!</a:t>
            </a:r>
          </a:p>
          <a:p>
            <a:r>
              <a:rPr lang="en-US" sz="1200" i="1" kern="1200" dirty="0" smtClean="0">
                <a:solidFill>
                  <a:schemeClr val="tx1"/>
                </a:solidFill>
                <a:latin typeface="+mn-lt"/>
                <a:ea typeface="+mn-ea"/>
                <a:cs typeface="+mn-cs"/>
              </a:rPr>
              <a:t> </a:t>
            </a:r>
          </a:p>
          <a:p>
            <a:r>
              <a:rPr lang="en-US" sz="1200" i="1" kern="1200" dirty="0" smtClean="0">
                <a:solidFill>
                  <a:schemeClr val="tx1"/>
                </a:solidFill>
                <a:latin typeface="+mn-lt"/>
                <a:ea typeface="+mn-ea"/>
                <a:cs typeface="+mn-cs"/>
              </a:rPr>
              <a:t>Shoot a dining lawyer.  A feature. Of course, what's going to happen, the lawyer's going to fall face first into the spaghetti, still clutching the fork. So the other lawyers will rush over and pry the fork out of his fingers.  Maybe better to shoot all the dining lawyers.</a:t>
            </a:r>
          </a:p>
          <a:p>
            <a:r>
              <a:rPr lang="en-US" sz="1200" i="1"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This isn't always possible -- for instance, with a </a:t>
            </a:r>
            <a:r>
              <a:rPr lang="en-US" sz="1200" kern="1200" dirty="0" err="1" smtClean="0">
                <a:solidFill>
                  <a:schemeClr val="tx1"/>
                </a:solidFill>
                <a:latin typeface="+mn-lt"/>
                <a:ea typeface="+mn-ea"/>
                <a:cs typeface="+mn-cs"/>
              </a:rPr>
              <a:t>mutex</a:t>
            </a:r>
            <a:r>
              <a:rPr lang="en-US" sz="1200" kern="1200" dirty="0" smtClean="0">
                <a:solidFill>
                  <a:schemeClr val="tx1"/>
                </a:solidFill>
                <a:latin typeface="+mn-lt"/>
                <a:ea typeface="+mn-ea"/>
                <a:cs typeface="+mn-cs"/>
              </a:rPr>
              <a:t>, can't shoot a thread and leave world in a consistent state,</a:t>
            </a:r>
            <a:r>
              <a:rPr lang="en-US" sz="1200" kern="1200" baseline="0" dirty="0" smtClean="0">
                <a:solidFill>
                  <a:schemeClr val="tx1"/>
                </a:solidFill>
                <a:latin typeface="+mn-lt"/>
                <a:ea typeface="+mn-ea"/>
                <a:cs typeface="+mn-cs"/>
              </a:rPr>
              <a:t> unless the exception handling code is very carefully written.</a:t>
            </a:r>
          </a:p>
          <a:p>
            <a:endParaRPr lang="en-US" sz="1200" kern="1200" baseline="0" dirty="0" smtClean="0">
              <a:solidFill>
                <a:schemeClr val="tx1"/>
              </a:solidFill>
              <a:latin typeface="+mn-lt"/>
              <a:ea typeface="+mn-ea"/>
              <a:cs typeface="+mn-cs"/>
            </a:endParaRPr>
          </a:p>
          <a:p>
            <a:r>
              <a:rPr lang="en-US" sz="1200" kern="1200" baseline="0" dirty="0" err="1" smtClean="0">
                <a:solidFill>
                  <a:schemeClr val="tx1"/>
                </a:solidFill>
                <a:latin typeface="+mn-lt"/>
                <a:ea typeface="+mn-ea"/>
                <a:cs typeface="+mn-cs"/>
              </a:rPr>
              <a:t>b</a:t>
            </a:r>
            <a:r>
              <a:rPr lang="en-US" sz="1200" kern="1200" baseline="0" dirty="0" smtClean="0">
                <a:solidFill>
                  <a:schemeClr val="tx1"/>
                </a:solidFill>
                <a:latin typeface="+mn-lt"/>
                <a:ea typeface="+mn-ea"/>
                <a:cs typeface="+mn-cs"/>
              </a:rPr>
              <a:t>) Continue even though you don’t have the resource you need --- e.g., Amazon will say you can have a book, if the inventory subsystem doesn’t reply quickly enough (wrong answer quickly is better than the right answer slowly)</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p>
          <a:p>
            <a:r>
              <a:rPr lang="en-US" sz="1200" kern="1200" dirty="0" err="1" smtClean="0">
                <a:solidFill>
                  <a:schemeClr val="tx1"/>
                </a:solidFill>
                <a:latin typeface="+mn-lt"/>
                <a:ea typeface="+mn-ea"/>
                <a:cs typeface="+mn-cs"/>
              </a:rPr>
              <a:t>c</a:t>
            </a:r>
            <a:r>
              <a:rPr lang="en-US" sz="1200" kern="1200" dirty="0" smtClean="0">
                <a:solidFill>
                  <a:schemeClr val="tx1"/>
                </a:solidFill>
                <a:latin typeface="+mn-lt"/>
                <a:ea typeface="+mn-ea"/>
                <a:cs typeface="+mn-cs"/>
              </a:rPr>
              <a:t>) Roll back actions of deadlocked threads (transactions)</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Common technique in databases.</a:t>
            </a:r>
          </a:p>
          <a:p>
            <a:r>
              <a:rPr lang="en-US" sz="1200" kern="1200" dirty="0" smtClean="0">
                <a:solidFill>
                  <a:schemeClr val="tx1"/>
                </a:solidFill>
                <a:latin typeface="+mn-lt"/>
                <a:ea typeface="+mn-ea"/>
                <a:cs typeface="+mn-cs"/>
              </a:rPr>
              <a:t> </a:t>
            </a:r>
          </a:p>
          <a:p>
            <a:r>
              <a:rPr lang="en-US" sz="1200" i="1" kern="1200" dirty="0" smtClean="0">
                <a:solidFill>
                  <a:schemeClr val="tx1"/>
                </a:solidFill>
                <a:latin typeface="+mn-lt"/>
                <a:ea typeface="+mn-ea"/>
                <a:cs typeface="+mn-cs"/>
              </a:rPr>
              <a:t>Hit the reverse button on the VCR.  Pretend the last few minutes didn't happen.  </a:t>
            </a:r>
          </a:p>
          <a:p>
            <a:r>
              <a:rPr lang="en-US" sz="1200" i="1" kern="1200" dirty="0" smtClean="0">
                <a:solidFill>
                  <a:schemeClr val="tx1"/>
                </a:solidFill>
                <a:latin typeface="+mn-lt"/>
                <a:ea typeface="+mn-ea"/>
                <a:cs typeface="+mn-cs"/>
              </a:rPr>
              <a:t> </a:t>
            </a:r>
          </a:p>
          <a:p>
            <a:r>
              <a:rPr lang="en-US" sz="1200" i="1" kern="1200" dirty="0" smtClean="0">
                <a:solidFill>
                  <a:schemeClr val="tx1"/>
                </a:solidFill>
                <a:latin typeface="+mn-lt"/>
                <a:ea typeface="+mn-ea"/>
                <a:cs typeface="+mn-cs"/>
              </a:rPr>
              <a:t>Transactions -- allow you to do this rollback, to beginning of transaction. How many of you have seen Groundhog Day?  Screenwriter must have taken 451!</a:t>
            </a:r>
          </a:p>
          <a:p>
            <a:r>
              <a:rPr lang="en-US" sz="1200" i="1" kern="1200" dirty="0" smtClean="0">
                <a:solidFill>
                  <a:schemeClr val="tx1"/>
                </a:solidFill>
                <a:latin typeface="+mn-lt"/>
                <a:ea typeface="+mn-ea"/>
                <a:cs typeface="+mn-cs"/>
              </a:rPr>
              <a:t> </a:t>
            </a:r>
          </a:p>
          <a:p>
            <a:r>
              <a:rPr lang="en-US" sz="1200" i="1" kern="1200" dirty="0" smtClean="0">
                <a:solidFill>
                  <a:schemeClr val="tx1"/>
                </a:solidFill>
                <a:latin typeface="+mn-lt"/>
                <a:ea typeface="+mn-ea"/>
                <a:cs typeface="+mn-cs"/>
              </a:rPr>
              <a:t> Common technique in databases.  Of course, if restart in exactly the same way, might still get deadlock.  So roll only one car back.</a:t>
            </a:r>
          </a:p>
          <a:p>
            <a:r>
              <a:rPr lang="en-US" sz="1200" b="1" kern="1200" dirty="0" smtClean="0">
                <a:solidFill>
                  <a:schemeClr val="tx1"/>
                </a:solidFill>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24</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Similar to source code control</a:t>
            </a:r>
            <a:r>
              <a:rPr lang="en-US" baseline="0" dirty="0" smtClean="0"/>
              <a:t> – with </a:t>
            </a:r>
            <a:r>
              <a:rPr lang="en-US" baseline="0" dirty="0" err="1" smtClean="0"/>
              <a:t>git</a:t>
            </a:r>
            <a:r>
              <a:rPr lang="en-US" baseline="0" dirty="0" smtClean="0"/>
              <a:t> you take a copy of the source tree, and only check in if no one else has changed it in the meantime.  Otherwise, integrate and start over.</a:t>
            </a:r>
            <a:endParaRPr lang="en-US" dirty="0" smtClean="0"/>
          </a:p>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26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87D3955F-9E14-2048-A3C7-B473A3FD9833}" type="slidenum">
              <a:rPr lang="en-US" smtClean="0"/>
              <a:pPr/>
              <a:t>27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Illustrate</a:t>
            </a:r>
            <a:r>
              <a:rPr lang="en-US" baseline="0" dirty="0" smtClean="0"/>
              <a:t> speedup curves – often get speedup that’s worse than sequential version, or tops out at a factor of 2-3, even with 10 processors.</a:t>
            </a:r>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i="1" kern="1200" dirty="0" smtClean="0">
                <a:solidFill>
                  <a:schemeClr val="tx1"/>
                </a:solidFill>
                <a:latin typeface="+mn-lt"/>
                <a:ea typeface="+mn-ea"/>
                <a:cs typeface="+mn-cs"/>
              </a:rPr>
              <a:t>	 (disk space -- what would you think if I took space for your files?)</a:t>
            </a:r>
          </a:p>
          <a:p>
            <a:r>
              <a:rPr lang="en-US" sz="1200" i="1" kern="1200" dirty="0" smtClean="0">
                <a:solidFill>
                  <a:schemeClr val="tx1"/>
                </a:solidFill>
                <a:latin typeface="+mn-lt"/>
                <a:ea typeface="+mn-ea"/>
                <a:cs typeface="+mn-cs"/>
              </a:rPr>
              <a:t>	  (mutual exclusion is a weird kind of resource!)</a:t>
            </a:r>
          </a:p>
          <a:p>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87D3955F-9E14-2048-A3C7-B473A3FD9833}"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i="1" kern="1200" dirty="0" smtClean="0">
                <a:solidFill>
                  <a:schemeClr val="tx1"/>
                </a:solidFill>
                <a:latin typeface="+mn-lt"/>
                <a:ea typeface="+mn-ea"/>
                <a:cs typeface="+mn-cs"/>
              </a:rPr>
              <a:t>Deadlock won't always happen with this code, but it might.  </a:t>
            </a:r>
          </a:p>
          <a:p>
            <a:r>
              <a:rPr lang="en-US" sz="1200" kern="1200" dirty="0" smtClean="0">
                <a:solidFill>
                  <a:schemeClr val="tx1"/>
                </a:solidFill>
                <a:latin typeface="+mn-lt"/>
                <a:ea typeface="+mn-ea"/>
                <a:cs typeface="+mn-cs"/>
              </a:rPr>
              <a:t> </a:t>
            </a:r>
          </a:p>
          <a:p>
            <a:r>
              <a:rPr lang="en-US" sz="1200" i="1" kern="1200" dirty="0" smtClean="0">
                <a:solidFill>
                  <a:schemeClr val="tx1"/>
                </a:solidFill>
                <a:latin typeface="+mn-lt"/>
                <a:ea typeface="+mn-ea"/>
                <a:cs typeface="+mn-cs"/>
              </a:rPr>
              <a:t>So you release a piece of software, and you tested it, there it is, controlling the nuclear power plant, and </a:t>
            </a:r>
            <a:r>
              <a:rPr lang="en-US" sz="1200" i="1" kern="1200" dirty="0" err="1" smtClean="0">
                <a:solidFill>
                  <a:schemeClr val="tx1"/>
                </a:solidFill>
                <a:latin typeface="+mn-lt"/>
                <a:ea typeface="+mn-ea"/>
                <a:cs typeface="+mn-cs"/>
              </a:rPr>
              <a:t>whamo</a:t>
            </a:r>
            <a:r>
              <a:rPr lang="en-US" sz="1200" i="1" kern="1200" dirty="0" smtClean="0">
                <a:solidFill>
                  <a:schemeClr val="tx1"/>
                </a:solidFill>
                <a:latin typeface="+mn-lt"/>
                <a:ea typeface="+mn-ea"/>
                <a:cs typeface="+mn-cs"/>
              </a:rPr>
              <a:t>! deadlock!</a:t>
            </a:r>
          </a:p>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i="1" kern="1200" dirty="0" smtClean="0">
                <a:solidFill>
                  <a:schemeClr val="tx1"/>
                </a:solidFill>
                <a:latin typeface="+mn-lt"/>
                <a:ea typeface="+mn-ea"/>
                <a:cs typeface="+mn-cs"/>
              </a:rPr>
              <a:t>What happens here?</a:t>
            </a:r>
          </a:p>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a. Deadlock can happen with any kind of resource.</a:t>
            </a:r>
          </a:p>
          <a:p>
            <a:r>
              <a:rPr lang="en-US" sz="1200" i="1" kern="1200" dirty="0" smtClean="0">
                <a:solidFill>
                  <a:schemeClr val="tx1"/>
                </a:solidFill>
                <a:latin typeface="+mn-lt"/>
                <a:ea typeface="+mn-ea"/>
                <a:cs typeface="+mn-cs"/>
              </a:rPr>
              <a:t> </a:t>
            </a:r>
          </a:p>
          <a:p>
            <a:r>
              <a:rPr lang="en-US" sz="1200" i="1" kern="1200" dirty="0" smtClean="0">
                <a:solidFill>
                  <a:schemeClr val="tx1"/>
                </a:solidFill>
                <a:latin typeface="+mn-lt"/>
                <a:ea typeface="+mn-ea"/>
                <a:cs typeface="+mn-cs"/>
              </a:rPr>
              <a:t>Traffic jam -- twice as many cars in Manhattan as there are parking spaces (1/2 the city out at 3am looking for parking!)</a:t>
            </a:r>
          </a:p>
          <a:p>
            <a:r>
              <a:rPr lang="en-US" sz="1200" i="1" kern="1200" dirty="0" smtClean="0">
                <a:solidFill>
                  <a:schemeClr val="tx1"/>
                </a:solidFill>
                <a:latin typeface="+mn-lt"/>
                <a:ea typeface="+mn-ea"/>
                <a:cs typeface="+mn-cs"/>
              </a:rPr>
              <a:t> </a:t>
            </a:r>
          </a:p>
          <a:p>
            <a:r>
              <a:rPr lang="en-US" sz="1200" i="1" kern="1200" dirty="0" smtClean="0">
                <a:solidFill>
                  <a:schemeClr val="tx1"/>
                </a:solidFill>
                <a:latin typeface="+mn-lt"/>
                <a:ea typeface="+mn-ea"/>
                <a:cs typeface="+mn-cs"/>
              </a:rPr>
              <a:t>Or what if people didn't obey traffic signals?</a:t>
            </a:r>
          </a:p>
          <a:p>
            <a:r>
              <a:rPr lang="en-US" sz="1200" i="1" kern="1200" dirty="0" smtClean="0">
                <a:solidFill>
                  <a:schemeClr val="tx1"/>
                </a:solidFill>
                <a:latin typeface="+mn-lt"/>
                <a:ea typeface="+mn-ea"/>
                <a:cs typeface="+mn-cs"/>
              </a:rPr>
              <a:t> </a:t>
            </a:r>
          </a:p>
          <a:p>
            <a:r>
              <a:rPr lang="en-US" sz="1200" i="1" kern="1200" dirty="0" smtClean="0">
                <a:solidFill>
                  <a:schemeClr val="tx1"/>
                </a:solidFill>
                <a:latin typeface="+mn-lt"/>
                <a:ea typeface="+mn-ea"/>
                <a:cs typeface="+mn-cs"/>
              </a:rPr>
              <a:t>Picture of intersection -- 4 cars (represent as arrows), turning left.</a:t>
            </a:r>
          </a:p>
          <a:p>
            <a:r>
              <a:rPr lang="en-US" sz="1200" i="1" kern="1200" dirty="0" smtClean="0">
                <a:solidFill>
                  <a:schemeClr val="tx1"/>
                </a:solidFill>
                <a:latin typeface="+mn-lt"/>
                <a:ea typeface="+mn-ea"/>
                <a:cs typeface="+mn-cs"/>
              </a:rPr>
              <a:t> </a:t>
            </a:r>
          </a:p>
          <a:p>
            <a:r>
              <a:rPr lang="en-US" sz="1200" kern="12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Deadlocks can occur with multiple resources. </a:t>
            </a:r>
          </a:p>
          <a:p>
            <a:r>
              <a:rPr lang="en-US" sz="1200" i="1" kern="1200" dirty="0" smtClean="0">
                <a:solidFill>
                  <a:schemeClr val="tx1"/>
                </a:solidFill>
                <a:latin typeface="+mn-lt"/>
                <a:ea typeface="+mn-ea"/>
                <a:cs typeface="+mn-cs"/>
              </a:rPr>
              <a:t>Means you can't decompose the problem -- can't solve deadlock for each resource independently.</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For example:  one thread grabs the memory it needs</a:t>
            </a:r>
          </a:p>
          <a:p>
            <a:r>
              <a:rPr lang="en-US" sz="1200" kern="1200" dirty="0" smtClean="0">
                <a:solidFill>
                  <a:schemeClr val="tx1"/>
                </a:solidFill>
                <a:latin typeface="+mn-lt"/>
                <a:ea typeface="+mn-ea"/>
                <a:cs typeface="+mn-cs"/>
              </a:rPr>
              <a:t>      another grabs disk space</a:t>
            </a:r>
          </a:p>
          <a:p>
            <a:r>
              <a:rPr lang="en-US" sz="1200" kern="1200" dirty="0" smtClean="0">
                <a:solidFill>
                  <a:schemeClr val="tx1"/>
                </a:solidFill>
                <a:latin typeface="+mn-lt"/>
                <a:ea typeface="+mn-ea"/>
                <a:cs typeface="+mn-cs"/>
              </a:rPr>
              <a:t>      another grabs the tape drive</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each waits for the other to release.</a:t>
            </a:r>
          </a:p>
          <a:p>
            <a:r>
              <a:rPr lang="en-US" sz="1200" i="1" kern="1200" dirty="0" smtClean="0">
                <a:solidFill>
                  <a:schemeClr val="tx1"/>
                </a:solidFill>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 abstract way of looking at it: dining lawyers</a:t>
            </a:r>
          </a:p>
          <a:p>
            <a:endParaRPr lang="en-US" dirty="0" smtClean="0"/>
          </a:p>
          <a:p>
            <a:r>
              <a:rPr lang="en-US" sz="1200" i="1" kern="1200" dirty="0" smtClean="0">
                <a:solidFill>
                  <a:schemeClr val="tx1"/>
                </a:solidFill>
                <a:latin typeface="+mn-lt"/>
                <a:ea typeface="+mn-ea"/>
                <a:cs typeface="+mn-cs"/>
              </a:rPr>
              <a:t>Example: Dining philosophers -&gt; lawyers, because it makes philosophers sound stupid.  Lawyers really are stupid. Of course, I said this, and then someone in the class came up and asked me for recommendation for law school -- "I know you hate lawyers, but ..."  Maybe we should make it:  dining politicians!</a:t>
            </a:r>
          </a:p>
          <a:p>
            <a:r>
              <a:rPr lang="en-US" sz="1200" i="1" kern="1200" dirty="0" smtClean="0">
                <a:solidFill>
                  <a:schemeClr val="tx1"/>
                </a:solidFill>
                <a:latin typeface="+mn-lt"/>
                <a:ea typeface="+mn-ea"/>
                <a:cs typeface="+mn-cs"/>
              </a:rPr>
              <a:t> </a:t>
            </a:r>
          </a:p>
          <a:p>
            <a:r>
              <a:rPr lang="en-US" sz="1200" i="1" kern="1200" dirty="0" smtClean="0">
                <a:solidFill>
                  <a:schemeClr val="tx1"/>
                </a:solidFill>
                <a:latin typeface="+mn-lt"/>
                <a:ea typeface="+mn-ea"/>
                <a:cs typeface="+mn-cs"/>
              </a:rPr>
              <a:t>Digression -- People think I'm kidding when I say I majored in phil.  Actually, I did all the P's.  Really, I'm not making this up! College is for experimenting -- for figuring out what you want to do with the rest of your life -- it's not a straightjacket!  You should use it as an opportunity to experiment. If you're not happy with what you're doing, change it.</a:t>
            </a:r>
          </a:p>
          <a:p>
            <a:r>
              <a:rPr lang="en-US" sz="1200" kern="1200" dirty="0" smtClean="0">
                <a:solidFill>
                  <a:schemeClr val="tx1"/>
                </a:solidFill>
                <a:latin typeface="+mn-lt"/>
                <a:ea typeface="+mn-ea"/>
                <a:cs typeface="+mn-cs"/>
              </a:rPr>
              <a:t> </a:t>
            </a:r>
          </a:p>
          <a:p>
            <a:r>
              <a:rPr lang="en-US" sz="1200" i="1" kern="1200" dirty="0" smtClean="0">
                <a:solidFill>
                  <a:schemeClr val="tx1"/>
                </a:solidFill>
                <a:latin typeface="+mn-lt"/>
                <a:ea typeface="+mn-ea"/>
                <a:cs typeface="+mn-cs"/>
              </a:rPr>
              <a:t>Back to deadlock -- analogy with real life.  Dining lawyers, draw circle with five plates  Eating at a really cheap Chinese restaurant, with not enough chopsticks to go around.</a:t>
            </a:r>
          </a:p>
          <a:p>
            <a:endParaRPr lang="en-US" sz="1200" i="1"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What if they all grab</a:t>
            </a:r>
            <a:r>
              <a:rPr lang="en-US" sz="1200" i="1" kern="1200" baseline="0" dirty="0" smtClean="0">
                <a:solidFill>
                  <a:schemeClr val="tx1"/>
                </a:solidFill>
                <a:latin typeface="+mn-lt"/>
                <a:ea typeface="+mn-ea"/>
                <a:cs typeface="+mn-cs"/>
              </a:rPr>
              <a:t> their chopstick at the same time?</a:t>
            </a:r>
            <a:endParaRPr lang="en-US" sz="1200" i="1" kern="1200" dirty="0" smtClean="0">
              <a:solidFill>
                <a:schemeClr val="tx1"/>
              </a:solidFill>
              <a:latin typeface="+mn-lt"/>
              <a:ea typeface="+mn-ea"/>
              <a:cs typeface="+mn-cs"/>
            </a:endParaRPr>
          </a:p>
          <a:p>
            <a:endParaRPr lang="en-US" sz="1200" i="1"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Won’t always get deadlock</a:t>
            </a:r>
            <a:r>
              <a:rPr lang="en-US" sz="1200" i="1" kern="1200" baseline="0" dirty="0" smtClean="0">
                <a:solidFill>
                  <a:schemeClr val="tx1"/>
                </a:solidFill>
                <a:latin typeface="+mn-lt"/>
                <a:ea typeface="+mn-ea"/>
                <a:cs typeface="+mn-cs"/>
              </a:rPr>
              <a:t> – depends on the precise order of execution.</a:t>
            </a:r>
          </a:p>
          <a:p>
            <a:endParaRPr lang="en-US" sz="1200" i="1" kern="1200" baseline="0" dirty="0" smtClean="0">
              <a:solidFill>
                <a:schemeClr val="tx1"/>
              </a:solidFill>
              <a:latin typeface="+mn-lt"/>
              <a:ea typeface="+mn-ea"/>
              <a:cs typeface="+mn-cs"/>
            </a:endParaRPr>
          </a:p>
          <a:p>
            <a:r>
              <a:rPr lang="en-US" sz="1200" i="1" kern="1200" baseline="0" dirty="0" err="1" smtClean="0">
                <a:solidFill>
                  <a:schemeClr val="tx1"/>
                </a:solidFill>
                <a:latin typeface="+mn-lt"/>
                <a:ea typeface="+mn-ea"/>
                <a:cs typeface="+mn-cs"/>
              </a:rPr>
              <a:t>Eg</a:t>
            </a:r>
            <a:r>
              <a:rPr lang="en-US" sz="1200" i="1" kern="1200" baseline="0" dirty="0" smtClean="0">
                <a:solidFill>
                  <a:schemeClr val="tx1"/>
                </a:solidFill>
                <a:latin typeface="+mn-lt"/>
                <a:ea typeface="+mn-ea"/>
                <a:cs typeface="+mn-cs"/>
              </a:rPr>
              <a:t>., what if one of the lawyers was left-handed?</a:t>
            </a:r>
            <a:endParaRPr lang="en-US" sz="1200" i="1"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10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i="1" kern="1200" dirty="0" smtClean="0">
                <a:solidFill>
                  <a:schemeClr val="tx1"/>
                </a:solidFill>
                <a:latin typeface="+mn-lt"/>
                <a:ea typeface="+mn-ea"/>
                <a:cs typeface="+mn-cs"/>
              </a:rPr>
              <a:t>how many angels on the head of a pin</a:t>
            </a:r>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11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Limited access: an infinite pool of chopsticks</a:t>
            </a:r>
          </a:p>
          <a:p>
            <a:r>
              <a:rPr lang="en-US" dirty="0" smtClean="0"/>
              <a:t>No preemption: take a chopstick away from a lawyer if they</a:t>
            </a:r>
            <a:r>
              <a:rPr lang="en-US" baseline="0" dirty="0" smtClean="0"/>
              <a:t> are in deadlock</a:t>
            </a:r>
          </a:p>
          <a:p>
            <a:r>
              <a:rPr lang="en-US" baseline="0" dirty="0" smtClean="0"/>
              <a:t>Wait while holding: grab both chopsticks at once or neither</a:t>
            </a:r>
          </a:p>
          <a:p>
            <a:r>
              <a:rPr lang="en-US" baseline="0" dirty="0" smtClean="0"/>
              <a:t>Circular chain: one left handed lawyer</a:t>
            </a:r>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3D09FA4-D782-704D-BA4F-C6B6CE6C5758}" type="datetimeFigureOut">
              <a:rPr lang="en-US" smtClean="0"/>
              <a:pPr/>
              <a:t>10/16/15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E6C75-BD49-9148-AF50-F8E61D68AE6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D09FA4-D782-704D-BA4F-C6B6CE6C5758}" type="datetimeFigureOut">
              <a:rPr lang="en-US" smtClean="0"/>
              <a:pPr/>
              <a:t>10/16/15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E6C75-BD49-9148-AF50-F8E61D68AE6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D09FA4-D782-704D-BA4F-C6B6CE6C5758}" type="datetimeFigureOut">
              <a:rPr lang="en-US" smtClean="0"/>
              <a:pPr/>
              <a:t>10/16/15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E6C75-BD49-9148-AF50-F8E61D68AE6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D09FA4-D782-704D-BA4F-C6B6CE6C5758}" type="datetimeFigureOut">
              <a:rPr lang="en-US" smtClean="0"/>
              <a:pPr/>
              <a:t>10/16/15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E6C75-BD49-9148-AF50-F8E61D68AE6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D09FA4-D782-704D-BA4F-C6B6CE6C5758}" type="datetimeFigureOut">
              <a:rPr lang="en-US" smtClean="0"/>
              <a:pPr/>
              <a:t>10/16/15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E6C75-BD49-9148-AF50-F8E61D68AE6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3D09FA4-D782-704D-BA4F-C6B6CE6C5758}" type="datetimeFigureOut">
              <a:rPr lang="en-US" smtClean="0"/>
              <a:pPr/>
              <a:t>10/16/15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E6C75-BD49-9148-AF50-F8E61D68AE6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3D09FA4-D782-704D-BA4F-C6B6CE6C5758}" type="datetimeFigureOut">
              <a:rPr lang="en-US" smtClean="0"/>
              <a:pPr/>
              <a:t>10/16/15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5E6C75-BD49-9148-AF50-F8E61D68AE6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3D09FA4-D782-704D-BA4F-C6B6CE6C5758}" type="datetimeFigureOut">
              <a:rPr lang="en-US" smtClean="0"/>
              <a:pPr/>
              <a:t>10/16/15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5E6C75-BD49-9148-AF50-F8E61D68AE6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D09FA4-D782-704D-BA4F-C6B6CE6C5758}" type="datetimeFigureOut">
              <a:rPr lang="en-US" smtClean="0"/>
              <a:pPr/>
              <a:t>10/16/15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5E6C75-BD49-9148-AF50-F8E61D68AE6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D09FA4-D782-704D-BA4F-C6B6CE6C5758}" type="datetimeFigureOut">
              <a:rPr lang="en-US" smtClean="0"/>
              <a:pPr/>
              <a:t>10/16/15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E6C75-BD49-9148-AF50-F8E61D68AE6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D09FA4-D782-704D-BA4F-C6B6CE6C5758}" type="datetimeFigureOut">
              <a:rPr lang="en-US" smtClean="0"/>
              <a:pPr/>
              <a:t>10/16/15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E6C75-BD49-9148-AF50-F8E61D68AE6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D09FA4-D782-704D-BA4F-C6B6CE6C5758}" type="datetimeFigureOut">
              <a:rPr lang="en-US" smtClean="0"/>
              <a:pPr/>
              <a:t>10/16/15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E6C75-BD49-9148-AF50-F8E61D68AE6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Multi-Object Synchronization</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Dining Lawyers</a:t>
            </a:r>
            <a:endParaRPr lang="en-US" dirty="0"/>
          </a:p>
        </p:txBody>
      </p:sp>
      <p:pic>
        <p:nvPicPr>
          <p:cNvPr id="4" name="Content Placeholder 3" descr="dining.pdf"/>
          <p:cNvPicPr>
            <a:picLocks noGrp="1" noChangeAspect="1"/>
          </p:cNvPicPr>
          <p:nvPr>
            <p:ph idx="1"/>
          </p:nvPr>
        </p:nvPicPr>
        <p:blipFill>
          <a:blip r:embed="rId3"/>
          <a:srcRect l="-40915" r="-40915"/>
          <a:stretch>
            <a:fillRect/>
          </a:stretch>
        </p:blipFill>
        <p:spPr>
          <a:xfrm>
            <a:off x="770961" y="1600201"/>
            <a:ext cx="7327153" cy="4029652"/>
          </a:xfrm>
        </p:spPr>
      </p:pic>
      <p:sp>
        <p:nvSpPr>
          <p:cNvPr id="5" name="TextBox 4"/>
          <p:cNvSpPr txBox="1"/>
          <p:nvPr/>
        </p:nvSpPr>
        <p:spPr>
          <a:xfrm>
            <a:off x="2072759" y="5716575"/>
            <a:ext cx="5287626" cy="830997"/>
          </a:xfrm>
          <a:prstGeom prst="rect">
            <a:avLst/>
          </a:prstGeom>
          <a:noFill/>
        </p:spPr>
        <p:txBody>
          <a:bodyPr wrap="none" rtlCol="0">
            <a:spAutoFit/>
          </a:bodyPr>
          <a:lstStyle/>
          <a:p>
            <a:r>
              <a:rPr lang="en-US" sz="2400" dirty="0" smtClean="0"/>
              <a:t>Each lawyer needs two chopsticks to eat. </a:t>
            </a:r>
          </a:p>
          <a:p>
            <a:r>
              <a:rPr lang="en-US" sz="2400" dirty="0" smtClean="0"/>
              <a:t>Each grabs chopstick on the right first.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Necessary Conditions for Deadlock</a:t>
            </a:r>
            <a:endParaRPr lang="en-US" dirty="0"/>
          </a:p>
        </p:txBody>
      </p:sp>
      <p:sp>
        <p:nvSpPr>
          <p:cNvPr id="3" name="Content Placeholder 2"/>
          <p:cNvSpPr>
            <a:spLocks noGrp="1"/>
          </p:cNvSpPr>
          <p:nvPr>
            <p:ph idx="1"/>
          </p:nvPr>
        </p:nvSpPr>
        <p:spPr/>
        <p:txBody>
          <a:bodyPr/>
          <a:lstStyle/>
          <a:p>
            <a:r>
              <a:rPr lang="en-US" dirty="0" smtClean="0"/>
              <a:t>Limited access to resources</a:t>
            </a:r>
          </a:p>
          <a:p>
            <a:pPr lvl="1"/>
            <a:r>
              <a:rPr lang="en-US" dirty="0" smtClean="0"/>
              <a:t>If infinite resources, no deadlock!</a:t>
            </a:r>
          </a:p>
          <a:p>
            <a:r>
              <a:rPr lang="en-US" dirty="0" smtClean="0"/>
              <a:t>No preemption</a:t>
            </a:r>
          </a:p>
          <a:p>
            <a:pPr lvl="1"/>
            <a:r>
              <a:rPr lang="en-US" dirty="0" smtClean="0"/>
              <a:t>If resources are virtual, can break deadlock</a:t>
            </a:r>
          </a:p>
          <a:p>
            <a:r>
              <a:rPr lang="en-US" dirty="0" smtClean="0"/>
              <a:t>Multiple independent requests</a:t>
            </a:r>
          </a:p>
          <a:p>
            <a:pPr lvl="1"/>
            <a:r>
              <a:rPr lang="en-US" dirty="0" smtClean="0"/>
              <a:t>“wait while holding”</a:t>
            </a:r>
          </a:p>
          <a:p>
            <a:r>
              <a:rPr lang="en-US" dirty="0" smtClean="0"/>
              <a:t>Circular chain of requests</a:t>
            </a: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a:xfrm>
            <a:off x="457199" y="1600200"/>
            <a:ext cx="8432157" cy="4525963"/>
          </a:xfrm>
        </p:spPr>
        <p:txBody>
          <a:bodyPr>
            <a:normAutofit lnSpcReduction="10000"/>
          </a:bodyPr>
          <a:lstStyle/>
          <a:p>
            <a:r>
              <a:rPr lang="en-US" dirty="0" smtClean="0"/>
              <a:t>How does Dining Lawyers meet the necessary conditions for deadlock?</a:t>
            </a:r>
          </a:p>
          <a:p>
            <a:pPr lvl="1"/>
            <a:r>
              <a:rPr lang="en-US" dirty="0" smtClean="0"/>
              <a:t>Limited access to resources</a:t>
            </a:r>
          </a:p>
          <a:p>
            <a:pPr lvl="1"/>
            <a:r>
              <a:rPr lang="en-US" dirty="0" smtClean="0"/>
              <a:t>No preemption</a:t>
            </a:r>
          </a:p>
          <a:p>
            <a:pPr lvl="1"/>
            <a:r>
              <a:rPr lang="en-US" dirty="0" smtClean="0"/>
              <a:t>Multiple independent requests (wait while holding)</a:t>
            </a:r>
          </a:p>
          <a:p>
            <a:pPr lvl="1"/>
            <a:r>
              <a:rPr lang="en-US" dirty="0" smtClean="0"/>
              <a:t>Circular chain of requests</a:t>
            </a:r>
          </a:p>
          <a:p>
            <a:pPr lvl="1"/>
            <a:endParaRPr lang="en-US" dirty="0" smtClean="0"/>
          </a:p>
          <a:p>
            <a:r>
              <a:rPr lang="en-US" dirty="0" smtClean="0"/>
              <a:t>How can we modify Dining Lawyers to prevent deadlock?</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Preventing Deadlock</a:t>
            </a:r>
            <a:endParaRPr lang="en-US" dirty="0"/>
          </a:p>
        </p:txBody>
      </p:sp>
      <p:sp>
        <p:nvSpPr>
          <p:cNvPr id="6" name="Content Placeholder 5"/>
          <p:cNvSpPr>
            <a:spLocks noGrp="1"/>
          </p:cNvSpPr>
          <p:nvPr>
            <p:ph idx="1"/>
          </p:nvPr>
        </p:nvSpPr>
        <p:spPr/>
        <p:txBody>
          <a:bodyPr>
            <a:normAutofit lnSpcReduction="10000"/>
          </a:bodyPr>
          <a:lstStyle/>
          <a:p>
            <a:r>
              <a:rPr lang="en-US" dirty="0" smtClean="0"/>
              <a:t>Exploit or limit program behavior</a:t>
            </a:r>
          </a:p>
          <a:p>
            <a:pPr lvl="1"/>
            <a:r>
              <a:rPr lang="en-US" dirty="0" smtClean="0"/>
              <a:t>Limit program from doing anything that might lead to deadlock</a:t>
            </a:r>
          </a:p>
          <a:p>
            <a:r>
              <a:rPr lang="en-US" dirty="0" smtClean="0"/>
              <a:t>Predict the future</a:t>
            </a:r>
          </a:p>
          <a:p>
            <a:pPr lvl="1"/>
            <a:r>
              <a:rPr lang="en-US" dirty="0" smtClean="0"/>
              <a:t>If we know what program will do, we can tell if granting a resource might lead to deadlock</a:t>
            </a:r>
          </a:p>
          <a:p>
            <a:r>
              <a:rPr lang="en-US" dirty="0" smtClean="0"/>
              <a:t>Detect and recover</a:t>
            </a:r>
          </a:p>
          <a:p>
            <a:pPr lvl="1"/>
            <a:r>
              <a:rPr lang="en-US" dirty="0" smtClean="0"/>
              <a:t>If we can rollback a thread, we can fix a deadlock once it occurs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Exploit or Limit Behavior</a:t>
            </a:r>
            <a:endParaRPr lang="en-US" dirty="0"/>
          </a:p>
        </p:txBody>
      </p:sp>
      <p:sp>
        <p:nvSpPr>
          <p:cNvPr id="3" name="Content Placeholder 2"/>
          <p:cNvSpPr>
            <a:spLocks noGrp="1"/>
          </p:cNvSpPr>
          <p:nvPr>
            <p:ph idx="1"/>
          </p:nvPr>
        </p:nvSpPr>
        <p:spPr/>
        <p:txBody>
          <a:bodyPr>
            <a:normAutofit lnSpcReduction="10000"/>
          </a:bodyPr>
          <a:lstStyle/>
          <a:p>
            <a:r>
              <a:rPr lang="en-US" dirty="0" smtClean="0"/>
              <a:t>Provide enough resources</a:t>
            </a:r>
          </a:p>
          <a:p>
            <a:pPr lvl="1"/>
            <a:r>
              <a:rPr lang="en-US" dirty="0" smtClean="0"/>
              <a:t>How many chopsticks are enough?</a:t>
            </a:r>
          </a:p>
          <a:p>
            <a:r>
              <a:rPr lang="en-US" dirty="0" smtClean="0"/>
              <a:t>Eliminate wait while holding</a:t>
            </a:r>
          </a:p>
          <a:p>
            <a:pPr lvl="1"/>
            <a:r>
              <a:rPr lang="en-US" dirty="0" smtClean="0"/>
              <a:t>Release lock when calling out of module</a:t>
            </a:r>
          </a:p>
          <a:p>
            <a:pPr lvl="1"/>
            <a:r>
              <a:rPr lang="en-US" dirty="0" smtClean="0"/>
              <a:t>Telephone circuit setup</a:t>
            </a:r>
          </a:p>
          <a:p>
            <a:r>
              <a:rPr lang="en-US" dirty="0" smtClean="0"/>
              <a:t>Eliminate circular waiting</a:t>
            </a:r>
          </a:p>
          <a:p>
            <a:pPr lvl="1"/>
            <a:r>
              <a:rPr lang="en-US" dirty="0" smtClean="0"/>
              <a:t>Lock ordering: always acquire locks in a fixed order</a:t>
            </a:r>
          </a:p>
          <a:p>
            <a:pPr lvl="1"/>
            <a:r>
              <a:rPr lang="en-US" dirty="0" smtClean="0"/>
              <a:t>Example: move file from one directory to another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a:t>
            </a:r>
            <a:endParaRPr lang="en-US" dirty="0"/>
          </a:p>
        </p:txBody>
      </p:sp>
      <p:sp>
        <p:nvSpPr>
          <p:cNvPr id="5" name="Content Placeholder 4"/>
          <p:cNvSpPr>
            <a:spLocks noGrp="1"/>
          </p:cNvSpPr>
          <p:nvPr>
            <p:ph sz="half" idx="1"/>
          </p:nvPr>
        </p:nvSpPr>
        <p:spPr/>
        <p:txBody>
          <a:bodyPr/>
          <a:lstStyle/>
          <a:p>
            <a:pPr algn="ctr">
              <a:buNone/>
            </a:pPr>
            <a:r>
              <a:rPr lang="en-US" dirty="0" smtClean="0"/>
              <a:t>Thread 1</a:t>
            </a:r>
          </a:p>
          <a:p>
            <a:pPr marL="514350" indent="-514350">
              <a:buFont typeface="+mj-lt"/>
              <a:buAutoNum type="arabicPeriod"/>
            </a:pPr>
            <a:endParaRPr lang="en-US" dirty="0" smtClean="0"/>
          </a:p>
          <a:p>
            <a:pPr marL="514350" indent="-514350">
              <a:buFont typeface="+mj-lt"/>
              <a:buAutoNum type="arabicPeriod"/>
            </a:pPr>
            <a:r>
              <a:rPr lang="en-US" dirty="0" smtClean="0"/>
              <a:t>Acquire A</a:t>
            </a:r>
          </a:p>
          <a:p>
            <a:pPr marL="514350" indent="-514350">
              <a:buFont typeface="+mj-lt"/>
              <a:buAutoNum type="arabicPeriod"/>
            </a:pPr>
            <a:r>
              <a:rPr lang="en-US" dirty="0" smtClean="0"/>
              <a:t> </a:t>
            </a:r>
          </a:p>
          <a:p>
            <a:pPr marL="514350" indent="-514350">
              <a:buFont typeface="+mj-lt"/>
              <a:buAutoNum type="arabicPeriod"/>
            </a:pPr>
            <a:r>
              <a:rPr lang="en-US" dirty="0" smtClean="0"/>
              <a:t>Acquire C</a:t>
            </a:r>
          </a:p>
          <a:p>
            <a:pPr marL="514350" indent="-514350">
              <a:buFont typeface="+mj-lt"/>
              <a:buAutoNum type="arabicPeriod"/>
            </a:pPr>
            <a:r>
              <a:rPr lang="en-US" dirty="0" smtClean="0"/>
              <a:t> </a:t>
            </a:r>
          </a:p>
          <a:p>
            <a:pPr marL="514350" indent="-514350">
              <a:buFont typeface="+mj-lt"/>
              <a:buAutoNum type="arabicPeriod"/>
            </a:pPr>
            <a:r>
              <a:rPr lang="en-US" dirty="0" smtClean="0"/>
              <a:t>If (maybe) Wait for B</a:t>
            </a:r>
          </a:p>
          <a:p>
            <a:endParaRPr lang="en-US" dirty="0"/>
          </a:p>
        </p:txBody>
      </p:sp>
      <p:sp>
        <p:nvSpPr>
          <p:cNvPr id="6" name="Content Placeholder 5"/>
          <p:cNvSpPr>
            <a:spLocks noGrp="1"/>
          </p:cNvSpPr>
          <p:nvPr>
            <p:ph sz="half" idx="2"/>
          </p:nvPr>
        </p:nvSpPr>
        <p:spPr/>
        <p:txBody>
          <a:bodyPr/>
          <a:lstStyle/>
          <a:p>
            <a:pPr algn="ctr">
              <a:buNone/>
            </a:pPr>
            <a:r>
              <a:rPr lang="en-US" dirty="0" smtClean="0"/>
              <a:t>Thread 2</a:t>
            </a:r>
          </a:p>
          <a:p>
            <a:pPr marL="514350" indent="-514350">
              <a:buFont typeface="+mj-lt"/>
              <a:buAutoNum type="arabicPeriod"/>
            </a:pPr>
            <a:endParaRPr lang="en-US" dirty="0" smtClean="0"/>
          </a:p>
          <a:p>
            <a:pPr marL="514350" indent="-514350">
              <a:buFont typeface="+mj-lt"/>
              <a:buAutoNum type="arabicPeriod"/>
            </a:pPr>
            <a:r>
              <a:rPr lang="en-US" dirty="0" smtClean="0"/>
              <a:t> </a:t>
            </a:r>
          </a:p>
          <a:p>
            <a:pPr marL="514350" indent="-514350">
              <a:buFont typeface="+mj-lt"/>
              <a:buAutoNum type="arabicPeriod"/>
            </a:pPr>
            <a:r>
              <a:rPr lang="en-US" dirty="0" smtClean="0"/>
              <a:t>Acquire B</a:t>
            </a:r>
          </a:p>
          <a:p>
            <a:pPr marL="514350" indent="-514350">
              <a:buFont typeface="+mj-lt"/>
              <a:buAutoNum type="arabicPeriod"/>
            </a:pPr>
            <a:r>
              <a:rPr lang="en-US" dirty="0" smtClean="0"/>
              <a:t> </a:t>
            </a:r>
          </a:p>
          <a:p>
            <a:pPr marL="514350" indent="-514350">
              <a:buFont typeface="+mj-lt"/>
              <a:buAutoNum type="arabicPeriod"/>
            </a:pPr>
            <a:r>
              <a:rPr lang="en-US" dirty="0" smtClean="0"/>
              <a:t>Wait for A</a:t>
            </a:r>
          </a:p>
        </p:txBody>
      </p:sp>
      <p:sp>
        <p:nvSpPr>
          <p:cNvPr id="7" name="TextBox 6"/>
          <p:cNvSpPr txBox="1"/>
          <p:nvPr/>
        </p:nvSpPr>
        <p:spPr>
          <a:xfrm>
            <a:off x="1468858" y="5602943"/>
            <a:ext cx="6352896" cy="523220"/>
          </a:xfrm>
          <a:prstGeom prst="rect">
            <a:avLst/>
          </a:prstGeom>
          <a:noFill/>
        </p:spPr>
        <p:txBody>
          <a:bodyPr wrap="none" rtlCol="0">
            <a:spAutoFit/>
          </a:bodyPr>
          <a:lstStyle/>
          <a:p>
            <a:r>
              <a:rPr lang="en-US" sz="2800" dirty="0" smtClean="0"/>
              <a:t>How can we make sure </a:t>
            </a:r>
            <a:r>
              <a:rPr lang="en-US" sz="2800" smtClean="0"/>
              <a:t>to avoid </a:t>
            </a:r>
            <a:r>
              <a:rPr lang="en-US" sz="2800" dirty="0" smtClean="0"/>
              <a:t>deadlock?</a:t>
            </a:r>
            <a:endParaRPr lang="en-US"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Deadlock Dynamics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Safe state:</a:t>
            </a:r>
          </a:p>
          <a:p>
            <a:pPr lvl="1"/>
            <a:r>
              <a:rPr lang="en-US" dirty="0" smtClean="0"/>
              <a:t>For any possible sequence of future resource requests, it is possible to eventually grant all requests</a:t>
            </a:r>
          </a:p>
          <a:p>
            <a:pPr lvl="1"/>
            <a:r>
              <a:rPr lang="en-US" dirty="0" smtClean="0"/>
              <a:t>May require waiting even when resources are available!</a:t>
            </a:r>
          </a:p>
          <a:p>
            <a:r>
              <a:rPr lang="en-US" dirty="0" smtClean="0"/>
              <a:t>Unsafe state:</a:t>
            </a:r>
          </a:p>
          <a:p>
            <a:pPr lvl="1"/>
            <a:r>
              <a:rPr lang="en-US" dirty="0" smtClean="0"/>
              <a:t>Some sequence of resource requests can result in deadlock </a:t>
            </a:r>
          </a:p>
          <a:p>
            <a:r>
              <a:rPr lang="en-US" dirty="0" smtClean="0"/>
              <a:t>Doomed state:</a:t>
            </a:r>
          </a:p>
          <a:p>
            <a:pPr lvl="1"/>
            <a:r>
              <a:rPr lang="en-US" dirty="0" smtClean="0"/>
              <a:t>All possible computations lead to deadlock</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Possible System States</a:t>
            </a:r>
            <a:endParaRPr lang="en-US" dirty="0"/>
          </a:p>
        </p:txBody>
      </p:sp>
      <p:pic>
        <p:nvPicPr>
          <p:cNvPr id="5" name="Content Placeholder 4" descr="ch6-08_safeState.pdf"/>
          <p:cNvPicPr>
            <a:picLocks noGrp="1" noChangeAspect="1"/>
          </p:cNvPicPr>
          <p:nvPr>
            <p:ph idx="1"/>
          </p:nvPr>
        </p:nvPicPr>
        <p:blipFill>
          <a:blip r:embed="rId2"/>
          <a:srcRect t="-1635" b="-1635"/>
          <a:stretch>
            <a:fillRect/>
          </a:stretch>
        </p:blipFill>
        <p:spPr>
          <a:xfrm>
            <a:off x="0" y="1348758"/>
            <a:ext cx="9682804" cy="5325169"/>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r>
              <a:rPr lang="en-US" dirty="0" smtClean="0"/>
              <a:t>What are the doomed states for Dining Lawyers?</a:t>
            </a:r>
          </a:p>
          <a:p>
            <a:endParaRPr lang="en-US" dirty="0" smtClean="0"/>
          </a:p>
          <a:p>
            <a:r>
              <a:rPr lang="en-US" dirty="0" smtClean="0"/>
              <a:t>What are the unsafe states?</a:t>
            </a:r>
          </a:p>
          <a:p>
            <a:endParaRPr lang="en-US" dirty="0" smtClean="0"/>
          </a:p>
          <a:p>
            <a:r>
              <a:rPr lang="en-US" dirty="0" smtClean="0"/>
              <a:t>What are the safe states?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Communal Dining Lawyers</a:t>
            </a:r>
            <a:endParaRPr lang="en-US" dirty="0"/>
          </a:p>
        </p:txBody>
      </p:sp>
      <p:sp>
        <p:nvSpPr>
          <p:cNvPr id="3" name="Content Placeholder 2"/>
          <p:cNvSpPr>
            <a:spLocks noGrp="1"/>
          </p:cNvSpPr>
          <p:nvPr>
            <p:ph idx="1"/>
          </p:nvPr>
        </p:nvSpPr>
        <p:spPr/>
        <p:txBody>
          <a:bodyPr>
            <a:normAutofit/>
          </a:bodyPr>
          <a:lstStyle/>
          <a:p>
            <a:r>
              <a:rPr lang="en-US" dirty="0" err="1" smtClean="0"/>
              <a:t>n</a:t>
            </a:r>
            <a:r>
              <a:rPr lang="en-US" dirty="0" smtClean="0"/>
              <a:t> chopsticks in middle of table </a:t>
            </a:r>
          </a:p>
          <a:p>
            <a:r>
              <a:rPr lang="en-US" dirty="0" err="1" smtClean="0"/>
              <a:t>n</a:t>
            </a:r>
            <a:r>
              <a:rPr lang="en-US" dirty="0" smtClean="0"/>
              <a:t> lawyers, each can take one chopstick at a time</a:t>
            </a:r>
          </a:p>
          <a:p>
            <a:r>
              <a:rPr lang="en-US" dirty="0" smtClean="0"/>
              <a:t>What are the safe states?</a:t>
            </a:r>
          </a:p>
          <a:p>
            <a:r>
              <a:rPr lang="en-US" dirty="0" smtClean="0"/>
              <a:t>What are the unsafe states?</a:t>
            </a:r>
          </a:p>
          <a:p>
            <a:r>
              <a:rPr lang="en-US" dirty="0" smtClean="0"/>
              <a:t>What are the doomed states?</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Synchronization Performance </a:t>
            </a:r>
            <a:endParaRPr lang="en-US" dirty="0"/>
          </a:p>
        </p:txBody>
      </p:sp>
      <p:sp>
        <p:nvSpPr>
          <p:cNvPr id="3" name="Content Placeholder 2"/>
          <p:cNvSpPr>
            <a:spLocks noGrp="1"/>
          </p:cNvSpPr>
          <p:nvPr>
            <p:ph idx="1"/>
          </p:nvPr>
        </p:nvSpPr>
        <p:spPr>
          <a:xfrm>
            <a:off x="457199" y="1600200"/>
            <a:ext cx="8686801" cy="4525963"/>
          </a:xfrm>
        </p:spPr>
        <p:txBody>
          <a:bodyPr>
            <a:normAutofit/>
          </a:bodyPr>
          <a:lstStyle/>
          <a:p>
            <a:r>
              <a:rPr lang="en-US" dirty="0" smtClean="0"/>
              <a:t>A program with lots of concurrent threads can still have poor performance on a multiprocessor:</a:t>
            </a:r>
          </a:p>
          <a:p>
            <a:pPr lvl="1"/>
            <a:r>
              <a:rPr lang="en-US" dirty="0" smtClean="0"/>
              <a:t>Overhead of creating threads, if not needed</a:t>
            </a:r>
          </a:p>
          <a:p>
            <a:pPr lvl="1"/>
            <a:r>
              <a:rPr lang="en-US" dirty="0" smtClean="0"/>
              <a:t>Lock contention: only one thread at a time can hold a given lock</a:t>
            </a:r>
          </a:p>
          <a:p>
            <a:pPr lvl="1"/>
            <a:r>
              <a:rPr lang="en-US" dirty="0" smtClean="0"/>
              <a:t>Shared data protected by a lock may ping back and forth between cores</a:t>
            </a:r>
          </a:p>
          <a:p>
            <a:pPr lvl="1"/>
            <a:r>
              <a:rPr lang="en-US" dirty="0" smtClean="0"/>
              <a:t>False sharing: communication between cores even for data that is not shared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Communal Mutant Dining Lawyers</a:t>
            </a:r>
            <a:endParaRPr lang="en-US" dirty="0"/>
          </a:p>
        </p:txBody>
      </p:sp>
      <p:sp>
        <p:nvSpPr>
          <p:cNvPr id="3" name="Content Placeholder 2"/>
          <p:cNvSpPr>
            <a:spLocks noGrp="1"/>
          </p:cNvSpPr>
          <p:nvPr>
            <p:ph idx="1"/>
          </p:nvPr>
        </p:nvSpPr>
        <p:spPr/>
        <p:txBody>
          <a:bodyPr/>
          <a:lstStyle/>
          <a:p>
            <a:r>
              <a:rPr lang="en-US" dirty="0" smtClean="0"/>
              <a:t>N chopsticks in the middle of the table</a:t>
            </a:r>
          </a:p>
          <a:p>
            <a:r>
              <a:rPr lang="en-US" dirty="0" smtClean="0"/>
              <a:t>N lawyers, each takes one chopstick at a time</a:t>
            </a:r>
          </a:p>
          <a:p>
            <a:r>
              <a:rPr lang="en-US" dirty="0" smtClean="0"/>
              <a:t>Lawyers need </a:t>
            </a:r>
            <a:r>
              <a:rPr lang="en-US" dirty="0" err="1" smtClean="0"/>
              <a:t>k</a:t>
            </a:r>
            <a:r>
              <a:rPr lang="en-US" dirty="0" smtClean="0"/>
              <a:t> chopsticks to eat, </a:t>
            </a:r>
            <a:r>
              <a:rPr lang="en-US" dirty="0" err="1" smtClean="0"/>
              <a:t>k</a:t>
            </a:r>
            <a:r>
              <a:rPr lang="en-US" dirty="0" smtClean="0"/>
              <a:t> &gt; 1</a:t>
            </a:r>
          </a:p>
          <a:p>
            <a:endParaRPr lang="en-US" dirty="0" smtClean="0"/>
          </a:p>
          <a:p>
            <a:r>
              <a:rPr lang="en-US" dirty="0" smtClean="0"/>
              <a:t>What are the safe states?</a:t>
            </a:r>
          </a:p>
          <a:p>
            <a:r>
              <a:rPr lang="en-US" dirty="0" smtClean="0"/>
              <a:t>What are the unsafe states?</a:t>
            </a:r>
          </a:p>
          <a:p>
            <a:r>
              <a:rPr lang="en-US" dirty="0" smtClean="0"/>
              <a:t>What are the doomed states?</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Communal Mutant Absent-Minded </a:t>
            </a:r>
            <a:br>
              <a:rPr lang="en-US" dirty="0" smtClean="0"/>
            </a:br>
            <a:r>
              <a:rPr lang="en-US" dirty="0" smtClean="0"/>
              <a:t>Dining Lawyers</a:t>
            </a:r>
            <a:endParaRPr lang="en-US" dirty="0"/>
          </a:p>
        </p:txBody>
      </p:sp>
      <p:sp>
        <p:nvSpPr>
          <p:cNvPr id="3" name="Content Placeholder 2"/>
          <p:cNvSpPr>
            <a:spLocks noGrp="1"/>
          </p:cNvSpPr>
          <p:nvPr>
            <p:ph idx="1"/>
          </p:nvPr>
        </p:nvSpPr>
        <p:spPr/>
        <p:txBody>
          <a:bodyPr>
            <a:normAutofit lnSpcReduction="10000"/>
          </a:bodyPr>
          <a:lstStyle/>
          <a:p>
            <a:r>
              <a:rPr lang="en-US" dirty="0" smtClean="0"/>
              <a:t>N chopsticks in the middle of the table</a:t>
            </a:r>
          </a:p>
          <a:p>
            <a:r>
              <a:rPr lang="en-US" dirty="0" smtClean="0"/>
              <a:t>N lawyers, each takes one chopstick at a time</a:t>
            </a:r>
          </a:p>
          <a:p>
            <a:r>
              <a:rPr lang="en-US" dirty="0" smtClean="0"/>
              <a:t>Lawyers need </a:t>
            </a:r>
            <a:r>
              <a:rPr lang="en-US" dirty="0" err="1" smtClean="0"/>
              <a:t>k</a:t>
            </a:r>
            <a:r>
              <a:rPr lang="en-US" dirty="0" smtClean="0"/>
              <a:t> chopsticks to eat, </a:t>
            </a:r>
            <a:r>
              <a:rPr lang="en-US" dirty="0" err="1" smtClean="0"/>
              <a:t>k</a:t>
            </a:r>
            <a:r>
              <a:rPr lang="en-US" dirty="0" smtClean="0"/>
              <a:t> &gt; 1</a:t>
            </a:r>
          </a:p>
          <a:p>
            <a:pPr lvl="1"/>
            <a:r>
              <a:rPr lang="en-US" dirty="0" err="1" smtClean="0"/>
              <a:t>k</a:t>
            </a:r>
            <a:r>
              <a:rPr lang="en-US" dirty="0" smtClean="0"/>
              <a:t> larger if lawyer is talking on his/her </a:t>
            </a:r>
            <a:r>
              <a:rPr lang="en-US" dirty="0" err="1" smtClean="0"/>
              <a:t>cellphone</a:t>
            </a:r>
            <a:endParaRPr lang="en-US" dirty="0" smtClean="0"/>
          </a:p>
          <a:p>
            <a:endParaRPr lang="en-US" dirty="0" smtClean="0"/>
          </a:p>
          <a:p>
            <a:r>
              <a:rPr lang="en-US" dirty="0" smtClean="0"/>
              <a:t>What are the safe states?</a:t>
            </a:r>
          </a:p>
          <a:p>
            <a:r>
              <a:rPr lang="en-US" dirty="0" smtClean="0"/>
              <a:t>What are the unsafe states?</a:t>
            </a:r>
          </a:p>
          <a:p>
            <a:r>
              <a:rPr lang="en-US" dirty="0" smtClean="0"/>
              <a:t>What are the doomed states?</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 the Future</a:t>
            </a:r>
            <a:endParaRPr lang="en-US" dirty="0"/>
          </a:p>
        </p:txBody>
      </p:sp>
      <p:sp>
        <p:nvSpPr>
          <p:cNvPr id="3" name="Content Placeholder 2"/>
          <p:cNvSpPr>
            <a:spLocks noGrp="1"/>
          </p:cNvSpPr>
          <p:nvPr>
            <p:ph idx="1"/>
          </p:nvPr>
        </p:nvSpPr>
        <p:spPr>
          <a:xfrm>
            <a:off x="457200" y="1483408"/>
            <a:ext cx="8229600" cy="5257800"/>
          </a:xfrm>
        </p:spPr>
        <p:txBody>
          <a:bodyPr>
            <a:normAutofit/>
          </a:bodyPr>
          <a:lstStyle/>
          <a:p>
            <a:r>
              <a:rPr lang="en-US" dirty="0" smtClean="0"/>
              <a:t>Banker’s algorithm</a:t>
            </a:r>
          </a:p>
          <a:p>
            <a:pPr lvl="1"/>
            <a:r>
              <a:rPr lang="en-US" dirty="0" smtClean="0"/>
              <a:t>State maximum resource needs in advance</a:t>
            </a:r>
          </a:p>
          <a:p>
            <a:pPr lvl="1"/>
            <a:r>
              <a:rPr lang="en-US" dirty="0" smtClean="0"/>
              <a:t>Allocate resources dynamically when resource is needed -- wait if granting request would lead to deadlock</a:t>
            </a:r>
          </a:p>
          <a:p>
            <a:pPr lvl="1"/>
            <a:r>
              <a:rPr lang="en-US" dirty="0" smtClean="0"/>
              <a:t>Request can be granted if some sequential ordering of threads is deadlock free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Banker’s Algorithm</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Grant request </a:t>
            </a:r>
            <a:r>
              <a:rPr lang="en-US" dirty="0" err="1" smtClean="0"/>
              <a:t>iff</a:t>
            </a:r>
            <a:r>
              <a:rPr lang="en-US" dirty="0" smtClean="0"/>
              <a:t> result is a safe state</a:t>
            </a:r>
          </a:p>
          <a:p>
            <a:r>
              <a:rPr lang="en-US" dirty="0" smtClean="0"/>
              <a:t>Sum of maximum resource needs of current threads can be greater than the total resources</a:t>
            </a:r>
          </a:p>
          <a:p>
            <a:pPr lvl="1"/>
            <a:r>
              <a:rPr lang="en-US" dirty="0" smtClean="0"/>
              <a:t>Provided there is some way for all the threads to finish without getting into deadlock</a:t>
            </a:r>
          </a:p>
          <a:p>
            <a:r>
              <a:rPr lang="en-US" dirty="0" smtClean="0"/>
              <a:t>Example: proceed </a:t>
            </a:r>
            <a:r>
              <a:rPr lang="en-US" dirty="0" err="1" smtClean="0"/>
              <a:t>iff</a:t>
            </a:r>
            <a:endParaRPr lang="en-US" dirty="0" smtClean="0"/>
          </a:p>
          <a:p>
            <a:pPr lvl="1"/>
            <a:r>
              <a:rPr lang="en-US" dirty="0" smtClean="0"/>
              <a:t>total available resources - # allocated &gt;= max remaining that might be needed by this thread in order to finish </a:t>
            </a:r>
          </a:p>
          <a:p>
            <a:pPr lvl="1"/>
            <a:r>
              <a:rPr lang="en-US" dirty="0" smtClean="0"/>
              <a:t>Guarantees this thread can </a:t>
            </a:r>
            <a:r>
              <a:rPr lang="en-US" dirty="0" smtClean="0"/>
              <a:t>finish</a:t>
            </a:r>
          </a:p>
          <a:p>
            <a:pPr lvl="1"/>
            <a:endParaRPr lang="en-US" dirty="0"/>
          </a:p>
          <a:p>
            <a:pPr marL="457200" lvl="1" indent="0">
              <a:buNone/>
            </a:pPr>
            <a:r>
              <a:rPr lang="en-US" dirty="0" smtClean="0"/>
              <a:t>Check Figure 6.20 and 6.21 for detailed pseudo-</a:t>
            </a:r>
            <a:r>
              <a:rPr lang="en-US" dirty="0" smtClean="0"/>
              <a:t>code.</a:t>
            </a:r>
            <a:endParaRPr lang="en-US" dirty="0" smtClean="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 and Repair</a:t>
            </a:r>
            <a:endParaRPr lang="en-US" dirty="0"/>
          </a:p>
        </p:txBody>
      </p:sp>
      <p:sp>
        <p:nvSpPr>
          <p:cNvPr id="3" name="Content Placeholder 2"/>
          <p:cNvSpPr>
            <a:spLocks noGrp="1"/>
          </p:cNvSpPr>
          <p:nvPr>
            <p:ph idx="1"/>
          </p:nvPr>
        </p:nvSpPr>
        <p:spPr>
          <a:xfrm>
            <a:off x="457200" y="1600200"/>
            <a:ext cx="8478330" cy="4733792"/>
          </a:xfrm>
        </p:spPr>
        <p:txBody>
          <a:bodyPr>
            <a:normAutofit lnSpcReduction="10000"/>
          </a:bodyPr>
          <a:lstStyle/>
          <a:p>
            <a:r>
              <a:rPr lang="en-US" dirty="0" smtClean="0"/>
              <a:t>Algorithm</a:t>
            </a:r>
          </a:p>
          <a:p>
            <a:pPr lvl="1"/>
            <a:r>
              <a:rPr lang="en-US" dirty="0" smtClean="0"/>
              <a:t>Scan wait for graph</a:t>
            </a:r>
          </a:p>
          <a:p>
            <a:pPr lvl="1"/>
            <a:r>
              <a:rPr lang="en-US" dirty="0" smtClean="0"/>
              <a:t>Detect cycles</a:t>
            </a:r>
          </a:p>
          <a:p>
            <a:pPr lvl="1"/>
            <a:r>
              <a:rPr lang="en-US" dirty="0" smtClean="0"/>
              <a:t>Fix cycles</a:t>
            </a:r>
          </a:p>
          <a:p>
            <a:r>
              <a:rPr lang="en-US" dirty="0" smtClean="0"/>
              <a:t>Proceed without the resource</a:t>
            </a:r>
          </a:p>
          <a:p>
            <a:pPr lvl="1"/>
            <a:r>
              <a:rPr lang="en-US" dirty="0" smtClean="0"/>
              <a:t>Requires robust exception handling code</a:t>
            </a:r>
          </a:p>
          <a:p>
            <a:r>
              <a:rPr lang="en-US" dirty="0" smtClean="0"/>
              <a:t>Roll back and retry</a:t>
            </a:r>
          </a:p>
          <a:p>
            <a:pPr lvl="1"/>
            <a:r>
              <a:rPr lang="en-US" dirty="0" smtClean="0"/>
              <a:t>Transaction: all operations are provisional until have all required resources to complete operation</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Deadlock</a:t>
            </a:r>
            <a:endParaRPr lang="en-US" dirty="0"/>
          </a:p>
        </p:txBody>
      </p:sp>
      <p:pic>
        <p:nvPicPr>
          <p:cNvPr id="4" name="Content Placeholder 3" descr="ch6-09_deadlockGraph.pdf"/>
          <p:cNvPicPr>
            <a:picLocks noGrp="1" noChangeAspect="1"/>
          </p:cNvPicPr>
          <p:nvPr>
            <p:ph idx="1"/>
          </p:nvPr>
        </p:nvPicPr>
        <p:blipFill>
          <a:blip r:embed="rId2"/>
          <a:srcRect t="-15384" b="-15384"/>
          <a:stretch>
            <a:fillRect/>
          </a:stretch>
        </p:blipFill>
        <p:spPr>
          <a:xfrm>
            <a:off x="24857" y="1101564"/>
            <a:ext cx="9136274" cy="5024599"/>
          </a:xfrm>
        </p:spPr>
      </p:pic>
      <p:sp>
        <p:nvSpPr>
          <p:cNvPr id="3" name="TextBox 2"/>
          <p:cNvSpPr txBox="1"/>
          <p:nvPr/>
        </p:nvSpPr>
        <p:spPr>
          <a:xfrm>
            <a:off x="610210" y="5569044"/>
            <a:ext cx="7564879" cy="923330"/>
          </a:xfrm>
          <a:prstGeom prst="rect">
            <a:avLst/>
          </a:prstGeom>
          <a:noFill/>
        </p:spPr>
        <p:txBody>
          <a:bodyPr wrap="none" rtlCol="0">
            <a:spAutoFit/>
          </a:bodyPr>
          <a:lstStyle/>
          <a:p>
            <a:r>
              <a:rPr lang="en-US" dirty="0" smtClean="0"/>
              <a:t>An example of a non-deadlocked scenario is </a:t>
            </a:r>
            <a:r>
              <a:rPr lang="en-US" dirty="0" err="1" smtClean="0"/>
              <a:t>mis</a:t>
            </a:r>
            <a:r>
              <a:rPr lang="en-US" dirty="0" smtClean="0"/>
              <a:t>-classified as being deadlocked</a:t>
            </a:r>
          </a:p>
          <a:p>
            <a:endParaRPr lang="en-US" dirty="0"/>
          </a:p>
          <a:p>
            <a:r>
              <a:rPr lang="en-US" dirty="0" smtClean="0"/>
              <a:t>More precise: Figure 6.23</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Non-Blocking Synchronization</a:t>
            </a:r>
            <a:endParaRPr lang="en-US" dirty="0"/>
          </a:p>
        </p:txBody>
      </p:sp>
      <p:sp>
        <p:nvSpPr>
          <p:cNvPr id="3" name="Content Placeholder 2"/>
          <p:cNvSpPr>
            <a:spLocks noGrp="1"/>
          </p:cNvSpPr>
          <p:nvPr>
            <p:ph idx="1"/>
          </p:nvPr>
        </p:nvSpPr>
        <p:spPr/>
        <p:txBody>
          <a:bodyPr>
            <a:normAutofit lnSpcReduction="10000"/>
          </a:bodyPr>
          <a:lstStyle/>
          <a:p>
            <a:r>
              <a:rPr lang="en-US" dirty="0" smtClean="0"/>
              <a:t>Goal: data structures that can be read/modified without acquiring a lock</a:t>
            </a:r>
          </a:p>
          <a:p>
            <a:pPr lvl="1"/>
            <a:r>
              <a:rPr lang="en-US" dirty="0" smtClean="0"/>
              <a:t>No lock contention!</a:t>
            </a:r>
          </a:p>
          <a:p>
            <a:pPr lvl="1"/>
            <a:r>
              <a:rPr lang="en-US" dirty="0" smtClean="0"/>
              <a:t>No deadlock!</a:t>
            </a:r>
          </a:p>
          <a:p>
            <a:r>
              <a:rPr lang="en-US" dirty="0" smtClean="0"/>
              <a:t>General method using </a:t>
            </a:r>
            <a:r>
              <a:rPr lang="en-US" dirty="0" err="1" smtClean="0"/>
              <a:t>compareAndSwap</a:t>
            </a:r>
            <a:endParaRPr lang="en-US" dirty="0" smtClean="0"/>
          </a:p>
          <a:p>
            <a:pPr lvl="1"/>
            <a:r>
              <a:rPr lang="en-US" dirty="0" smtClean="0"/>
              <a:t>Create copy of data structure</a:t>
            </a:r>
          </a:p>
          <a:p>
            <a:pPr lvl="1"/>
            <a:r>
              <a:rPr lang="en-US" dirty="0" smtClean="0"/>
              <a:t>Modify copy</a:t>
            </a:r>
          </a:p>
          <a:p>
            <a:pPr lvl="1"/>
            <a:r>
              <a:rPr lang="en-US" dirty="0" smtClean="0"/>
              <a:t>Swap in new version </a:t>
            </a:r>
            <a:r>
              <a:rPr lang="en-US" dirty="0" err="1" smtClean="0"/>
              <a:t>iff</a:t>
            </a:r>
            <a:r>
              <a:rPr lang="en-US" dirty="0" smtClean="0"/>
              <a:t> no one else has</a:t>
            </a:r>
          </a:p>
          <a:p>
            <a:pPr lvl="1"/>
            <a:r>
              <a:rPr lang="en-US" dirty="0" smtClean="0"/>
              <a:t>Restart if pointer has changed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Lock-Free Bounded Buffer</a:t>
            </a:r>
            <a:endParaRPr lang="en-US" dirty="0"/>
          </a:p>
        </p:txBody>
      </p:sp>
      <p:sp>
        <p:nvSpPr>
          <p:cNvPr id="4" name="Content Placeholder 3"/>
          <p:cNvSpPr>
            <a:spLocks noGrp="1"/>
          </p:cNvSpPr>
          <p:nvPr>
            <p:ph idx="1"/>
          </p:nvPr>
        </p:nvSpPr>
        <p:spPr>
          <a:xfrm>
            <a:off x="457200" y="1417638"/>
            <a:ext cx="8229600" cy="5186362"/>
          </a:xfrm>
        </p:spPr>
        <p:txBody>
          <a:bodyPr>
            <a:normAutofit fontScale="92500" lnSpcReduction="20000"/>
          </a:bodyPr>
          <a:lstStyle/>
          <a:p>
            <a:pPr>
              <a:buNone/>
            </a:pPr>
            <a:r>
              <a:rPr lang="en-US" dirty="0" err="1" smtClean="0"/>
              <a:t>tryget</a:t>
            </a:r>
            <a:r>
              <a:rPr lang="en-US" dirty="0" smtClean="0"/>
              <a:t>() {</a:t>
            </a:r>
          </a:p>
          <a:p>
            <a:pPr>
              <a:buNone/>
            </a:pPr>
            <a:r>
              <a:rPr lang="en-US" dirty="0" smtClean="0"/>
              <a:t>    do {</a:t>
            </a:r>
          </a:p>
          <a:p>
            <a:pPr>
              <a:buNone/>
            </a:pPr>
            <a:r>
              <a:rPr lang="en-US" dirty="0" smtClean="0"/>
              <a:t>        copy = </a:t>
            </a:r>
            <a:r>
              <a:rPr lang="en-US" dirty="0" err="1" smtClean="0"/>
              <a:t>ConsistentCopy(p</a:t>
            </a:r>
            <a:r>
              <a:rPr lang="en-US" dirty="0" smtClean="0"/>
              <a:t>);</a:t>
            </a:r>
          </a:p>
          <a:p>
            <a:pPr>
              <a:buNone/>
            </a:pPr>
            <a:r>
              <a:rPr lang="en-US" dirty="0" smtClean="0"/>
              <a:t>        if (copy-&gt;front == copy-&gt;tail)</a:t>
            </a:r>
          </a:p>
          <a:p>
            <a:pPr>
              <a:buNone/>
            </a:pPr>
            <a:r>
              <a:rPr lang="en-US" dirty="0" smtClean="0"/>
              <a:t>            return NULL;</a:t>
            </a:r>
          </a:p>
          <a:p>
            <a:pPr>
              <a:buNone/>
            </a:pPr>
            <a:r>
              <a:rPr lang="en-US" dirty="0" smtClean="0"/>
              <a:t>        else {</a:t>
            </a:r>
          </a:p>
          <a:p>
            <a:pPr>
              <a:buNone/>
            </a:pPr>
            <a:r>
              <a:rPr lang="en-US" dirty="0" smtClean="0"/>
              <a:t>            item = copy-&gt;</a:t>
            </a:r>
            <a:r>
              <a:rPr lang="en-US" dirty="0" err="1" smtClean="0"/>
              <a:t>buf[copy</a:t>
            </a:r>
            <a:r>
              <a:rPr lang="en-US" dirty="0" smtClean="0"/>
              <a:t>-&gt;front % MAX];</a:t>
            </a:r>
          </a:p>
          <a:p>
            <a:pPr>
              <a:buNone/>
            </a:pPr>
            <a:r>
              <a:rPr lang="en-US" dirty="0" smtClean="0"/>
              <a:t>            copy-&gt;front++;</a:t>
            </a:r>
          </a:p>
          <a:p>
            <a:pPr>
              <a:buNone/>
            </a:pPr>
            <a:r>
              <a:rPr lang="en-US" dirty="0" smtClean="0"/>
              <a:t>     } while (</a:t>
            </a:r>
            <a:r>
              <a:rPr lang="en-US" dirty="0" err="1" smtClean="0"/>
              <a:t>compareAndSwap(&amp;p</a:t>
            </a:r>
            <a:r>
              <a:rPr lang="en-US" dirty="0" smtClean="0"/>
              <a:t>, </a:t>
            </a:r>
            <a:r>
              <a:rPr lang="en-US" dirty="0" err="1" smtClean="0"/>
              <a:t>p</a:t>
            </a:r>
            <a:r>
              <a:rPr lang="en-US" dirty="0" smtClean="0"/>
              <a:t>, copy));</a:t>
            </a:r>
          </a:p>
          <a:p>
            <a:pPr>
              <a:buNone/>
            </a:pPr>
            <a:r>
              <a:rPr lang="en-US" dirty="0" smtClean="0"/>
              <a:t>    return item;</a:t>
            </a:r>
          </a:p>
          <a:p>
            <a:pPr>
              <a:buNone/>
            </a:pPr>
            <a:r>
              <a:rPr lang="en-US" dirty="0" smtClean="0"/>
              <a: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Atomic </a:t>
            </a:r>
            <a:r>
              <a:rPr lang="en-US" dirty="0" err="1" smtClean="0"/>
              <a:t>CompareAndSwap</a:t>
            </a:r>
            <a:endParaRPr lang="en-US" dirty="0"/>
          </a:p>
        </p:txBody>
      </p:sp>
      <p:sp>
        <p:nvSpPr>
          <p:cNvPr id="3" name="Content Placeholder 2"/>
          <p:cNvSpPr>
            <a:spLocks noGrp="1"/>
          </p:cNvSpPr>
          <p:nvPr>
            <p:ph idx="1"/>
          </p:nvPr>
        </p:nvSpPr>
        <p:spPr/>
        <p:txBody>
          <a:bodyPr/>
          <a:lstStyle/>
          <a:p>
            <a:r>
              <a:rPr lang="en-US" dirty="0" smtClean="0"/>
              <a:t>Operates on a memory word</a:t>
            </a:r>
          </a:p>
          <a:p>
            <a:r>
              <a:rPr lang="en-US" dirty="0" smtClean="0"/>
              <a:t>Check that the value of the memory word hasn’t changed from what you expect</a:t>
            </a:r>
          </a:p>
          <a:p>
            <a:pPr lvl="1"/>
            <a:r>
              <a:rPr lang="en-US" dirty="0" smtClean="0"/>
              <a:t>E.g., no other thread did </a:t>
            </a:r>
            <a:r>
              <a:rPr lang="en-US" dirty="0" err="1" smtClean="0"/>
              <a:t>compareAndSwap</a:t>
            </a:r>
            <a:r>
              <a:rPr lang="en-US" dirty="0" smtClean="0"/>
              <a:t> first</a:t>
            </a:r>
          </a:p>
          <a:p>
            <a:r>
              <a:rPr lang="en-US" dirty="0" smtClean="0"/>
              <a:t>If it has changed, return an error (and loop)</a:t>
            </a:r>
          </a:p>
          <a:p>
            <a:r>
              <a:rPr lang="en-US" dirty="0" smtClean="0"/>
              <a:t>If it has not changed, set the memory word to a new value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Multi-Object </a:t>
            </a:r>
            <a:r>
              <a:rPr lang="en-US" dirty="0" err="1" smtClean="0"/>
              <a:t>Automicity</a:t>
            </a:r>
            <a:endParaRPr lang="en-US" dirty="0"/>
          </a:p>
        </p:txBody>
      </p:sp>
      <p:sp>
        <p:nvSpPr>
          <p:cNvPr id="3" name="Content Placeholder 2"/>
          <p:cNvSpPr>
            <a:spLocks noGrp="1"/>
          </p:cNvSpPr>
          <p:nvPr>
            <p:ph idx="1"/>
          </p:nvPr>
        </p:nvSpPr>
        <p:spPr/>
        <p:txBody>
          <a:bodyPr>
            <a:normAutofit fontScale="92500"/>
          </a:bodyPr>
          <a:lstStyle/>
          <a:p>
            <a:r>
              <a:rPr lang="en-US" dirty="0" smtClean="0"/>
              <a:t>Combining into one object, e.g., using a function</a:t>
            </a:r>
          </a:p>
          <a:p>
            <a:pPr lvl="1"/>
            <a:r>
              <a:rPr lang="en-US" dirty="0" err="1" smtClean="0"/>
              <a:t>checkforMilkAndSetNoteifNeeded</a:t>
            </a:r>
            <a:r>
              <a:rPr lang="en-US" dirty="0" smtClean="0"/>
              <a:t>()</a:t>
            </a:r>
            <a:endParaRPr lang="en-US" dirty="0" smtClean="0"/>
          </a:p>
          <a:p>
            <a:r>
              <a:rPr lang="en-US" dirty="0" smtClean="0"/>
              <a:t>Acquire-All/Release All (</a:t>
            </a:r>
            <a:r>
              <a:rPr lang="en-US" dirty="0" err="1" smtClean="0"/>
              <a:t>Serializable</a:t>
            </a:r>
            <a:r>
              <a:rPr lang="en-US" smtClean="0"/>
              <a:t>)</a:t>
            </a:r>
            <a:endParaRPr lang="en-US" dirty="0" smtClean="0"/>
          </a:p>
          <a:p>
            <a:pPr lvl="1"/>
            <a:r>
              <a:rPr lang="en-US" dirty="0" smtClean="0"/>
              <a:t>AND SYNCHRONIZATION</a:t>
            </a:r>
          </a:p>
          <a:p>
            <a:pPr lvl="1"/>
            <a:r>
              <a:rPr lang="en-US" dirty="0" smtClean="0"/>
              <a:t>Must know all required locks </a:t>
            </a:r>
            <a:r>
              <a:rPr lang="en-US" i="1" dirty="0" smtClean="0"/>
              <a:t>a priori</a:t>
            </a:r>
          </a:p>
          <a:p>
            <a:r>
              <a:rPr lang="en-US" dirty="0" smtClean="0"/>
              <a:t>Two-Phase Locking</a:t>
            </a:r>
          </a:p>
          <a:p>
            <a:pPr lvl="1"/>
            <a:r>
              <a:rPr lang="en-US" dirty="0" smtClean="0"/>
              <a:t>Acquire locks as needed and do not release locks until all locks have been acquired</a:t>
            </a:r>
            <a:endParaRPr lang="en-US" dirty="0" smtClean="0"/>
          </a:p>
          <a:p>
            <a:pPr lvl="1"/>
            <a:r>
              <a:rPr lang="en-US" dirty="0" smtClean="0"/>
              <a:t>How to avoid deadlock?</a:t>
            </a:r>
            <a:endParaRPr lang="en-US" dirty="0"/>
          </a:p>
        </p:txBody>
      </p:sp>
    </p:spTree>
    <p:extLst>
      <p:ext uri="{BB962C8B-B14F-4D97-AF65-F5344CB8AC3E}">
        <p14:creationId xmlns:p14="http://schemas.microsoft.com/office/powerpoint/2010/main" val="2365798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Deadlock Definition</a:t>
            </a:r>
            <a:endParaRPr lang="en-US" dirty="0"/>
          </a:p>
        </p:txBody>
      </p:sp>
      <p:sp>
        <p:nvSpPr>
          <p:cNvPr id="3" name="Content Placeholder 2"/>
          <p:cNvSpPr>
            <a:spLocks noGrp="1"/>
          </p:cNvSpPr>
          <p:nvPr>
            <p:ph idx="1"/>
          </p:nvPr>
        </p:nvSpPr>
        <p:spPr/>
        <p:txBody>
          <a:bodyPr>
            <a:normAutofit/>
          </a:bodyPr>
          <a:lstStyle/>
          <a:p>
            <a:r>
              <a:rPr lang="en-US" dirty="0" smtClean="0"/>
              <a:t>Resource: any (passive) thing needed by a thread to do its job (CPU, disk space, memory, lock)</a:t>
            </a:r>
          </a:p>
          <a:p>
            <a:pPr lvl="1"/>
            <a:r>
              <a:rPr lang="en-US" dirty="0" err="1" smtClean="0"/>
              <a:t>Preemptable</a:t>
            </a:r>
            <a:r>
              <a:rPr lang="en-US" dirty="0" smtClean="0"/>
              <a:t>: can be taken away by OS</a:t>
            </a:r>
          </a:p>
          <a:p>
            <a:pPr lvl="1"/>
            <a:r>
              <a:rPr lang="en-US" dirty="0" smtClean="0"/>
              <a:t>Non-</a:t>
            </a:r>
            <a:r>
              <a:rPr lang="en-US" dirty="0" err="1" smtClean="0"/>
              <a:t>preemptable</a:t>
            </a:r>
            <a:r>
              <a:rPr lang="en-US" dirty="0" smtClean="0"/>
              <a:t>: must leave with thread</a:t>
            </a:r>
          </a:p>
          <a:p>
            <a:r>
              <a:rPr lang="en-US" dirty="0" smtClean="0"/>
              <a:t>Starvation: thread waits indefinitely</a:t>
            </a:r>
          </a:p>
          <a:p>
            <a:r>
              <a:rPr lang="en-US" dirty="0" smtClean="0"/>
              <a:t>Deadlock: circular waiting for resources</a:t>
            </a:r>
          </a:p>
          <a:p>
            <a:pPr lvl="1"/>
            <a:r>
              <a:rPr lang="en-US" dirty="0" smtClean="0"/>
              <a:t>Deadlock =&gt; starvation, but not vice versa</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two locks</a:t>
            </a:r>
            <a:endParaRPr lang="en-US" dirty="0"/>
          </a:p>
        </p:txBody>
      </p:sp>
      <p:sp>
        <p:nvSpPr>
          <p:cNvPr id="4" name="Content Placeholder 3"/>
          <p:cNvSpPr>
            <a:spLocks noGrp="1"/>
          </p:cNvSpPr>
          <p:nvPr>
            <p:ph sz="half" idx="1"/>
          </p:nvPr>
        </p:nvSpPr>
        <p:spPr/>
        <p:txBody>
          <a:bodyPr/>
          <a:lstStyle/>
          <a:p>
            <a:pPr>
              <a:buNone/>
            </a:pPr>
            <a:r>
              <a:rPr lang="en-US" dirty="0" smtClean="0"/>
              <a:t>Thread A</a:t>
            </a:r>
          </a:p>
          <a:p>
            <a:pPr>
              <a:buNone/>
            </a:pPr>
            <a:endParaRPr lang="en-US" dirty="0" smtClean="0"/>
          </a:p>
          <a:p>
            <a:pPr>
              <a:buNone/>
            </a:pPr>
            <a:r>
              <a:rPr lang="en-US" dirty="0" smtClean="0"/>
              <a:t>lock1.acquire();</a:t>
            </a:r>
          </a:p>
          <a:p>
            <a:pPr>
              <a:buNone/>
            </a:pPr>
            <a:r>
              <a:rPr lang="en-US" dirty="0" smtClean="0"/>
              <a:t>lock2.acquire();</a:t>
            </a:r>
          </a:p>
          <a:p>
            <a:pPr>
              <a:buNone/>
            </a:pPr>
            <a:r>
              <a:rPr lang="en-US" dirty="0" smtClean="0"/>
              <a:t>lock2.release();</a:t>
            </a:r>
          </a:p>
          <a:p>
            <a:pPr>
              <a:buNone/>
            </a:pPr>
            <a:r>
              <a:rPr lang="en-US" dirty="0" smtClean="0"/>
              <a:t>lock1.release();</a:t>
            </a:r>
          </a:p>
          <a:p>
            <a:pPr>
              <a:buNone/>
            </a:pPr>
            <a:endParaRPr lang="en-US" dirty="0"/>
          </a:p>
        </p:txBody>
      </p:sp>
      <p:sp>
        <p:nvSpPr>
          <p:cNvPr id="5" name="Content Placeholder 4"/>
          <p:cNvSpPr>
            <a:spLocks noGrp="1"/>
          </p:cNvSpPr>
          <p:nvPr>
            <p:ph sz="half" idx="2"/>
          </p:nvPr>
        </p:nvSpPr>
        <p:spPr/>
        <p:txBody>
          <a:bodyPr/>
          <a:lstStyle/>
          <a:p>
            <a:pPr>
              <a:buNone/>
            </a:pPr>
            <a:r>
              <a:rPr lang="en-US" dirty="0" smtClean="0"/>
              <a:t>Thread B</a:t>
            </a:r>
          </a:p>
          <a:p>
            <a:pPr>
              <a:buNone/>
            </a:pPr>
            <a:endParaRPr lang="en-US" dirty="0" smtClean="0"/>
          </a:p>
          <a:p>
            <a:pPr>
              <a:buNone/>
            </a:pPr>
            <a:r>
              <a:rPr lang="en-US" dirty="0" smtClean="0"/>
              <a:t>lock2.acquire();</a:t>
            </a:r>
          </a:p>
          <a:p>
            <a:pPr>
              <a:buNone/>
            </a:pPr>
            <a:r>
              <a:rPr lang="en-US" dirty="0" smtClean="0"/>
              <a:t>lock1.acquire();</a:t>
            </a:r>
          </a:p>
          <a:p>
            <a:pPr>
              <a:buNone/>
            </a:pPr>
            <a:r>
              <a:rPr lang="en-US" dirty="0" smtClean="0"/>
              <a:t>lock1.release();</a:t>
            </a:r>
          </a:p>
          <a:p>
            <a:pPr>
              <a:buNone/>
            </a:pPr>
            <a:r>
              <a:rPr lang="en-US" dirty="0" smtClean="0"/>
              <a:t>lock2.release();</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Bidirectional Bounded Buffer</a:t>
            </a:r>
            <a:endParaRPr lang="en-US" dirty="0"/>
          </a:p>
        </p:txBody>
      </p:sp>
      <p:sp>
        <p:nvSpPr>
          <p:cNvPr id="3" name="Content Placeholder 2"/>
          <p:cNvSpPr>
            <a:spLocks noGrp="1"/>
          </p:cNvSpPr>
          <p:nvPr>
            <p:ph sz="half" idx="1"/>
          </p:nvPr>
        </p:nvSpPr>
        <p:spPr/>
        <p:txBody>
          <a:bodyPr/>
          <a:lstStyle/>
          <a:p>
            <a:pPr>
              <a:buNone/>
            </a:pPr>
            <a:r>
              <a:rPr lang="en-US" dirty="0" smtClean="0"/>
              <a:t>Thread A</a:t>
            </a:r>
          </a:p>
          <a:p>
            <a:pPr>
              <a:buNone/>
            </a:pPr>
            <a:endParaRPr lang="en-US" dirty="0" smtClean="0"/>
          </a:p>
          <a:p>
            <a:pPr>
              <a:buNone/>
            </a:pPr>
            <a:r>
              <a:rPr lang="en-US" dirty="0" smtClean="0"/>
              <a:t>buffer1.put(data);</a:t>
            </a:r>
          </a:p>
          <a:p>
            <a:pPr>
              <a:buNone/>
            </a:pPr>
            <a:r>
              <a:rPr lang="en-US" dirty="0" smtClean="0"/>
              <a:t>buffer1.put(data);</a:t>
            </a:r>
          </a:p>
          <a:p>
            <a:pPr>
              <a:buNone/>
            </a:pPr>
            <a:endParaRPr lang="en-US" dirty="0" smtClean="0"/>
          </a:p>
          <a:p>
            <a:pPr>
              <a:buNone/>
            </a:pPr>
            <a:r>
              <a:rPr lang="en-US" dirty="0" smtClean="0"/>
              <a:t>buffer2.get();</a:t>
            </a:r>
          </a:p>
          <a:p>
            <a:pPr>
              <a:buNone/>
            </a:pPr>
            <a:r>
              <a:rPr lang="en-US" dirty="0" smtClean="0"/>
              <a:t>buffer2.get();</a:t>
            </a:r>
            <a:endParaRPr lang="en-US" dirty="0"/>
          </a:p>
        </p:txBody>
      </p:sp>
      <p:sp>
        <p:nvSpPr>
          <p:cNvPr id="4" name="Content Placeholder 3"/>
          <p:cNvSpPr>
            <a:spLocks noGrp="1"/>
          </p:cNvSpPr>
          <p:nvPr>
            <p:ph sz="half" idx="2"/>
          </p:nvPr>
        </p:nvSpPr>
        <p:spPr/>
        <p:txBody>
          <a:bodyPr/>
          <a:lstStyle/>
          <a:p>
            <a:pPr>
              <a:buNone/>
            </a:pPr>
            <a:r>
              <a:rPr lang="en-US" dirty="0" smtClean="0"/>
              <a:t>Thread B</a:t>
            </a:r>
          </a:p>
          <a:p>
            <a:pPr>
              <a:buNone/>
            </a:pPr>
            <a:endParaRPr lang="en-US" dirty="0" smtClean="0"/>
          </a:p>
          <a:p>
            <a:pPr>
              <a:buNone/>
            </a:pPr>
            <a:r>
              <a:rPr lang="en-US" dirty="0" smtClean="0"/>
              <a:t>buffer2.put(data);</a:t>
            </a:r>
          </a:p>
          <a:p>
            <a:pPr>
              <a:buNone/>
            </a:pPr>
            <a:r>
              <a:rPr lang="en-US" dirty="0" smtClean="0"/>
              <a:t>buffer2.put(data);</a:t>
            </a:r>
          </a:p>
          <a:p>
            <a:pPr>
              <a:buNone/>
            </a:pPr>
            <a:endParaRPr lang="en-US" dirty="0" smtClean="0"/>
          </a:p>
          <a:p>
            <a:pPr>
              <a:buNone/>
            </a:pPr>
            <a:r>
              <a:rPr lang="en-US" dirty="0" smtClean="0"/>
              <a:t>buffer1.get();</a:t>
            </a:r>
          </a:p>
          <a:p>
            <a:pPr>
              <a:buNone/>
            </a:pPr>
            <a:r>
              <a:rPr lang="en-US" dirty="0" smtClean="0"/>
              <a:t>buffer1.get();</a:t>
            </a:r>
            <a:endParaRPr lang="en-US" dirty="0"/>
          </a:p>
        </p:txBody>
      </p:sp>
      <p:sp>
        <p:nvSpPr>
          <p:cNvPr id="5" name="TextBox 4"/>
          <p:cNvSpPr txBox="1"/>
          <p:nvPr/>
        </p:nvSpPr>
        <p:spPr>
          <a:xfrm>
            <a:off x="674645" y="5794644"/>
            <a:ext cx="7566695" cy="523220"/>
          </a:xfrm>
          <a:prstGeom prst="rect">
            <a:avLst/>
          </a:prstGeom>
          <a:noFill/>
        </p:spPr>
        <p:txBody>
          <a:bodyPr wrap="none" rtlCol="0">
            <a:spAutoFit/>
          </a:bodyPr>
          <a:lstStyle/>
          <a:p>
            <a:r>
              <a:rPr lang="en-US" sz="2800" dirty="0" smtClean="0"/>
              <a:t>Suppose buffer1 and buffer2 both start almost full.</a:t>
            </a: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locks and a condition variable</a:t>
            </a:r>
            <a:endParaRPr lang="en-US" dirty="0"/>
          </a:p>
        </p:txBody>
      </p:sp>
      <p:sp>
        <p:nvSpPr>
          <p:cNvPr id="4" name="Content Placeholder 3"/>
          <p:cNvSpPr>
            <a:spLocks noGrp="1"/>
          </p:cNvSpPr>
          <p:nvPr>
            <p:ph sz="half" idx="1"/>
          </p:nvPr>
        </p:nvSpPr>
        <p:spPr/>
        <p:txBody>
          <a:bodyPr>
            <a:normAutofit fontScale="92500" lnSpcReduction="20000"/>
          </a:bodyPr>
          <a:lstStyle/>
          <a:p>
            <a:pPr>
              <a:buNone/>
            </a:pPr>
            <a:r>
              <a:rPr lang="en-US" dirty="0" smtClean="0"/>
              <a:t>Thread A</a:t>
            </a:r>
          </a:p>
          <a:p>
            <a:pPr>
              <a:buNone/>
            </a:pPr>
            <a:endParaRPr lang="en-US" dirty="0" smtClean="0"/>
          </a:p>
          <a:p>
            <a:pPr>
              <a:buNone/>
            </a:pPr>
            <a:r>
              <a:rPr lang="en-US" dirty="0" smtClean="0"/>
              <a:t>lock1.acquire();</a:t>
            </a:r>
          </a:p>
          <a:p>
            <a:pPr>
              <a:buNone/>
            </a:pPr>
            <a:r>
              <a:rPr lang="en-US" dirty="0" smtClean="0"/>
              <a:t>…</a:t>
            </a:r>
          </a:p>
          <a:p>
            <a:pPr>
              <a:buNone/>
            </a:pPr>
            <a:r>
              <a:rPr lang="en-US" dirty="0" smtClean="0"/>
              <a:t>lock2.acquire();</a:t>
            </a:r>
          </a:p>
          <a:p>
            <a:pPr>
              <a:buNone/>
            </a:pPr>
            <a:r>
              <a:rPr lang="en-US" dirty="0" smtClean="0"/>
              <a:t>while (need to wait) {</a:t>
            </a:r>
          </a:p>
          <a:p>
            <a:pPr>
              <a:buNone/>
            </a:pPr>
            <a:r>
              <a:rPr lang="en-US" dirty="0" smtClean="0"/>
              <a:t>     condition.wait(lock2);</a:t>
            </a:r>
          </a:p>
          <a:p>
            <a:pPr>
              <a:buNone/>
            </a:pPr>
            <a:r>
              <a:rPr lang="en-US" dirty="0" smtClean="0"/>
              <a:t>}</a:t>
            </a:r>
          </a:p>
          <a:p>
            <a:pPr>
              <a:buNone/>
            </a:pPr>
            <a:r>
              <a:rPr lang="en-US" dirty="0" smtClean="0"/>
              <a:t>lock2.release();</a:t>
            </a:r>
          </a:p>
          <a:p>
            <a:pPr>
              <a:buNone/>
            </a:pPr>
            <a:r>
              <a:rPr lang="en-US" dirty="0" smtClean="0"/>
              <a:t>…</a:t>
            </a:r>
          </a:p>
          <a:p>
            <a:pPr>
              <a:buNone/>
            </a:pPr>
            <a:r>
              <a:rPr lang="en-US" dirty="0" smtClean="0"/>
              <a:t>lock1.release();</a:t>
            </a:r>
          </a:p>
          <a:p>
            <a:pPr>
              <a:buNone/>
            </a:pPr>
            <a:endParaRPr lang="en-US" dirty="0"/>
          </a:p>
        </p:txBody>
      </p:sp>
      <p:sp>
        <p:nvSpPr>
          <p:cNvPr id="5" name="Content Placeholder 4"/>
          <p:cNvSpPr>
            <a:spLocks noGrp="1"/>
          </p:cNvSpPr>
          <p:nvPr>
            <p:ph sz="half" idx="2"/>
          </p:nvPr>
        </p:nvSpPr>
        <p:spPr/>
        <p:txBody>
          <a:bodyPr>
            <a:normAutofit fontScale="92500" lnSpcReduction="20000"/>
          </a:bodyPr>
          <a:lstStyle/>
          <a:p>
            <a:pPr>
              <a:buNone/>
            </a:pPr>
            <a:r>
              <a:rPr lang="en-US" dirty="0" smtClean="0"/>
              <a:t>Thread B</a:t>
            </a:r>
          </a:p>
          <a:p>
            <a:pPr>
              <a:buNone/>
            </a:pPr>
            <a:endParaRPr lang="en-US" dirty="0" smtClean="0"/>
          </a:p>
          <a:p>
            <a:pPr>
              <a:buNone/>
            </a:pPr>
            <a:r>
              <a:rPr lang="en-US" dirty="0" smtClean="0"/>
              <a:t>lock1.acquire();</a:t>
            </a:r>
          </a:p>
          <a:p>
            <a:pPr>
              <a:buNone/>
            </a:pPr>
            <a:r>
              <a:rPr lang="en-US" dirty="0" smtClean="0"/>
              <a:t>…</a:t>
            </a:r>
          </a:p>
          <a:p>
            <a:pPr>
              <a:buNone/>
            </a:pPr>
            <a:r>
              <a:rPr lang="en-US" dirty="0" smtClean="0"/>
              <a:t>lock2.acquire();</a:t>
            </a:r>
          </a:p>
          <a:p>
            <a:pPr>
              <a:buNone/>
            </a:pPr>
            <a:r>
              <a:rPr lang="en-US" dirty="0" smtClean="0"/>
              <a:t>…</a:t>
            </a:r>
          </a:p>
          <a:p>
            <a:pPr>
              <a:buNone/>
            </a:pPr>
            <a:r>
              <a:rPr lang="en-US" dirty="0" smtClean="0"/>
              <a:t>condition.signal(lock2);</a:t>
            </a:r>
          </a:p>
          <a:p>
            <a:pPr>
              <a:buNone/>
            </a:pPr>
            <a:r>
              <a:rPr lang="en-US" dirty="0" smtClean="0"/>
              <a:t>…</a:t>
            </a:r>
          </a:p>
          <a:p>
            <a:pPr>
              <a:buNone/>
            </a:pPr>
            <a:r>
              <a:rPr lang="en-US" dirty="0" smtClean="0"/>
              <a:t>lock2.release();</a:t>
            </a:r>
          </a:p>
          <a:p>
            <a:pPr>
              <a:buNone/>
            </a:pPr>
            <a:r>
              <a:rPr lang="en-US" dirty="0" smtClean="0"/>
              <a:t>…</a:t>
            </a:r>
          </a:p>
          <a:p>
            <a:pPr>
              <a:buNone/>
            </a:pPr>
            <a:r>
              <a:rPr lang="en-US" dirty="0" smtClean="0"/>
              <a:t>lock1.release();</a:t>
            </a:r>
          </a:p>
          <a:p>
            <a:pPr>
              <a:buNone/>
            </a:pPr>
            <a:endParaRPr lang="en-US" dirty="0" smtClean="0"/>
          </a:p>
          <a:p>
            <a:pPr>
              <a:buNone/>
            </a:pPr>
            <a:endParaRPr lang="en-US" dirty="0" smtClean="0"/>
          </a:p>
          <a:p>
            <a:pPr>
              <a:buNone/>
            </a:pPr>
            <a:endParaRPr lang="en-US" dirty="0" smtClean="0"/>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Yet another Example</a:t>
            </a:r>
            <a:endParaRPr lang="en-US" dirty="0"/>
          </a:p>
        </p:txBody>
      </p:sp>
      <p:pic>
        <p:nvPicPr>
          <p:cNvPr id="6" name="Content Placeholder 5" descr="ch6-10_trucks.pdf"/>
          <p:cNvPicPr>
            <a:picLocks noGrp="1" noChangeAspect="1"/>
          </p:cNvPicPr>
          <p:nvPr>
            <p:ph idx="1"/>
          </p:nvPr>
        </p:nvPicPr>
        <p:blipFill>
          <a:blip r:embed="rId3"/>
          <a:srcRect t="-1635" b="-1635"/>
          <a:stretch>
            <a:fillRect/>
          </a:stretch>
        </p:blip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12933</TotalTime>
  <Words>1633</Words>
  <Application>Microsoft Macintosh PowerPoint</Application>
  <PresentationFormat>On-screen Show (4:3)</PresentationFormat>
  <Paragraphs>317</Paragraphs>
  <Slides>27</Slides>
  <Notes>17</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Multi-Object Synchronization</vt:lpstr>
      <vt:lpstr>Synchronization Performance </vt:lpstr>
      <vt:lpstr>Atomic CompareAndSwap</vt:lpstr>
      <vt:lpstr>Multi-Object Automicity</vt:lpstr>
      <vt:lpstr>Deadlock Definition</vt:lpstr>
      <vt:lpstr>Example: two locks</vt:lpstr>
      <vt:lpstr>Bidirectional Bounded Buffer</vt:lpstr>
      <vt:lpstr>Two locks and a condition variable</vt:lpstr>
      <vt:lpstr>Yet another Example</vt:lpstr>
      <vt:lpstr>Dining Lawyers</vt:lpstr>
      <vt:lpstr>Necessary Conditions for Deadlock</vt:lpstr>
      <vt:lpstr>Question</vt:lpstr>
      <vt:lpstr>Preventing Deadlock</vt:lpstr>
      <vt:lpstr>Exploit or Limit Behavior</vt:lpstr>
      <vt:lpstr>Example</vt:lpstr>
      <vt:lpstr>Deadlock Dynamics</vt:lpstr>
      <vt:lpstr>Possible System States</vt:lpstr>
      <vt:lpstr>Question</vt:lpstr>
      <vt:lpstr>Communal Dining Lawyers</vt:lpstr>
      <vt:lpstr>Communal Mutant Dining Lawyers</vt:lpstr>
      <vt:lpstr>Communal Mutant Absent-Minded  Dining Lawyers</vt:lpstr>
      <vt:lpstr>Predict the Future</vt:lpstr>
      <vt:lpstr>Banker’s Algorithm</vt:lpstr>
      <vt:lpstr>Detect and Repair</vt:lpstr>
      <vt:lpstr>Detecting Deadlock</vt:lpstr>
      <vt:lpstr>Non-Blocking Synchronization</vt:lpstr>
      <vt:lpstr>Lock-Free Bounded Buffer</vt:lpstr>
    </vt:vector>
  </TitlesOfParts>
  <Manager/>
  <Company>University of Washington</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OSPP: Advanced Synchronization</dc:title>
  <dc:subject/>
  <dc:creator>Thomas Anderson</dc:creator>
  <cp:keywords/>
  <dc:description>Copyright Thomas Anderson 2012</dc:description>
  <cp:lastModifiedBy>Ming Li</cp:lastModifiedBy>
  <cp:revision>73</cp:revision>
  <cp:lastPrinted>2014-04-18T16:56:32Z</cp:lastPrinted>
  <dcterms:created xsi:type="dcterms:W3CDTF">2014-10-29T16:28:28Z</dcterms:created>
  <dcterms:modified xsi:type="dcterms:W3CDTF">2015-10-16T15:36:03Z</dcterms:modified>
  <cp:category/>
</cp:coreProperties>
</file>