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7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3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324EC9-84A0-4C07-81ED-28951DEAF31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E380EB-2849-4159-9769-646BD0FE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32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A4C-0146-46FC-9181-942AC49F4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on a Large Dataset of IMDb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19D25-57D2-4580-B06D-F757114EE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Chip Simmerman</a:t>
            </a:r>
          </a:p>
          <a:p>
            <a:r>
              <a:rPr lang="en-US" dirty="0"/>
              <a:t>Advisor: Dr. Mohammad Al Hasan</a:t>
            </a:r>
          </a:p>
        </p:txBody>
      </p:sp>
    </p:spTree>
    <p:extLst>
      <p:ext uri="{BB962C8B-B14F-4D97-AF65-F5344CB8AC3E}">
        <p14:creationId xmlns:p14="http://schemas.microsoft.com/office/powerpoint/2010/main" val="135047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457"/>
          </a:xfrm>
        </p:spPr>
        <p:txBody>
          <a:bodyPr/>
          <a:lstStyle/>
          <a:p>
            <a:r>
              <a:rPr lang="en-US" dirty="0"/>
              <a:t>4 methods of pre-processing, 2 methods of feature extraction, and 4 methods of classification</a:t>
            </a:r>
          </a:p>
          <a:p>
            <a:r>
              <a:rPr lang="en-US" dirty="0"/>
              <a:t>Explored 25 total combinations</a:t>
            </a:r>
          </a:p>
          <a:p>
            <a:r>
              <a:rPr lang="en-US" dirty="0"/>
              <a:t>Found Lemmatizing and Snowball algorithms to be most accurate pre-processing</a:t>
            </a:r>
          </a:p>
          <a:p>
            <a:r>
              <a:rPr lang="en-US" dirty="0"/>
              <a:t>Bag of Words and TF-IDF performed about the same on average</a:t>
            </a:r>
          </a:p>
          <a:p>
            <a:r>
              <a:rPr lang="en-US" dirty="0"/>
              <a:t>Logistic Regression and Linear SVC were best-fitting classifiers</a:t>
            </a:r>
          </a:p>
          <a:p>
            <a:r>
              <a:rPr lang="en-US" dirty="0"/>
              <a:t>Found </a:t>
            </a:r>
            <a:r>
              <a:rPr lang="en-US" dirty="0" err="1"/>
              <a:t>nltk</a:t>
            </a:r>
            <a:r>
              <a:rPr lang="en-US" dirty="0"/>
              <a:t> library of stop words to be too aggressive; actually suppressed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4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3AE0B-FD90-4C25-A7A3-6C04DEE3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46" y="4237523"/>
            <a:ext cx="5776859" cy="1117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E9F39-26FB-4527-8898-E95CCEC4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732449"/>
            <a:ext cx="5343525" cy="2352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F436B-040A-41AB-8AC4-D0DC0191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20" y="1732449"/>
            <a:ext cx="4953000" cy="2352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2B6A2-BD27-46C9-A6F0-D28145E07109}"/>
              </a:ext>
            </a:extLst>
          </p:cNvPr>
          <p:cNvSpPr txBox="1"/>
          <p:nvPr/>
        </p:nvSpPr>
        <p:spPr>
          <a:xfrm>
            <a:off x="1632857" y="4507017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Results:</a:t>
            </a:r>
          </a:p>
        </p:txBody>
      </p:sp>
    </p:spTree>
    <p:extLst>
      <p:ext uri="{BB962C8B-B14F-4D97-AF65-F5344CB8AC3E}">
        <p14:creationId xmlns:p14="http://schemas.microsoft.com/office/powerpoint/2010/main" val="12104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Field: Machine Learning</a:t>
            </a:r>
          </a:p>
          <a:p>
            <a:pPr lvl="1"/>
            <a:r>
              <a:rPr lang="en-US" dirty="0"/>
              <a:t>Specifically: Natural Language Processing (NLP)</a:t>
            </a:r>
          </a:p>
          <a:p>
            <a:r>
              <a:rPr lang="en-US" dirty="0"/>
              <a:t>Focused application of NLP using Sentiment Analysis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Classification Models (Logistic Regression, Multinomial Naïve Bayes, etc.)</a:t>
            </a:r>
          </a:p>
          <a:p>
            <a:pPr lvl="1"/>
            <a:r>
              <a:rPr lang="en-US" dirty="0"/>
              <a:t>Feature Methods (Bag of Words, TF-IDF)</a:t>
            </a:r>
          </a:p>
          <a:p>
            <a:r>
              <a:rPr lang="en-US" dirty="0"/>
              <a:t>Open-Source Dataset of IMDb Film Reviews</a:t>
            </a:r>
          </a:p>
          <a:p>
            <a:pPr lvl="1"/>
            <a:r>
              <a:rPr lang="en-US" dirty="0"/>
              <a:t>Collected by A. L. Maas et. al. at Stanford University AI Lab</a:t>
            </a:r>
          </a:p>
          <a:p>
            <a:r>
              <a:rPr lang="en-US" dirty="0"/>
              <a:t>Project implemented in Python with </a:t>
            </a:r>
            <a:r>
              <a:rPr lang="en-US" dirty="0" err="1"/>
              <a:t>nltk</a:t>
            </a:r>
            <a:r>
              <a:rPr lang="en-US" dirty="0"/>
              <a:t> and scikit-learn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Research:</a:t>
            </a:r>
          </a:p>
          <a:p>
            <a:pPr lvl="1"/>
            <a:r>
              <a:rPr lang="en-US" dirty="0"/>
              <a:t>Methods of Pre-Processing</a:t>
            </a:r>
          </a:p>
          <a:p>
            <a:pPr lvl="1"/>
            <a:r>
              <a:rPr lang="en-US" dirty="0"/>
              <a:t>Vectorization (Feature Extraction) Methods</a:t>
            </a:r>
          </a:p>
          <a:p>
            <a:pPr lvl="1"/>
            <a:r>
              <a:rPr lang="en-US" dirty="0"/>
              <a:t>Binary Classification Models</a:t>
            </a:r>
          </a:p>
          <a:p>
            <a:r>
              <a:rPr lang="en-US" dirty="0"/>
              <a:t>Implement:</a:t>
            </a:r>
          </a:p>
          <a:p>
            <a:pPr lvl="1"/>
            <a:r>
              <a:rPr lang="en-US" dirty="0"/>
              <a:t>Pre-Processing: </a:t>
            </a:r>
            <a:r>
              <a:rPr lang="en-US" dirty="0">
                <a:sym typeface="Wingdings" panose="05000000000000000000" pitchFamily="2" charset="2"/>
              </a:rPr>
              <a:t>Remove Punctuation, markup text, etc.  Remove Stop Words  Stemming Vs. Lemmatizing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Feature Extraction: Text Vectorization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Classifying: Classification Model Training  Hyperparameter Tuning  Predict Test Values  Assess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457"/>
          </a:xfrm>
        </p:spPr>
        <p:txBody>
          <a:bodyPr/>
          <a:lstStyle/>
          <a:p>
            <a:r>
              <a:rPr lang="en-US" dirty="0"/>
              <a:t>Remove punctuation and markup text</a:t>
            </a:r>
          </a:p>
          <a:p>
            <a:r>
              <a:rPr lang="en-US" dirty="0"/>
              <a:t>Remove Stop Words</a:t>
            </a:r>
          </a:p>
          <a:p>
            <a:pPr lvl="1"/>
            <a:r>
              <a:rPr lang="en-US" dirty="0"/>
              <a:t>Words with little contextual meaning (e.g. “at”, “an”, “is”, “it”)</a:t>
            </a:r>
          </a:p>
          <a:p>
            <a:r>
              <a:rPr lang="en-US" dirty="0"/>
              <a:t>Stemming</a:t>
            </a:r>
          </a:p>
          <a:p>
            <a:pPr lvl="1"/>
            <a:r>
              <a:rPr lang="en-US" dirty="0"/>
              <a:t>3 algorithms ordered least aggressive to most aggressive: Porter, Snowball, and Lancaster</a:t>
            </a:r>
          </a:p>
          <a:p>
            <a:pPr lvl="1"/>
            <a:r>
              <a:rPr lang="en-US" dirty="0"/>
              <a:t>Process of reducing words down to their “stem” by removing 2</a:t>
            </a:r>
            <a:r>
              <a:rPr lang="en-US" baseline="30000" dirty="0"/>
              <a:t>nd</a:t>
            </a:r>
            <a:r>
              <a:rPr lang="en-US" dirty="0"/>
              <a:t> half (e.g. “eating” </a:t>
            </a:r>
            <a:r>
              <a:rPr lang="en-US" dirty="0">
                <a:sym typeface="Wingdings" panose="05000000000000000000" pitchFamily="2" charset="2"/>
              </a:rPr>
              <a:t> “eat”)</a:t>
            </a:r>
          </a:p>
          <a:p>
            <a:r>
              <a:rPr lang="en-US" dirty="0">
                <a:sym typeface="Wingdings" panose="05000000000000000000" pitchFamily="2" charset="2"/>
              </a:rPr>
              <a:t>Lemmatization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of using lookup tables to reduce words to their base form (e.g. “saw”  “see”)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Typically more accurate than stemming as it will always result in words and preserve meaning; stemming may result in non-word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3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79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Pre-Processing Examples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FB7155-731D-4C53-8E96-748BD3BBC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3667730"/>
            <a:ext cx="7241161" cy="10387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28968-D80A-4D61-85BD-8528041B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000571"/>
            <a:ext cx="6628363" cy="993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FB2B3-8C37-41FA-8418-050DBEDF3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490"/>
          <a:stretch/>
        </p:blipFill>
        <p:spPr>
          <a:xfrm>
            <a:off x="913794" y="5337415"/>
            <a:ext cx="6699986" cy="510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43980-1754-4C7B-BA3E-D4EC6C63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5" y="1994425"/>
            <a:ext cx="5822117" cy="1479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3CF7FF-0B00-442E-A959-3FA435DF00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545"/>
          <a:stretch/>
        </p:blipFill>
        <p:spPr>
          <a:xfrm>
            <a:off x="913794" y="5848301"/>
            <a:ext cx="7672096" cy="5108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E2A6AB-EA46-47B6-A1FE-1DC5C4513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94" y="4706452"/>
            <a:ext cx="5190180" cy="630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11EE6B-0170-4F63-A564-C23D6657F3E6}"/>
              </a:ext>
            </a:extLst>
          </p:cNvPr>
          <p:cNvSpPr txBox="1"/>
          <p:nvPr/>
        </p:nvSpPr>
        <p:spPr>
          <a:xfrm>
            <a:off x="8910949" y="1809759"/>
            <a:ext cx="195566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Done to every 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5DE5A7-684F-4460-A54F-5E7A241115A2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 flipV="1">
            <a:off x="7542158" y="1497498"/>
            <a:ext cx="1368791" cy="496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02C40-ADC3-4170-AAB6-F8F8D9201331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>
            <a:off x="6735912" y="1994425"/>
            <a:ext cx="2175037" cy="73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6119D4-73C2-4BB5-8F61-E1AD3F6BACF0}"/>
              </a:ext>
            </a:extLst>
          </p:cNvPr>
          <p:cNvSpPr txBox="1"/>
          <p:nvPr/>
        </p:nvSpPr>
        <p:spPr>
          <a:xfrm>
            <a:off x="10047799" y="4521786"/>
            <a:ext cx="81881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98504D-91F4-4300-9E26-38F893F7D499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 flipV="1">
            <a:off x="8154955" y="4187091"/>
            <a:ext cx="1892844" cy="519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B469E-E53D-4BB2-ABE3-3630D319B61A}"/>
              </a:ext>
            </a:extLst>
          </p:cNvPr>
          <p:cNvCxnSpPr>
            <a:stCxn id="24" idx="1"/>
            <a:endCxn id="17" idx="3"/>
          </p:cNvCxnSpPr>
          <p:nvPr/>
        </p:nvCxnSpPr>
        <p:spPr>
          <a:xfrm flipH="1">
            <a:off x="6103974" y="4706452"/>
            <a:ext cx="3943825" cy="31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B541CE-852D-41E2-98EB-AD834F30B3C4}"/>
              </a:ext>
            </a:extLst>
          </p:cNvPr>
          <p:cNvCxnSpPr>
            <a:stCxn id="24" idx="1"/>
            <a:endCxn id="11" idx="3"/>
          </p:cNvCxnSpPr>
          <p:nvPr/>
        </p:nvCxnSpPr>
        <p:spPr>
          <a:xfrm flipH="1">
            <a:off x="7613780" y="4706452"/>
            <a:ext cx="2434019" cy="88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44136B-43CE-447D-8BD7-182AEFCFAD1E}"/>
              </a:ext>
            </a:extLst>
          </p:cNvPr>
          <p:cNvCxnSpPr>
            <a:stCxn id="24" idx="1"/>
            <a:endCxn id="15" idx="3"/>
          </p:cNvCxnSpPr>
          <p:nvPr/>
        </p:nvCxnSpPr>
        <p:spPr>
          <a:xfrm flipH="1">
            <a:off x="8585890" y="4706452"/>
            <a:ext cx="1461909" cy="139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457"/>
          </a:xfrm>
        </p:spPr>
        <p:txBody>
          <a:bodyPr/>
          <a:lstStyle/>
          <a:p>
            <a:r>
              <a:rPr lang="en-US" dirty="0"/>
              <a:t>Bag of Words (BOW)</a:t>
            </a:r>
          </a:p>
          <a:p>
            <a:pPr lvl="1"/>
            <a:r>
              <a:rPr lang="en-US" dirty="0"/>
              <a:t>Simpler method of turning data (sentences) into vectors</a:t>
            </a:r>
          </a:p>
          <a:p>
            <a:pPr lvl="1"/>
            <a:r>
              <a:rPr lang="en-US" dirty="0"/>
              <a:t>Creates a vocabulary of all unique words</a:t>
            </a:r>
          </a:p>
          <a:p>
            <a:pPr lvl="1"/>
            <a:r>
              <a:rPr lang="en-US" dirty="0"/>
              <a:t>Vector for each review; 1 if a word occurs in a review, 0 if not</a:t>
            </a:r>
          </a:p>
          <a:p>
            <a:pPr lvl="1"/>
            <a:r>
              <a:rPr lang="en-US" dirty="0"/>
              <a:t>Results in sparse vectors of more 0’s than 1’s </a:t>
            </a:r>
          </a:p>
          <a:p>
            <a:r>
              <a:rPr lang="en-US" dirty="0"/>
              <a:t>Term Frequency – Inverse Document Frequency (TF-IDF)</a:t>
            </a:r>
          </a:p>
          <a:p>
            <a:pPr lvl="1"/>
            <a:r>
              <a:rPr lang="en-US" dirty="0"/>
              <a:t>Calculates frequency of each word in each review (TF)</a:t>
            </a:r>
          </a:p>
          <a:p>
            <a:pPr lvl="1"/>
            <a:r>
              <a:rPr lang="en-US" dirty="0"/>
              <a:t>Calculates the number of documents / documents with each term (IDF)</a:t>
            </a:r>
          </a:p>
          <a:p>
            <a:pPr lvl="1"/>
            <a:r>
              <a:rPr lang="en-US" dirty="0"/>
              <a:t>Multiplication results in a score related to the importance of each word</a:t>
            </a:r>
          </a:p>
          <a:p>
            <a:pPr lvl="1"/>
            <a:r>
              <a:rPr lang="en-US" dirty="0"/>
              <a:t>Each review has a vector of TF-IDF word scores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07C70-45CB-4819-A826-119129CE39EE}"/>
              </a:ext>
            </a:extLst>
          </p:cNvPr>
          <p:cNvSpPr txBox="1"/>
          <p:nvPr/>
        </p:nvSpPr>
        <p:spPr>
          <a:xfrm>
            <a:off x="8060742" y="1969011"/>
            <a:ext cx="39683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“It is sad.” “It is mad.” “It is glad.”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905FB-3750-4581-B029-4FD61A3967EA}"/>
              </a:ext>
            </a:extLst>
          </p:cNvPr>
          <p:cNvSpPr txBox="1"/>
          <p:nvPr/>
        </p:nvSpPr>
        <p:spPr>
          <a:xfrm>
            <a:off x="8060741" y="2605122"/>
            <a:ext cx="39683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[it, is, sad, mad, glad]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5F925-5FDF-40A3-A205-72730243B9FD}"/>
              </a:ext>
            </a:extLst>
          </p:cNvPr>
          <p:cNvSpPr txBox="1"/>
          <p:nvPr/>
        </p:nvSpPr>
        <p:spPr>
          <a:xfrm>
            <a:off x="8060742" y="3236625"/>
            <a:ext cx="3968319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“It is sad.”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 [1,1,1,0,0]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“It is mad.”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[1,1,0,1,0]</a:t>
            </a:r>
          </a:p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“It is glad.”  [1,1,0,0,1]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BFBA1-4966-4E8F-BC58-E4B134DE8F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044901" y="2338343"/>
            <a:ext cx="1" cy="266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2AD26-5781-42D7-9157-917362F1F9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044901" y="2974454"/>
            <a:ext cx="1" cy="262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1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86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Feature Extraction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B2F37-49A5-4177-98FC-D323633BB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533489"/>
            <a:ext cx="4476750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EEFDE-706D-44CB-A989-BE725729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838164"/>
            <a:ext cx="10334625" cy="69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D6B8E-CAEF-4BD4-A7DE-3913DC6BCA5B}"/>
              </a:ext>
            </a:extLst>
          </p:cNvPr>
          <p:cNvSpPr txBox="1"/>
          <p:nvPr/>
        </p:nvSpPr>
        <p:spPr>
          <a:xfrm>
            <a:off x="6204858" y="2185826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Learn a vocabulary dictionary of all tokens in the raw documents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C015F9-D4F3-4C57-9B52-1F7EA24AEBCA}"/>
              </a:ext>
            </a:extLst>
          </p:cNvPr>
          <p:cNvCxnSpPr/>
          <p:nvPr/>
        </p:nvCxnSpPr>
        <p:spPr>
          <a:xfrm flipH="1">
            <a:off x="4385388" y="2379306"/>
            <a:ext cx="1810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CB7DB5-6ADE-4C70-B49B-CA1C79359933}"/>
              </a:ext>
            </a:extLst>
          </p:cNvPr>
          <p:cNvSpPr txBox="1"/>
          <p:nvPr/>
        </p:nvSpPr>
        <p:spPr>
          <a:xfrm>
            <a:off x="6195527" y="2612672"/>
            <a:ext cx="3108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Transforms reviews into sparse vectors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A40B3C-0B83-4BD2-9FC7-C812CBFC5B26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5390545" y="2762089"/>
            <a:ext cx="804982" cy="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9C586C-EFDB-49F2-84F3-87DF52C81533}"/>
              </a:ext>
            </a:extLst>
          </p:cNvPr>
          <p:cNvSpPr txBox="1"/>
          <p:nvPr/>
        </p:nvSpPr>
        <p:spPr>
          <a:xfrm>
            <a:off x="913795" y="1455576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CA70FA-AE91-4033-9406-9D8A0E3F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3610427"/>
            <a:ext cx="5019675" cy="962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0BC7B4-9EFE-4D4F-84F9-18D7E23C1853}"/>
              </a:ext>
            </a:extLst>
          </p:cNvPr>
          <p:cNvSpPr txBox="1"/>
          <p:nvPr/>
        </p:nvSpPr>
        <p:spPr>
          <a:xfrm>
            <a:off x="913795" y="322881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TF-IDF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C9AC2-3FB0-4FE5-B7CB-2D71D7739049}"/>
              </a:ext>
            </a:extLst>
          </p:cNvPr>
          <p:cNvSpPr txBox="1"/>
          <p:nvPr/>
        </p:nvSpPr>
        <p:spPr>
          <a:xfrm>
            <a:off x="5933470" y="3853542"/>
            <a:ext cx="35832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Learn vocabulary and IDF from training set.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3145D-86DE-4F95-9EF5-3D040CF161A2}"/>
              </a:ext>
            </a:extLst>
          </p:cNvPr>
          <p:cNvCxnSpPr>
            <a:stCxn id="19" idx="1"/>
          </p:cNvCxnSpPr>
          <p:nvPr/>
        </p:nvCxnSpPr>
        <p:spPr>
          <a:xfrm flipH="1">
            <a:off x="4273420" y="4007431"/>
            <a:ext cx="1660050" cy="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CC6678-0EEF-47BA-97A7-690BA5D0B129}"/>
              </a:ext>
            </a:extLst>
          </p:cNvPr>
          <p:cNvSpPr txBox="1"/>
          <p:nvPr/>
        </p:nvSpPr>
        <p:spPr>
          <a:xfrm>
            <a:off x="5933470" y="4276956"/>
            <a:ext cx="38798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Transform documents to document-term matrix.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E5E5C-CE98-4692-AB93-45E7A03E93C0}"/>
              </a:ext>
            </a:extLst>
          </p:cNvPr>
          <p:cNvCxnSpPr/>
          <p:nvPr/>
        </p:nvCxnSpPr>
        <p:spPr>
          <a:xfrm flipH="1" flipV="1">
            <a:off x="5290457" y="4315208"/>
            <a:ext cx="643013" cy="17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Sentiment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75F5-E89F-4572-A479-8D59E60F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457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Utilizes an inverse-exponential decay formula to create an S-curve varying between 0 and 1</a:t>
            </a:r>
          </a:p>
          <a:p>
            <a:r>
              <a:rPr lang="en-US" dirty="0"/>
              <a:t>Multinomial Naïve Bayes</a:t>
            </a:r>
          </a:p>
          <a:p>
            <a:pPr lvl="1"/>
            <a:r>
              <a:rPr lang="en-US" dirty="0"/>
              <a:t>Uses Bayesian probability (P(A|B) = P(A)*P(B|A) *P(B)) to determine classification A given feature vector B</a:t>
            </a:r>
          </a:p>
          <a:p>
            <a:r>
              <a:rPr lang="en-US" dirty="0"/>
              <a:t>Linear Support Vector Classifier (Linear SVC)</a:t>
            </a:r>
          </a:p>
          <a:p>
            <a:pPr lvl="1"/>
            <a:r>
              <a:rPr lang="en-US" dirty="0"/>
              <a:t>Creates a hyperplane (line) varied between datapoints to find best division between two classes</a:t>
            </a:r>
          </a:p>
          <a:p>
            <a:r>
              <a:rPr lang="en-US" dirty="0"/>
              <a:t>Stochastic Gradient Descent (SGD)</a:t>
            </a:r>
          </a:p>
          <a:p>
            <a:pPr lvl="1"/>
            <a:r>
              <a:rPr lang="en-US" dirty="0"/>
              <a:t>Picks a random sample of the dataset, and calculates gradients in a randomized descent </a:t>
            </a:r>
            <a:r>
              <a:rPr lang="en-US"/>
              <a:t>to convergence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AD97-BC23-4E1B-A968-D4BB1383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86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Sentiment Classification Examples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927C7D0-561F-4F62-8934-295CE2362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3245922"/>
            <a:ext cx="5362575" cy="990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44EAF-7732-477B-8CBC-703854552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306319"/>
            <a:ext cx="5372100" cy="101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3ECBA-D9F6-4598-8F9B-9D3F8580DCA5}"/>
              </a:ext>
            </a:extLst>
          </p:cNvPr>
          <p:cNvSpPr txBox="1"/>
          <p:nvPr/>
        </p:nvSpPr>
        <p:spPr>
          <a:xfrm>
            <a:off x="6400800" y="1365495"/>
            <a:ext cx="22072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 is tuned hyperparameter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5FCD80-12ED-446D-B8C0-3EFC00166CF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6359" y="1503039"/>
            <a:ext cx="774441" cy="16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52304E-8C06-4F43-B760-E0DAE60FA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0" y="2401662"/>
            <a:ext cx="6772275" cy="76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DAE2FA-20FD-4061-935E-71E9B122A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43" y="4354836"/>
            <a:ext cx="5381625" cy="1000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9E100F-F955-4552-8290-E2A82D2C3A13}"/>
              </a:ext>
            </a:extLst>
          </p:cNvPr>
          <p:cNvSpPr txBox="1"/>
          <p:nvPr/>
        </p:nvSpPr>
        <p:spPr>
          <a:xfrm>
            <a:off x="6400800" y="3245922"/>
            <a:ext cx="25122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l2 linear regularization penalty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7DDB38-307F-436D-8D2D-F82500233F0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739951" y="3399810"/>
            <a:ext cx="16608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479B1A-D777-4255-AFDC-63AD4D8F090C}"/>
              </a:ext>
            </a:extLst>
          </p:cNvPr>
          <p:cNvSpPr txBox="1"/>
          <p:nvPr/>
        </p:nvSpPr>
        <p:spPr>
          <a:xfrm>
            <a:off x="6400800" y="4406310"/>
            <a:ext cx="22072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 is tuned hyperparameter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C09FE-D641-4719-AACE-7658288EA797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5038531" y="4488024"/>
            <a:ext cx="1362269" cy="7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5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465</TotalTime>
  <Words>657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Sentiment Analysis on a Large Dataset of IMDb Reviews</vt:lpstr>
      <vt:lpstr>Project Recap</vt:lpstr>
      <vt:lpstr>Process</vt:lpstr>
      <vt:lpstr>Pre-Processing</vt:lpstr>
      <vt:lpstr>Pre-Processing Examples</vt:lpstr>
      <vt:lpstr>Feature Extraction</vt:lpstr>
      <vt:lpstr>Feature Extraction Examples</vt:lpstr>
      <vt:lpstr>Sentiment Classification</vt:lpstr>
      <vt:lpstr>Sentiment Classification Examples</vt:lpstr>
      <vt:lpstr>Implementation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a Large Dataset of IMDb Reviews</dc:title>
  <dc:creator>Simmerman, Chip</dc:creator>
  <cp:lastModifiedBy>Simmerman, Chip</cp:lastModifiedBy>
  <cp:revision>26</cp:revision>
  <dcterms:created xsi:type="dcterms:W3CDTF">2022-04-26T14:39:32Z</dcterms:created>
  <dcterms:modified xsi:type="dcterms:W3CDTF">2022-04-29T18:14:44Z</dcterms:modified>
</cp:coreProperties>
</file>