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60" autoAdjust="0"/>
  </p:normalViewPr>
  <p:slideViewPr>
    <p:cSldViewPr>
      <p:cViewPr varScale="1">
        <p:scale>
          <a:sx n="111" d="100"/>
          <a:sy n="111" d="100"/>
        </p:scale>
        <p:origin x="318"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99012"/>
          </a:xfrm>
          <a:prstGeom prst="rect">
            <a:avLst/>
          </a:prstGeom>
        </p:spPr>
        <p:txBody>
          <a:bodyPr vert="horz" lIns="91440" tIns="45720" rIns="91440" bIns="45720" rtlCol="0"/>
          <a:lstStyle>
            <a:lvl1pPr algn="r">
              <a:defRPr sz="1200"/>
            </a:lvl1pPr>
          </a:lstStyle>
          <a:p>
            <a:fld id="{2E190D54-B7BF-4FD1-BE06-2779395DFDB7}" type="datetimeFigureOut">
              <a:rPr lang="en-US" smtClean="0"/>
              <a:t>10/12/2018</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358235F7-2B8A-4B25-B91D-05DDA5ECA1B0}" type="slidenum">
              <a:rPr lang="en-US" smtClean="0"/>
              <a:t>‹#›</a:t>
            </a:fld>
            <a:endParaRPr lang="en-US"/>
          </a:p>
        </p:txBody>
      </p:sp>
    </p:spTree>
    <p:extLst>
      <p:ext uri="{BB962C8B-B14F-4D97-AF65-F5344CB8AC3E}">
        <p14:creationId xmlns:p14="http://schemas.microsoft.com/office/powerpoint/2010/main" val="294613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99012"/>
          </a:xfrm>
          <a:prstGeom prst="rect">
            <a:avLst/>
          </a:prstGeom>
        </p:spPr>
        <p:txBody>
          <a:bodyPr vert="horz" lIns="91440" tIns="45720" rIns="91440" bIns="45720" rtlCol="0"/>
          <a:lstStyle>
            <a:lvl1pPr algn="r">
              <a:defRPr sz="1200"/>
            </a:lvl1pPr>
          </a:lstStyle>
          <a:p>
            <a:fld id="{50B20A01-65E4-4D78-9482-2328BEB2BBE8}" type="datetimeFigureOut">
              <a:rPr lang="en-US" smtClean="0"/>
              <a:t>10/12/2018</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6"/>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42CC5607-7701-4805-9CE3-F9D2CD9FF35C}" type="slidenum">
              <a:rPr lang="en-US" smtClean="0"/>
              <a:t>‹#›</a:t>
            </a:fld>
            <a:endParaRPr lang="en-US"/>
          </a:p>
        </p:txBody>
      </p:sp>
    </p:spTree>
    <p:extLst>
      <p:ext uri="{BB962C8B-B14F-4D97-AF65-F5344CB8AC3E}">
        <p14:creationId xmlns:p14="http://schemas.microsoft.com/office/powerpoint/2010/main" val="23041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419045"/>
            <a:ext cx="8246070" cy="773002"/>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48965" y="3182570"/>
            <a:ext cx="8246070" cy="610821"/>
          </a:xfrm>
        </p:spPr>
        <p:txBody>
          <a:bodyPr>
            <a:normAutofit/>
          </a:bodyPr>
          <a:lstStyle>
            <a:lvl1pPr marL="0" indent="0" algn="ct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AF223013-BAAD-4784-9B88-4DDCCA1794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610820"/>
          </a:xfrm>
        </p:spPr>
        <p:txBody>
          <a:bodyPr>
            <a:normAutofit/>
          </a:bodyPr>
          <a:lstStyle>
            <a:lvl1pPr algn="ctr">
              <a:defRPr sz="3600" baseline="0">
                <a:solidFill>
                  <a:srgbClr val="FF99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60930"/>
            <a:ext cx="8246070" cy="2748684"/>
          </a:xfrm>
        </p:spPr>
        <p:txBody>
          <a:bodyPr/>
          <a:lstStyle>
            <a:lvl1pPr algn="ctr">
              <a:defRPr sz="2800">
                <a:solidFill>
                  <a:srgbClr val="002060"/>
                </a:solidFill>
              </a:defRPr>
            </a:lvl1pPr>
            <a:lvl2pPr algn="ctr">
              <a:defRPr>
                <a:solidFill>
                  <a:srgbClr val="002060"/>
                </a:solidFill>
              </a:defRPr>
            </a:lvl2pPr>
            <a:lvl3pPr algn="ctr">
              <a:defRPr>
                <a:solidFill>
                  <a:srgbClr val="002060"/>
                </a:solidFill>
              </a:defRPr>
            </a:lvl3pPr>
            <a:lvl4pPr algn="ctr">
              <a:defRPr>
                <a:solidFill>
                  <a:srgbClr val="002060"/>
                </a:solidFill>
              </a:defRPr>
            </a:lvl4pPr>
            <a:lvl5pPr algn="ct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6413610" cy="572644"/>
          </a:xfrm>
        </p:spPr>
        <p:txBody>
          <a:bodyPr>
            <a:normAutofit/>
          </a:bodyPr>
          <a:lstStyle>
            <a:lvl1pPr algn="l">
              <a:defRPr sz="3600">
                <a:solidFill>
                  <a:srgbClr val="FF99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8559"/>
            <a:ext cx="641361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350110"/>
            <a:ext cx="8246071" cy="610820"/>
          </a:xfrm>
        </p:spPr>
        <p:txBody>
          <a:bodyPr>
            <a:normAutofit/>
          </a:bodyPr>
          <a:lstStyle>
            <a:lvl1pPr algn="ctr">
              <a:defRPr sz="3600" baseline="0">
                <a:solidFill>
                  <a:srgbClr val="FF99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14022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71749"/>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14022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71749"/>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55C64FEC-0EC6-4A1D-A397-6DB8DBF3A92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8246070" cy="773002"/>
          </a:xfrm>
        </p:spPr>
        <p:txBody>
          <a:bodyPr>
            <a:normAutofit fontScale="90000"/>
          </a:bodyPr>
          <a:lstStyle/>
          <a:p>
            <a:r>
              <a:rPr lang="en-US" dirty="0" smtClean="0"/>
              <a:t>Web based Voting System for Student Government Elections of Mater Dei Academy</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200" dirty="0"/>
              <a:t>The project is using the Enterprise Web Based Architecture as defined by the Woodger Computing Inc., which utilizes the following logical layers: Client Layer, Presentation Layer, Business Logic Layer and the Data Layer.</a:t>
            </a:r>
            <a:endParaRPr lang="en-US" sz="2200" dirty="0"/>
          </a:p>
        </p:txBody>
      </p:sp>
      <p:sp>
        <p:nvSpPr>
          <p:cNvPr id="6" name="Title 5"/>
          <p:cNvSpPr>
            <a:spLocks noGrp="1"/>
          </p:cNvSpPr>
          <p:nvPr>
            <p:ph type="title"/>
          </p:nvPr>
        </p:nvSpPr>
        <p:spPr/>
        <p:txBody>
          <a:bodyPr>
            <a:normAutofit fontScale="90000"/>
          </a:bodyPr>
          <a:lstStyle/>
          <a:p>
            <a:r>
              <a:rPr lang="en-US" dirty="0" smtClean="0"/>
              <a:t>Application Architecture</a:t>
            </a:r>
            <a:endParaRPr lang="en-US" dirty="0"/>
          </a:p>
        </p:txBody>
      </p:sp>
    </p:spTree>
    <p:extLst>
      <p:ext uri="{BB962C8B-B14F-4D97-AF65-F5344CB8AC3E}">
        <p14:creationId xmlns:p14="http://schemas.microsoft.com/office/powerpoint/2010/main" val="381070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Application Architecture</a:t>
            </a:r>
            <a:endParaRPr lang="en-US" dirty="0"/>
          </a:p>
        </p:txBody>
      </p:sp>
      <p:pic>
        <p:nvPicPr>
          <p:cNvPr id="4" name="Picture 3" descr="General Web Architecture"/>
          <p:cNvPicPr/>
          <p:nvPr/>
        </p:nvPicPr>
        <p:blipFill>
          <a:blip r:embed="rId2">
            <a:extLst>
              <a:ext uri="{28A0092B-C50C-407E-A947-70E740481C1C}">
                <a14:useLocalDpi xmlns:a14="http://schemas.microsoft.com/office/drawing/2010/main" val="0"/>
              </a:ext>
            </a:extLst>
          </a:blip>
          <a:srcRect/>
          <a:stretch>
            <a:fillRect/>
          </a:stretch>
        </p:blipFill>
        <p:spPr bwMode="auto">
          <a:xfrm>
            <a:off x="2281425" y="1197405"/>
            <a:ext cx="2727966" cy="3462959"/>
          </a:xfrm>
          <a:prstGeom prst="rect">
            <a:avLst/>
          </a:prstGeom>
          <a:noFill/>
          <a:ln>
            <a:noFill/>
          </a:ln>
        </p:spPr>
      </p:pic>
    </p:spTree>
    <p:extLst>
      <p:ext uri="{BB962C8B-B14F-4D97-AF65-F5344CB8AC3E}">
        <p14:creationId xmlns:p14="http://schemas.microsoft.com/office/powerpoint/2010/main" val="2208759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000" dirty="0" smtClean="0"/>
              <a:t>Hardware and Software Specifications</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502815"/>
            <a:ext cx="6373114" cy="2695951"/>
          </a:xfrm>
          <a:prstGeom prst="rect">
            <a:avLst/>
          </a:prstGeom>
        </p:spPr>
      </p:pic>
    </p:spTree>
    <p:extLst>
      <p:ext uri="{BB962C8B-B14F-4D97-AF65-F5344CB8AC3E}">
        <p14:creationId xmlns:p14="http://schemas.microsoft.com/office/powerpoint/2010/main" val="24355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a:buNone/>
            </a:pPr>
            <a:r>
              <a:rPr lang="en-US" sz="2400" b="1" dirty="0"/>
              <a:t>LANGUAGES/FRAMEWORKS: </a:t>
            </a:r>
            <a:endParaRPr lang="en-US" sz="2400" dirty="0"/>
          </a:p>
          <a:p>
            <a:pPr lvl="0"/>
            <a:r>
              <a:rPr lang="en-US" sz="2400" b="1" dirty="0"/>
              <a:t>FRONT-END</a:t>
            </a:r>
            <a:endParaRPr lang="en-US" sz="2400" dirty="0"/>
          </a:p>
          <a:p>
            <a:pPr lvl="0"/>
            <a:r>
              <a:rPr lang="en-US" sz="2400" dirty="0"/>
              <a:t>HTML and CSS for the visual design/layout</a:t>
            </a:r>
          </a:p>
          <a:p>
            <a:pPr lvl="0"/>
            <a:r>
              <a:rPr lang="en-US" sz="2400" dirty="0"/>
              <a:t>Bootstrap (front-end framework)</a:t>
            </a:r>
          </a:p>
          <a:p>
            <a:pPr lvl="0"/>
            <a:r>
              <a:rPr lang="en-US" sz="2400" dirty="0"/>
              <a:t>jQuery for the JavaScript library (Front-end programming language</a:t>
            </a:r>
            <a:r>
              <a:rPr lang="en-US" sz="2400" dirty="0" smtClean="0"/>
              <a:t>)</a:t>
            </a:r>
          </a:p>
          <a:p>
            <a:pPr marL="0" indent="0">
              <a:buNone/>
            </a:pPr>
            <a:endParaRPr lang="en-US" sz="2400" dirty="0" smtClean="0"/>
          </a:p>
          <a:p>
            <a:pPr lvl="0"/>
            <a:r>
              <a:rPr lang="en-US" sz="2400" b="1" dirty="0" smtClean="0"/>
              <a:t>BACK </a:t>
            </a:r>
            <a:r>
              <a:rPr lang="en-US" sz="2400" b="1" dirty="0"/>
              <a:t>END</a:t>
            </a:r>
            <a:endParaRPr lang="en-US" sz="2400" dirty="0"/>
          </a:p>
          <a:p>
            <a:pPr lvl="0"/>
            <a:r>
              <a:rPr lang="en-US" sz="2400" dirty="0"/>
              <a:t>PHP 7.2 for server-side programming language</a:t>
            </a:r>
          </a:p>
          <a:p>
            <a:pPr lvl="0"/>
            <a:r>
              <a:rPr lang="en-US" sz="2400" dirty="0" err="1"/>
              <a:t>Laravel</a:t>
            </a:r>
            <a:r>
              <a:rPr lang="en-US" sz="2400" dirty="0"/>
              <a:t> 5.6 (PHP framework)</a:t>
            </a:r>
          </a:p>
          <a:p>
            <a:pPr lvl="0"/>
            <a:r>
              <a:rPr lang="en-US" sz="2400" dirty="0"/>
              <a:t>SQL for the database</a:t>
            </a:r>
          </a:p>
        </p:txBody>
      </p:sp>
      <p:sp>
        <p:nvSpPr>
          <p:cNvPr id="6" name="Title 5"/>
          <p:cNvSpPr>
            <a:spLocks noGrp="1"/>
          </p:cNvSpPr>
          <p:nvPr>
            <p:ph type="title"/>
          </p:nvPr>
        </p:nvSpPr>
        <p:spPr/>
        <p:txBody>
          <a:bodyPr>
            <a:normAutofit fontScale="90000"/>
          </a:bodyPr>
          <a:lstStyle/>
          <a:p>
            <a:r>
              <a:rPr lang="en-US" dirty="0" smtClean="0"/>
              <a:t>Tools and Technologies Used</a:t>
            </a:r>
            <a:endParaRPr lang="en-US" dirty="0"/>
          </a:p>
        </p:txBody>
      </p:sp>
    </p:spTree>
    <p:extLst>
      <p:ext uri="{BB962C8B-B14F-4D97-AF65-F5344CB8AC3E}">
        <p14:creationId xmlns:p14="http://schemas.microsoft.com/office/powerpoint/2010/main" val="511218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lvl="0"/>
            <a:r>
              <a:rPr lang="en-US" sz="2200" dirty="0" err="1"/>
              <a:t>Heroku</a:t>
            </a:r>
            <a:r>
              <a:rPr lang="en-US" sz="2200" dirty="0"/>
              <a:t> App for web hosting</a:t>
            </a:r>
          </a:p>
          <a:p>
            <a:pPr lvl="0"/>
            <a:r>
              <a:rPr lang="en-US" sz="2200" dirty="0" err="1"/>
              <a:t>Git</a:t>
            </a:r>
            <a:r>
              <a:rPr lang="en-US" sz="2200" dirty="0"/>
              <a:t> for Version Control System</a:t>
            </a:r>
          </a:p>
          <a:p>
            <a:pPr lvl="0"/>
            <a:r>
              <a:rPr lang="en-US" sz="2200" dirty="0"/>
              <a:t>Adobe Photoshop CS5 for graphic designing</a:t>
            </a:r>
          </a:p>
          <a:p>
            <a:pPr lvl="0"/>
            <a:r>
              <a:rPr lang="en-US" sz="2200" dirty="0"/>
              <a:t>Visual Studio Code for IDE</a:t>
            </a:r>
          </a:p>
          <a:p>
            <a:pPr lvl="0"/>
            <a:r>
              <a:rPr lang="en-US" sz="2200" dirty="0" err="1"/>
              <a:t>PhpMyAdmin</a:t>
            </a:r>
            <a:r>
              <a:rPr lang="en-US" sz="2200" dirty="0"/>
              <a:t>/ MySQL for SQL Database</a:t>
            </a:r>
          </a:p>
          <a:p>
            <a:pPr lvl="0"/>
            <a:r>
              <a:rPr lang="en-US" sz="2200" dirty="0" err="1"/>
              <a:t>PeachPie</a:t>
            </a:r>
            <a:r>
              <a:rPr lang="en-US" sz="2200" dirty="0"/>
              <a:t> for the conversion of PHP script to .exe </a:t>
            </a:r>
            <a:r>
              <a:rPr lang="en-US" sz="2200" dirty="0" smtClean="0"/>
              <a:t>file</a:t>
            </a:r>
            <a:endParaRPr lang="en-US" sz="2200" dirty="0"/>
          </a:p>
        </p:txBody>
      </p:sp>
      <p:sp>
        <p:nvSpPr>
          <p:cNvPr id="6" name="Title 5"/>
          <p:cNvSpPr>
            <a:spLocks noGrp="1"/>
          </p:cNvSpPr>
          <p:nvPr>
            <p:ph type="title"/>
          </p:nvPr>
        </p:nvSpPr>
        <p:spPr/>
        <p:txBody>
          <a:bodyPr>
            <a:normAutofit fontScale="90000"/>
          </a:bodyPr>
          <a:lstStyle/>
          <a:p>
            <a:r>
              <a:rPr lang="en-US" dirty="0" smtClean="0"/>
              <a:t>Other Tools and Technologies</a:t>
            </a:r>
            <a:endParaRPr lang="en-US" dirty="0"/>
          </a:p>
        </p:txBody>
      </p:sp>
    </p:spTree>
    <p:extLst>
      <p:ext uri="{BB962C8B-B14F-4D97-AF65-F5344CB8AC3E}">
        <p14:creationId xmlns:p14="http://schemas.microsoft.com/office/powerpoint/2010/main" val="134591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Proponents</a:t>
            </a:r>
            <a:endParaRPr lang="en-US" dirty="0"/>
          </a:p>
        </p:txBody>
      </p:sp>
      <p:sp>
        <p:nvSpPr>
          <p:cNvPr id="3" name="Content Placeholder 2"/>
          <p:cNvSpPr>
            <a:spLocks noGrp="1"/>
          </p:cNvSpPr>
          <p:nvPr>
            <p:ph idx="1"/>
          </p:nvPr>
        </p:nvSpPr>
        <p:spPr/>
        <p:txBody>
          <a:bodyPr/>
          <a:lstStyle/>
          <a:p>
            <a:pPr marL="0" indent="0">
              <a:buNone/>
            </a:pPr>
            <a:endParaRPr lang="en-US" sz="2000" b="1" u="sng" dirty="0" smtClean="0"/>
          </a:p>
          <a:p>
            <a:pPr marL="0" indent="0">
              <a:buNone/>
            </a:pPr>
            <a:r>
              <a:rPr lang="en-US" sz="2000" b="1" u="sng" dirty="0" err="1" smtClean="0"/>
              <a:t>Eduria</a:t>
            </a:r>
            <a:r>
              <a:rPr lang="en-US" sz="2000" b="1" u="sng" dirty="0" smtClean="0"/>
              <a:t>, Bryan Joel M.</a:t>
            </a:r>
          </a:p>
          <a:p>
            <a:pPr marL="0" indent="0">
              <a:buNone/>
            </a:pPr>
            <a:r>
              <a:rPr lang="en-US" sz="1400" dirty="0" smtClean="0"/>
              <a:t>Project Manager/Programmer</a:t>
            </a:r>
          </a:p>
          <a:p>
            <a:pPr marL="0" indent="0">
              <a:buNone/>
            </a:pPr>
            <a:endParaRPr lang="en-US" sz="1400" dirty="0" smtClean="0"/>
          </a:p>
          <a:p>
            <a:pPr marL="0" indent="0">
              <a:buNone/>
            </a:pPr>
            <a:r>
              <a:rPr lang="en-US" sz="2000" b="1" u="sng" dirty="0" err="1" smtClean="0"/>
              <a:t>Garrido</a:t>
            </a:r>
            <a:r>
              <a:rPr lang="en-US" sz="2000" b="1" u="sng" dirty="0" smtClean="0"/>
              <a:t>, Erica Mae C</a:t>
            </a:r>
            <a:r>
              <a:rPr lang="en-US" sz="2000" b="1" dirty="0" smtClean="0"/>
              <a:t>.</a:t>
            </a:r>
            <a:r>
              <a:rPr lang="en-US" sz="2000" dirty="0" smtClean="0"/>
              <a:t>	</a:t>
            </a:r>
            <a:r>
              <a:rPr lang="en-US" sz="2000" b="1" u="sng" dirty="0" smtClean="0"/>
              <a:t>Reyes, Christian V.</a:t>
            </a:r>
            <a:r>
              <a:rPr lang="en-US" sz="2000" dirty="0" smtClean="0"/>
              <a:t>	</a:t>
            </a:r>
            <a:r>
              <a:rPr lang="en-US" sz="2000" b="1" u="sng" dirty="0" smtClean="0"/>
              <a:t>Torres, Jericho Ian E.</a:t>
            </a:r>
            <a:endParaRPr lang="en-US" sz="2000" b="1" u="sng" dirty="0"/>
          </a:p>
          <a:p>
            <a:pPr marL="0" indent="0">
              <a:buNone/>
            </a:pPr>
            <a:r>
              <a:rPr lang="en-US" sz="1400" dirty="0" smtClean="0"/>
              <a:t>Technical Writer		Programmer			Systems Analyst</a:t>
            </a:r>
            <a:endParaRPr lang="en-US" sz="1400"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This project intends to solve the project beneficiary’s problems in their current system of voting, which is done manually by using paper ballots and manual counting of votes</a:t>
            </a:r>
            <a:endParaRPr lang="en-US" dirty="0"/>
          </a:p>
        </p:txBody>
      </p:sp>
      <p:sp>
        <p:nvSpPr>
          <p:cNvPr id="6" name="Title 5"/>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Here, the proponents are suggesting the use of a web-based voting system as a replacement for the manual voting system which has been the method that the school has been employing ever since they started conducting elections.</a:t>
            </a:r>
            <a:endParaRPr lang="en-US" dirty="0"/>
          </a:p>
        </p:txBody>
      </p:sp>
      <p:sp>
        <p:nvSpPr>
          <p:cNvPr id="6" name="Title 5"/>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2586712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lvl="0"/>
            <a:r>
              <a:rPr lang="en-US" sz="2200" dirty="0"/>
              <a:t>The proposed voting system has two sides which will also define the type of its users, the Admin side and the Client side. The Admin side contains the modules that are necessary for the creation, monitoring, and management of the election(s), as well as management the records of voters and accounts of administrators. On the other hand, the Client side is the one that will be utilized by the voters.</a:t>
            </a:r>
          </a:p>
        </p:txBody>
      </p:sp>
      <p:sp>
        <p:nvSpPr>
          <p:cNvPr id="6" name="Title 5"/>
          <p:cNvSpPr>
            <a:spLocks noGrp="1"/>
          </p:cNvSpPr>
          <p:nvPr>
            <p:ph type="title"/>
          </p:nvPr>
        </p:nvSpPr>
        <p:spPr/>
        <p:txBody>
          <a:bodyPr>
            <a:normAutofit fontScale="90000"/>
          </a:bodyPr>
          <a:lstStyle/>
          <a:p>
            <a:r>
              <a:rPr lang="en-US" dirty="0" smtClean="0"/>
              <a:t>High-level System Components</a:t>
            </a:r>
            <a:endParaRPr lang="en-US" dirty="0"/>
          </a:p>
        </p:txBody>
      </p:sp>
    </p:spTree>
    <p:extLst>
      <p:ext uri="{BB962C8B-B14F-4D97-AF65-F5344CB8AC3E}">
        <p14:creationId xmlns:p14="http://schemas.microsoft.com/office/powerpoint/2010/main" val="240539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200" b="1" dirty="0"/>
              <a:t>Login </a:t>
            </a:r>
            <a:r>
              <a:rPr lang="en-US" sz="2200" b="1" dirty="0" smtClean="0"/>
              <a:t>Module </a:t>
            </a:r>
            <a:r>
              <a:rPr lang="en-US" sz="2200" dirty="0" smtClean="0"/>
              <a:t>– </a:t>
            </a:r>
            <a:r>
              <a:rPr lang="en-US" sz="2200" dirty="0"/>
              <a:t>to access the system internally as an admin, the user must provide certain credentials which will be verified by the system if it is correct or not</a:t>
            </a:r>
            <a:r>
              <a:rPr lang="en-US" sz="2200" dirty="0" smtClean="0"/>
              <a:t>.</a:t>
            </a:r>
          </a:p>
          <a:p>
            <a:r>
              <a:rPr lang="en-US" sz="2200" b="1" dirty="0"/>
              <a:t>Election Module </a:t>
            </a:r>
            <a:r>
              <a:rPr lang="en-US" sz="2200" dirty="0"/>
              <a:t>– this is a collection of submodules that are pertinent to the Creation, Management and Closing of an Election event.</a:t>
            </a:r>
            <a:endParaRPr lang="en-US" sz="2200" dirty="0" smtClean="0"/>
          </a:p>
          <a:p>
            <a:endParaRPr lang="en-US" sz="2200" dirty="0"/>
          </a:p>
        </p:txBody>
      </p:sp>
      <p:sp>
        <p:nvSpPr>
          <p:cNvPr id="6" name="Title 5"/>
          <p:cNvSpPr>
            <a:spLocks noGrp="1"/>
          </p:cNvSpPr>
          <p:nvPr>
            <p:ph type="title"/>
          </p:nvPr>
        </p:nvSpPr>
        <p:spPr/>
        <p:txBody>
          <a:bodyPr>
            <a:normAutofit fontScale="90000"/>
          </a:bodyPr>
          <a:lstStyle/>
          <a:p>
            <a:r>
              <a:rPr lang="en-US" dirty="0" smtClean="0"/>
              <a:t>Admin-side Application</a:t>
            </a:r>
            <a:endParaRPr lang="en-US" dirty="0"/>
          </a:p>
        </p:txBody>
      </p:sp>
    </p:spTree>
    <p:extLst>
      <p:ext uri="{BB962C8B-B14F-4D97-AF65-F5344CB8AC3E}">
        <p14:creationId xmlns:p14="http://schemas.microsoft.com/office/powerpoint/2010/main" val="61680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sz="2000" b="1" dirty="0"/>
              <a:t>Monitoring Module </a:t>
            </a:r>
            <a:r>
              <a:rPr lang="en-US" sz="2000" dirty="0"/>
              <a:t>– this module allows the admin user to track status of the ongoing election(s) (e.g. who is in the lead right now or at a certain point of time), who is currently voting, as well as keeping and printing records of those who have voted already and who did not</a:t>
            </a:r>
            <a:r>
              <a:rPr lang="en-US" sz="2000" dirty="0" smtClean="0"/>
              <a:t>.</a:t>
            </a:r>
          </a:p>
          <a:p>
            <a:r>
              <a:rPr lang="en-US" sz="2000" b="1" dirty="0"/>
              <a:t>Account Settings and Management </a:t>
            </a:r>
            <a:r>
              <a:rPr lang="en-US" sz="2000" dirty="0"/>
              <a:t>– an admin user can change his/her user name and password, and through this module, an admin user can also create, update, and delete admin and client accounts.</a:t>
            </a:r>
            <a:endParaRPr lang="en-US" sz="2000" b="1" dirty="0"/>
          </a:p>
          <a:p>
            <a:endParaRPr lang="en-US" sz="2000" b="1" dirty="0"/>
          </a:p>
        </p:txBody>
      </p:sp>
      <p:sp>
        <p:nvSpPr>
          <p:cNvPr id="6" name="Title 5"/>
          <p:cNvSpPr>
            <a:spLocks noGrp="1"/>
          </p:cNvSpPr>
          <p:nvPr>
            <p:ph type="title"/>
          </p:nvPr>
        </p:nvSpPr>
        <p:spPr/>
        <p:txBody>
          <a:bodyPr>
            <a:normAutofit fontScale="90000"/>
          </a:bodyPr>
          <a:lstStyle/>
          <a:p>
            <a:r>
              <a:rPr lang="en-US" dirty="0" smtClean="0"/>
              <a:t>Admin-side Application</a:t>
            </a:r>
            <a:endParaRPr lang="en-US" dirty="0"/>
          </a:p>
        </p:txBody>
      </p:sp>
    </p:spTree>
    <p:extLst>
      <p:ext uri="{BB962C8B-B14F-4D97-AF65-F5344CB8AC3E}">
        <p14:creationId xmlns:p14="http://schemas.microsoft.com/office/powerpoint/2010/main" val="3024313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200" b="1" dirty="0"/>
              <a:t>Login Module</a:t>
            </a:r>
            <a:r>
              <a:rPr lang="en-US" sz="2200" dirty="0"/>
              <a:t> – to access the system internally as a voter, the user must provide a control number which will be verified by the system if it is correct or not</a:t>
            </a:r>
            <a:r>
              <a:rPr lang="en-US" sz="2200" dirty="0" smtClean="0"/>
              <a:t>.</a:t>
            </a:r>
          </a:p>
          <a:p>
            <a:r>
              <a:rPr lang="en-US" sz="2200" b="1" dirty="0"/>
              <a:t>Voting Module </a:t>
            </a:r>
            <a:r>
              <a:rPr lang="en-US" sz="2200" dirty="0"/>
              <a:t>– This is the part of the system which enables the voter to vote for his/her desired candidates in for every position.</a:t>
            </a:r>
            <a:endParaRPr lang="en-US" sz="2200" dirty="0" smtClean="0"/>
          </a:p>
        </p:txBody>
      </p:sp>
      <p:sp>
        <p:nvSpPr>
          <p:cNvPr id="6" name="Title 5"/>
          <p:cNvSpPr>
            <a:spLocks noGrp="1"/>
          </p:cNvSpPr>
          <p:nvPr>
            <p:ph type="title"/>
          </p:nvPr>
        </p:nvSpPr>
        <p:spPr/>
        <p:txBody>
          <a:bodyPr>
            <a:normAutofit fontScale="90000"/>
          </a:bodyPr>
          <a:lstStyle/>
          <a:p>
            <a:r>
              <a:rPr lang="en-US" dirty="0" smtClean="0"/>
              <a:t>Client-side Application</a:t>
            </a:r>
            <a:endParaRPr lang="en-US" dirty="0"/>
          </a:p>
        </p:txBody>
      </p:sp>
    </p:spTree>
    <p:extLst>
      <p:ext uri="{BB962C8B-B14F-4D97-AF65-F5344CB8AC3E}">
        <p14:creationId xmlns:p14="http://schemas.microsoft.com/office/powerpoint/2010/main" val="1254520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200" b="1" dirty="0"/>
              <a:t>Election Monitoring (Client-side) </a:t>
            </a:r>
            <a:r>
              <a:rPr lang="en-US" sz="2200" dirty="0"/>
              <a:t>– with some similarities from the Monitoring Module in the Admin-side, this aims to provide the voters a real-time display of the partial results of the election</a:t>
            </a:r>
            <a:r>
              <a:rPr lang="en-US" sz="2200" dirty="0" smtClean="0"/>
              <a:t>.</a:t>
            </a:r>
          </a:p>
          <a:p>
            <a:r>
              <a:rPr lang="en-US" sz="2200" b="1" dirty="0"/>
              <a:t>Password Settings (Admin/Client-side) </a:t>
            </a:r>
            <a:r>
              <a:rPr lang="en-US" sz="2200" dirty="0"/>
              <a:t>– the user can change his/her password which must meet the system’s requirements for a valid password.</a:t>
            </a:r>
          </a:p>
          <a:p>
            <a:endParaRPr lang="en-US" sz="2200" dirty="0"/>
          </a:p>
        </p:txBody>
      </p:sp>
      <p:sp>
        <p:nvSpPr>
          <p:cNvPr id="6" name="Title 5"/>
          <p:cNvSpPr>
            <a:spLocks noGrp="1"/>
          </p:cNvSpPr>
          <p:nvPr>
            <p:ph type="title"/>
          </p:nvPr>
        </p:nvSpPr>
        <p:spPr/>
        <p:txBody>
          <a:bodyPr>
            <a:normAutofit fontScale="90000"/>
          </a:bodyPr>
          <a:lstStyle/>
          <a:p>
            <a:r>
              <a:rPr lang="en-US" dirty="0" smtClean="0"/>
              <a:t>Optional-Functional Units</a:t>
            </a:r>
            <a:endParaRPr lang="en-US" dirty="0"/>
          </a:p>
        </p:txBody>
      </p:sp>
    </p:spTree>
    <p:extLst>
      <p:ext uri="{BB962C8B-B14F-4D97-AF65-F5344CB8AC3E}">
        <p14:creationId xmlns:p14="http://schemas.microsoft.com/office/powerpoint/2010/main" val="1687398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589</Words>
  <Application>Microsoft Office PowerPoint</Application>
  <PresentationFormat>On-screen Show (16:9)</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Web based Voting System for Student Government Elections of Mater Dei Academy</vt:lpstr>
      <vt:lpstr>Proponents</vt:lpstr>
      <vt:lpstr>Project Overview</vt:lpstr>
      <vt:lpstr>Project Overview</vt:lpstr>
      <vt:lpstr>High-level System Components</vt:lpstr>
      <vt:lpstr>Admin-side Application</vt:lpstr>
      <vt:lpstr>Admin-side Application</vt:lpstr>
      <vt:lpstr>Client-side Application</vt:lpstr>
      <vt:lpstr>Optional-Functional Units</vt:lpstr>
      <vt:lpstr>Application Architecture</vt:lpstr>
      <vt:lpstr>Application Architecture</vt:lpstr>
      <vt:lpstr>Hardware and Software Specifications</vt:lpstr>
      <vt:lpstr>Tools and Technologies Used</vt:lpstr>
      <vt:lpstr>Other Tools and Technologies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TRIBU DESIGN MANILA</cp:lastModifiedBy>
  <cp:revision>164</cp:revision>
  <cp:lastPrinted>2018-10-12T00:32:44Z</cp:lastPrinted>
  <dcterms:created xsi:type="dcterms:W3CDTF">2013-08-21T19:17:07Z</dcterms:created>
  <dcterms:modified xsi:type="dcterms:W3CDTF">2018-10-12T01:08:26Z</dcterms:modified>
</cp:coreProperties>
</file>