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2060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6">
            <a:hueOff val="13383322"/>
            <a:satOff val="-6969"/>
            <a:lumOff val="9115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6">
            <a:hueOff val="13383322"/>
            <a:satOff val="-6969"/>
            <a:lumOff val="9115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6">
            <a:hueOff val="13383322"/>
            <a:satOff val="-6969"/>
            <a:lumOff val="9115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6">
            <a:hueOff val="13383322"/>
            <a:satOff val="-6969"/>
            <a:lumOff val="9115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6">
            <a:hueOff val="13383322"/>
            <a:satOff val="-6969"/>
            <a:lumOff val="9115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6">
            <a:hueOff val="13383322"/>
            <a:satOff val="-6969"/>
            <a:lumOff val="9115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6">
            <a:hueOff val="13383322"/>
            <a:satOff val="-6969"/>
            <a:lumOff val="9115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6">
            <a:hueOff val="13383322"/>
            <a:satOff val="-6969"/>
            <a:lumOff val="9115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6">
            <a:hueOff val="13383322"/>
            <a:satOff val="-6969"/>
            <a:lumOff val="9115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.g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tinyurl.com/t8xuahc" TargetMode="Externa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ython Fundamental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12580"/>
            </a:lvl1pPr>
          </a:lstStyle>
          <a:p>
            <a:pPr/>
            <a:r>
              <a:t>Python Fundamentals</a:t>
            </a:r>
          </a:p>
        </p:txBody>
      </p:sp>
      <p:sp>
        <p:nvSpPr>
          <p:cNvPr id="167" name="Innovation Maste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Innovation Masters</a:t>
            </a:r>
          </a:p>
        </p:txBody>
      </p:sp>
      <p:pic>
        <p:nvPicPr>
          <p:cNvPr id="168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51" y="-757897"/>
            <a:ext cx="5391541" cy="323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Day 1"/>
          <p:cNvSpPr txBox="1"/>
          <p:nvPr/>
        </p:nvSpPr>
        <p:spPr>
          <a:xfrm>
            <a:off x="11874720" y="58077"/>
            <a:ext cx="9277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Day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How to make a pro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How to make a program</a:t>
            </a:r>
          </a:p>
        </p:txBody>
      </p:sp>
      <p:sp>
        <p:nvSpPr>
          <p:cNvPr id="241" name="Software needs to be written in a language that computers underst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Software needs to be written in a language that computers understand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Computers use languages called programming languages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Popular languages are: Python, Java, C++, Swift, etc.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Python is one of the easiest languages to learn and used for general application</a:t>
            </a:r>
          </a:p>
        </p:txBody>
      </p:sp>
      <p:pic>
        <p:nvPicPr>
          <p:cNvPr id="24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efore Programming Languag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Before Programming Languages?</a:t>
            </a:r>
          </a:p>
        </p:txBody>
      </p:sp>
      <p:sp>
        <p:nvSpPr>
          <p:cNvPr id="245" name="How did programmers write programs before languages were made?…"/>
          <p:cNvSpPr txBox="1"/>
          <p:nvPr>
            <p:ph type="body" idx="1"/>
          </p:nvPr>
        </p:nvSpPr>
        <p:spPr>
          <a:xfrm>
            <a:off x="406400" y="2474752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How did programmers write programs before languages were made?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They would use tape film and punch out numbers to create an instruction set to create a program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They would also use circuits that would have switches to store the electricity to represent the data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Then the computers wold use the data to execute the program.</a:t>
            </a:r>
          </a:p>
        </p:txBody>
      </p:sp>
      <p:pic>
        <p:nvPicPr>
          <p:cNvPr id="24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ontinued"/>
          <p:cNvSpPr txBox="1"/>
          <p:nvPr>
            <p:ph type="body" sz="quarter" idx="1"/>
          </p:nvPr>
        </p:nvSpPr>
        <p:spPr>
          <a:xfrm>
            <a:off x="5892800" y="126708"/>
            <a:ext cx="6705600" cy="1803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Continued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985" y="1227485"/>
            <a:ext cx="5334001" cy="312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1146" y="4539749"/>
            <a:ext cx="6985869" cy="4624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achine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Machine Language</a:t>
            </a:r>
          </a:p>
        </p:txBody>
      </p:sp>
      <p:sp>
        <p:nvSpPr>
          <p:cNvPr id="253" name="Hardware can only be on or off,  so Machine Language is Binary…"/>
          <p:cNvSpPr txBox="1"/>
          <p:nvPr>
            <p:ph type="body" sz="half" idx="1"/>
          </p:nvPr>
        </p:nvSpPr>
        <p:spPr>
          <a:xfrm>
            <a:off x="406400" y="2743200"/>
            <a:ext cx="6299200" cy="4030866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2744">
                <a:solidFill>
                  <a:srgbClr val="FFFFFF"/>
                </a:solidFill>
              </a:defRPr>
            </a:pPr>
            <a:r>
              <a:t>Hardware can only be on or off,  so Machine Language is Binary</a:t>
            </a:r>
          </a:p>
          <a:p>
            <a:pPr marL="435609" indent="-435609" defTabSz="572516">
              <a:spcBef>
                <a:spcPts val="2700"/>
              </a:spcBef>
              <a:defRPr sz="2744">
                <a:solidFill>
                  <a:srgbClr val="FFFFFF"/>
                </a:solidFill>
              </a:defRPr>
            </a:pPr>
            <a:r>
              <a:t>A binary 1 means High or On</a:t>
            </a:r>
          </a:p>
          <a:p>
            <a:pPr marL="435609" indent="-435609" defTabSz="572516">
              <a:spcBef>
                <a:spcPts val="2700"/>
              </a:spcBef>
              <a:defRPr sz="2744">
                <a:solidFill>
                  <a:srgbClr val="FFFFFF"/>
                </a:solidFill>
              </a:defRPr>
            </a:pPr>
            <a:r>
              <a:t>A binary 0 means Low or Off</a:t>
            </a:r>
          </a:p>
          <a:p>
            <a:pPr marL="435609" indent="-435609" defTabSz="572516">
              <a:spcBef>
                <a:spcPts val="2700"/>
              </a:spcBef>
              <a:defRPr sz="2744">
                <a:solidFill>
                  <a:srgbClr val="FFFFFF"/>
                </a:solidFill>
              </a:defRPr>
            </a:pPr>
            <a:r>
              <a:t>Programming languages get translated to machine language</a:t>
            </a:r>
          </a:p>
        </p:txBody>
      </p:sp>
      <p:pic>
        <p:nvPicPr>
          <p:cNvPr id="25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4210" y="184023"/>
            <a:ext cx="5721981" cy="4291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ectangle"/>
          <p:cNvSpPr/>
          <p:nvPr/>
        </p:nvSpPr>
        <p:spPr>
          <a:xfrm>
            <a:off x="6994802" y="4321210"/>
            <a:ext cx="5720796" cy="2990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5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3545" y="4336123"/>
            <a:ext cx="5163309" cy="2440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3"/>
      <p:bldP build="whole" bldLvl="1" animBg="1" rev="0" advAuto="0" spid="257" grpId="4"/>
      <p:bldP build="p" bldLvl="5" animBg="1" rev="0" advAuto="0" spid="253" grpId="1"/>
      <p:bldP build="whole" bldLvl="1" animBg="1" rev="0" advAuto="0" spid="254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ssembly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Assembly Language </a:t>
            </a:r>
          </a:p>
        </p:txBody>
      </p:sp>
      <p:sp>
        <p:nvSpPr>
          <p:cNvPr id="260" name="Next development was the Assembly languag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Next development was the Assembly language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It’s a low level language that can use the CPU’s instruction set(text) and write code thats not binary.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The text is then converted to binary for the machine/hardware to understand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Just to write the program “Hello World”</a:t>
            </a:r>
          </a:p>
        </p:txBody>
      </p:sp>
      <p:pic>
        <p:nvPicPr>
          <p:cNvPr id="2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3381" y="2791177"/>
            <a:ext cx="6272746" cy="4234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High Level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High Level Language </a:t>
            </a:r>
          </a:p>
        </p:txBody>
      </p:sp>
      <p:sp>
        <p:nvSpPr>
          <p:cNvPr id="265" name="After low-level languages come High-Level Langu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After low-level languages come High-Level Languages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Examples: Python, Java, C++, Swift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High level language is much more like human language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It’s easier to understand and make more complicated programs.</a:t>
            </a:r>
          </a:p>
        </p:txBody>
      </p:sp>
      <p:pic>
        <p:nvPicPr>
          <p:cNvPr id="26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High Level - C++…"/>
          <p:cNvSpPr txBox="1"/>
          <p:nvPr>
            <p:ph type="body" sz="quarter" idx="1"/>
          </p:nvPr>
        </p:nvSpPr>
        <p:spPr>
          <a:xfrm>
            <a:off x="3149600" y="449123"/>
            <a:ext cx="6705600" cy="1803401"/>
          </a:xfrm>
          <a:prstGeom prst="rect">
            <a:avLst/>
          </a:prstGeom>
        </p:spPr>
        <p:txBody>
          <a:bodyPr/>
          <a:lstStyle/>
          <a:p>
            <a:pPr algn="ctr" defTabSz="566674">
              <a:spcBef>
                <a:spcPts val="2200"/>
              </a:spcBef>
              <a:defRPr sz="5238">
                <a:solidFill>
                  <a:srgbClr val="FFFFFF"/>
                </a:solidFill>
              </a:defRPr>
            </a:pPr>
            <a:r>
              <a:t>High Level - C++</a:t>
            </a:r>
          </a:p>
          <a:p>
            <a:pPr algn="ctr" defTabSz="566674">
              <a:spcBef>
                <a:spcPts val="2200"/>
              </a:spcBef>
              <a:defRPr sz="5238">
                <a:solidFill>
                  <a:srgbClr val="FFFFFF"/>
                </a:solidFill>
              </a:defRPr>
            </a:pPr>
            <a:r>
              <a:t> “Hello World”</a:t>
            </a:r>
          </a:p>
        </p:txBody>
      </p:sp>
      <p:pic>
        <p:nvPicPr>
          <p:cNvPr id="2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1"/>
          <a:stretch>
            <a:fillRect/>
          </a:stretch>
        </p:blipFill>
        <p:spPr>
          <a:xfrm>
            <a:off x="1945282" y="2798671"/>
            <a:ext cx="9114236" cy="631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7" y="0"/>
                </a:moveTo>
                <a:cubicBezTo>
                  <a:pt x="124" y="0"/>
                  <a:pt x="0" y="179"/>
                  <a:pt x="0" y="401"/>
                </a:cubicBezTo>
                <a:lnTo>
                  <a:pt x="0" y="21199"/>
                </a:lnTo>
                <a:cubicBezTo>
                  <a:pt x="0" y="21421"/>
                  <a:pt x="124" y="21600"/>
                  <a:pt x="277" y="21600"/>
                </a:cubicBezTo>
                <a:lnTo>
                  <a:pt x="21323" y="21600"/>
                </a:lnTo>
                <a:cubicBezTo>
                  <a:pt x="21476" y="21600"/>
                  <a:pt x="21600" y="21421"/>
                  <a:pt x="21600" y="21199"/>
                </a:cubicBezTo>
                <a:lnTo>
                  <a:pt x="21600" y="401"/>
                </a:lnTo>
                <a:cubicBezTo>
                  <a:pt x="21600" y="179"/>
                  <a:pt x="21476" y="0"/>
                  <a:pt x="21323" y="0"/>
                </a:cubicBezTo>
                <a:lnTo>
                  <a:pt x="277" y="0"/>
                </a:ln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End of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End of Class</a:t>
            </a:r>
          </a:p>
        </p:txBody>
      </p:sp>
      <p:sp>
        <p:nvSpPr>
          <p:cNvPr id="272" name="Homework: Install Python and PyCharm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Homework: Install Python and PyCharmCE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Homework Instructions: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https://tinyurl.com/t8xuahc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Be prepared to participate and start to code!</a:t>
            </a:r>
          </a:p>
        </p:txBody>
      </p:sp>
      <p:pic>
        <p:nvPicPr>
          <p:cNvPr id="273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odays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Todays Lesson</a:t>
            </a:r>
          </a:p>
        </p:txBody>
      </p:sp>
      <p:sp>
        <p:nvSpPr>
          <p:cNvPr id="172" name="What will we learn in cla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What will we learn in class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Classroom Etiquette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Icebreaker to get to know each other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Introduction to Computer Science(No coding today)</a:t>
            </a:r>
          </a:p>
        </p:txBody>
      </p:sp>
      <p:pic>
        <p:nvPicPr>
          <p:cNvPr id="17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\What will We Lear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\</a:t>
            </a:r>
            <a:r>
              <a:rPr>
                <a:solidFill>
                  <a:srgbClr val="FFFFFF"/>
                </a:solidFill>
              </a:rPr>
              <a:t>What will We Learn?</a:t>
            </a:r>
          </a:p>
        </p:txBody>
      </p:sp>
      <p:sp>
        <p:nvSpPr>
          <p:cNvPr id="176" name="Body"/>
          <p:cNvSpPr txBox="1"/>
          <p:nvPr>
            <p:ph type="body" sz="half" idx="1"/>
          </p:nvPr>
        </p:nvSpPr>
        <p:spPr>
          <a:xfrm>
            <a:off x="406400" y="2791177"/>
            <a:ext cx="12192000" cy="3194970"/>
          </a:xfrm>
          <a:prstGeom prst="rect">
            <a:avLst/>
          </a:prstGeom>
          <a:solidFill>
            <a:srgbClr val="222222"/>
          </a:solidFill>
        </p:spPr>
        <p:txBody>
          <a:bodyPr/>
          <a:lstStyle/>
          <a:p>
            <a:pPr/>
          </a:p>
        </p:txBody>
      </p:sp>
      <p:grpSp>
        <p:nvGrpSpPr>
          <p:cNvPr id="195" name="Content Placeholder 2"/>
          <p:cNvGrpSpPr/>
          <p:nvPr/>
        </p:nvGrpSpPr>
        <p:grpSpPr>
          <a:xfrm>
            <a:off x="1011927" y="3181445"/>
            <a:ext cx="10503705" cy="2414434"/>
            <a:chOff x="0" y="0"/>
            <a:chExt cx="10503704" cy="2414432"/>
          </a:xfrm>
        </p:grpSpPr>
        <p:sp>
          <p:nvSpPr>
            <p:cNvPr id="177" name="Circle"/>
            <p:cNvSpPr/>
            <p:nvPr/>
          </p:nvSpPr>
          <p:spPr>
            <a:xfrm>
              <a:off x="0" y="14631"/>
              <a:ext cx="910536" cy="910537"/>
            </a:xfrm>
            <a:prstGeom prst="ellipse">
              <a:avLst/>
            </a:prstGeom>
            <a:solidFill>
              <a:srgbClr val="EA63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8" name="Square"/>
            <p:cNvSpPr/>
            <p:nvPr/>
          </p:nvSpPr>
          <p:spPr>
            <a:xfrm>
              <a:off x="191213" y="205843"/>
              <a:ext cx="528113" cy="528113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9" name="How to make thoughts into computer programs"/>
            <p:cNvSpPr txBox="1"/>
            <p:nvPr/>
          </p:nvSpPr>
          <p:spPr>
            <a:xfrm>
              <a:off x="1105652" y="114300"/>
              <a:ext cx="2146269" cy="711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11200">
                <a:lnSpc>
                  <a:spcPct val="90000"/>
                </a:lnSpc>
                <a:spcBef>
                  <a:spcPts val="600"/>
                </a:spcBef>
                <a:defRPr sz="1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How to make thoughts into computer programs</a:t>
              </a:r>
            </a:p>
          </p:txBody>
        </p:sp>
        <p:sp>
          <p:nvSpPr>
            <p:cNvPr id="180" name="Circle"/>
            <p:cNvSpPr/>
            <p:nvPr/>
          </p:nvSpPr>
          <p:spPr>
            <a:xfrm>
              <a:off x="3625892" y="14631"/>
              <a:ext cx="910537" cy="910537"/>
            </a:xfrm>
            <a:prstGeom prst="ellipse">
              <a:avLst/>
            </a:prstGeom>
            <a:solidFill>
              <a:srgbClr val="E6B7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1" name="Square"/>
            <p:cNvSpPr/>
            <p:nvPr/>
          </p:nvSpPr>
          <p:spPr>
            <a:xfrm>
              <a:off x="3817104" y="205843"/>
              <a:ext cx="528113" cy="52811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2" name="Learn about the most fundamental concepts of programming"/>
            <p:cNvSpPr txBox="1"/>
            <p:nvPr/>
          </p:nvSpPr>
          <p:spPr>
            <a:xfrm>
              <a:off x="4731545" y="-1"/>
              <a:ext cx="2146269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11200">
                <a:lnSpc>
                  <a:spcPct val="90000"/>
                </a:lnSpc>
                <a:spcBef>
                  <a:spcPts val="600"/>
                </a:spcBef>
                <a:defRPr sz="1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Learn about the most fundamental concepts of programming</a:t>
              </a:r>
            </a:p>
          </p:txBody>
        </p:sp>
        <p:sp>
          <p:nvSpPr>
            <p:cNvPr id="183" name="Circle"/>
            <p:cNvSpPr/>
            <p:nvPr/>
          </p:nvSpPr>
          <p:spPr>
            <a:xfrm>
              <a:off x="7251783" y="14631"/>
              <a:ext cx="910537" cy="910537"/>
            </a:xfrm>
            <a:prstGeom prst="ellipse">
              <a:avLst/>
            </a:prstGeom>
            <a:solidFill>
              <a:srgbClr val="6AAC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4" name="Square"/>
            <p:cNvSpPr/>
            <p:nvPr/>
          </p:nvSpPr>
          <p:spPr>
            <a:xfrm>
              <a:off x="7442996" y="205843"/>
              <a:ext cx="528113" cy="52811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5" name="Transferable coding skills between other coding languages"/>
            <p:cNvSpPr txBox="1"/>
            <p:nvPr/>
          </p:nvSpPr>
          <p:spPr>
            <a:xfrm>
              <a:off x="8357436" y="114300"/>
              <a:ext cx="2146269" cy="711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11200">
                <a:lnSpc>
                  <a:spcPct val="90000"/>
                </a:lnSpc>
                <a:spcBef>
                  <a:spcPts val="600"/>
                </a:spcBef>
                <a:defRPr sz="1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Transferable coding skills between other coding languages</a:t>
              </a:r>
            </a:p>
          </p:txBody>
        </p:sp>
        <p:sp>
          <p:nvSpPr>
            <p:cNvPr id="186" name="Circle"/>
            <p:cNvSpPr/>
            <p:nvPr/>
          </p:nvSpPr>
          <p:spPr>
            <a:xfrm>
              <a:off x="0" y="1503896"/>
              <a:ext cx="910536" cy="910537"/>
            </a:xfrm>
            <a:prstGeom prst="ellipse">
              <a:avLst/>
            </a:prstGeom>
            <a:solidFill>
              <a:srgbClr val="5484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7" name="Square"/>
            <p:cNvSpPr/>
            <p:nvPr/>
          </p:nvSpPr>
          <p:spPr>
            <a:xfrm>
              <a:off x="191213" y="1695109"/>
              <a:ext cx="528113" cy="528113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8" name="Learn how to make programs during and after class"/>
            <p:cNvSpPr txBox="1"/>
            <p:nvPr/>
          </p:nvSpPr>
          <p:spPr>
            <a:xfrm>
              <a:off x="1105652" y="1603565"/>
              <a:ext cx="214626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11200">
                <a:lnSpc>
                  <a:spcPct val="90000"/>
                </a:lnSpc>
                <a:spcBef>
                  <a:spcPts val="600"/>
                </a:spcBef>
                <a:defRPr sz="1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Learn how to make programs during and after class</a:t>
              </a:r>
            </a:p>
          </p:txBody>
        </p:sp>
        <p:sp>
          <p:nvSpPr>
            <p:cNvPr id="189" name="Circle"/>
            <p:cNvSpPr/>
            <p:nvPr/>
          </p:nvSpPr>
          <p:spPr>
            <a:xfrm>
              <a:off x="3625892" y="1503896"/>
              <a:ext cx="910537" cy="910537"/>
            </a:xfrm>
            <a:prstGeom prst="ellipse">
              <a:avLst/>
            </a:prstGeom>
            <a:solidFill>
              <a:srgbClr val="9E5E9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0" name="Square"/>
            <p:cNvSpPr/>
            <p:nvPr/>
          </p:nvSpPr>
          <p:spPr>
            <a:xfrm>
              <a:off x="3817104" y="1695109"/>
              <a:ext cx="528113" cy="528113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1" name="Discuss new tech innovations (Tech Talk)"/>
            <p:cNvSpPr txBox="1"/>
            <p:nvPr/>
          </p:nvSpPr>
          <p:spPr>
            <a:xfrm>
              <a:off x="4731545" y="1603565"/>
              <a:ext cx="214626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11200">
                <a:lnSpc>
                  <a:spcPct val="90000"/>
                </a:lnSpc>
                <a:spcBef>
                  <a:spcPts val="600"/>
                </a:spcBef>
                <a:defRPr sz="1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Discuss new tech innovations (Tech Talk)</a:t>
              </a:r>
            </a:p>
          </p:txBody>
        </p:sp>
        <p:sp>
          <p:nvSpPr>
            <p:cNvPr id="192" name="Circle"/>
            <p:cNvSpPr/>
            <p:nvPr/>
          </p:nvSpPr>
          <p:spPr>
            <a:xfrm>
              <a:off x="7251783" y="1503896"/>
              <a:ext cx="910537" cy="910537"/>
            </a:xfrm>
            <a:prstGeom prst="ellipse">
              <a:avLst/>
            </a:prstGeom>
            <a:solidFill>
              <a:srgbClr val="EA63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3" name="Square"/>
            <p:cNvSpPr/>
            <p:nvPr/>
          </p:nvSpPr>
          <p:spPr>
            <a:xfrm>
              <a:off x="7442996" y="1695109"/>
              <a:ext cx="528113" cy="528113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4" name="Explore a new field of study and just have fun"/>
            <p:cNvSpPr txBox="1"/>
            <p:nvPr/>
          </p:nvSpPr>
          <p:spPr>
            <a:xfrm>
              <a:off x="8357436" y="1603565"/>
              <a:ext cx="214626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711200">
                <a:lnSpc>
                  <a:spcPct val="90000"/>
                </a:lnSpc>
                <a:spcBef>
                  <a:spcPts val="600"/>
                </a:spcBef>
                <a:defRPr sz="1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Explore a new field of study and just have fun</a:t>
              </a:r>
            </a:p>
          </p:txBody>
        </p:sp>
      </p:grpSp>
      <p:pic>
        <p:nvPicPr>
          <p:cNvPr id="196" name="Picture 11" descr="Picture 1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9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ho am I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Who am I?</a:t>
            </a:r>
          </a:p>
        </p:txBody>
      </p:sp>
      <p:sp>
        <p:nvSpPr>
          <p:cNvPr id="199" name="Bryan Indelica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Bryan Indelicato</a:t>
            </a:r>
          </a:p>
          <a:p>
            <a:pPr marL="342900" indent="-34290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Computer Science and Mathematics </a:t>
            </a:r>
          </a:p>
          <a:p>
            <a:pPr marL="342900" indent="-34290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I want to be a data science consultant and teacher</a:t>
            </a:r>
          </a:p>
          <a:p>
            <a:pPr marL="342900" indent="-34290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Some hobbies/interests: practicing the guitar, riding my bike around the city, learning about new technology, and taking care of my amazing cat(Noel) </a:t>
            </a:r>
          </a:p>
        </p:txBody>
      </p:sp>
      <p:pic>
        <p:nvPicPr>
          <p:cNvPr id="20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lassroom Etiquet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0"/>
              </a:spcBef>
              <a:defRPr cap="none" sz="32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Classroom Etiquette</a:t>
            </a:r>
          </a:p>
        </p:txBody>
      </p:sp>
      <p:sp>
        <p:nvSpPr>
          <p:cNvPr id="20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Rectangle"/>
          <p:cNvSpPr txBox="1"/>
          <p:nvPr/>
        </p:nvSpPr>
        <p:spPr>
          <a:xfrm>
            <a:off x="406400" y="2518529"/>
            <a:ext cx="12192000" cy="529435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</a:p>
        </p:txBody>
      </p:sp>
      <p:grpSp>
        <p:nvGrpSpPr>
          <p:cNvPr id="220" name="Content Placeholder 2"/>
          <p:cNvGrpSpPr/>
          <p:nvPr/>
        </p:nvGrpSpPr>
        <p:grpSpPr>
          <a:xfrm>
            <a:off x="978313" y="2769066"/>
            <a:ext cx="6821113" cy="4793282"/>
            <a:chOff x="0" y="0"/>
            <a:chExt cx="6821112" cy="4793281"/>
          </a:xfrm>
        </p:grpSpPr>
        <p:sp>
          <p:nvSpPr>
            <p:cNvPr id="205" name="Rounded Rectangle"/>
            <p:cNvSpPr/>
            <p:nvPr/>
          </p:nvSpPr>
          <p:spPr>
            <a:xfrm>
              <a:off x="0" y="0"/>
              <a:ext cx="6821113" cy="79888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06" name="Square"/>
            <p:cNvSpPr/>
            <p:nvPr/>
          </p:nvSpPr>
          <p:spPr>
            <a:xfrm>
              <a:off x="241660" y="179747"/>
              <a:ext cx="439385" cy="439385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07" name="We respect each other."/>
            <p:cNvSpPr txBox="1"/>
            <p:nvPr/>
          </p:nvSpPr>
          <p:spPr>
            <a:xfrm>
              <a:off x="922705" y="161533"/>
              <a:ext cx="5898407" cy="475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0519" tIns="80519" rIns="80519" bIns="80519" numCol="1" anchor="ctr">
              <a:noAutofit/>
            </a:bodyPr>
            <a:lstStyle>
              <a:lvl1pPr defTabSz="844550">
                <a:lnSpc>
                  <a:spcPct val="90000"/>
                </a:lnSpc>
                <a:spcBef>
                  <a:spcPts val="700"/>
                </a:spcBef>
                <a:defRPr sz="1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 respect each other.</a:t>
              </a:r>
            </a:p>
          </p:txBody>
        </p:sp>
        <p:sp>
          <p:nvSpPr>
            <p:cNvPr id="208" name="Rounded Rectangle"/>
            <p:cNvSpPr/>
            <p:nvPr/>
          </p:nvSpPr>
          <p:spPr>
            <a:xfrm>
              <a:off x="0" y="998600"/>
              <a:ext cx="6821113" cy="798881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09" name="Square"/>
            <p:cNvSpPr/>
            <p:nvPr/>
          </p:nvSpPr>
          <p:spPr>
            <a:xfrm>
              <a:off x="241660" y="1178348"/>
              <a:ext cx="439385" cy="439385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0" name="Keep mic muted if you aren’t speaking."/>
            <p:cNvSpPr txBox="1"/>
            <p:nvPr/>
          </p:nvSpPr>
          <p:spPr>
            <a:xfrm>
              <a:off x="922705" y="1160134"/>
              <a:ext cx="5898407" cy="475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0519" tIns="80519" rIns="80519" bIns="80519" numCol="1" anchor="ctr">
              <a:noAutofit/>
            </a:bodyPr>
            <a:lstStyle>
              <a:lvl1pPr defTabSz="844550">
                <a:lnSpc>
                  <a:spcPct val="90000"/>
                </a:lnSpc>
                <a:spcBef>
                  <a:spcPts val="700"/>
                </a:spcBef>
                <a:defRPr sz="1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Keep mic muted if you aren’t speaking.</a:t>
              </a:r>
            </a:p>
          </p:txBody>
        </p:sp>
        <p:sp>
          <p:nvSpPr>
            <p:cNvPr id="211" name="Rounded Rectangle"/>
            <p:cNvSpPr/>
            <p:nvPr/>
          </p:nvSpPr>
          <p:spPr>
            <a:xfrm>
              <a:off x="0" y="1997201"/>
              <a:ext cx="6821113" cy="798881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2" name="Square"/>
            <p:cNvSpPr/>
            <p:nvPr/>
          </p:nvSpPr>
          <p:spPr>
            <a:xfrm>
              <a:off x="241660" y="2176949"/>
              <a:ext cx="439385" cy="439385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3" name="We will try to sit in a quiet and distraction free room during class."/>
            <p:cNvSpPr txBox="1"/>
            <p:nvPr/>
          </p:nvSpPr>
          <p:spPr>
            <a:xfrm>
              <a:off x="922705" y="2020712"/>
              <a:ext cx="5898407" cy="75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0519" tIns="80519" rIns="80519" bIns="80519" numCol="1" anchor="ctr">
              <a:noAutofit/>
            </a:bodyPr>
            <a:lstStyle>
              <a:lvl1pPr defTabSz="844550">
                <a:lnSpc>
                  <a:spcPct val="90000"/>
                </a:lnSpc>
                <a:spcBef>
                  <a:spcPts val="700"/>
                </a:spcBef>
                <a:defRPr sz="1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 will try to sit in a quiet and distraction free room during class.</a:t>
              </a:r>
            </a:p>
          </p:txBody>
        </p:sp>
        <p:sp>
          <p:nvSpPr>
            <p:cNvPr id="214" name="Rounded Rectangle"/>
            <p:cNvSpPr/>
            <p:nvPr/>
          </p:nvSpPr>
          <p:spPr>
            <a:xfrm>
              <a:off x="0" y="2995802"/>
              <a:ext cx="6821113" cy="798881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5" name="Square"/>
            <p:cNvSpPr/>
            <p:nvPr/>
          </p:nvSpPr>
          <p:spPr>
            <a:xfrm>
              <a:off x="241660" y="3175550"/>
              <a:ext cx="439385" cy="43938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6" name="Don’t feel shy about asking questions if something isn’t clear."/>
            <p:cNvSpPr txBox="1"/>
            <p:nvPr/>
          </p:nvSpPr>
          <p:spPr>
            <a:xfrm>
              <a:off x="922705" y="3019313"/>
              <a:ext cx="5898407" cy="75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0519" tIns="80519" rIns="80519" bIns="80519" numCol="1" anchor="ctr">
              <a:noAutofit/>
            </a:bodyPr>
            <a:lstStyle>
              <a:lvl1pPr defTabSz="844550">
                <a:lnSpc>
                  <a:spcPct val="90000"/>
                </a:lnSpc>
                <a:spcBef>
                  <a:spcPts val="700"/>
                </a:spcBef>
                <a:defRPr sz="1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Don’t feel shy about asking questions if something isn’t clear.</a:t>
              </a:r>
            </a:p>
          </p:txBody>
        </p:sp>
        <p:sp>
          <p:nvSpPr>
            <p:cNvPr id="217" name="Rounded Rectangle"/>
            <p:cNvSpPr/>
            <p:nvPr/>
          </p:nvSpPr>
          <p:spPr>
            <a:xfrm>
              <a:off x="0" y="3994401"/>
              <a:ext cx="6821113" cy="798881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8" name="Square"/>
            <p:cNvSpPr/>
            <p:nvPr/>
          </p:nvSpPr>
          <p:spPr>
            <a:xfrm>
              <a:off x="241660" y="4174149"/>
              <a:ext cx="439385" cy="439385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1000"/>
                </a:spcBef>
                <a:defRPr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9" name="If possible, let’s share our videos"/>
            <p:cNvSpPr txBox="1"/>
            <p:nvPr/>
          </p:nvSpPr>
          <p:spPr>
            <a:xfrm>
              <a:off x="922705" y="4155935"/>
              <a:ext cx="5898407" cy="475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0519" tIns="80519" rIns="80519" bIns="80519" numCol="1" anchor="ctr">
              <a:noAutofit/>
            </a:bodyPr>
            <a:lstStyle>
              <a:lvl1pPr defTabSz="844550">
                <a:lnSpc>
                  <a:spcPct val="90000"/>
                </a:lnSpc>
                <a:spcBef>
                  <a:spcPts val="700"/>
                </a:spcBef>
                <a:defRPr sz="19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If possible, let’s share our videos</a:t>
              </a:r>
            </a:p>
          </p:txBody>
        </p:sp>
      </p:grpSp>
      <p:pic>
        <p:nvPicPr>
          <p:cNvPr id="221" name="Picture 11" descr="Picture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2"/>
      <p:bldP build="whole" bldLvl="1" animBg="1" rev="0" advAuto="0" spid="20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et’s get to know the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4340">
              <a:lnSpc>
                <a:spcPct val="100000"/>
              </a:lnSpc>
              <a:spcBef>
                <a:spcPts val="0"/>
              </a:spcBef>
              <a:defRPr cap="none" sz="3989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Let’s get to know the class</a:t>
            </a:r>
          </a:p>
        </p:txBody>
      </p:sp>
      <p:sp>
        <p:nvSpPr>
          <p:cNvPr id="224" name="Feel free to share what you want 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Feel free to share what you want to</a:t>
            </a:r>
          </a:p>
          <a:p>
            <a:pPr marL="342900" indent="-34290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Here are some points to help you:</a:t>
            </a:r>
          </a:p>
          <a:p>
            <a:pPr lvl="1"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Name and age/school grade</a:t>
            </a:r>
          </a:p>
          <a:p>
            <a:pPr lvl="1"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What subjects do you find interesting?</a:t>
            </a:r>
          </a:p>
          <a:p>
            <a:pPr lvl="1"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Music?</a:t>
            </a:r>
          </a:p>
          <a:p>
            <a:pPr lvl="1"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Anime?</a:t>
            </a:r>
          </a:p>
          <a:p>
            <a:pPr lvl="1"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Video Game?</a:t>
            </a:r>
          </a:p>
          <a:p>
            <a:pPr lvl="1"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Favorite Superhero?</a:t>
            </a:r>
          </a:p>
          <a:p>
            <a:pPr lvl="1"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Sports?</a:t>
            </a:r>
          </a:p>
        </p:txBody>
      </p:sp>
      <p:pic>
        <p:nvPicPr>
          <p:cNvPr id="22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28" name="What is computer scienc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What is computer science?</a:t>
            </a:r>
          </a:p>
          <a:p>
            <a:pPr lvl="1"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In simple terms its the study of computers and how to make programs</a:t>
            </a:r>
          </a:p>
          <a:p>
            <a:pPr marL="342900" indent="-34290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Why is this important?</a:t>
            </a:r>
          </a:p>
          <a:p>
            <a:pPr lvl="1"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Computers do mathematical operations insanely fast. </a:t>
            </a:r>
          </a:p>
          <a:p>
            <a:pPr lvl="1"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Tx/>
              <a:buChar char=""/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Everything that we do consist of some form of computers science(phones to robots)</a:t>
            </a:r>
          </a:p>
        </p:txBody>
      </p:sp>
      <p:pic>
        <p:nvPicPr>
          <p:cNvPr id="229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When and where did it st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When and where did it start</a:t>
            </a:r>
          </a:p>
        </p:txBody>
      </p:sp>
      <p:sp>
        <p:nvSpPr>
          <p:cNvPr id="232" name="The first computer was invented in 1936, and it was basic calculat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first computer was invented in 1936, and it was basic calculator.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This computer called the Z1 did 10 to 20 operations per second!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Computers from modern times can do on average 1.8billion operations per second!</a:t>
            </a:r>
          </a:p>
        </p:txBody>
      </p:sp>
      <p:pic>
        <p:nvPicPr>
          <p:cNvPr id="23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13383322"/>
                <a:satOff val="-6969"/>
                <a:lumOff val="9115"/>
              </a:schemeClr>
            </a:gs>
            <a:gs pos="100000">
              <a:schemeClr val="accent6">
                <a:hueOff val="617397"/>
                <a:satOff val="27924"/>
                <a:lumOff val="-9023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at is a computer"/>
          <p:cNvSpPr txBox="1"/>
          <p:nvPr>
            <p:ph type="title"/>
          </p:nvPr>
        </p:nvSpPr>
        <p:spPr>
          <a:xfrm>
            <a:off x="406400" y="1229349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What is a computer</a:t>
            </a:r>
          </a:p>
        </p:txBody>
      </p:sp>
      <p:sp>
        <p:nvSpPr>
          <p:cNvPr id="236" name="A computer has 2 main components:…"/>
          <p:cNvSpPr txBox="1"/>
          <p:nvPr>
            <p:ph type="body" idx="1"/>
          </p:nvPr>
        </p:nvSpPr>
        <p:spPr>
          <a:xfrm>
            <a:off x="406400" y="217647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 computer has 2 main components: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Hardware is all the physical parts that we can touch</a:t>
            </a:r>
            <a:br/>
            <a:r>
              <a:t>-CPU, RAM, Speakers, Keyboard, Mouse, etc.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Software is the instructions that tells what the hardware to do</a:t>
            </a:r>
            <a:br/>
            <a:r>
              <a:t>-Video Games, Applications, Music files, etc.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7523" y="6531974"/>
            <a:ext cx="3053556" cy="3053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1722" y="6877949"/>
            <a:ext cx="5391540" cy="323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2"/>
      <p:bldP build="p" bldLvl="5" animBg="1" rev="0" advAuto="0" spid="23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