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inyurl.com/2zzzvfyb" TargetMode="Externa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 Fundamenta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12580"/>
            </a:lvl1pPr>
          </a:lstStyle>
          <a:p>
            <a:pPr/>
            <a:r>
              <a:t>Python Fundamentals</a:t>
            </a:r>
          </a:p>
        </p:txBody>
      </p:sp>
      <p:sp>
        <p:nvSpPr>
          <p:cNvPr id="167" name="Innovation Mast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Innovation Masters</a:t>
            </a:r>
          </a:p>
        </p:txBody>
      </p:sp>
      <p:pic>
        <p:nvPicPr>
          <p:cNvPr id="168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51" y="-757897"/>
            <a:ext cx="5391541" cy="323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Day 2"/>
          <p:cNvSpPr txBox="1"/>
          <p:nvPr/>
        </p:nvSpPr>
        <p:spPr>
          <a:xfrm>
            <a:off x="11874720" y="58077"/>
            <a:ext cx="9277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Day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nd of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End of Class</a:t>
            </a:r>
          </a:p>
        </p:txBody>
      </p:sp>
      <p:sp>
        <p:nvSpPr>
          <p:cNvPr id="208" name="Homework: Create 2 python progr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Homework: Create 2 python programs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Homework Instructions: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https://tinyurl.com/2zzzvfyb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Have a great week!</a:t>
            </a:r>
          </a:p>
        </p:txBody>
      </p:sp>
      <p:pic>
        <p:nvPicPr>
          <p:cNvPr id="20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DAY is the fun stuff(Cod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TODAY is the fun stuff(Coding)</a:t>
            </a:r>
          </a:p>
        </p:txBody>
      </p:sp>
      <p:sp>
        <p:nvSpPr>
          <p:cNvPr id="172" name="Install PycharmCE and setup our development enviorment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660400" indent="-660400">
              <a:buClrTx/>
              <a:buSzPct val="100000"/>
              <a:buFontTx/>
              <a:buAutoNum type="arabicPeriod" startAt="1"/>
              <a:defRPr>
                <a:solidFill>
                  <a:srgbClr val="FFFFFF"/>
                </a:solidFill>
              </a:defRPr>
            </a:pPr>
            <a:r>
              <a:t>Install PycharmCE and setup our development enviorment</a:t>
            </a:r>
          </a:p>
          <a:p>
            <a:pPr marL="660400" indent="-660400">
              <a:buClrTx/>
              <a:buSzPct val="100000"/>
              <a:buFontTx/>
              <a:buAutoNum type="arabicPeriod" startAt="1"/>
              <a:defRPr>
                <a:solidFill>
                  <a:srgbClr val="FFFFFF"/>
                </a:solidFill>
              </a:defRPr>
            </a:pPr>
            <a:r>
              <a:t>Learn how to navigate PycharmCE and make our first program “Hello World”</a:t>
            </a:r>
          </a:p>
          <a:p>
            <a:pPr marL="660400" indent="-660400">
              <a:buClrTx/>
              <a:buSzPct val="100000"/>
              <a:buFontTx/>
              <a:buAutoNum type="arabicPeriod" startAt="1"/>
              <a:defRPr>
                <a:solidFill>
                  <a:srgbClr val="FFFFFF"/>
                </a:solidFill>
              </a:defRPr>
            </a:pPr>
            <a:r>
              <a:t>Introduction to basic syntax</a:t>
            </a:r>
          </a:p>
          <a:p>
            <a:pPr marL="660400" indent="-660400">
              <a:buClrTx/>
              <a:buSzPct val="100000"/>
              <a:buFontTx/>
              <a:buAutoNum type="arabicPeriod" startAt="1"/>
              <a:defRPr>
                <a:solidFill>
                  <a:srgbClr val="FFFFFF"/>
                </a:solidFill>
              </a:defRPr>
            </a:pPr>
            <a:r>
              <a:t>Introduction to variables and inputs</a:t>
            </a:r>
          </a:p>
        </p:txBody>
      </p:sp>
      <p:pic>
        <p:nvPicPr>
          <p:cNvPr id="17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irst Pr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pPr>
            <a:r>
              <a:t>First Program</a:t>
            </a:r>
          </a:p>
        </p:txBody>
      </p:sp>
      <p:sp>
        <p:nvSpPr>
          <p:cNvPr id="176" name="We’re gonna create our first Hello World Progr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We’re gonna create our first Hello World Program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Discuss the basics of the print function</a:t>
            </a:r>
          </a:p>
        </p:txBody>
      </p:sp>
      <p:pic>
        <p:nvPicPr>
          <p:cNvPr id="17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860" y="4818350"/>
            <a:ext cx="5391540" cy="2864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  <p:bldP build="whole" bldLvl="1" animBg="1" rev="0" advAuto="0" spid="17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asic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Basic Syntax</a:t>
            </a:r>
          </a:p>
        </p:txBody>
      </p:sp>
      <p:sp>
        <p:nvSpPr>
          <p:cNvPr id="181" name="Python is a dynamic programming language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t>Python is a dynamic programming language</a:t>
            </a:r>
          </a:p>
          <a:p>
            <a:pPr lvl="1">
              <a:buChar char="‣"/>
              <a:defRPr>
                <a:solidFill>
                  <a:srgbClr val="FFFFFF"/>
                </a:solidFill>
              </a:defRPr>
            </a:pPr>
            <a:r>
              <a:t>We don’t need to specify the type of variable or object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t>Python is a case sensitive language, this means the variable name “bryan” and “Bryan” are different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t>When naming variables be sure to not use Python reserved words</a:t>
            </a:r>
          </a:p>
        </p:txBody>
      </p:sp>
      <p:pic>
        <p:nvPicPr>
          <p:cNvPr id="18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on’t use these reserved words for variable nam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Don’t use these reserved words for variable names</a:t>
            </a:r>
          </a:p>
        </p:txBody>
      </p:sp>
      <p:sp>
        <p:nvSpPr>
          <p:cNvPr id="185" name="Basic Syntax - Continued"/>
          <p:cNvSpPr txBox="1"/>
          <p:nvPr>
            <p:ph type="body" idx="15"/>
          </p:nvPr>
        </p:nvSpPr>
        <p:spPr>
          <a:xfrm>
            <a:off x="381000" y="241298"/>
            <a:ext cx="11176000" cy="863604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2800"/>
              </a:spcBef>
              <a:defRPr spc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Basic Syntax - Continued</a:t>
            </a:r>
          </a:p>
        </p:txBody>
      </p:sp>
      <p:pic>
        <p:nvPicPr>
          <p:cNvPr id="186" name="Screen Shot 2021-06-12 at 10.01.58 PM.png" descr="Screen Shot 2021-06-12 at 10.01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184" y="2456152"/>
            <a:ext cx="8102432" cy="4434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Variables"/>
          <p:cNvSpPr txBox="1"/>
          <p:nvPr>
            <p:ph type="title"/>
          </p:nvPr>
        </p:nvSpPr>
        <p:spPr>
          <a:xfrm>
            <a:off x="279400" y="311150"/>
            <a:ext cx="12192000" cy="723900"/>
          </a:xfrm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pPr>
            <a:r>
              <a:t>Variables</a:t>
            </a:r>
          </a:p>
        </p:txBody>
      </p:sp>
      <p:sp>
        <p:nvSpPr>
          <p:cNvPr id="190" name="Variables are used for to store data that we can reference too later.…"/>
          <p:cNvSpPr txBox="1"/>
          <p:nvPr>
            <p:ph type="body" idx="1"/>
          </p:nvPr>
        </p:nvSpPr>
        <p:spPr>
          <a:xfrm>
            <a:off x="406400" y="1104900"/>
            <a:ext cx="11938000" cy="8745722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2200"/>
              </a:spcBef>
              <a:defRPr sz="2754">
                <a:solidFill>
                  <a:srgbClr val="FFFFFF"/>
                </a:solidFill>
              </a:defRPr>
            </a:pPr>
            <a:r>
              <a:t>Variables are used for to store data that we can reference too later.</a:t>
            </a:r>
          </a:p>
          <a:p>
            <a:pPr marL="360045" indent="-360045" defTabSz="473201">
              <a:spcBef>
                <a:spcPts val="2200"/>
              </a:spcBef>
              <a:defRPr sz="2754">
                <a:solidFill>
                  <a:srgbClr val="FFFFFF"/>
                </a:solidFill>
              </a:defRPr>
            </a:pPr>
            <a:r>
              <a:t>Python has 5 main variable types</a:t>
            </a:r>
          </a:p>
          <a:p>
            <a:pPr lvl="1" marL="720090" indent="-360045" defTabSz="473201">
              <a:spcBef>
                <a:spcPts val="2200"/>
              </a:spcBef>
              <a:defRPr sz="2754">
                <a:solidFill>
                  <a:srgbClr val="FFFFFF"/>
                </a:solidFill>
              </a:defRPr>
            </a:pPr>
            <a:r>
              <a:t>Numbers</a:t>
            </a:r>
            <a:br/>
            <a:r>
              <a:t>-Three types “Integer,Float, Complex”</a:t>
            </a:r>
          </a:p>
          <a:p>
            <a:pPr lvl="1" marL="720090" indent="-360045" defTabSz="473201">
              <a:spcBef>
                <a:spcPts val="2200"/>
              </a:spcBef>
              <a:defRPr sz="2754">
                <a:solidFill>
                  <a:srgbClr val="FFFFFF"/>
                </a:solidFill>
              </a:defRPr>
            </a:pPr>
            <a:r>
              <a:t>String</a:t>
            </a:r>
            <a:br/>
            <a:r>
              <a:t>-Continuos set of characters</a:t>
            </a:r>
          </a:p>
          <a:p>
            <a:pPr lvl="1" marL="720090" indent="-360045" defTabSz="473201">
              <a:spcBef>
                <a:spcPts val="2200"/>
              </a:spcBef>
              <a:defRPr sz="2754">
                <a:solidFill>
                  <a:srgbClr val="FFFFFF"/>
                </a:solidFill>
              </a:defRPr>
            </a:pPr>
            <a:r>
              <a:t>List</a:t>
            </a:r>
            <a:br/>
            <a:r>
              <a:t>-A list contains items(any data type) separated by commas and enclosed within square brackets ([]). A list can also be updated</a:t>
            </a:r>
          </a:p>
          <a:p>
            <a:pPr lvl="1" marL="720090" indent="-360045" defTabSz="473201">
              <a:spcBef>
                <a:spcPts val="2200"/>
              </a:spcBef>
              <a:defRPr sz="2754">
                <a:solidFill>
                  <a:srgbClr val="FFFFFF"/>
                </a:solidFill>
              </a:defRPr>
            </a:pPr>
            <a:r>
              <a:t>Tuple</a:t>
            </a:r>
            <a:br/>
            <a:r>
              <a:t>-Its pretty much the exact same as a List with the only difference it’s read only and can’t be updated.</a:t>
            </a:r>
          </a:p>
          <a:p>
            <a:pPr lvl="1" marL="720090" indent="-360045" defTabSz="473201">
              <a:spcBef>
                <a:spcPts val="2200"/>
              </a:spcBef>
              <a:defRPr sz="2754">
                <a:solidFill>
                  <a:srgbClr val="FFFFFF"/>
                </a:solidFill>
              </a:defRPr>
            </a:pPr>
            <a:r>
              <a:t>Dictionary</a:t>
            </a:r>
            <a:br/>
            <a:r>
              <a:t>-Is a collection of keys with associated values, similar to a Hash 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Variables - Continued"/>
          <p:cNvSpPr txBox="1"/>
          <p:nvPr>
            <p:ph type="title"/>
          </p:nvPr>
        </p:nvSpPr>
        <p:spPr>
          <a:xfrm>
            <a:off x="279400" y="311150"/>
            <a:ext cx="12192000" cy="723900"/>
          </a:xfrm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pPr>
            <a:r>
              <a:t>Variables - Continued</a:t>
            </a:r>
          </a:p>
        </p:txBody>
      </p:sp>
      <p:sp>
        <p:nvSpPr>
          <p:cNvPr id="194" name="We can evaluate the type of variable stored in the program by using the Type function(type())…"/>
          <p:cNvSpPr txBox="1"/>
          <p:nvPr>
            <p:ph type="body" idx="1"/>
          </p:nvPr>
        </p:nvSpPr>
        <p:spPr>
          <a:xfrm>
            <a:off x="406400" y="1104900"/>
            <a:ext cx="11938000" cy="8745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We can evaluate the type of variable stored in the program by using the Type function(type())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The type() will return the type of object that is stored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type(argument) - the type function takes the argument of the variable you want to evaluate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We can also manipulate the variables after we create them to be different variable type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By using typecasting we can use pythons built-in functions to change the variable types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ypeCasting"/>
          <p:cNvSpPr txBox="1"/>
          <p:nvPr>
            <p:ph type="title"/>
          </p:nvPr>
        </p:nvSpPr>
        <p:spPr>
          <a:xfrm>
            <a:off x="279400" y="311150"/>
            <a:ext cx="12192000" cy="723900"/>
          </a:xfrm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pPr>
            <a:r>
              <a:t>TypeCasting</a:t>
            </a:r>
          </a:p>
        </p:txBody>
      </p:sp>
      <p:pic>
        <p:nvPicPr>
          <p:cNvPr id="198" name="Screen Shot 2021-06-12 at 10.18.11 PM.png" descr="Screen Shot 2021-06-12 at 10.18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980" y="1617385"/>
            <a:ext cx="11450840" cy="523985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ext"/>
          <p:cNvSpPr txBox="1"/>
          <p:nvPr/>
        </p:nvSpPr>
        <p:spPr>
          <a:xfrm>
            <a:off x="6206997" y="4654550"/>
            <a:ext cx="590805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00" name="Arrow 7"/>
          <p:cNvSpPr/>
          <p:nvPr/>
        </p:nvSpPr>
        <p:spPr>
          <a:xfrm>
            <a:off x="1079621" y="6852119"/>
            <a:ext cx="1097660" cy="1404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These are just the basic typecast functions, there are more on the python documentation"/>
          <p:cNvSpPr txBox="1"/>
          <p:nvPr/>
        </p:nvSpPr>
        <p:spPr>
          <a:xfrm>
            <a:off x="2244598" y="7556753"/>
            <a:ext cx="3981852" cy="1117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These are just the basic typecast functions, there are more on the python documentation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-4060"/>
              </a:schemeClr>
            </a:gs>
            <a:gs pos="100000">
              <a:srgbClr val="B6002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Input"/>
          <p:cNvSpPr txBox="1"/>
          <p:nvPr>
            <p:ph type="title"/>
          </p:nvPr>
        </p:nvSpPr>
        <p:spPr>
          <a:xfrm>
            <a:off x="279400" y="311150"/>
            <a:ext cx="12192000" cy="723900"/>
          </a:xfrm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pPr>
            <a:r>
              <a:t>Input</a:t>
            </a:r>
          </a:p>
        </p:txBody>
      </p:sp>
      <p:sp>
        <p:nvSpPr>
          <p:cNvPr id="205" name="In python we can take inputs from the command line using the input() function…"/>
          <p:cNvSpPr txBox="1"/>
          <p:nvPr>
            <p:ph type="body" idx="1"/>
          </p:nvPr>
        </p:nvSpPr>
        <p:spPr>
          <a:xfrm>
            <a:off x="406400" y="1104900"/>
            <a:ext cx="11938000" cy="8745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 python we can take inputs from the command line using the input() function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The input(argument) function takes the argument of a string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The input() function by default is stored as a string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We can typecast the input function by using on of the built in python typecast functions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