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7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2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6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2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8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2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9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5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3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7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4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59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52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2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7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00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0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B68A3C-319B-4749-A2A1-329200EB625E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52407F-B1E4-8241-9BDF-9307FDBD38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0C99D7F-3516-7A4B-8C01-998B8AA85F9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20000"/>
          </a:blip>
          <a:stretch>
            <a:fillRect/>
          </a:stretch>
        </p:blipFill>
        <p:spPr>
          <a:xfrm>
            <a:off x="1634835" y="1345610"/>
            <a:ext cx="8171316" cy="49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89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, computer, screen, food&#10;&#10;Description automatically generated">
            <a:extLst>
              <a:ext uri="{FF2B5EF4-FFF2-40B4-BE49-F238E27FC236}">
                <a16:creationId xmlns:a16="http://schemas.microsoft.com/office/drawing/2014/main" id="{9FCD2931-C811-3C40-B21F-E7FD6DC79802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alphaModFix amt="15000"/>
          </a:blip>
          <a:stretch>
            <a:fillRect/>
          </a:stretch>
        </p:blipFill>
        <p:spPr>
          <a:xfrm>
            <a:off x="378371" y="1063416"/>
            <a:ext cx="10552387" cy="57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1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list.asp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1079B-7F51-4D4A-B316-F64FAB4B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F0040-57A3-294E-A00A-9588A4AB5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Innovation Masters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Day 10</a:t>
            </a:r>
          </a:p>
        </p:txBody>
      </p:sp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46EA2CA-CC25-9343-AA0A-08735547F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3" r="9094" b="14488"/>
          <a:stretch/>
        </p:blipFill>
        <p:spPr>
          <a:xfrm>
            <a:off x="6514326" y="1757385"/>
            <a:ext cx="5118955" cy="40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6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0C0F-591A-3042-A232-D117C11CD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FAB2D-5558-C14D-9AF4-5D3F17ED6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Kurzesagt</a:t>
            </a:r>
            <a:r>
              <a:rPr lang="en-US" dirty="0"/>
              <a:t> ant</a:t>
            </a:r>
          </a:p>
        </p:txBody>
      </p:sp>
    </p:spTree>
    <p:extLst>
      <p:ext uri="{BB962C8B-B14F-4D97-AF65-F5344CB8AC3E}">
        <p14:creationId xmlns:p14="http://schemas.microsoft.com/office/powerpoint/2010/main" val="336173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2340-078D-F944-A8C6-B63DCFC6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6B44-8918-A542-930E-CE001661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Almost all sorts of data are always stored in a list, in programming and in real life.</a:t>
            </a:r>
          </a:p>
          <a:p>
            <a:pPr marL="0" indent="0">
              <a:buNone/>
            </a:pPr>
            <a:r>
              <a:rPr lang="en-US" dirty="0"/>
              <a:t>Examples: student records, grocery list, syllabus, transaction ledger (incomes and expenses), etc.</a:t>
            </a:r>
          </a:p>
          <a:p>
            <a:pPr marL="0" indent="0">
              <a:buNone/>
            </a:pPr>
            <a:r>
              <a:rPr lang="en-US" dirty="0"/>
              <a:t>Why are lists helpful?</a:t>
            </a:r>
          </a:p>
          <a:p>
            <a:r>
              <a:rPr lang="en-US" dirty="0"/>
              <a:t>Organized</a:t>
            </a:r>
          </a:p>
          <a:p>
            <a:r>
              <a:rPr lang="en-US" dirty="0"/>
              <a:t>Ease of retrieval (sorting)</a:t>
            </a:r>
          </a:p>
          <a:p>
            <a:r>
              <a:rPr lang="en-US" dirty="0"/>
              <a:t>Efficient</a:t>
            </a:r>
          </a:p>
          <a:p>
            <a:r>
              <a:rPr lang="en-US" dirty="0"/>
              <a:t>Follows a systematic procedure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6CA2-1EC5-2147-A99B-D7809867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D6A5-7863-A841-BB41-18D289CE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/>
              <a:t>You can visualize a list as a box with compartments</a:t>
            </a:r>
          </a:p>
          <a:p>
            <a:r>
              <a:rPr lang="en-US" sz="6000" dirty="0"/>
              <a:t>Syntax of declaring a list</a:t>
            </a:r>
          </a:p>
          <a:p>
            <a:pPr lvl="1"/>
            <a:r>
              <a:rPr lang="en-US" sz="6000" dirty="0">
                <a:solidFill>
                  <a:srgbClr val="FFC000"/>
                </a:solidFill>
              </a:rPr>
              <a:t>my_list = [1, 3, 7]         my_list = [ ]  </a:t>
            </a:r>
            <a:r>
              <a:rPr lang="en-US" sz="6000" dirty="0"/>
              <a:t>(can be empty too)</a:t>
            </a:r>
          </a:p>
          <a:p>
            <a:pPr lvl="1"/>
            <a:endParaRPr lang="en-US" sz="6000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sz="6000" dirty="0"/>
              <a:t>Each of the object has an index number, like we have for strings.</a:t>
            </a:r>
          </a:p>
          <a:p>
            <a:pPr marL="457200" lvl="1" indent="0">
              <a:buNone/>
            </a:pPr>
            <a:r>
              <a:rPr lang="en-US" sz="6000" dirty="0">
                <a:solidFill>
                  <a:srgbClr val="FD0000"/>
                </a:solidFill>
              </a:rPr>
              <a:t>Do not store data/objects of different types together. Python allows you to do so but don’t do it.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C000"/>
                </a:solidFill>
              </a:rPr>
              <a:t>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9185B-387D-CB49-AEE1-887F4B0EDA93}"/>
              </a:ext>
            </a:extLst>
          </p:cNvPr>
          <p:cNvSpPr txBox="1"/>
          <p:nvPr/>
        </p:nvSpPr>
        <p:spPr>
          <a:xfrm>
            <a:off x="1996721" y="3244334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506C7-F5F3-D549-BB2E-3EF99EA0C1F7}"/>
              </a:ext>
            </a:extLst>
          </p:cNvPr>
          <p:cNvSpPr txBox="1"/>
          <p:nvPr/>
        </p:nvSpPr>
        <p:spPr>
          <a:xfrm>
            <a:off x="3304281" y="3244334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39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8A5B-2909-9248-896C-41E1E33D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6352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B79C-309C-E440-BD28-A2A37B273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will learn like a real programmer</a:t>
            </a:r>
          </a:p>
          <a:p>
            <a:r>
              <a:rPr lang="en-US" dirty="0"/>
              <a:t>There are several methods in lists that you yourself will find what they do. </a:t>
            </a:r>
          </a:p>
          <a:p>
            <a:r>
              <a:rPr lang="en-US" dirty="0"/>
              <a:t>Look up “Python list methods” and you will try each of the method</a:t>
            </a:r>
          </a:p>
          <a:p>
            <a:r>
              <a:rPr lang="en-US" dirty="0"/>
              <a:t>Here is a website that I found useful</a:t>
            </a:r>
          </a:p>
          <a:p>
            <a:r>
              <a:rPr lang="en-US" dirty="0">
                <a:hlinkClick r:id="rId2"/>
              </a:rPr>
              <a:t>https://www.w3schools.com/python/python_ref_list.asp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0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C891-B2E4-EA41-81E9-A7B9B3CF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25" y="1325880"/>
            <a:ext cx="311467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List Methods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715FE6-52B9-B34F-BBC1-D7173052C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1" y="639905"/>
            <a:ext cx="8150948" cy="55781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495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A968-3A3C-8649-B206-5413697F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/>
              <a:t>Iterating over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C590-E9AD-1647-AC0B-578C4A43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2200" dirty="0"/>
              <a:t>len(my_list) – how many objects are stored in the list</a:t>
            </a:r>
          </a:p>
          <a:p>
            <a:r>
              <a:rPr lang="en-US" sz="2200" dirty="0"/>
              <a:t>We can use for loops to iterate lists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66FC9AB9-7E97-9345-91BE-5F75737F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217" y="1447799"/>
            <a:ext cx="3027406" cy="4572001"/>
          </a:xfrm>
          <a:prstGeom prst="rect">
            <a:avLst/>
          </a:prstGeom>
          <a:effectLst/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5AF0A8-7750-4948-9D41-A982900E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1" y="1447799"/>
            <a:ext cx="4161237" cy="44386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465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52D-CCE7-444A-9C6D-4D8D7AAA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Average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23D5D-25D4-4370-9818-F229D52BF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2" r="2929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E851-9EE3-8C43-A04A-251EAC269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5919038" cy="419548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a list to store a collection of student grades (0 – 100)</a:t>
            </a:r>
          </a:p>
          <a:p>
            <a:r>
              <a:rPr lang="en-US" sz="2400" dirty="0"/>
              <a:t>Take the average of the grades</a:t>
            </a:r>
          </a:p>
          <a:p>
            <a:r>
              <a:rPr lang="en-US" sz="2400" dirty="0"/>
              <a:t>Print the sorted list and the average grade</a:t>
            </a:r>
          </a:p>
          <a:p>
            <a:r>
              <a:rPr lang="en-US" sz="2400" dirty="0"/>
              <a:t>Formula for taking average: </a:t>
            </a:r>
          </a:p>
          <a:p>
            <a:pPr lvl="1"/>
            <a:r>
              <a:rPr lang="en-US" sz="2400" dirty="0"/>
              <a:t>(sum of all numbers) / (number of objects)</a:t>
            </a:r>
          </a:p>
          <a:p>
            <a:pPr lvl="1"/>
            <a:r>
              <a:rPr lang="en-US" sz="2400" dirty="0"/>
              <a:t>Ex: find average of 2, 5, 7, 1, 3</a:t>
            </a:r>
          </a:p>
          <a:p>
            <a:pPr lvl="1"/>
            <a:r>
              <a:rPr lang="en-US" sz="2400" dirty="0"/>
              <a:t>(2+5+7+1+3) / (5)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1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02AD-BB26-B94D-BB33-D57AED39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E974B6-3AC2-7045-941E-4B77A8A0B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224870"/>
            <a:ext cx="6538785" cy="64733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661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251E-B618-8247-8794-91AF1E97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38" y="629266"/>
            <a:ext cx="6023237" cy="842182"/>
          </a:xfrm>
        </p:spPr>
        <p:txBody>
          <a:bodyPr>
            <a:normAutofit/>
          </a:bodyPr>
          <a:lstStyle/>
          <a:p>
            <a:r>
              <a:rPr lang="en-US" dirty="0"/>
              <a:t>Practice problem</a:t>
            </a:r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4009DDAC-61C8-44FE-AACB-5B42B01CA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77" y="1734186"/>
            <a:ext cx="3389627" cy="33896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61EE044-0141-854F-B5B8-EB2CDF33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238" y="1734186"/>
            <a:ext cx="6023237" cy="451421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Max finder (2 implementations)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Take an unsorted list and find the maximum number from it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max without using the sort( ) method, hint: use for loop</a:t>
            </a:r>
          </a:p>
        </p:txBody>
      </p:sp>
    </p:spTree>
    <p:extLst>
      <p:ext uri="{BB962C8B-B14F-4D97-AF65-F5344CB8AC3E}">
        <p14:creationId xmlns:p14="http://schemas.microsoft.com/office/powerpoint/2010/main" val="23537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350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3</vt:lpstr>
      <vt:lpstr>Celestial</vt:lpstr>
      <vt:lpstr>Ion</vt:lpstr>
      <vt:lpstr>Python Fundamentals</vt:lpstr>
      <vt:lpstr>Lists</vt:lpstr>
      <vt:lpstr>Lists in programming</vt:lpstr>
      <vt:lpstr>List Methods</vt:lpstr>
      <vt:lpstr>List Methods</vt:lpstr>
      <vt:lpstr>Iterating over a list</vt:lpstr>
      <vt:lpstr>Average calculator</vt:lpstr>
      <vt:lpstr>Solution</vt:lpstr>
      <vt:lpstr>Practice problem</vt:lpstr>
      <vt:lpstr>Tech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6</cp:revision>
  <dcterms:created xsi:type="dcterms:W3CDTF">2020-11-21T16:22:57Z</dcterms:created>
  <dcterms:modified xsi:type="dcterms:W3CDTF">2020-12-05T16:22:13Z</dcterms:modified>
</cp:coreProperties>
</file>