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7"/>
  </p:notesMasterIdLst>
  <p:handoutMasterIdLst>
    <p:handoutMasterId r:id="rId98"/>
  </p:handoutMasterIdLst>
  <p:sldIdLst>
    <p:sldId id="258" r:id="rId5"/>
    <p:sldId id="338" r:id="rId6"/>
    <p:sldId id="371" r:id="rId7"/>
    <p:sldId id="372" r:id="rId8"/>
    <p:sldId id="373" r:id="rId9"/>
    <p:sldId id="375" r:id="rId10"/>
    <p:sldId id="289" r:id="rId11"/>
    <p:sldId id="364" r:id="rId12"/>
    <p:sldId id="376" r:id="rId13"/>
    <p:sldId id="367" r:id="rId14"/>
    <p:sldId id="368" r:id="rId15"/>
    <p:sldId id="339" r:id="rId16"/>
    <p:sldId id="420" r:id="rId17"/>
    <p:sldId id="405" r:id="rId18"/>
    <p:sldId id="421" r:id="rId19"/>
    <p:sldId id="406" r:id="rId20"/>
    <p:sldId id="337" r:id="rId21"/>
    <p:sldId id="369" r:id="rId22"/>
    <p:sldId id="410" r:id="rId23"/>
    <p:sldId id="407" r:id="rId24"/>
    <p:sldId id="422" r:id="rId25"/>
    <p:sldId id="437" r:id="rId26"/>
    <p:sldId id="370" r:id="rId27"/>
    <p:sldId id="344" r:id="rId28"/>
    <p:sldId id="345" r:id="rId29"/>
    <p:sldId id="438" r:id="rId30"/>
    <p:sldId id="341" r:id="rId31"/>
    <p:sldId id="342" r:id="rId32"/>
    <p:sldId id="411" r:id="rId33"/>
    <p:sldId id="357" r:id="rId34"/>
    <p:sldId id="346" r:id="rId35"/>
    <p:sldId id="377" r:id="rId36"/>
    <p:sldId id="379" r:id="rId37"/>
    <p:sldId id="347" r:id="rId38"/>
    <p:sldId id="348" r:id="rId39"/>
    <p:sldId id="349" r:id="rId40"/>
    <p:sldId id="439" r:id="rId41"/>
    <p:sldId id="423" r:id="rId42"/>
    <p:sldId id="380" r:id="rId43"/>
    <p:sldId id="392" r:id="rId44"/>
    <p:sldId id="394" r:id="rId45"/>
    <p:sldId id="395" r:id="rId46"/>
    <p:sldId id="396" r:id="rId47"/>
    <p:sldId id="397" r:id="rId48"/>
    <p:sldId id="398" r:id="rId49"/>
    <p:sldId id="404" r:id="rId50"/>
    <p:sldId id="400" r:id="rId51"/>
    <p:sldId id="401" r:id="rId52"/>
    <p:sldId id="402" r:id="rId53"/>
    <p:sldId id="403" r:id="rId54"/>
    <p:sldId id="399" r:id="rId55"/>
    <p:sldId id="351" r:id="rId56"/>
    <p:sldId id="412" r:id="rId57"/>
    <p:sldId id="361" r:id="rId58"/>
    <p:sldId id="362" r:id="rId59"/>
    <p:sldId id="352" r:id="rId60"/>
    <p:sldId id="354" r:id="rId61"/>
    <p:sldId id="353" r:id="rId62"/>
    <p:sldId id="408" r:id="rId63"/>
    <p:sldId id="415" r:id="rId64"/>
    <p:sldId id="416" r:id="rId65"/>
    <p:sldId id="417" r:id="rId66"/>
    <p:sldId id="413" r:id="rId67"/>
    <p:sldId id="418" r:id="rId68"/>
    <p:sldId id="409" r:id="rId69"/>
    <p:sldId id="440" r:id="rId70"/>
    <p:sldId id="447" r:id="rId71"/>
    <p:sldId id="425" r:id="rId72"/>
    <p:sldId id="435" r:id="rId73"/>
    <p:sldId id="424" r:id="rId74"/>
    <p:sldId id="441" r:id="rId75"/>
    <p:sldId id="448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442" r:id="rId84"/>
    <p:sldId id="449" r:id="rId85"/>
    <p:sldId id="433" r:id="rId86"/>
    <p:sldId id="436" r:id="rId87"/>
    <p:sldId id="434" r:id="rId88"/>
    <p:sldId id="443" r:id="rId89"/>
    <p:sldId id="450" r:id="rId90"/>
    <p:sldId id="444" r:id="rId91"/>
    <p:sldId id="446" r:id="rId92"/>
    <p:sldId id="445" r:id="rId93"/>
    <p:sldId id="374" r:id="rId94"/>
    <p:sldId id="365" r:id="rId95"/>
    <p:sldId id="366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100"/>
    <a:srgbClr val="FFB000"/>
    <a:srgbClr val="DC267F"/>
    <a:srgbClr val="648FFF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940" autoAdjust="0"/>
  </p:normalViewPr>
  <p:slideViewPr>
    <p:cSldViewPr snapToGrid="0" snapToObjects="1">
      <p:cViewPr varScale="1">
        <p:scale>
          <a:sx n="84" d="100"/>
          <a:sy n="84" d="100"/>
        </p:scale>
        <p:origin x="2430" y="78"/>
      </p:cViewPr>
      <p:guideLst/>
    </p:cSldViewPr>
  </p:slideViewPr>
  <p:outlineViewPr>
    <p:cViewPr>
      <p:scale>
        <a:sx n="33" d="100"/>
        <a:sy n="33" d="100"/>
      </p:scale>
      <p:origin x="0" y="-312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k-composition of an integer n is a sum x1 + … + </a:t>
            </a:r>
            <a:r>
              <a:rPr lang="en-US" dirty="0" err="1"/>
              <a:t>xk</a:t>
            </a:r>
            <a:r>
              <a:rPr lang="en-US" dirty="0"/>
              <a:t> = n where xi &gt; 0 is an integer. A permutation of the summands creates a new composition.</a:t>
            </a:r>
          </a:p>
          <a:p>
            <a:endParaRPr lang="en-US" dirty="0"/>
          </a:p>
          <a:p>
            <a:r>
              <a:rPr lang="en-US" dirty="0"/>
              <a:t>We focus on rational tangles with all positive crossings, the mirrored versions may be found in a similar manner but because of cases</a:t>
            </a:r>
          </a:p>
          <a:p>
            <a:r>
              <a:rPr lang="en-US" dirty="0"/>
              <a:t>when a tangle is equivalent to its mirror, the total number of rational tangles with N crossings is not simply double the proposed 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*I </a:t>
            </a:r>
            <a:r>
              <a:rPr lang="en-US" dirty="0" err="1"/>
              <a:t>kinda</a:t>
            </a:r>
            <a:r>
              <a:rPr lang="en-US" dirty="0"/>
              <a:t> think that since we have rational tangles where they are equivalent </a:t>
            </a:r>
            <a:r>
              <a:rPr lang="en-US" dirty="0" err="1"/>
              <a:t>iff</a:t>
            </a:r>
            <a:r>
              <a:rPr lang="en-US" dirty="0"/>
              <a:t> a1/b1 = a2/b2, there is no issue with mirrors and it is a true doubling*</a:t>
            </a:r>
          </a:p>
          <a:p>
            <a:endParaRPr lang="en-US" dirty="0"/>
          </a:p>
          <a:p>
            <a:r>
              <a:rPr lang="en-US" dirty="0"/>
              <a:t>Conway notation in canonical form for a rational tangle is equivalent to a k-composition of the total number of crossings in the tangle.</a:t>
            </a:r>
          </a:p>
          <a:p>
            <a:endParaRPr lang="en-US" dirty="0"/>
          </a:p>
          <a:p>
            <a:r>
              <a:rPr lang="en-US" dirty="0"/>
              <a:t>The number of k-compositions of an integer n is (n-1) choose (k-1), the total number of compositions of an integer is 2^(n-1).</a:t>
            </a:r>
          </a:p>
          <a:p>
            <a:endParaRPr lang="en-US" dirty="0"/>
          </a:p>
          <a:p>
            <a:r>
              <a:rPr lang="en-US" dirty="0"/>
              <a:t>Half of the total number of compositions start with a 1 and not allowed for canonical notation, but none include a terminating 0. We end up with 2^(n-1) </a:t>
            </a:r>
          </a:p>
          <a:p>
            <a:r>
              <a:rPr lang="en-US" dirty="0"/>
              <a:t>Unique rational tangles by removing the compositions which start with 1, then making a copy of the remaining compositions and including a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91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INCLUDE CITATION FOR THE THEOREMS</a:t>
            </a:r>
          </a:p>
          <a:p>
            <a:endParaRPr lang="en-US" b="1" dirty="0"/>
          </a:p>
          <a:p>
            <a:r>
              <a:rPr lang="en-US" dirty="0"/>
              <a:t>A k-composition of an integer n is a sum x1 + … + </a:t>
            </a:r>
            <a:r>
              <a:rPr lang="en-US" dirty="0" err="1"/>
              <a:t>xk</a:t>
            </a:r>
            <a:r>
              <a:rPr lang="en-US" dirty="0"/>
              <a:t> = n where xi &gt; 0 is an integer. A permutation of the summands creates a new composition.</a:t>
            </a:r>
          </a:p>
          <a:p>
            <a:endParaRPr lang="en-US" dirty="0"/>
          </a:p>
          <a:p>
            <a:r>
              <a:rPr lang="en-US" dirty="0"/>
              <a:t>We focus on rational tangles with all positive crossings, the mirrored versions may be found in a similar manner but because of cases</a:t>
            </a:r>
          </a:p>
          <a:p>
            <a:r>
              <a:rPr lang="en-US" dirty="0"/>
              <a:t>when a tangle is equivalent to its mirror, the total number of rational tangles with N crossings is not simply double the proposed 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*I </a:t>
            </a:r>
            <a:r>
              <a:rPr lang="en-US" dirty="0" err="1"/>
              <a:t>kinda</a:t>
            </a:r>
            <a:r>
              <a:rPr lang="en-US" dirty="0"/>
              <a:t> think that since we have rational tangles where they are equivalent </a:t>
            </a:r>
            <a:r>
              <a:rPr lang="en-US" dirty="0" err="1"/>
              <a:t>iff</a:t>
            </a:r>
            <a:r>
              <a:rPr lang="en-US" dirty="0"/>
              <a:t> a1/b1 = a2/b2, there is no issue with mirrors and it is a true doubling*</a:t>
            </a:r>
          </a:p>
          <a:p>
            <a:endParaRPr lang="en-US" dirty="0"/>
          </a:p>
          <a:p>
            <a:r>
              <a:rPr lang="en-US" dirty="0"/>
              <a:t>Conway notation in canonical form for a rational tangle is equivalent to a k-composition of the total number of crossings in the tangle.</a:t>
            </a:r>
          </a:p>
          <a:p>
            <a:endParaRPr lang="en-US" dirty="0"/>
          </a:p>
          <a:p>
            <a:r>
              <a:rPr lang="en-US" dirty="0"/>
              <a:t>The number of k-compositions of an integer n is (n-1) choose (k-1), the total number of compositions of an integer is 2^(n-1).</a:t>
            </a:r>
          </a:p>
          <a:p>
            <a:endParaRPr lang="en-US" dirty="0"/>
          </a:p>
          <a:p>
            <a:r>
              <a:rPr lang="en-US" dirty="0"/>
              <a:t>Half of the total number of compositions start with a 1 and not allowed for canonical notation, but none include a terminating 0. We end up with 2^(n-1) </a:t>
            </a:r>
          </a:p>
          <a:p>
            <a:r>
              <a:rPr lang="en-US" dirty="0"/>
              <a:t>Unique rational tangles by removing the compositions which start with 1, then making a copy of the remaining compositions and including a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927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k-composition of an integer n is a sum x1 + … + </a:t>
            </a:r>
            <a:r>
              <a:rPr lang="en-US" dirty="0" err="1"/>
              <a:t>xk</a:t>
            </a:r>
            <a:r>
              <a:rPr lang="en-US" dirty="0"/>
              <a:t> = n where xi &gt; 0 is an integer. A permutation of the summands creates a new composition.</a:t>
            </a:r>
          </a:p>
          <a:p>
            <a:endParaRPr lang="en-US" dirty="0"/>
          </a:p>
          <a:p>
            <a:r>
              <a:rPr lang="en-US" dirty="0"/>
              <a:t>We focus on rational tangles with all positive crossings, the mirrored versions may be found in a similar manner but because of cases</a:t>
            </a:r>
          </a:p>
          <a:p>
            <a:r>
              <a:rPr lang="en-US" dirty="0"/>
              <a:t>when a tangle is equivalent to its mirror, the total number of rational tangles with N crossings is not simply double the proposed 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*I </a:t>
            </a:r>
            <a:r>
              <a:rPr lang="en-US" dirty="0" err="1"/>
              <a:t>kinda</a:t>
            </a:r>
            <a:r>
              <a:rPr lang="en-US" dirty="0"/>
              <a:t> think that since we have rational tangles where they are equivalent </a:t>
            </a:r>
            <a:r>
              <a:rPr lang="en-US" dirty="0" err="1"/>
              <a:t>iff</a:t>
            </a:r>
            <a:r>
              <a:rPr lang="en-US" dirty="0"/>
              <a:t> a1/b1 = a2/b2, there is no issue with mirrors and it is a true doubling*</a:t>
            </a:r>
          </a:p>
          <a:p>
            <a:endParaRPr lang="en-US" dirty="0"/>
          </a:p>
          <a:p>
            <a:r>
              <a:rPr lang="en-US" dirty="0"/>
              <a:t>Conway notation in canonical form for a rational tangle is equivalent to a k-composition of the total number of crossings in the tangle.</a:t>
            </a:r>
          </a:p>
          <a:p>
            <a:endParaRPr lang="en-US" dirty="0"/>
          </a:p>
          <a:p>
            <a:r>
              <a:rPr lang="en-US" dirty="0"/>
              <a:t>The number of k-compositions of an integer n is (n-1) choose (k-1), the total number of compositions of an integer is 2^(n-1).</a:t>
            </a:r>
          </a:p>
          <a:p>
            <a:endParaRPr lang="en-US" dirty="0"/>
          </a:p>
          <a:p>
            <a:r>
              <a:rPr lang="en-US" dirty="0"/>
              <a:t>Half of the total number of compositions start with a 1 and not allowed for canonical notation, but none include a terminating 0. We end up with 2^(n-1) </a:t>
            </a:r>
          </a:p>
          <a:p>
            <a:r>
              <a:rPr lang="en-US" dirty="0"/>
              <a:t>Unique rational tangles by removing the compositions which start with 1, then making a copy of the remaining compositions and including a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61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k-composition of an integer n is a sum x1 + … + </a:t>
            </a:r>
            <a:r>
              <a:rPr lang="en-US" dirty="0" err="1"/>
              <a:t>xk</a:t>
            </a:r>
            <a:r>
              <a:rPr lang="en-US" dirty="0"/>
              <a:t> = n where xi &gt; 0 is an integer. A permutation of the summands creates a new composition.</a:t>
            </a:r>
          </a:p>
          <a:p>
            <a:endParaRPr lang="en-US" dirty="0"/>
          </a:p>
          <a:p>
            <a:r>
              <a:rPr lang="en-US" dirty="0"/>
              <a:t>We focus on rational tangles with all positive crossings, the mirrored versions may be found in a similar manner but because of cases</a:t>
            </a:r>
          </a:p>
          <a:p>
            <a:r>
              <a:rPr lang="en-US" dirty="0"/>
              <a:t>when a tangle is equivalent to its mirror, the total number of rational tangles with N crossings is not simply double the proposed 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*I </a:t>
            </a:r>
            <a:r>
              <a:rPr lang="en-US" dirty="0" err="1"/>
              <a:t>kinda</a:t>
            </a:r>
            <a:r>
              <a:rPr lang="en-US" dirty="0"/>
              <a:t> think that since we have rational tangles where they are equivalent </a:t>
            </a:r>
            <a:r>
              <a:rPr lang="en-US" dirty="0" err="1"/>
              <a:t>iff</a:t>
            </a:r>
            <a:r>
              <a:rPr lang="en-US" dirty="0"/>
              <a:t> a1/b1 = a2/b2, there is no issue with mirrors and it is a true doubling*</a:t>
            </a:r>
          </a:p>
          <a:p>
            <a:endParaRPr lang="en-US" dirty="0"/>
          </a:p>
          <a:p>
            <a:r>
              <a:rPr lang="en-US" dirty="0"/>
              <a:t>Conway notation in canonical form for a rational tangle is equivalent to a k-composition of the total number of crossings in the tangle.</a:t>
            </a:r>
          </a:p>
          <a:p>
            <a:endParaRPr lang="en-US" dirty="0"/>
          </a:p>
          <a:p>
            <a:r>
              <a:rPr lang="en-US" dirty="0"/>
              <a:t>The number of k-compositions of an integer n is (n-1) choose (k-1), the total number of compositions of an integer is 2^(n-1).</a:t>
            </a:r>
          </a:p>
          <a:p>
            <a:endParaRPr lang="en-US" dirty="0"/>
          </a:p>
          <a:p>
            <a:r>
              <a:rPr lang="en-US" dirty="0"/>
              <a:t>Half of the total number of compositions start with a 1 and not allowed for canonical notation, but none include a terminating 0. We end up with 2^(n-1) </a:t>
            </a:r>
          </a:p>
          <a:p>
            <a:r>
              <a:rPr lang="en-US" dirty="0"/>
              <a:t>Unique rational tangles by removing the compositions which start with 1, then making a copy of the remaining compositions and including a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19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REMIND THEM ABOUT [X1,…,XK] = [1,X1-1,…,XK]</a:t>
            </a:r>
          </a:p>
          <a:p>
            <a:endParaRPr lang="en-US" b="1" dirty="0"/>
          </a:p>
          <a:p>
            <a:r>
              <a:rPr lang="en-US" b="1" dirty="0"/>
              <a:t>CHANGE EVERY INDEX OF TWISTS TO 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k-composition of an integer n is a sum x1 + … + </a:t>
            </a:r>
            <a:r>
              <a:rPr lang="en-US" dirty="0" err="1"/>
              <a:t>xk</a:t>
            </a:r>
            <a:r>
              <a:rPr lang="en-US" dirty="0"/>
              <a:t> = n where xi &gt; 0 is an integer. A permutation of the summands creates a new composition.</a:t>
            </a:r>
          </a:p>
          <a:p>
            <a:endParaRPr lang="en-US" dirty="0"/>
          </a:p>
          <a:p>
            <a:r>
              <a:rPr lang="en-US" dirty="0"/>
              <a:t>We focus on rational tangles with all positive crossings, the mirrored versions may be found in a similar manner but because of cases</a:t>
            </a:r>
          </a:p>
          <a:p>
            <a:r>
              <a:rPr lang="en-US" dirty="0"/>
              <a:t>when a tangle is equivalent to its mirror, the total number of rational tangles with N crossings is not simply double the proposed 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*I </a:t>
            </a:r>
            <a:r>
              <a:rPr lang="en-US" dirty="0" err="1"/>
              <a:t>kinda</a:t>
            </a:r>
            <a:r>
              <a:rPr lang="en-US" dirty="0"/>
              <a:t> think that since we have rational tangles where they are equivalent </a:t>
            </a:r>
            <a:r>
              <a:rPr lang="en-US" dirty="0" err="1"/>
              <a:t>iff</a:t>
            </a:r>
            <a:r>
              <a:rPr lang="en-US" dirty="0"/>
              <a:t> a1/b1 = a2/b2, there is no issue with mirrors and it is a true doubling*</a:t>
            </a:r>
          </a:p>
          <a:p>
            <a:endParaRPr lang="en-US" dirty="0"/>
          </a:p>
          <a:p>
            <a:r>
              <a:rPr lang="en-US" dirty="0"/>
              <a:t>Conway notation in canonical form for a rational tangle is equivalent to a k-composition of the total number of crossings in the tangle.</a:t>
            </a:r>
          </a:p>
          <a:p>
            <a:endParaRPr lang="en-US" dirty="0"/>
          </a:p>
          <a:p>
            <a:r>
              <a:rPr lang="en-US" dirty="0"/>
              <a:t>The number of k-compositions of an integer n is (n-1) choose (k-1), the total number of compositions of an integer is 2^(n-1).</a:t>
            </a:r>
          </a:p>
          <a:p>
            <a:endParaRPr lang="en-US" dirty="0"/>
          </a:p>
          <a:p>
            <a:r>
              <a:rPr lang="en-US" dirty="0"/>
              <a:t>Half of the total number of compositions start with a 1 and not allowed for canonical notation, but none include a terminating 0. We end up with 2^(n-1) </a:t>
            </a:r>
          </a:p>
          <a:p>
            <a:r>
              <a:rPr lang="en-US" dirty="0"/>
              <a:t>Unique rational tangles by removing the compositions which start with 1, then making a copy of the remaining compositions and including a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22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k-composition of an integer n is a sum x1 + … + </a:t>
            </a:r>
            <a:r>
              <a:rPr lang="en-US" dirty="0" err="1"/>
              <a:t>xk</a:t>
            </a:r>
            <a:r>
              <a:rPr lang="en-US" dirty="0"/>
              <a:t> = n where xi &gt; 0 is an integer. A permutation of the summands creates a new composition.</a:t>
            </a:r>
          </a:p>
          <a:p>
            <a:endParaRPr lang="en-US" dirty="0"/>
          </a:p>
          <a:p>
            <a:r>
              <a:rPr lang="en-US" dirty="0"/>
              <a:t>We focus on rational tangles with all positive crossings, the mirrored versions may be found in a similar manner but because of cases</a:t>
            </a:r>
          </a:p>
          <a:p>
            <a:r>
              <a:rPr lang="en-US" dirty="0"/>
              <a:t>when a tangle is equivalent to its mirror, the total number of rational tangles with N crossings is not simply double the proposed 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*I </a:t>
            </a:r>
            <a:r>
              <a:rPr lang="en-US" dirty="0" err="1"/>
              <a:t>kinda</a:t>
            </a:r>
            <a:r>
              <a:rPr lang="en-US" dirty="0"/>
              <a:t> think that since we have rational tangles where they are equivalent </a:t>
            </a:r>
            <a:r>
              <a:rPr lang="en-US" dirty="0" err="1"/>
              <a:t>iff</a:t>
            </a:r>
            <a:r>
              <a:rPr lang="en-US" dirty="0"/>
              <a:t> a1/b1 = a2/b2, there is no issue with mirrors and it is a true doubling*</a:t>
            </a:r>
          </a:p>
          <a:p>
            <a:endParaRPr lang="en-US" dirty="0"/>
          </a:p>
          <a:p>
            <a:r>
              <a:rPr lang="en-US" dirty="0"/>
              <a:t>Conway notation in canonical form for a rational tangle is equivalent to a k-composition of the total number of crossings in the tangle.</a:t>
            </a:r>
          </a:p>
          <a:p>
            <a:endParaRPr lang="en-US" dirty="0"/>
          </a:p>
          <a:p>
            <a:r>
              <a:rPr lang="en-US" dirty="0"/>
              <a:t>The number of k-compositions of an integer n is (n-1) choose (k-1), the total number of compositions of an integer is 2^(n-1).</a:t>
            </a:r>
          </a:p>
          <a:p>
            <a:endParaRPr lang="en-US" dirty="0"/>
          </a:p>
          <a:p>
            <a:r>
              <a:rPr lang="en-US" dirty="0"/>
              <a:t>Half of the total number of compositions start with a 1 and not allowed for canonical notation, but none include a terminating 0. We end up with 2^(n-1) </a:t>
            </a:r>
          </a:p>
          <a:p>
            <a:r>
              <a:rPr lang="en-US" dirty="0"/>
              <a:t>Unique rational tangles by removing the compositions which start with 1, then making a copy of the remaining compositions and including a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13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61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229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2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color code the twists and corresponding fractions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23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13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27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3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7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73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slide showing all F_(N-1)-1 comps of 6 to justify.</a:t>
            </a:r>
          </a:p>
          <a:p>
            <a:endParaRPr lang="en-US" dirty="0"/>
          </a:p>
          <a:p>
            <a:r>
              <a:rPr lang="en-US" dirty="0"/>
              <a:t>Include formula into these slides to make its usage clear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12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35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76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49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1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color code the twists and corresponding fractions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0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213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41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901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59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08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76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Montesinos tangle in canonical form M = a1/b1 + … + an/bn + x/1 can be thought of as a Montesinos tangle M’ = a1/b1 + … + an-1/bn-1 plus a rational tangle R = an/bn + x.</a:t>
            </a:r>
          </a:p>
          <a:p>
            <a:endParaRPr lang="en-US" dirty="0"/>
          </a:p>
          <a:p>
            <a:r>
              <a:rPr lang="en-US" dirty="0"/>
              <a:t>The number of crossings of M must be distributed across every summand of M (i.e. a composition of N where the c1,…,cn-1 term indicates the number of crossings in ai/bi of M’ and </a:t>
            </a:r>
            <a:r>
              <a:rPr lang="en-US" dirty="0" err="1"/>
              <a:t>cn</a:t>
            </a:r>
            <a:r>
              <a:rPr lang="en-US" dirty="0"/>
              <a:t> gives the number of crossings in R)</a:t>
            </a:r>
          </a:p>
          <a:p>
            <a:r>
              <a:rPr lang="en-US" dirty="0"/>
              <a:t>such that there are </a:t>
            </a:r>
          </a:p>
          <a:p>
            <a:r>
              <a:rPr lang="en-US" dirty="0"/>
              <a:t> a) at least two parts — else M is rational</a:t>
            </a:r>
          </a:p>
          <a:p>
            <a:r>
              <a:rPr lang="en-US" dirty="0"/>
              <a:t> b) each part is at least 2 — else M may be simplified to have fewer summands </a:t>
            </a:r>
          </a:p>
          <a:p>
            <a:r>
              <a:rPr lang="en-US" dirty="0"/>
              <a:t> c) N must be at least 4 — else M is rational</a:t>
            </a:r>
          </a:p>
          <a:p>
            <a:r>
              <a:rPr lang="en-US" dirty="0"/>
              <a:t> d) R must not be horizontal — else M may be simplified to have fewer summands</a:t>
            </a:r>
          </a:p>
          <a:p>
            <a:endParaRPr lang="en-US" dirty="0"/>
          </a:p>
          <a:p>
            <a:r>
              <a:rPr lang="en-US" dirty="0"/>
              <a:t>There are F(N-1)-1 compositions of N indicating the distribution of crossings.</a:t>
            </a:r>
          </a:p>
          <a:p>
            <a:endParaRPr lang="en-US" dirty="0"/>
          </a:p>
          <a:p>
            <a:r>
              <a:rPr lang="en-US" dirty="0"/>
              <a:t>If (c1,…,</a:t>
            </a:r>
            <a:r>
              <a:rPr lang="en-US" dirty="0" err="1"/>
              <a:t>cn</a:t>
            </a:r>
            <a:r>
              <a:rPr lang="en-US" dirty="0"/>
              <a:t>) is a composition of N, R may be any canonical *non-horizontal* rational tangle with </a:t>
            </a:r>
            <a:r>
              <a:rPr lang="en-US" dirty="0" err="1"/>
              <a:t>cn</a:t>
            </a:r>
            <a:r>
              <a:rPr lang="en-US" dirty="0"/>
              <a:t> positive or negative crossings.</a:t>
            </a:r>
          </a:p>
          <a:p>
            <a:r>
              <a:rPr lang="en-US" dirty="0"/>
              <a:t>There are 2(2^cn-1) = 2^cn unique choices, 2 of which are horizontal tangles thus 2^cn – 2 total acceptable choices of R.</a:t>
            </a:r>
          </a:p>
          <a:p>
            <a:endParaRPr lang="en-US" dirty="0"/>
          </a:p>
          <a:p>
            <a:r>
              <a:rPr lang="en-US" dirty="0"/>
              <a:t>The ai/bi in M’ must be canonical rational tangles with ci crossings and notation ending in a zero. </a:t>
            </a:r>
          </a:p>
          <a:p>
            <a:r>
              <a:rPr lang="en-US" dirty="0"/>
              <a:t>Of all rational tangles with ci crossings, half end in zero, so there are 2^(ci – 2) acceptable choices of ai/bi.</a:t>
            </a:r>
          </a:p>
          <a:p>
            <a:endParaRPr lang="en-US" dirty="0"/>
          </a:p>
          <a:p>
            <a:r>
              <a:rPr lang="en-US" dirty="0"/>
              <a:t>As a horizontal sum, these counts are independent thus the total number of Montesinos tangles with its crossings distributed </a:t>
            </a:r>
          </a:p>
          <a:p>
            <a:r>
              <a:rPr lang="en-US" dirty="0"/>
              <a:t>according to (c1,…,</a:t>
            </a:r>
            <a:r>
              <a:rPr lang="en-US" dirty="0" err="1"/>
              <a:t>cn</a:t>
            </a:r>
            <a:r>
              <a:rPr lang="en-US" dirty="0"/>
              <a:t>) is made as their product.</a:t>
            </a:r>
          </a:p>
          <a:p>
            <a:endParaRPr lang="en-US" dirty="0"/>
          </a:p>
          <a:p>
            <a:r>
              <a:rPr lang="en-US" dirty="0"/>
              <a:t>By summing over all possible compositions, we find the total number of unique Montesinos tangles with N crossings.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31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this a slide discussing the circle product. Circle product with anything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44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this a slide discussing the circle product. Circle product with anything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1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things up when possible (TRY GOING INTO THE MASTER SLIDE AND MOVING THINGS UP)</a:t>
            </a:r>
          </a:p>
          <a:p>
            <a:endParaRPr lang="en-US" dirty="0"/>
          </a:p>
          <a:p>
            <a:r>
              <a:rPr lang="en-US" dirty="0"/>
              <a:t>Mirror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8232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UNDERLINE IMPORTANT PARTS LIKE UNIQUE AND MINIMAL DIAGRAMS</a:t>
            </a:r>
          </a:p>
          <a:p>
            <a:endParaRPr lang="en-US" dirty="0"/>
          </a:p>
          <a:p>
            <a:r>
              <a:rPr lang="en-US" dirty="0"/>
              <a:t>If k = 1, the tangle is Montesinos and counted/generated already.</a:t>
            </a:r>
          </a:p>
          <a:p>
            <a:endParaRPr lang="en-US" dirty="0"/>
          </a:p>
          <a:p>
            <a:r>
              <a:rPr lang="en-US" dirty="0"/>
              <a:t>Number of crossings are distributed to Montesinos subtangle M and twist vector T, so there must be at least 5 crossings.</a:t>
            </a:r>
          </a:p>
          <a:p>
            <a:r>
              <a:rPr lang="en-US" dirty="0"/>
              <a:t>There are N-4 ways to split N into two parts such that the first is at least 4 (ensuring M is Montesinos).</a:t>
            </a:r>
          </a:p>
          <a:p>
            <a:endParaRPr lang="en-US" dirty="0"/>
          </a:p>
          <a:p>
            <a:r>
              <a:rPr lang="en-US" dirty="0"/>
              <a:t>Let N = c1+c2 with c1 giving the number of crossings in M and c2 giving the crossings in T.</a:t>
            </a:r>
          </a:p>
          <a:p>
            <a:endParaRPr lang="en-US" dirty="0"/>
          </a:p>
          <a:p>
            <a:r>
              <a:rPr lang="en-US" dirty="0"/>
              <a:t>M is Montesinos with x = 0 and c2 crossings, found using previous work.</a:t>
            </a:r>
          </a:p>
          <a:p>
            <a:endParaRPr lang="en-US" dirty="0"/>
          </a:p>
          <a:p>
            <a:r>
              <a:rPr lang="en-US" dirty="0"/>
              <a:t>T is a composition of c2 into either an odd number or even number of parts depending on the values of x1, </a:t>
            </a:r>
            <a:r>
              <a:rPr lang="en-US" dirty="0" err="1"/>
              <a:t>xk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x1, </a:t>
            </a:r>
            <a:r>
              <a:rPr lang="en-US" dirty="0" err="1"/>
              <a:t>xk</a:t>
            </a:r>
            <a:r>
              <a:rPr lang="en-US" dirty="0"/>
              <a:t> !=0, compositions into an odd number of parts (at least 3)</a:t>
            </a:r>
          </a:p>
          <a:p>
            <a:r>
              <a:rPr lang="en-US" dirty="0"/>
              <a:t>If x1 = </a:t>
            </a:r>
            <a:r>
              <a:rPr lang="en-US" dirty="0" err="1"/>
              <a:t>xk</a:t>
            </a:r>
            <a:r>
              <a:rPr lang="en-US" dirty="0"/>
              <a:t> = 0, compositions into an odd number of parts</a:t>
            </a:r>
          </a:p>
          <a:p>
            <a:r>
              <a:rPr lang="en-US" dirty="0"/>
              <a:t>If x1 or </a:t>
            </a:r>
            <a:r>
              <a:rPr lang="en-US" dirty="0" err="1"/>
              <a:t>xk</a:t>
            </a:r>
            <a:r>
              <a:rPr lang="en-US" dirty="0"/>
              <a:t> = 0, compositions into an even number of parts</a:t>
            </a:r>
          </a:p>
          <a:p>
            <a:endParaRPr lang="en-US" dirty="0"/>
          </a:p>
          <a:p>
            <a:r>
              <a:rPr lang="en-US" dirty="0"/>
              <a:t>Then there are 2^(c2) – 1 such T if c2 &gt; 1, and 2 such T if c2 =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12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k = 1, the tangle is Montesinos and counted/generated already.</a:t>
            </a:r>
          </a:p>
          <a:p>
            <a:endParaRPr lang="en-US" dirty="0"/>
          </a:p>
          <a:p>
            <a:r>
              <a:rPr lang="en-US" dirty="0"/>
              <a:t>Number of crossings are distributed to Montesinos subtangle M and twist vector T, so there must be at least 5 crossings.</a:t>
            </a:r>
          </a:p>
          <a:p>
            <a:r>
              <a:rPr lang="en-US" dirty="0"/>
              <a:t>There are N-4 ways to split N into two parts such that the first is at least 4 (ensuring M is Montesinos).</a:t>
            </a:r>
          </a:p>
          <a:p>
            <a:endParaRPr lang="en-US" dirty="0"/>
          </a:p>
          <a:p>
            <a:r>
              <a:rPr lang="en-US" dirty="0"/>
              <a:t>Let N = c1+c2 with c1 giving the number of crossings in M and c2 giving the crossings in T.</a:t>
            </a:r>
          </a:p>
          <a:p>
            <a:endParaRPr lang="en-US" dirty="0"/>
          </a:p>
          <a:p>
            <a:r>
              <a:rPr lang="en-US" dirty="0"/>
              <a:t>M is Montesinos with x = 0 and c2 crossings, found using previous work.</a:t>
            </a:r>
          </a:p>
          <a:p>
            <a:endParaRPr lang="en-US" dirty="0"/>
          </a:p>
          <a:p>
            <a:r>
              <a:rPr lang="en-US" dirty="0"/>
              <a:t>T is a composition of c2 into either an odd number or even number of parts depending on the values of x1, </a:t>
            </a:r>
            <a:r>
              <a:rPr lang="en-US" dirty="0" err="1"/>
              <a:t>xk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x1, </a:t>
            </a:r>
            <a:r>
              <a:rPr lang="en-US" dirty="0" err="1"/>
              <a:t>xk</a:t>
            </a:r>
            <a:r>
              <a:rPr lang="en-US" dirty="0"/>
              <a:t> !=0, compositions into an odd number of parts (at least 3)</a:t>
            </a:r>
          </a:p>
          <a:p>
            <a:r>
              <a:rPr lang="en-US" dirty="0"/>
              <a:t>If x1 = </a:t>
            </a:r>
            <a:r>
              <a:rPr lang="en-US" dirty="0" err="1"/>
              <a:t>xk</a:t>
            </a:r>
            <a:r>
              <a:rPr lang="en-US" dirty="0"/>
              <a:t> = 0, compositions into an odd number of parts</a:t>
            </a:r>
          </a:p>
          <a:p>
            <a:r>
              <a:rPr lang="en-US" dirty="0"/>
              <a:t>If x1 or </a:t>
            </a:r>
            <a:r>
              <a:rPr lang="en-US" dirty="0" err="1"/>
              <a:t>xk</a:t>
            </a:r>
            <a:r>
              <a:rPr lang="en-US" dirty="0"/>
              <a:t> = 0, compositions into an even number of parts</a:t>
            </a:r>
          </a:p>
          <a:p>
            <a:endParaRPr lang="en-US" dirty="0"/>
          </a:p>
          <a:p>
            <a:r>
              <a:rPr lang="en-US" dirty="0"/>
              <a:t>Then there are 2^(c2) – 1 such T if c2 &gt; 1, and 2 such T if c2 =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012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88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613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mention bar indicates the Montesinos </a:t>
            </a:r>
            <a:r>
              <a:rPr lang="en-US" dirty="0" err="1"/>
              <a:t>subtangle</a:t>
            </a:r>
            <a:r>
              <a:rPr lang="en-US" dirty="0"/>
              <a:t> is non-alternating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995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02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884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049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399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6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 is the true one rep for the free boundary </a:t>
            </a:r>
            <a:r>
              <a:rPr lang="en-US" dirty="0" err="1"/>
              <a:t>rationals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Free/Fixed Boundary; ------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191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010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911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329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268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435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124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1864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010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549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2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 is the true one rep for the free boundary </a:t>
            </a:r>
            <a:r>
              <a:rPr lang="en-US" dirty="0" err="1"/>
              <a:t>rationals</a:t>
            </a:r>
            <a:endParaRPr lang="en-US" dirty="0"/>
          </a:p>
          <a:p>
            <a:endParaRPr lang="en-US" dirty="0"/>
          </a:p>
          <a:p>
            <a:r>
              <a:rPr lang="en-US" dirty="0"/>
              <a:t>Free/Fixed Boundary; ------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72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800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180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230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830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92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220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668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895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98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into more slides, say type 3 is similar to type 1.</a:t>
            </a:r>
          </a:p>
          <a:p>
            <a:endParaRPr lang="en-US" dirty="0"/>
          </a:p>
          <a:p>
            <a:r>
              <a:rPr lang="en-US"/>
              <a:t>Show where the c1, c2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96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odd and even and minimal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289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644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086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[B] to cite 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879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UNDERLINE IMPORTANT PARTS LIKE UNIQUE AND MINIMAL DIAGRAMS</a:t>
            </a:r>
          </a:p>
          <a:p>
            <a:endParaRPr lang="en-US" dirty="0"/>
          </a:p>
          <a:p>
            <a:r>
              <a:rPr lang="en-US" dirty="0"/>
              <a:t>If k = 1, the tangle is Montesinos and counted/generated already.</a:t>
            </a:r>
          </a:p>
          <a:p>
            <a:endParaRPr lang="en-US" dirty="0"/>
          </a:p>
          <a:p>
            <a:r>
              <a:rPr lang="en-US" dirty="0"/>
              <a:t>Number of crossings are distributed to Montesinos subtangle M and twist vector T, so there must be at least 5 crossings.</a:t>
            </a:r>
          </a:p>
          <a:p>
            <a:r>
              <a:rPr lang="en-US" dirty="0"/>
              <a:t>There are N-4 ways to split N into two parts such that the first is at least 4 (ensuring M is Montesinos).</a:t>
            </a:r>
          </a:p>
          <a:p>
            <a:endParaRPr lang="en-US" dirty="0"/>
          </a:p>
          <a:p>
            <a:r>
              <a:rPr lang="en-US" dirty="0"/>
              <a:t>Let N = c1+c2 with c1 giving the number of crossings in M and c2 giving the crossings in T.</a:t>
            </a:r>
          </a:p>
          <a:p>
            <a:endParaRPr lang="en-US" dirty="0"/>
          </a:p>
          <a:p>
            <a:r>
              <a:rPr lang="en-US" dirty="0"/>
              <a:t>M is Montesinos with x = 0 and c2 crossings, found using previous work.</a:t>
            </a:r>
          </a:p>
          <a:p>
            <a:endParaRPr lang="en-US" dirty="0"/>
          </a:p>
          <a:p>
            <a:r>
              <a:rPr lang="en-US" dirty="0"/>
              <a:t>T is a composition of c2 into either an odd number or even number of parts depending on the values of x1, </a:t>
            </a:r>
            <a:r>
              <a:rPr lang="en-US" dirty="0" err="1"/>
              <a:t>xk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x1, </a:t>
            </a:r>
            <a:r>
              <a:rPr lang="en-US" dirty="0" err="1"/>
              <a:t>xk</a:t>
            </a:r>
            <a:r>
              <a:rPr lang="en-US" dirty="0"/>
              <a:t> !=0, compositions into an odd number of parts (at least 3)</a:t>
            </a:r>
          </a:p>
          <a:p>
            <a:r>
              <a:rPr lang="en-US" dirty="0"/>
              <a:t>If x1 = </a:t>
            </a:r>
            <a:r>
              <a:rPr lang="en-US" dirty="0" err="1"/>
              <a:t>xk</a:t>
            </a:r>
            <a:r>
              <a:rPr lang="en-US" dirty="0"/>
              <a:t> = 0, compositions into an odd number of parts</a:t>
            </a:r>
          </a:p>
          <a:p>
            <a:r>
              <a:rPr lang="en-US" dirty="0"/>
              <a:t>If x1 or </a:t>
            </a:r>
            <a:r>
              <a:rPr lang="en-US" dirty="0" err="1"/>
              <a:t>xk</a:t>
            </a:r>
            <a:r>
              <a:rPr lang="en-US" dirty="0"/>
              <a:t> = 0, compositions into an even number of parts</a:t>
            </a:r>
          </a:p>
          <a:p>
            <a:endParaRPr lang="en-US" dirty="0"/>
          </a:p>
          <a:p>
            <a:r>
              <a:rPr lang="en-US" dirty="0"/>
              <a:t>Then there are 2^(c2) – 1 such T if c2 &gt; 1, and 2 such T if c2 =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52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UNDERLINE IMPORTANT PARTS LIKE UNIQUE AND MINIMAL DIAGRAMS</a:t>
            </a:r>
          </a:p>
          <a:p>
            <a:endParaRPr lang="en-US" dirty="0"/>
          </a:p>
          <a:p>
            <a:r>
              <a:rPr lang="en-US" dirty="0"/>
              <a:t>If k = 1, the tangle is Montesinos and counted/generated already.</a:t>
            </a:r>
          </a:p>
          <a:p>
            <a:endParaRPr lang="en-US" dirty="0"/>
          </a:p>
          <a:p>
            <a:r>
              <a:rPr lang="en-US" dirty="0"/>
              <a:t>Number of crossings are distributed to Montesinos subtangle M and twist vector T, so there must be at least 5 crossings.</a:t>
            </a:r>
          </a:p>
          <a:p>
            <a:r>
              <a:rPr lang="en-US" dirty="0"/>
              <a:t>There are N-4 ways to split N into two parts such that the first is at least 4 (ensuring M is Montesinos).</a:t>
            </a:r>
          </a:p>
          <a:p>
            <a:endParaRPr lang="en-US" dirty="0"/>
          </a:p>
          <a:p>
            <a:r>
              <a:rPr lang="en-US" dirty="0"/>
              <a:t>Let N = c1+c2 with c1 giving the number of crossings in M and c2 giving the crossings in T.</a:t>
            </a:r>
          </a:p>
          <a:p>
            <a:endParaRPr lang="en-US" dirty="0"/>
          </a:p>
          <a:p>
            <a:r>
              <a:rPr lang="en-US" dirty="0"/>
              <a:t>M is Montesinos with x = 0 and c2 crossings, found using previous work.</a:t>
            </a:r>
          </a:p>
          <a:p>
            <a:endParaRPr lang="en-US" dirty="0"/>
          </a:p>
          <a:p>
            <a:r>
              <a:rPr lang="en-US" dirty="0"/>
              <a:t>T is a composition of c2 into either an odd number or even number of parts depending on the values of x1, </a:t>
            </a:r>
            <a:r>
              <a:rPr lang="en-US" dirty="0" err="1"/>
              <a:t>xk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x1, </a:t>
            </a:r>
            <a:r>
              <a:rPr lang="en-US" dirty="0" err="1"/>
              <a:t>xk</a:t>
            </a:r>
            <a:r>
              <a:rPr lang="en-US" dirty="0"/>
              <a:t> !=0, compositions into an odd number of parts (at least 3)</a:t>
            </a:r>
          </a:p>
          <a:p>
            <a:r>
              <a:rPr lang="en-US" dirty="0"/>
              <a:t>If x1 = </a:t>
            </a:r>
            <a:r>
              <a:rPr lang="en-US" dirty="0" err="1"/>
              <a:t>xk</a:t>
            </a:r>
            <a:r>
              <a:rPr lang="en-US" dirty="0"/>
              <a:t> = 0, compositions into an odd number of parts</a:t>
            </a:r>
          </a:p>
          <a:p>
            <a:r>
              <a:rPr lang="en-US" dirty="0"/>
              <a:t>If x1 or </a:t>
            </a:r>
            <a:r>
              <a:rPr lang="en-US" dirty="0" err="1"/>
              <a:t>xk</a:t>
            </a:r>
            <a:r>
              <a:rPr lang="en-US" dirty="0"/>
              <a:t> = 0, compositions into an even number of parts</a:t>
            </a:r>
          </a:p>
          <a:p>
            <a:endParaRPr lang="en-US" dirty="0"/>
          </a:p>
          <a:p>
            <a:r>
              <a:rPr lang="en-US" dirty="0"/>
              <a:t>Then there are 2^(c2) – 1 such T if c2 &gt; 1, and 2 such T if c2 =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9619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UNDERLINE IMPORTANT PARTS LIKE UNIQUE AND MINIMAL DIAGRAMS</a:t>
            </a:r>
          </a:p>
          <a:p>
            <a:endParaRPr lang="en-US" dirty="0"/>
          </a:p>
          <a:p>
            <a:r>
              <a:rPr lang="en-US" dirty="0"/>
              <a:t>If k = 1, the tangle is Montesinos and counted/generated already.</a:t>
            </a:r>
          </a:p>
          <a:p>
            <a:endParaRPr lang="en-US" dirty="0"/>
          </a:p>
          <a:p>
            <a:r>
              <a:rPr lang="en-US" dirty="0"/>
              <a:t>Number of crossings are distributed to Montesinos subtangle M and twist vector T, so there must be at least 5 crossings.</a:t>
            </a:r>
          </a:p>
          <a:p>
            <a:r>
              <a:rPr lang="en-US" dirty="0"/>
              <a:t>There are N-4 ways to split N into two parts such that the first is at least 4 (ensuring M is Montesinos).</a:t>
            </a:r>
          </a:p>
          <a:p>
            <a:endParaRPr lang="en-US" dirty="0"/>
          </a:p>
          <a:p>
            <a:r>
              <a:rPr lang="en-US" dirty="0"/>
              <a:t>Let N = c1+c2 with c1 giving the number of crossings in M and c2 giving the crossings in T.</a:t>
            </a:r>
          </a:p>
          <a:p>
            <a:endParaRPr lang="en-US" dirty="0"/>
          </a:p>
          <a:p>
            <a:r>
              <a:rPr lang="en-US" dirty="0"/>
              <a:t>M is Montesinos with x = 0 and c2 crossings, found using previous work.</a:t>
            </a:r>
          </a:p>
          <a:p>
            <a:endParaRPr lang="en-US" dirty="0"/>
          </a:p>
          <a:p>
            <a:r>
              <a:rPr lang="en-US" dirty="0"/>
              <a:t>T is a composition of c2 into either an odd number or even number of parts depending on the values of x1, </a:t>
            </a:r>
            <a:r>
              <a:rPr lang="en-US" dirty="0" err="1"/>
              <a:t>xk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x1, </a:t>
            </a:r>
            <a:r>
              <a:rPr lang="en-US" dirty="0" err="1"/>
              <a:t>xk</a:t>
            </a:r>
            <a:r>
              <a:rPr lang="en-US" dirty="0"/>
              <a:t> !=0, compositions into an odd number of parts (at least 3)</a:t>
            </a:r>
          </a:p>
          <a:p>
            <a:r>
              <a:rPr lang="en-US" dirty="0"/>
              <a:t>If x1 = </a:t>
            </a:r>
            <a:r>
              <a:rPr lang="en-US" dirty="0" err="1"/>
              <a:t>xk</a:t>
            </a:r>
            <a:r>
              <a:rPr lang="en-US" dirty="0"/>
              <a:t> = 0, compositions into an odd number of parts</a:t>
            </a:r>
          </a:p>
          <a:p>
            <a:r>
              <a:rPr lang="en-US" dirty="0"/>
              <a:t>If x1 or </a:t>
            </a:r>
            <a:r>
              <a:rPr lang="en-US" dirty="0" err="1"/>
              <a:t>xk</a:t>
            </a:r>
            <a:r>
              <a:rPr lang="en-US" dirty="0"/>
              <a:t> = 0, compositions into an even number of parts</a:t>
            </a:r>
          </a:p>
          <a:p>
            <a:endParaRPr lang="en-US" dirty="0"/>
          </a:p>
          <a:p>
            <a:r>
              <a:rPr lang="en-US" dirty="0"/>
              <a:t>Then there are 2^(c2) – 1 such T if c2 &gt; 1, and 2 such T if c2 =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1689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0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odd and even and minimal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6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odd and even and minimal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9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931628" cy="184708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7EBA0026-8676-FC4D-B8E3-23D67CC31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56D6AE6-8806-5841-BD04-7C1509FA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6" y="1774217"/>
            <a:ext cx="6948756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F79387AB-96AB-3C45-A320-91F134DB3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389510"/>
            <a:ext cx="7715250" cy="1331865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578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5AAAF-3BA6-4445-BF32-09164447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ABEBFC15-B7A4-FB4F-B562-C691AE531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8D5845-E94B-FC44-882C-248EE3B0A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796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2D2F673-8F81-4982-AA66-35312BF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289198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76838"/>
            <a:ext cx="3600164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279146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66786"/>
            <a:ext cx="3600168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86758"/>
            <a:ext cx="0" cy="425684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99253-B000-1442-A7D2-EB536C15C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FB445FB3-9F03-6E45-A046-D32E1D8AA7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A149722-E418-5049-AB8B-86D90151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942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686758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1686756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2674396"/>
            <a:ext cx="2230029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168675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2674396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4143A-0CC6-6041-BD38-4C994DA8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2A845926-60C8-4F49-ABF0-3DC9E8370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07D8975-2D7E-8541-B9BA-B4ACB2453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177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643188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80285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80285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2958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72958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0557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656311" y="167670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656311" y="2664346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F11BA-BD6E-E14D-A115-587308DBF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B052AD83-662D-804A-9C50-78BD2D9F7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09F774AF-F9D8-314F-ADA4-4C6BF856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261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83F529D-C880-45A0-81D8-FD2CC04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7716440" cy="329184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7716440" cy="754602"/>
          </a:xfr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row text</a:t>
            </a:r>
          </a:p>
          <a:p>
            <a:pPr lvl="0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38019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11376"/>
            <a:ext cx="7716440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44628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80501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93705"/>
            <a:ext cx="7716440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26956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76717-4761-EC4B-BDB1-C130638E5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34AAC5E4-D04D-AA43-9A77-008D2409B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95C6E8E-B090-754E-BB4D-53EC4364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0878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A9A771B-4FFF-4EBF-A07A-0D6292A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9830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21424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54675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20213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83657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16908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3041F-D604-4688-B75A-90D37AFDDB0E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B91F83-8428-4E5A-9C88-17829B687B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62772" y="1688512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B1D581-6D4C-4716-AE96-DBB4F953B95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62773" y="2121764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BA4B0-A083-4A1F-9D3B-A041B59E7C2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62773" y="3223178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DD4A4D-E1FC-4E83-A8AA-A324B6B0E44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62774" y="3656430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8E7D5C-ACCB-47E6-A3F5-6F3F51A0F37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62775" y="4685411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59D9DC4-BB53-4441-9B74-84922B36994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62776" y="5118662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74845D-2BF0-2740-9880-8D2B0EBB2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5AA78D2-879D-BC4F-9774-9CE61C81A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5EBCFD2-248B-A44E-AEE6-8987ECBEC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35829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1EE2C71-E6FD-4A5F-BC00-7290049C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7" y="2120011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2660476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C9698A-599E-4227-BA19-18EFBBF3E0D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5571" y="280360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B470A9-B821-4D01-8FB4-31DF303421A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5573" y="3236853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3691764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507C81-6817-4069-BC84-0CE4705AE16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15574" y="387014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103820-8C7A-497C-BCBA-2CFEB4549C8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15576" y="4303394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CE437-6AD8-4170-8DC8-66894266CE06}"/>
              </a:ext>
            </a:extLst>
          </p:cNvPr>
          <p:cNvCxnSpPr/>
          <p:nvPr userDrawn="1"/>
        </p:nvCxnSpPr>
        <p:spPr>
          <a:xfrm>
            <a:off x="714380" y="478519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02F409-DCF5-4241-BB5E-6E37CC8D351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5573" y="4988550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C426E8-7005-475F-BC32-B5F0BA7A8A4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5574" y="5421802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22804C-AFDD-4E8C-BFDC-31326A2127FA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6342B0E-1F8B-4D4C-ABA7-E43BC2B3F4A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50622" y="1688232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CF3285B-83DB-4917-9F24-EC0C964DE40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50623" y="2121485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88D8B1-0044-4EC5-B4CD-DB1095F378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51817" y="2805075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6100E2-DAE8-4111-AF37-8909AA389FC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51819" y="3238327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B1E9EC-56B4-4514-B189-24BD47F549F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851820" y="3871616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85484E-408B-4771-9259-BAAC2A6E601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851822" y="4304868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E05AF1-1486-45F2-B87D-2AE555B8D1C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851819" y="4990024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2C4B0E5-3C7E-4BC2-AA92-4156C26C91F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851820" y="5423276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80C56-313A-5C4D-A02B-5C10621A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5" name="Picture 34" descr="The University of Iowa">
            <a:extLst>
              <a:ext uri="{FF2B5EF4-FFF2-40B4-BE49-F238E27FC236}">
                <a16:creationId xmlns:a16="http://schemas.microsoft.com/office/drawing/2014/main" id="{2DA8F900-4BB3-134B-A7DE-0A6F63695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5B719EA-A20E-994C-8EEE-69E62E50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68536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947D672-DDE7-4F36-B79C-4245C5D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756430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37816"/>
            <a:ext cx="3600164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FB9F7B-CC85-4936-BE2A-DF6B8BF46018}"/>
              </a:ext>
            </a:extLst>
          </p:cNvPr>
          <p:cNvCxnSpPr/>
          <p:nvPr userDrawn="1"/>
        </p:nvCxnSpPr>
        <p:spPr>
          <a:xfrm>
            <a:off x="711994" y="3790765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FA8ABE-0B6C-4930-94A9-A2BB4166E51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8539" y="4109427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E91DB8-4856-4AED-8362-60627F681EE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18540" y="4590814"/>
            <a:ext cx="3600164" cy="11819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79385"/>
            <a:ext cx="0" cy="42727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746378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27764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6BD4A33-C7CC-4380-A2BB-ECC6C2FB722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29457" y="4099375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CD0BB64-6643-42CE-AFE7-372305F2123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29458" y="4580761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606F0-071A-A842-B316-9BEBD143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70498093-055A-1249-80EE-EB69C10A9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EADFDD-6D39-8041-B44B-CC11D0FD5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4841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2400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310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52" name="Picture Placeholder 50">
            <a:extLst>
              <a:ext uri="{FF2B5EF4-FFF2-40B4-BE49-F238E27FC236}">
                <a16:creationId xmlns:a16="http://schemas.microsoft.com/office/drawing/2014/main" id="{8D984633-F962-1848-A009-619CB82116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1220" y="2469136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DE3AB4-3020-8D45-86B7-592F12CB7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385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E94AD-16D9-BE4C-8C57-CFA6654E1BD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4310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93C0-60B2-3341-9C38-86DF7ACA51D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436853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9B91B-7CDD-284B-99CF-8408146B2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04928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B67D17-F456-FC43-9C41-9344D6EEB0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436853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F6E28A-AB38-A64F-9481-C9F0437BFE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169397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7D2B0-E449-FD45-9789-FC204088E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37472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FE37F4-1DCF-2D40-845F-6C10AC016C2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69397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9F9D999-694A-C64C-9BA8-FF37455DD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000685F-E841-A44D-AC9C-173BD5E3C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  <p:sp>
        <p:nvSpPr>
          <p:cNvPr id="34" name="Picture Placeholder 50">
            <a:extLst>
              <a:ext uri="{FF2B5EF4-FFF2-40B4-BE49-F238E27FC236}">
                <a16:creationId xmlns:a16="http://schemas.microsoft.com/office/drawing/2014/main" id="{F52BFEB6-775B-5540-A1D7-F6E3DDCDB83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73763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0">
            <a:extLst>
              <a:ext uri="{FF2B5EF4-FFF2-40B4-BE49-F238E27FC236}">
                <a16:creationId xmlns:a16="http://schemas.microsoft.com/office/drawing/2014/main" id="{3B2767A3-945C-8A48-8F63-467E5E2A4DD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606307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2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2738-1D29-40DE-AACF-F60CD708E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ADFA24-184F-46B9-B1D0-3FBB044F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16102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C306F30-B3C1-E74C-B18C-7075DB0761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7272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4078664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4078664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4078663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A13C9DCC-5284-6A4A-A857-E196C97A30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E85593F-9DA3-E843-83EA-BB61BA6E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1D17A9-33ED-0C42-9E29-A5641F8C0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9924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69A0A84-E625-844B-BFE2-C1C6287E290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0329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736D78-B363-E54C-9445-910A8845B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3747" y="2265939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E5BD224-C6F0-A44B-8415-008E871A70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760374" y="2552669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5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858000" cy="18432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5" y="1774217"/>
            <a:ext cx="6874669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2BFB147F-9BD6-AA42-8D58-18E266C69A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6484" y="150"/>
            <a:ext cx="2020330" cy="9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B9DD2E6-4011-470E-85A1-9331B2E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4375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7F2CE8-9E91-4C86-99AB-686A9C8104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720638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06D7C8-7D2D-4A80-B5B8-174F5056A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654213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FC2F9F8-450A-4433-BAFC-DCD0001FAF1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660475" y="4073057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78BB7-B3A6-0D4A-A743-C8950F98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4" name="Picture 33" descr="The University of Iowa">
            <a:extLst>
              <a:ext uri="{FF2B5EF4-FFF2-40B4-BE49-F238E27FC236}">
                <a16:creationId xmlns:a16="http://schemas.microsoft.com/office/drawing/2014/main" id="{E6A101F6-A986-EA4C-85FF-846F802DF0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BA4A05F-7745-F24C-BB9F-0EF0456B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94BC38-28A2-BC4E-9A38-652E9790E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78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BEB5B93C-855D-1841-B46E-5C7DC4474C9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169656" y="2531257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8EAE07-826D-E648-AD1B-C375586F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5813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6B4B3321-3FE0-F24B-B46D-CBEB820F0D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05973" y="2546988"/>
            <a:ext cx="806295" cy="79844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3422DB-51E9-564F-9FE0-BE73E0376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87656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2E216002-26D5-D44D-B1E3-F7FFA5933B3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67368" y="2546987"/>
            <a:ext cx="825546" cy="81750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648D4D-6BD9-F24C-955D-9701360F7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961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E602C083-BC5F-514B-8FA9-A814C3E274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086775" y="2525203"/>
            <a:ext cx="825548" cy="8175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8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29AABA-668F-408C-81ED-9A30ED0A4B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1994" y="1684461"/>
            <a:ext cx="2377679" cy="162160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354891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4264538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C3EF38F-8A6A-4B49-A1A2-467E7797A5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1836" y="1677611"/>
            <a:ext cx="2240483" cy="162160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3537679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4253301"/>
            <a:ext cx="2230029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DDD8951C-5A36-4D07-AB7C-0F597B3D79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81" y="1684461"/>
            <a:ext cx="2375144" cy="162160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3537679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4253301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AB539-1500-4641-B587-77CADD88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366D8D2D-32DD-794A-9976-853EF6500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934CAC-A1D4-6545-B8FE-B5DAC1E7D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646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21D4365-BAA8-4F76-87AD-1A328301E2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1994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58088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B10E167-B94B-AD40-958C-D9E0F8F9DF4A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2695022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3DF098-BB37-5848-9388-750D29EFC657}"/>
              </a:ext>
            </a:extLst>
          </p:cNvPr>
          <p:cNvSpPr>
            <a:spLocks noGrp="1"/>
          </p:cNvSpPr>
          <p:nvPr userDrawn="1">
            <p:ph idx="24" hasCustomPrompt="1"/>
          </p:nvPr>
        </p:nvSpPr>
        <p:spPr>
          <a:xfrm>
            <a:off x="2722790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E4DEF0-41BC-4548-B7BA-1E5B0231AFFD}"/>
              </a:ext>
            </a:extLst>
          </p:cNvPr>
          <p:cNvSpPr>
            <a:spLocks noGrp="1"/>
          </p:cNvSpPr>
          <p:nvPr userDrawn="1">
            <p:ph idx="25" hasCustomPrompt="1"/>
          </p:nvPr>
        </p:nvSpPr>
        <p:spPr>
          <a:xfrm>
            <a:off x="2722791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1805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64CDDAA-23B4-C842-845C-7640D95F2B65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4678050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EB8CCE3-3756-5947-84B2-DFCA00A013F6}"/>
              </a:ext>
            </a:extLst>
          </p:cNvPr>
          <p:cNvSpPr>
            <a:spLocks noGrp="1"/>
          </p:cNvSpPr>
          <p:nvPr userDrawn="1">
            <p:ph idx="27" hasCustomPrompt="1"/>
          </p:nvPr>
        </p:nvSpPr>
        <p:spPr>
          <a:xfrm>
            <a:off x="4682218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C56F7D-4836-1E4F-BD4C-CB150E12E098}"/>
              </a:ext>
            </a:extLst>
          </p:cNvPr>
          <p:cNvSpPr>
            <a:spLocks noGrp="1"/>
          </p:cNvSpPr>
          <p:nvPr userDrawn="1">
            <p:ph idx="28" hasCustomPrompt="1"/>
          </p:nvPr>
        </p:nvSpPr>
        <p:spPr>
          <a:xfrm>
            <a:off x="4682219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6272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6A5C640-1D0E-4428-AC28-148AE98A7B34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6661077" y="1680693"/>
            <a:ext cx="1762024" cy="162160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 userDrawn="1">
            <p:ph idx="15" hasCustomPrompt="1"/>
          </p:nvPr>
        </p:nvSpPr>
        <p:spPr>
          <a:xfrm>
            <a:off x="6656311" y="354891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 userDrawn="1">
            <p:ph idx="16" hasCustomPrompt="1"/>
          </p:nvPr>
        </p:nvSpPr>
        <p:spPr>
          <a:xfrm>
            <a:off x="6656311" y="4230000"/>
            <a:ext cx="1769150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20753-9BFD-2840-9C93-FF72942ED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8" name="Picture 27" descr="The University of Iowa">
            <a:extLst>
              <a:ext uri="{FF2B5EF4-FFF2-40B4-BE49-F238E27FC236}">
                <a16:creationId xmlns:a16="http://schemas.microsoft.com/office/drawing/2014/main" id="{5841833A-DC48-1341-8CED-2C33FF13E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532311-74A6-524D-8B7C-520D61A0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002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0">
            <a:extLst>
              <a:ext uri="{FF2B5EF4-FFF2-40B4-BE49-F238E27FC236}">
                <a16:creationId xmlns:a16="http://schemas.microsoft.com/office/drawing/2014/main" id="{2BA8F287-92C7-4FFD-A7E9-45864F8E9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94" y="498296"/>
            <a:ext cx="3945731" cy="89611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1F03A-71CF-475D-8A3C-99FC106D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404DB8-B6AC-4389-8E6E-A115840D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86758"/>
            <a:ext cx="3943351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8651" y="1"/>
            <a:ext cx="3771900" cy="638951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0F7CB-393D-BF45-B52D-542FDDEFC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0" name="Picture 9" descr="The University of Iowa">
            <a:extLst>
              <a:ext uri="{FF2B5EF4-FFF2-40B4-BE49-F238E27FC236}">
                <a16:creationId xmlns:a16="http://schemas.microsoft.com/office/drawing/2014/main" id="{AEE57422-8581-D940-B95A-28BB5FA8EB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890DD7-288C-3F48-AC5A-4CC0C37D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255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34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1056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426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962386"/>
            <a:ext cx="3949838" cy="3981214"/>
          </a:xfrm>
        </p:spPr>
        <p:txBody>
          <a:bodyPr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chemeClr val="tx2"/>
              </a:buCl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9627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85223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69627" y="3234551"/>
            <a:ext cx="3774374" cy="31638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4DFA0-3257-B044-87EF-16154359E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BF0FB327-46C7-CA4D-9F47-B21B9F7D7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0A57B74-2163-4C4B-BFF2-0F1E68BF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3807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45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24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4" y="58437"/>
            <a:ext cx="7717631" cy="86908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1994" y="874186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11994" y="1069468"/>
            <a:ext cx="7717631" cy="4658099"/>
          </a:xfrm>
        </p:spPr>
        <p:txBody>
          <a:bodyPr lIns="0" tIns="0" rIns="0" bIns="0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6D074-0631-F846-A2A3-4A39FEAEF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34AAA98D-AE4C-3B41-A01C-8A57BF732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1FD608-F8D8-AF42-97E8-83F5C7F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276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14770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B9834-3ABC-DD48-8F8B-7C2FACEC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87" y="3087124"/>
            <a:ext cx="2015280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1994" y="4789293"/>
            <a:ext cx="292608" cy="30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435" y="4789292"/>
            <a:ext cx="1719072" cy="300082"/>
          </a:xfrm>
          <a:solidFill>
            <a:schemeClr val="tx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262A30-5EEC-5549-B428-7E5B11A5D7A7}"/>
              </a:ext>
            </a:extLst>
          </p:cNvPr>
          <p:cNvGrpSpPr/>
          <p:nvPr userDrawn="1"/>
        </p:nvGrpSpPr>
        <p:grpSpPr>
          <a:xfrm>
            <a:off x="803454" y="4864147"/>
            <a:ext cx="146304" cy="150373"/>
            <a:chOff x="3057746" y="812006"/>
            <a:chExt cx="173610" cy="183357"/>
          </a:xfrm>
          <a:noFill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99B573-1E8F-3547-9D64-50A2EC630F1F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8F32139-4BAE-F54C-8358-EF5839C5813E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4B1807D8-E6B4-C743-A4EC-22D5E0479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1287" y="-1189"/>
            <a:ext cx="2015279" cy="96327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F85C9B-9D4B-D642-BBFB-CDE025D6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</p:spTree>
    <p:extLst>
      <p:ext uri="{BB962C8B-B14F-4D97-AF65-F5344CB8AC3E}">
        <p14:creationId xmlns:p14="http://schemas.microsoft.com/office/powerpoint/2010/main" val="288363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47420D0-6FF1-9C4A-B953-EA4EEABBA3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03884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68763" y="3105910"/>
            <a:ext cx="2020329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</a:extLst>
          </p:cNvPr>
          <p:cNvSpPr/>
          <p:nvPr userDrawn="1"/>
        </p:nvSpPr>
        <p:spPr>
          <a:xfrm>
            <a:off x="711993" y="4770260"/>
            <a:ext cx="292608" cy="300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7825" y="4770260"/>
            <a:ext cx="1719072" cy="300082"/>
          </a:xfrm>
          <a:solidFill>
            <a:schemeClr val="accent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25728D-FF50-4FF2-AC2E-B13A3D44D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454" y="4845115"/>
            <a:ext cx="146304" cy="150373"/>
            <a:chOff x="3057746" y="812006"/>
            <a:chExt cx="173610" cy="183357"/>
          </a:xfrm>
          <a:noFill/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A6E0DE-15E0-485B-8083-6D1BB965B9B6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4EFEE4-DF1C-4FDF-ABC6-804BF8FA2941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5" name="Picture 14" descr="The University of Iowa">
            <a:extLst>
              <a:ext uri="{FF2B5EF4-FFF2-40B4-BE49-F238E27FC236}">
                <a16:creationId xmlns:a16="http://schemas.microsoft.com/office/drawing/2014/main" id="{6179B039-C5FC-F04C-AB21-BEF980B03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68762" y="-581"/>
            <a:ext cx="2020330" cy="962061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E4C36A-C453-EE4B-A1E5-D1232C36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Insert-&gt;Header and Footer-&gt;Type Customizable Name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378864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OWA Logo with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993FB4-4336-2048-A6A4-FA306EBBE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229810"/>
            <a:ext cx="7886700" cy="1311454"/>
          </a:xfrm>
        </p:spPr>
        <p:txBody>
          <a:bodyPr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1793124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90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WA Log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2595562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7720" cy="2431224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4C79AA-0B96-2A43-86A1-A71A1D4C8E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4"/>
            <a:ext cx="4616795" cy="404721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A7101AB8-54F7-4A4E-9611-F4F2ECFBD1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81555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9BBB92-B5AB-3E46-A519-2A2BBFF13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F49CB936-90E7-D144-B9DC-7CF3F98E2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622"/>
            <a:ext cx="2015279" cy="959656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1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6794" cy="2561760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A797-13D4-A243-B1AE-4498B36D47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5"/>
            <a:ext cx="4616795" cy="393146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84DA5E7-4B71-0543-8E46-EC2A81EAE3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69980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9993354-AA52-D24C-AE6B-C02456C6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D73F5E00-2329-6246-A2BB-7BCD46F83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-1189"/>
            <a:ext cx="2015279" cy="9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1"/>
            <a:ext cx="7715249" cy="759906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2271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21272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2"/>
            <a:ext cx="7715249" cy="759907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9891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8FB54BE8-0526-614C-A06E-8C6258999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509282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17923A-4119-CF48-9F2D-05B0A69EB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4488-0ADE-1843-91C1-1CA37137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746" y="1763547"/>
            <a:ext cx="4186265" cy="618631"/>
          </a:xfrm>
          <a:solidFill>
            <a:schemeClr val="accent1"/>
          </a:solidFill>
        </p:spPr>
        <p:txBody>
          <a:bodyPr wrap="square" lIns="91440" tIns="91440" bIns="0">
            <a:spAutoFit/>
          </a:bodyPr>
          <a:lstStyle>
            <a:lvl1pPr>
              <a:defRPr sz="3800"/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80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070F21D-F194-034E-812B-69D1C6C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13FBC-A4AA-9B4F-8E9B-12CD66001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C1D3A-9762-7F4D-AB5C-A3F0114B6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7" name="Picture 6" descr="The University of Iowa">
            <a:extLst>
              <a:ext uri="{FF2B5EF4-FFF2-40B4-BE49-F238E27FC236}">
                <a16:creationId xmlns:a16="http://schemas.microsoft.com/office/drawing/2014/main" id="{22558F6C-63A6-764A-A42A-B9198FB98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87A145-9C93-2C47-9BAC-3865EAA30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83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E68DE55-0579-EC46-BD52-181870AF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9487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200BB2-D6D1-6642-8F66-9B4F37EC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890351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5C2BC9-7AF3-6D49-8036-36D81872E8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298964"/>
            <a:ext cx="7688645" cy="4644638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7044-371D-C149-9F72-3D8FBA460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8" name="Picture 7" descr="The University of Iowa">
            <a:extLst>
              <a:ext uri="{FF2B5EF4-FFF2-40B4-BE49-F238E27FC236}">
                <a16:creationId xmlns:a16="http://schemas.microsoft.com/office/drawing/2014/main" id="{CD97EF86-E180-1E4F-8C76-63FC6B251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BD3EF9-AA04-A444-8D91-715DA8AE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7" r:id="rId2"/>
    <p:sldLayoutId id="2147483688" r:id="rId3"/>
    <p:sldLayoutId id="2147483684" r:id="rId4"/>
    <p:sldLayoutId id="2147483663" r:id="rId5"/>
    <p:sldLayoutId id="2147483686" r:id="rId6"/>
    <p:sldLayoutId id="2147483690" r:id="rId7"/>
    <p:sldLayoutId id="2147483682" r:id="rId8"/>
    <p:sldLayoutId id="2147483650" r:id="rId9"/>
    <p:sldLayoutId id="2147483662" r:id="rId10"/>
    <p:sldLayoutId id="2147483670" r:id="rId11"/>
    <p:sldLayoutId id="2147483667" r:id="rId12"/>
    <p:sldLayoutId id="2147483668" r:id="rId13"/>
    <p:sldLayoutId id="2147483675" r:id="rId14"/>
    <p:sldLayoutId id="2147483677" r:id="rId15"/>
    <p:sldLayoutId id="2147483676" r:id="rId16"/>
    <p:sldLayoutId id="2147483672" r:id="rId17"/>
    <p:sldLayoutId id="2147483692" r:id="rId18"/>
    <p:sldLayoutId id="2147483669" r:id="rId19"/>
    <p:sldLayoutId id="2147483671" r:id="rId20"/>
    <p:sldLayoutId id="2147483679" r:id="rId21"/>
    <p:sldLayoutId id="2147483680" r:id="rId22"/>
    <p:sldLayoutId id="2147483654" r:id="rId23"/>
    <p:sldLayoutId id="2147483655" r:id="rId24"/>
    <p:sldLayoutId id="2147483665" r:id="rId25"/>
    <p:sldLayoutId id="2147483664" r:id="rId26"/>
    <p:sldLayoutId id="2147483689" r:id="rId27"/>
    <p:sldLayoutId id="2147483693" r:id="rId28"/>
    <p:sldLayoutId id="2147483691" r:id="rId2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Roboto" panose="02000000000000000000" pitchFamily="2" charset="0"/>
        <a:buChar char="–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‒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5.jpg"/><Relationship Id="rId12" Type="http://schemas.openxmlformats.org/officeDocument/2006/relationships/image" Target="../media/image3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jpg"/><Relationship Id="rId11" Type="http://schemas.openxmlformats.org/officeDocument/2006/relationships/image" Target="../media/image30.png"/><Relationship Id="rId5" Type="http://schemas.openxmlformats.org/officeDocument/2006/relationships/image" Target="../media/image23.jpg"/><Relationship Id="rId10" Type="http://schemas.openxmlformats.org/officeDocument/2006/relationships/image" Target="../media/image29.png"/><Relationship Id="rId4" Type="http://schemas.openxmlformats.org/officeDocument/2006/relationships/image" Target="../media/image22.jp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jpg"/><Relationship Id="rId4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jp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3.jp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1.png"/><Relationship Id="rId4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png"/><Relationship Id="rId3" Type="http://schemas.openxmlformats.org/officeDocument/2006/relationships/image" Target="../media/image39.jp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9.jp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8.png"/><Relationship Id="rId5" Type="http://schemas.openxmlformats.org/officeDocument/2006/relationships/image" Target="../media/image57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8.png"/><Relationship Id="rId5" Type="http://schemas.openxmlformats.org/officeDocument/2006/relationships/image" Target="../media/image57.png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8.png"/><Relationship Id="rId5" Type="http://schemas.openxmlformats.org/officeDocument/2006/relationships/image" Target="../media/image57.png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8.png"/><Relationship Id="rId5" Type="http://schemas.openxmlformats.org/officeDocument/2006/relationships/image" Target="../media/image57.png"/><Relationship Id="rId4" Type="http://schemas.openxmlformats.org/officeDocument/2006/relationships/image" Target="../media/image6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png"/><Relationship Id="rId5" Type="http://schemas.openxmlformats.org/officeDocument/2006/relationships/image" Target="../media/image57.png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png"/><Relationship Id="rId5" Type="http://schemas.openxmlformats.org/officeDocument/2006/relationships/image" Target="../media/image57.png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png"/><Relationship Id="rId5" Type="http://schemas.openxmlformats.org/officeDocument/2006/relationships/image" Target="../media/image57.png"/><Relationship Id="rId4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notinfo.math.indiana.ed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png"/><Relationship Id="rId5" Type="http://schemas.openxmlformats.org/officeDocument/2006/relationships/image" Target="../media/image57.png"/><Relationship Id="rId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0.png"/><Relationship Id="rId5" Type="http://schemas.openxmlformats.org/officeDocument/2006/relationships/image" Target="../media/image57.png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8.jpg"/><Relationship Id="rId7" Type="http://schemas.openxmlformats.org/officeDocument/2006/relationships/image" Target="../media/image5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9.png"/><Relationship Id="rId5" Type="http://schemas.openxmlformats.org/officeDocument/2006/relationships/image" Target="../media/image530.png"/><Relationship Id="rId4" Type="http://schemas.openxmlformats.org/officeDocument/2006/relationships/image" Target="../media/image60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0.png"/><Relationship Id="rId7" Type="http://schemas.openxmlformats.org/officeDocument/2006/relationships/image" Target="../media/image7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0.png"/><Relationship Id="rId5" Type="http://schemas.openxmlformats.org/officeDocument/2006/relationships/image" Target="../media/image650.png"/><Relationship Id="rId4" Type="http://schemas.openxmlformats.org/officeDocument/2006/relationships/image" Target="../media/image6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atlas.org/wiki/Knot_Atlas:Abou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jp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30.png"/><Relationship Id="rId5" Type="http://schemas.openxmlformats.org/officeDocument/2006/relationships/image" Target="../media/image670.png"/><Relationship Id="rId4" Type="http://schemas.openxmlformats.org/officeDocument/2006/relationships/image" Target="../media/image650.png"/><Relationship Id="rId9" Type="http://schemas.openxmlformats.org/officeDocument/2006/relationships/image" Target="../media/image75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jp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30.png"/><Relationship Id="rId5" Type="http://schemas.openxmlformats.org/officeDocument/2006/relationships/image" Target="../media/image670.png"/><Relationship Id="rId4" Type="http://schemas.openxmlformats.org/officeDocument/2006/relationships/image" Target="../media/image650.png"/><Relationship Id="rId9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jp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30.png"/><Relationship Id="rId5" Type="http://schemas.openxmlformats.org/officeDocument/2006/relationships/image" Target="../media/image670.png"/><Relationship Id="rId4" Type="http://schemas.openxmlformats.org/officeDocument/2006/relationships/image" Target="../media/image650.png"/><Relationship Id="rId9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jp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30.png"/><Relationship Id="rId5" Type="http://schemas.openxmlformats.org/officeDocument/2006/relationships/image" Target="../media/image670.png"/><Relationship Id="rId4" Type="http://schemas.openxmlformats.org/officeDocument/2006/relationships/image" Target="../media/image650.png"/><Relationship Id="rId9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6.png"/><Relationship Id="rId5" Type="http://schemas.openxmlformats.org/officeDocument/2006/relationships/image" Target="../media/image850.png"/><Relationship Id="rId4" Type="http://schemas.openxmlformats.org/officeDocument/2006/relationships/image" Target="../media/image8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2.jp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png"/><Relationship Id="rId5" Type="http://schemas.openxmlformats.org/officeDocument/2006/relationships/image" Target="../media/image910.png"/><Relationship Id="rId4" Type="http://schemas.openxmlformats.org/officeDocument/2006/relationships/image" Target="../media/image90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92.jp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png"/><Relationship Id="rId5" Type="http://schemas.openxmlformats.org/officeDocument/2006/relationships/image" Target="../media/image910.png"/><Relationship Id="rId4" Type="http://schemas.openxmlformats.org/officeDocument/2006/relationships/image" Target="../media/image900.png"/><Relationship Id="rId9" Type="http://schemas.openxmlformats.org/officeDocument/2006/relationships/image" Target="../media/image9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92.jp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png"/><Relationship Id="rId5" Type="http://schemas.openxmlformats.org/officeDocument/2006/relationships/image" Target="../media/image910.png"/><Relationship Id="rId4" Type="http://schemas.openxmlformats.org/officeDocument/2006/relationships/image" Target="../media/image900.png"/><Relationship Id="rId9" Type="http://schemas.openxmlformats.org/officeDocument/2006/relationships/image" Target="../media/image9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92.jp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png"/><Relationship Id="rId5" Type="http://schemas.openxmlformats.org/officeDocument/2006/relationships/image" Target="../media/image910.png"/><Relationship Id="rId4" Type="http://schemas.openxmlformats.org/officeDocument/2006/relationships/image" Target="../media/image900.png"/><Relationship Id="rId9" Type="http://schemas.openxmlformats.org/officeDocument/2006/relationships/image" Target="../media/image9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92.jp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2.png"/><Relationship Id="rId5" Type="http://schemas.openxmlformats.org/officeDocument/2006/relationships/image" Target="../media/image910.png"/><Relationship Id="rId4" Type="http://schemas.openxmlformats.org/officeDocument/2006/relationships/image" Target="../media/image900.png"/><Relationship Id="rId9" Type="http://schemas.openxmlformats.org/officeDocument/2006/relationships/image" Target="../media/image9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20.png"/><Relationship Id="rId5" Type="http://schemas.openxmlformats.org/officeDocument/2006/relationships/image" Target="../media/image910.png"/><Relationship Id="rId4" Type="http://schemas.openxmlformats.org/officeDocument/2006/relationships/image" Target="../media/image101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katlas.org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knotplot.com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044" y="2677626"/>
            <a:ext cx="6931628" cy="1847088"/>
          </a:xfrm>
        </p:spPr>
        <p:txBody>
          <a:bodyPr>
            <a:normAutofit/>
          </a:bodyPr>
          <a:lstStyle/>
          <a:p>
            <a:r>
              <a:rPr lang="en-US" dirty="0"/>
              <a:t>Tangle Tabulation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DA0161C-D166-6E4C-8069-E1FBFE0B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44" y="4709626"/>
            <a:ext cx="7765770" cy="365125"/>
          </a:xfrm>
        </p:spPr>
        <p:txBody>
          <a:bodyPr>
            <a:noAutofit/>
          </a:bodyPr>
          <a:lstStyle/>
          <a:p>
            <a:r>
              <a:rPr lang="en-US" sz="1750" dirty="0"/>
              <a:t>Zachary Bryhtan</a:t>
            </a:r>
            <a:r>
              <a:rPr lang="en-US" sz="1750" baseline="30000" dirty="0"/>
              <a:t>*1</a:t>
            </a:r>
            <a:r>
              <a:rPr lang="en-US" sz="1750" dirty="0"/>
              <a:t>, Isabel Darcy</a:t>
            </a:r>
            <a:r>
              <a:rPr lang="en-US" sz="1750" baseline="30000" dirty="0"/>
              <a:t>1</a:t>
            </a:r>
            <a:r>
              <a:rPr lang="en-US" sz="1750" dirty="0"/>
              <a:t>, Joe Starr</a:t>
            </a:r>
            <a:r>
              <a:rPr lang="en-US" sz="1750" baseline="30000" dirty="0"/>
              <a:t>1</a:t>
            </a:r>
            <a:r>
              <a:rPr lang="en-US" sz="1750" dirty="0"/>
              <a:t>, Ethan Rooke</a:t>
            </a:r>
            <a:r>
              <a:rPr lang="en-US" sz="1750" baseline="30000" dirty="0"/>
              <a:t>1</a:t>
            </a:r>
            <a:r>
              <a:rPr lang="en-US" sz="1750" dirty="0"/>
              <a:t>, Nicholas Connolly</a:t>
            </a:r>
          </a:p>
          <a:p>
            <a:pPr algn="ctr"/>
            <a:endParaRPr lang="en-US" sz="1750" i="1" dirty="0"/>
          </a:p>
        </p:txBody>
      </p:sp>
      <p:sp>
        <p:nvSpPr>
          <p:cNvPr id="6" name="Subtitle 11">
            <a:extLst>
              <a:ext uri="{FF2B5EF4-FFF2-40B4-BE49-F238E27FC236}">
                <a16:creationId xmlns:a16="http://schemas.microsoft.com/office/drawing/2014/main" id="{A63F98E3-237B-80C7-8AF5-DBA8DE2D1106}"/>
              </a:ext>
            </a:extLst>
          </p:cNvPr>
          <p:cNvSpPr txBox="1">
            <a:spLocks/>
          </p:cNvSpPr>
          <p:nvPr/>
        </p:nvSpPr>
        <p:spPr>
          <a:xfrm>
            <a:off x="731044" y="5050885"/>
            <a:ext cx="7765770" cy="3651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Roboto" panose="02000000000000000000" pitchFamily="2" charset="0"/>
              <a:buNone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i="1" baseline="30000" dirty="0"/>
              <a:t>1</a:t>
            </a:r>
            <a:r>
              <a:rPr lang="en-US" sz="1700" i="1" dirty="0"/>
              <a:t>University of Iowa</a:t>
            </a:r>
          </a:p>
        </p:txBody>
      </p:sp>
    </p:spTree>
    <p:extLst>
      <p:ext uri="{BB962C8B-B14F-4D97-AF65-F5344CB8AC3E}">
        <p14:creationId xmlns:p14="http://schemas.microsoft.com/office/powerpoint/2010/main" val="38925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orange lines in a circle&#10;&#10;Description automatically generated">
            <a:extLst>
              <a:ext uri="{FF2B5EF4-FFF2-40B4-BE49-F238E27FC236}">
                <a16:creationId xmlns:a16="http://schemas.microsoft.com/office/drawing/2014/main" id="{4D08C5CA-3A5B-B66C-1810-A76B27B4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52" y="3646212"/>
            <a:ext cx="2176272" cy="2176272"/>
          </a:xfrm>
          <a:prstGeom prst="ellipse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2-String Tangles</a:t>
            </a:r>
          </a:p>
        </p:txBody>
      </p:sp>
      <p:pic>
        <p:nvPicPr>
          <p:cNvPr id="10" name="Picture 9" descr="A logo of a basketball&#10;&#10;Description automatically generated">
            <a:extLst>
              <a:ext uri="{FF2B5EF4-FFF2-40B4-BE49-F238E27FC236}">
                <a16:creationId xmlns:a16="http://schemas.microsoft.com/office/drawing/2014/main" id="{396E3665-41D8-4E3F-AB4F-07BFE887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631" y="1856843"/>
            <a:ext cx="1546288" cy="1546288"/>
          </a:xfrm>
          <a:prstGeom prst="rect">
            <a:avLst/>
          </a:prstGeom>
        </p:spPr>
      </p:pic>
      <p:pic>
        <p:nvPicPr>
          <p:cNvPr id="12" name="Picture 11" descr="A logo of a tennis ball&#10;&#10;Description automatically generated">
            <a:extLst>
              <a:ext uri="{FF2B5EF4-FFF2-40B4-BE49-F238E27FC236}">
                <a16:creationId xmlns:a16="http://schemas.microsoft.com/office/drawing/2014/main" id="{42D9619A-D731-C69B-2A34-615527ADA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081" y="1856843"/>
            <a:ext cx="1546288" cy="1546288"/>
          </a:xfrm>
          <a:prstGeom prst="rect">
            <a:avLst/>
          </a:prstGeom>
        </p:spPr>
      </p:pic>
      <p:pic>
        <p:nvPicPr>
          <p:cNvPr id="14" name="Picture 13" descr="A logo of a basketball&#10;&#10;Description automatically generated">
            <a:extLst>
              <a:ext uri="{FF2B5EF4-FFF2-40B4-BE49-F238E27FC236}">
                <a16:creationId xmlns:a16="http://schemas.microsoft.com/office/drawing/2014/main" id="{17631633-CFE4-462D-E1E2-EACB78523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85" y="1856843"/>
            <a:ext cx="1546288" cy="1546288"/>
          </a:xfrm>
          <a:prstGeom prst="rect">
            <a:avLst/>
          </a:prstGeom>
        </p:spPr>
      </p:pic>
      <p:pic>
        <p:nvPicPr>
          <p:cNvPr id="15" name="Picture 14" descr="A logo of a tennis ball&#10;&#10;Description automatically generated">
            <a:extLst>
              <a:ext uri="{FF2B5EF4-FFF2-40B4-BE49-F238E27FC236}">
                <a16:creationId xmlns:a16="http://schemas.microsoft.com/office/drawing/2014/main" id="{9972233E-2607-9272-F57F-6579C32D7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107927" y="1856843"/>
            <a:ext cx="1546288" cy="1546288"/>
          </a:xfrm>
          <a:prstGeom prst="rect">
            <a:avLst/>
          </a:prstGeom>
        </p:spPr>
      </p:pic>
      <p:pic>
        <p:nvPicPr>
          <p:cNvPr id="17" name="Picture 16" descr="A logo of a knot&#10;&#10;Description automatically generated">
            <a:extLst>
              <a:ext uri="{FF2B5EF4-FFF2-40B4-BE49-F238E27FC236}">
                <a16:creationId xmlns:a16="http://schemas.microsoft.com/office/drawing/2014/main" id="{EF6558FB-BB48-0ECC-CB00-9D261200A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976" y="3643235"/>
            <a:ext cx="2179249" cy="217924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FBD4764-5BEC-F8AD-939C-1F6AD456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2-String Tangles</a:t>
            </a:r>
          </a:p>
        </p:txBody>
      </p:sp>
    </p:spTree>
    <p:extLst>
      <p:ext uri="{BB962C8B-B14F-4D97-AF65-F5344CB8AC3E}">
        <p14:creationId xmlns:p14="http://schemas.microsoft.com/office/powerpoint/2010/main" val="179852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orange lines in a circle&#10;&#10;Description automatically generated">
            <a:extLst>
              <a:ext uri="{FF2B5EF4-FFF2-40B4-BE49-F238E27FC236}">
                <a16:creationId xmlns:a16="http://schemas.microsoft.com/office/drawing/2014/main" id="{A70AB6C3-C94B-7E23-C8B2-27EDA6B8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52" y="3646212"/>
            <a:ext cx="2176272" cy="2176272"/>
          </a:xfrm>
          <a:prstGeom prst="ellipse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8FA91F-9003-DE86-2C52-1C2BD69FA388}"/>
                  </a:ext>
                </a:extLst>
              </p:cNvPr>
              <p:cNvSpPr/>
              <p:nvPr/>
            </p:nvSpPr>
            <p:spPr>
              <a:xfrm>
                <a:off x="5686775" y="3611104"/>
                <a:ext cx="2190057" cy="2218660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48FA91F-9003-DE86-2C52-1C2BD69FA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775" y="3611104"/>
                <a:ext cx="2190057" cy="22186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2-String Tangles</a:t>
            </a:r>
          </a:p>
        </p:txBody>
      </p:sp>
      <p:pic>
        <p:nvPicPr>
          <p:cNvPr id="10" name="Picture 9" descr="A logo of a basketball&#10;&#10;Description automatically generated">
            <a:extLst>
              <a:ext uri="{FF2B5EF4-FFF2-40B4-BE49-F238E27FC236}">
                <a16:creationId xmlns:a16="http://schemas.microsoft.com/office/drawing/2014/main" id="{396E3665-41D8-4E3F-AB4F-07BFE8878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631" y="1856843"/>
            <a:ext cx="1546288" cy="1546288"/>
          </a:xfrm>
          <a:prstGeom prst="rect">
            <a:avLst/>
          </a:prstGeom>
        </p:spPr>
      </p:pic>
      <p:pic>
        <p:nvPicPr>
          <p:cNvPr id="12" name="Picture 11" descr="A logo of a tennis ball&#10;&#10;Description automatically generated">
            <a:extLst>
              <a:ext uri="{FF2B5EF4-FFF2-40B4-BE49-F238E27FC236}">
                <a16:creationId xmlns:a16="http://schemas.microsoft.com/office/drawing/2014/main" id="{42D9619A-D731-C69B-2A34-615527ADA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081" y="1856843"/>
            <a:ext cx="1546288" cy="1546288"/>
          </a:xfrm>
          <a:prstGeom prst="rect">
            <a:avLst/>
          </a:prstGeom>
        </p:spPr>
      </p:pic>
      <p:pic>
        <p:nvPicPr>
          <p:cNvPr id="14" name="Picture 13" descr="A logo of a basketball&#10;&#10;Description automatically generated">
            <a:extLst>
              <a:ext uri="{FF2B5EF4-FFF2-40B4-BE49-F238E27FC236}">
                <a16:creationId xmlns:a16="http://schemas.microsoft.com/office/drawing/2014/main" id="{17631633-CFE4-462D-E1E2-EACB78523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85" y="1856843"/>
            <a:ext cx="1546288" cy="1546288"/>
          </a:xfrm>
          <a:prstGeom prst="rect">
            <a:avLst/>
          </a:prstGeom>
        </p:spPr>
      </p:pic>
      <p:pic>
        <p:nvPicPr>
          <p:cNvPr id="15" name="Picture 14" descr="A logo of a tennis ball&#10;&#10;Description automatically generated">
            <a:extLst>
              <a:ext uri="{FF2B5EF4-FFF2-40B4-BE49-F238E27FC236}">
                <a16:creationId xmlns:a16="http://schemas.microsoft.com/office/drawing/2014/main" id="{9972233E-2607-9272-F57F-6579C32D7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107927" y="1856843"/>
            <a:ext cx="1546288" cy="1546288"/>
          </a:xfrm>
          <a:prstGeom prst="rect">
            <a:avLst/>
          </a:prstGeom>
        </p:spPr>
      </p:pic>
      <p:pic>
        <p:nvPicPr>
          <p:cNvPr id="17" name="Picture 16" descr="A logo of a knot&#10;&#10;Description automatically generated">
            <a:extLst>
              <a:ext uri="{FF2B5EF4-FFF2-40B4-BE49-F238E27FC236}">
                <a16:creationId xmlns:a16="http://schemas.microsoft.com/office/drawing/2014/main" id="{EF6558FB-BB48-0ECC-CB00-9D261200AD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7976" y="3643235"/>
            <a:ext cx="2179249" cy="2179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564D03-0240-7A56-B883-361E22395AAB}"/>
                  </a:ext>
                </a:extLst>
              </p:cNvPr>
              <p:cNvSpPr/>
              <p:nvPr/>
            </p:nvSpPr>
            <p:spPr>
              <a:xfrm>
                <a:off x="489785" y="1824712"/>
                <a:ext cx="1546288" cy="1610549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7564D03-0240-7A56-B883-361E22395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85" y="1824712"/>
                <a:ext cx="1546288" cy="161054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510BAD-D66C-1C42-1707-08E90E90B44E}"/>
                  </a:ext>
                </a:extLst>
              </p:cNvPr>
              <p:cNvSpPr/>
              <p:nvPr/>
            </p:nvSpPr>
            <p:spPr>
              <a:xfrm>
                <a:off x="2684081" y="1824711"/>
                <a:ext cx="1546288" cy="1610549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510BAD-D66C-1C42-1707-08E90E90B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81" y="1824711"/>
                <a:ext cx="1546288" cy="161054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0798D1-9D66-F0DE-63CD-42007D279A47}"/>
                  </a:ext>
                </a:extLst>
              </p:cNvPr>
              <p:cNvSpPr/>
              <p:nvPr/>
            </p:nvSpPr>
            <p:spPr>
              <a:xfrm>
                <a:off x="4913631" y="1824710"/>
                <a:ext cx="1546288" cy="1610549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0798D1-9D66-F0DE-63CD-42007D279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631" y="1824710"/>
                <a:ext cx="1546288" cy="161054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15FF211-CD39-A135-A3B8-25CE638722EA}"/>
                  </a:ext>
                </a:extLst>
              </p:cNvPr>
              <p:cNvSpPr/>
              <p:nvPr/>
            </p:nvSpPr>
            <p:spPr>
              <a:xfrm>
                <a:off x="7107927" y="1824712"/>
                <a:ext cx="1546288" cy="1610549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15FF211-CD39-A135-A3B8-25CE63872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927" y="1824712"/>
                <a:ext cx="1546288" cy="161054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4B4BD9F-8128-C129-E602-B8F4A941A676}"/>
                  </a:ext>
                </a:extLst>
              </p:cNvPr>
              <p:cNvSpPr/>
              <p:nvPr/>
            </p:nvSpPr>
            <p:spPr>
              <a:xfrm>
                <a:off x="1267169" y="3643235"/>
                <a:ext cx="2190056" cy="2179249"/>
              </a:xfrm>
              <a:prstGeom prst="ellipse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4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4B4BD9F-8128-C129-E602-B8F4A941A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169" y="3643235"/>
                <a:ext cx="2190056" cy="217924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2">
            <a:extLst>
              <a:ext uri="{FF2B5EF4-FFF2-40B4-BE49-F238E27FC236}">
                <a16:creationId xmlns:a16="http://schemas.microsoft.com/office/drawing/2014/main" id="{9BF72775-D861-5416-3E5D-705F55C3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2-String Tangles</a:t>
            </a:r>
          </a:p>
        </p:txBody>
      </p:sp>
    </p:spTree>
    <p:extLst>
      <p:ext uri="{BB962C8B-B14F-4D97-AF65-F5344CB8AC3E}">
        <p14:creationId xmlns:p14="http://schemas.microsoft.com/office/powerpoint/2010/main" val="351149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F21CD8-5632-9713-2260-8235744D1B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7050" y="1997955"/>
                <a:ext cx="3844323" cy="111830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Horizontal Sum.</a:t>
                </a:r>
                <a:r>
                  <a:rPr lang="en-US" dirty="0"/>
                  <a:t> Given two tangle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their horizontal sum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F21CD8-5632-9713-2260-8235744D1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50" y="1997955"/>
                <a:ext cx="3844323" cy="1118303"/>
              </a:xfrm>
              <a:prstGeom prst="rect">
                <a:avLst/>
              </a:prstGeom>
              <a:blipFill>
                <a:blip r:embed="rId2"/>
                <a:stretch>
                  <a:fillRect l="-4921" t="-8197" r="-1270" b="-15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157050" y="4293511"/>
                <a:ext cx="3857625" cy="11183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Vertical Sum.</a:t>
                </a:r>
                <a:r>
                  <a:rPr lang="en-US" dirty="0"/>
                  <a:t> Given two tangle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their vertical sum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157050" y="4293511"/>
                <a:ext cx="3857625" cy="1118304"/>
              </a:xfrm>
              <a:blipFill>
                <a:blip r:embed="rId3"/>
                <a:stretch>
                  <a:fillRect l="-4897" t="-7609" r="-379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2-String Tangles</a:t>
            </a:r>
          </a:p>
        </p:txBody>
      </p:sp>
      <p:pic>
        <p:nvPicPr>
          <p:cNvPr id="7" name="Picture 6" descr="A logo with black and orange lines&#10;&#10;Description automatically generated">
            <a:extLst>
              <a:ext uri="{FF2B5EF4-FFF2-40B4-BE49-F238E27FC236}">
                <a16:creationId xmlns:a16="http://schemas.microsoft.com/office/drawing/2014/main" id="{B69824B5-5FC0-4C7F-FC68-FABBDABC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13" y="3822740"/>
            <a:ext cx="2075688" cy="2075688"/>
          </a:xfrm>
          <a:prstGeom prst="ellipse">
            <a:avLst/>
          </a:prstGeom>
        </p:spPr>
      </p:pic>
      <p:pic>
        <p:nvPicPr>
          <p:cNvPr id="9" name="Picture 8" descr="A logo with black and orange lines&#10;&#10;Description automatically generated">
            <a:extLst>
              <a:ext uri="{FF2B5EF4-FFF2-40B4-BE49-F238E27FC236}">
                <a16:creationId xmlns:a16="http://schemas.microsoft.com/office/drawing/2014/main" id="{C0D75B07-4CF5-BE8B-B63E-6B065B721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113" y="1512390"/>
            <a:ext cx="2074639" cy="2074639"/>
          </a:xfrm>
          <a:prstGeom prst="ellipse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EB28716-3460-4D5E-98AC-2C13050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2-String Tangles</a:t>
            </a:r>
          </a:p>
        </p:txBody>
      </p:sp>
    </p:spTree>
    <p:extLst>
      <p:ext uri="{BB962C8B-B14F-4D97-AF65-F5344CB8AC3E}">
        <p14:creationId xmlns:p14="http://schemas.microsoft.com/office/powerpoint/2010/main" val="149716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F21CD8-5632-9713-2260-8235744D1B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77" y="1211156"/>
                <a:ext cx="7688645" cy="1989244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Mirror Image.</a:t>
                </a:r>
                <a:r>
                  <a:rPr lang="en-US" dirty="0"/>
                  <a:t> Given a tangle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/>
                  <a:t>, the mirror image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/>
                  <a:t>, is obtained be swapping all the crossings.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F21CD8-5632-9713-2260-8235744D1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7" y="1211156"/>
                <a:ext cx="7688645" cy="1989244"/>
              </a:xfrm>
              <a:prstGeom prst="rect">
                <a:avLst/>
              </a:prstGeom>
              <a:blipFill>
                <a:blip r:embed="rId2"/>
                <a:stretch>
                  <a:fillRect l="-2377" t="-4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2-String Tangles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EB28716-3460-4D5E-98AC-2C13050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2-String Tangles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B12AC-36EA-DE27-564A-80497AA3F1F9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3971925" y="3963319"/>
            <a:ext cx="120586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238DEE-18D1-08B2-E6E1-53CA84648583}"/>
                  </a:ext>
                </a:extLst>
              </p:cNvPr>
              <p:cNvSpPr txBox="1"/>
              <p:nvPr/>
            </p:nvSpPr>
            <p:spPr>
              <a:xfrm>
                <a:off x="1943100" y="5440680"/>
                <a:ext cx="1771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238DEE-18D1-08B2-E6E1-53CA84648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5440680"/>
                <a:ext cx="17716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795354-E7C3-1B77-8CD8-4335F6204F87}"/>
                  </a:ext>
                </a:extLst>
              </p:cNvPr>
              <p:cNvSpPr txBox="1"/>
              <p:nvPr/>
            </p:nvSpPr>
            <p:spPr>
              <a:xfrm>
                <a:off x="5429250" y="5408414"/>
                <a:ext cx="17716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795354-E7C3-1B77-8CD8-4335F6204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0" y="5408414"/>
                <a:ext cx="177165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logo with orange lines in a circle&#10;&#10;Description automatically generated">
            <a:extLst>
              <a:ext uri="{FF2B5EF4-FFF2-40B4-BE49-F238E27FC236}">
                <a16:creationId xmlns:a16="http://schemas.microsoft.com/office/drawing/2014/main" id="{595517E2-72C2-2F0C-2567-61F33BC47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925" y="2820319"/>
            <a:ext cx="2286000" cy="2286000"/>
          </a:xfrm>
          <a:prstGeom prst="ellipse">
            <a:avLst/>
          </a:prstGeom>
        </p:spPr>
      </p:pic>
      <p:pic>
        <p:nvPicPr>
          <p:cNvPr id="22" name="Picture 21" descr="A logo with a heart shaped knot&#10;&#10;Description automatically generated with medium confidence">
            <a:extLst>
              <a:ext uri="{FF2B5EF4-FFF2-40B4-BE49-F238E27FC236}">
                <a16:creationId xmlns:a16="http://schemas.microsoft.com/office/drawing/2014/main" id="{FF245582-BAF5-9A37-57D7-1A41599085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792" y="2820319"/>
            <a:ext cx="2286000" cy="2286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080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F21CD8-5632-9713-2260-8235744D1B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348" y="4379677"/>
                <a:ext cx="2754987" cy="86908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∨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F21CD8-5632-9713-2260-8235744D1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48" y="4379677"/>
                <a:ext cx="2754987" cy="8690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Conway Notation for a Rational Tangle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27BB8AA-5F76-CDD8-0862-D6DE0E75F1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3598" y="4379678"/>
                <a:ext cx="3402348" cy="86908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∨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27BB8AA-5F76-CDD8-0862-D6DE0E75F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98" y="4379678"/>
                <a:ext cx="3402348" cy="86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1A96A441-4154-1F43-4F7B-31A1BECC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 Notation for Rational Tangles</a:t>
            </a:r>
          </a:p>
        </p:txBody>
      </p:sp>
      <p:pic>
        <p:nvPicPr>
          <p:cNvPr id="9" name="Picture 8" descr="A logo of a knot&#10;&#10;Description automatically generated">
            <a:extLst>
              <a:ext uri="{FF2B5EF4-FFF2-40B4-BE49-F238E27FC236}">
                <a16:creationId xmlns:a16="http://schemas.microsoft.com/office/drawing/2014/main" id="{782DC9FC-D758-5B9D-EE32-D9F375A00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000" y="1249354"/>
            <a:ext cx="2499685" cy="2499685"/>
          </a:xfrm>
          <a:prstGeom prst="ellipse">
            <a:avLst/>
          </a:prstGeom>
        </p:spPr>
      </p:pic>
      <p:pic>
        <p:nvPicPr>
          <p:cNvPr id="10" name="Picture 9" descr="A logo of a person's back&#10;&#10;Description automatically generated">
            <a:extLst>
              <a:ext uri="{FF2B5EF4-FFF2-40B4-BE49-F238E27FC236}">
                <a16:creationId xmlns:a16="http://schemas.microsoft.com/office/drawing/2014/main" id="{9A9C6662-4824-B95C-F022-7CCD2FCE4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930" y="1249354"/>
            <a:ext cx="2499685" cy="249968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7608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F21CD8-5632-9713-2260-8235744D1B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348" y="4379677"/>
                <a:ext cx="2754987" cy="86908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∨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F21CD8-5632-9713-2260-8235744D1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48" y="4379677"/>
                <a:ext cx="2754987" cy="8690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Conway Notation for a Rational Tangle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27BB8AA-5F76-CDD8-0862-D6DE0E75F1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3598" y="4379678"/>
                <a:ext cx="3402348" cy="869089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∨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B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B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B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27BB8AA-5F76-CDD8-0862-D6DE0E75F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98" y="4379678"/>
                <a:ext cx="3402348" cy="86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1A96A441-4154-1F43-4F7B-31A1BECC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 Notation for Rational Tangles</a:t>
            </a:r>
          </a:p>
        </p:txBody>
      </p:sp>
      <p:pic>
        <p:nvPicPr>
          <p:cNvPr id="9" name="Picture 8" descr="A logo of a knot&#10;&#10;Description automatically generated">
            <a:extLst>
              <a:ext uri="{FF2B5EF4-FFF2-40B4-BE49-F238E27FC236}">
                <a16:creationId xmlns:a16="http://schemas.microsoft.com/office/drawing/2014/main" id="{782DC9FC-D758-5B9D-EE32-D9F375A00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000" y="1249354"/>
            <a:ext cx="2499685" cy="2499685"/>
          </a:xfrm>
          <a:prstGeom prst="ellipse">
            <a:avLst/>
          </a:prstGeom>
        </p:spPr>
      </p:pic>
      <p:pic>
        <p:nvPicPr>
          <p:cNvPr id="10" name="Picture 9" descr="A logo of a person's back&#10;&#10;Description automatically generated">
            <a:extLst>
              <a:ext uri="{FF2B5EF4-FFF2-40B4-BE49-F238E27FC236}">
                <a16:creationId xmlns:a16="http://schemas.microsoft.com/office/drawing/2014/main" id="{9A9C6662-4824-B95C-F022-7CCD2FCE4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930" y="1249354"/>
            <a:ext cx="2499685" cy="2499685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6E71F1-8A58-9651-72D2-092A39943878}"/>
              </a:ext>
            </a:extLst>
          </p:cNvPr>
          <p:cNvSpPr/>
          <p:nvPr/>
        </p:nvSpPr>
        <p:spPr>
          <a:xfrm>
            <a:off x="2073821" y="1654954"/>
            <a:ext cx="829399" cy="448167"/>
          </a:xfrm>
          <a:prstGeom prst="rect">
            <a:avLst/>
          </a:prstGeom>
          <a:solidFill>
            <a:srgbClr val="648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35970-24D4-A0B3-072C-012BA0687E74}"/>
              </a:ext>
            </a:extLst>
          </p:cNvPr>
          <p:cNvSpPr/>
          <p:nvPr/>
        </p:nvSpPr>
        <p:spPr>
          <a:xfrm>
            <a:off x="5701103" y="1892030"/>
            <a:ext cx="829399" cy="492223"/>
          </a:xfrm>
          <a:prstGeom prst="rect">
            <a:avLst/>
          </a:prstGeom>
          <a:solidFill>
            <a:srgbClr val="648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84112-511D-475A-EF70-12B42DA34B51}"/>
              </a:ext>
            </a:extLst>
          </p:cNvPr>
          <p:cNvSpPr/>
          <p:nvPr/>
        </p:nvSpPr>
        <p:spPr>
          <a:xfrm>
            <a:off x="2142401" y="2181903"/>
            <a:ext cx="566509" cy="1113644"/>
          </a:xfrm>
          <a:prstGeom prst="rect">
            <a:avLst/>
          </a:prstGeom>
          <a:solidFill>
            <a:srgbClr val="DC26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438E2E-9CD9-66A3-AA12-0EF8F9E6629A}"/>
              </a:ext>
            </a:extLst>
          </p:cNvPr>
          <p:cNvSpPr/>
          <p:nvPr/>
        </p:nvSpPr>
        <p:spPr>
          <a:xfrm>
            <a:off x="5855407" y="2435074"/>
            <a:ext cx="453953" cy="591248"/>
          </a:xfrm>
          <a:prstGeom prst="rect">
            <a:avLst/>
          </a:prstGeom>
          <a:solidFill>
            <a:srgbClr val="DC26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0B761A-325F-737B-370A-98A84770319B}"/>
              </a:ext>
            </a:extLst>
          </p:cNvPr>
          <p:cNvSpPr/>
          <p:nvPr/>
        </p:nvSpPr>
        <p:spPr>
          <a:xfrm>
            <a:off x="6570025" y="2309344"/>
            <a:ext cx="608015" cy="441402"/>
          </a:xfrm>
          <a:prstGeom prst="rect">
            <a:avLst/>
          </a:prstGeom>
          <a:solidFill>
            <a:srgbClr val="FFB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F21CD8-5632-9713-2260-8235744D1B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348" y="4116787"/>
                <a:ext cx="2754987" cy="1986524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7F21CD8-5632-9713-2260-8235744D1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48" y="4116787"/>
                <a:ext cx="2754987" cy="1986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Continued Fraction for a Rational Tangle</a:t>
            </a:r>
          </a:p>
        </p:txBody>
      </p:sp>
      <p:pic>
        <p:nvPicPr>
          <p:cNvPr id="11" name="Picture 10" descr="A logo of a knot&#10;&#10;Description automatically generated">
            <a:extLst>
              <a:ext uri="{FF2B5EF4-FFF2-40B4-BE49-F238E27FC236}">
                <a16:creationId xmlns:a16="http://schemas.microsoft.com/office/drawing/2014/main" id="{F6C63462-CAF3-8A08-9050-9A7B5E88F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00" y="1249354"/>
            <a:ext cx="2499685" cy="2499685"/>
          </a:xfrm>
          <a:prstGeom prst="ellipse">
            <a:avLst/>
          </a:prstGeom>
        </p:spPr>
      </p:pic>
      <p:pic>
        <p:nvPicPr>
          <p:cNvPr id="13" name="Picture 12" descr="A logo of a person's back&#10;&#10;Description automatically generated">
            <a:extLst>
              <a:ext uri="{FF2B5EF4-FFF2-40B4-BE49-F238E27FC236}">
                <a16:creationId xmlns:a16="http://schemas.microsoft.com/office/drawing/2014/main" id="{982E39C3-0338-E259-6DB0-004A08D84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930" y="1249354"/>
            <a:ext cx="2499685" cy="2499685"/>
          </a:xfrm>
          <a:prstGeom prst="ellipse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27BB8AA-5F76-CDD8-0862-D6DE0E75F1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03598" y="4116788"/>
                <a:ext cx="3402348" cy="1986523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27BB8AA-5F76-CDD8-0862-D6DE0E75F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598" y="4116788"/>
                <a:ext cx="3402348" cy="1986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07F8E0E9-1596-E2EA-08F6-DEB1C968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Continued Fraction for a Rational Tangle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2FC80E-A140-C063-86A3-22B119E01C12}"/>
                  </a:ext>
                </a:extLst>
              </p:cNvPr>
              <p:cNvSpPr txBox="1"/>
              <p:nvPr/>
            </p:nvSpPr>
            <p:spPr>
              <a:xfrm>
                <a:off x="3887705" y="2037531"/>
                <a:ext cx="11395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2FC80E-A140-C063-86A3-22B119E0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705" y="2037531"/>
                <a:ext cx="113957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84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852F-C61C-4E46-996D-B71E17E0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6" y="2744662"/>
            <a:ext cx="7715249" cy="759907"/>
          </a:xfrm>
        </p:spPr>
        <p:txBody>
          <a:bodyPr>
            <a:normAutofit fontScale="90000"/>
          </a:bodyPr>
          <a:lstStyle/>
          <a:p>
            <a:r>
              <a:rPr lang="en-US" dirty="0"/>
              <a:t>Counting and Generating Algebraic Tangles</a:t>
            </a:r>
          </a:p>
        </p:txBody>
      </p:sp>
    </p:spTree>
    <p:extLst>
      <p:ext uri="{BB962C8B-B14F-4D97-AF65-F5344CB8AC3E}">
        <p14:creationId xmlns:p14="http://schemas.microsoft.com/office/powerpoint/2010/main" val="90461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Rational Tangles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55FCAD-23BE-CF4F-63A9-CEEDFD19B8E2}"/>
              </a:ext>
            </a:extLst>
          </p:cNvPr>
          <p:cNvGrpSpPr/>
          <p:nvPr/>
        </p:nvGrpSpPr>
        <p:grpSpPr>
          <a:xfrm>
            <a:off x="5118072" y="1646152"/>
            <a:ext cx="2083612" cy="4105146"/>
            <a:chOff x="5154931" y="1866575"/>
            <a:chExt cx="2083612" cy="4105146"/>
          </a:xfrm>
        </p:grpSpPr>
        <p:pic>
          <p:nvPicPr>
            <p:cNvPr id="9" name="Picture 8" descr="A logo of a person's back&#10;&#10;Description automatically generated">
              <a:extLst>
                <a:ext uri="{FF2B5EF4-FFF2-40B4-BE49-F238E27FC236}">
                  <a16:creationId xmlns:a16="http://schemas.microsoft.com/office/drawing/2014/main" id="{0C0FEF6C-06B2-938B-DCC2-6E54B9121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4931" y="1866575"/>
              <a:ext cx="2083612" cy="2083612"/>
            </a:xfrm>
            <a:prstGeom prst="ellipse">
              <a:avLst/>
            </a:prstGeom>
          </p:spPr>
        </p:pic>
        <p:pic>
          <p:nvPicPr>
            <p:cNvPr id="12" name="Picture 11" descr="A logo of a tennis ball&#10;&#10;Description automatically generated">
              <a:extLst>
                <a:ext uri="{FF2B5EF4-FFF2-40B4-BE49-F238E27FC236}">
                  <a16:creationId xmlns:a16="http://schemas.microsoft.com/office/drawing/2014/main" id="{2B1CC0E5-BA62-D074-7613-5E6C1AFC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3593" y="4425433"/>
              <a:ext cx="1546288" cy="1546288"/>
            </a:xfrm>
            <a:prstGeom prst="ellipse">
              <a:avLst/>
            </a:prstGeom>
          </p:spPr>
        </p:pic>
      </p:grpSp>
      <p:pic>
        <p:nvPicPr>
          <p:cNvPr id="11" name="Picture 10" descr="A logo of a knot&#10;&#10;Description automatically generated">
            <a:extLst>
              <a:ext uri="{FF2B5EF4-FFF2-40B4-BE49-F238E27FC236}">
                <a16:creationId xmlns:a16="http://schemas.microsoft.com/office/drawing/2014/main" id="{3D1CADCF-015F-D5DE-AB53-4FC8EDE91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661" y="1615114"/>
            <a:ext cx="2083611" cy="2083611"/>
          </a:xfrm>
          <a:prstGeom prst="ellipse">
            <a:avLst/>
          </a:prstGeom>
        </p:spPr>
      </p:pic>
      <p:pic>
        <p:nvPicPr>
          <p:cNvPr id="13" name="Picture 12" descr="A logo of a tennis ball&#10;&#10;Description automatically generated">
            <a:extLst>
              <a:ext uri="{FF2B5EF4-FFF2-40B4-BE49-F238E27FC236}">
                <a16:creationId xmlns:a16="http://schemas.microsoft.com/office/drawing/2014/main" id="{FF06F58A-43DF-05A7-A0C3-E9249210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205322" y="4203722"/>
            <a:ext cx="1546288" cy="1546288"/>
          </a:xfrm>
          <a:prstGeom prst="ellipse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3F7AEFB-CEE4-69EC-A59A-6AB3BCBD0D65}"/>
              </a:ext>
            </a:extLst>
          </p:cNvPr>
          <p:cNvCxnSpPr>
            <a:cxnSpLocks/>
            <a:stCxn id="11" idx="2"/>
            <a:endCxn id="13" idx="4"/>
          </p:cNvCxnSpPr>
          <p:nvPr/>
        </p:nvCxnSpPr>
        <p:spPr>
          <a:xfrm rot="10800000" flipH="1" flipV="1">
            <a:off x="1936660" y="2656920"/>
            <a:ext cx="268661" cy="2319946"/>
          </a:xfrm>
          <a:prstGeom prst="curvedConnector3">
            <a:avLst>
              <a:gd name="adj1" fmla="val -8508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11DB192-A6BB-C6D5-4A85-FA3D355D15FB}"/>
              </a:ext>
            </a:extLst>
          </p:cNvPr>
          <p:cNvCxnSpPr>
            <a:cxnSpLocks/>
            <a:stCxn id="9" idx="6"/>
            <a:endCxn id="12" idx="6"/>
          </p:cNvCxnSpPr>
          <p:nvPr/>
        </p:nvCxnSpPr>
        <p:spPr>
          <a:xfrm flipH="1">
            <a:off x="6933022" y="2687958"/>
            <a:ext cx="268662" cy="2290196"/>
          </a:xfrm>
          <a:prstGeom prst="curvedConnector3">
            <a:avLst>
              <a:gd name="adj1" fmla="val -8508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8FBA037-6E14-527C-B8E2-95F1FA09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Boundary; The Only Rational Tangle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7A0CC47-9BCA-C5D4-EFB6-E04500AAF250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>
            <a:off x="3751610" y="4976866"/>
            <a:ext cx="1635124" cy="128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1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12 Points 1">
            <a:extLst>
              <a:ext uri="{FF2B5EF4-FFF2-40B4-BE49-F238E27FC236}">
                <a16:creationId xmlns:a16="http://schemas.microsoft.com/office/drawing/2014/main" id="{1E243D6B-B888-61BE-B33C-23411B3E99CF}"/>
              </a:ext>
            </a:extLst>
          </p:cNvPr>
          <p:cNvSpPr/>
          <p:nvPr/>
        </p:nvSpPr>
        <p:spPr>
          <a:xfrm>
            <a:off x="5016878" y="3835154"/>
            <a:ext cx="2286000" cy="2286000"/>
          </a:xfrm>
          <a:prstGeom prst="star1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Rational Tangles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55FCAD-23BE-CF4F-63A9-CEEDFD19B8E2}"/>
              </a:ext>
            </a:extLst>
          </p:cNvPr>
          <p:cNvGrpSpPr/>
          <p:nvPr/>
        </p:nvGrpSpPr>
        <p:grpSpPr>
          <a:xfrm>
            <a:off x="5118072" y="1646152"/>
            <a:ext cx="2083612" cy="4105146"/>
            <a:chOff x="5154931" y="1866575"/>
            <a:chExt cx="2083612" cy="4105146"/>
          </a:xfrm>
        </p:grpSpPr>
        <p:pic>
          <p:nvPicPr>
            <p:cNvPr id="9" name="Picture 8" descr="A logo of a person's back&#10;&#10;Description automatically generated">
              <a:extLst>
                <a:ext uri="{FF2B5EF4-FFF2-40B4-BE49-F238E27FC236}">
                  <a16:creationId xmlns:a16="http://schemas.microsoft.com/office/drawing/2014/main" id="{0C0FEF6C-06B2-938B-DCC2-6E54B9121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4931" y="1866575"/>
              <a:ext cx="2083612" cy="2083612"/>
            </a:xfrm>
            <a:prstGeom prst="ellipse">
              <a:avLst/>
            </a:prstGeom>
          </p:spPr>
        </p:pic>
        <p:pic>
          <p:nvPicPr>
            <p:cNvPr id="12" name="Picture 11" descr="A logo of a tennis ball&#10;&#10;Description automatically generated">
              <a:extLst>
                <a:ext uri="{FF2B5EF4-FFF2-40B4-BE49-F238E27FC236}">
                  <a16:creationId xmlns:a16="http://schemas.microsoft.com/office/drawing/2014/main" id="{2B1CC0E5-BA62-D074-7613-5E6C1AFC2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3593" y="4425433"/>
              <a:ext cx="1546288" cy="1546288"/>
            </a:xfrm>
            <a:prstGeom prst="ellipse">
              <a:avLst/>
            </a:prstGeom>
          </p:spPr>
        </p:pic>
      </p:grpSp>
      <p:pic>
        <p:nvPicPr>
          <p:cNvPr id="11" name="Picture 10" descr="A logo of a knot&#10;&#10;Description automatically generated">
            <a:extLst>
              <a:ext uri="{FF2B5EF4-FFF2-40B4-BE49-F238E27FC236}">
                <a16:creationId xmlns:a16="http://schemas.microsoft.com/office/drawing/2014/main" id="{3D1CADCF-015F-D5DE-AB53-4FC8EDE91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661" y="1615114"/>
            <a:ext cx="2083611" cy="2083611"/>
          </a:xfrm>
          <a:prstGeom prst="ellipse">
            <a:avLst/>
          </a:prstGeom>
        </p:spPr>
      </p:pic>
      <p:pic>
        <p:nvPicPr>
          <p:cNvPr id="13" name="Picture 12" descr="A logo of a tennis ball&#10;&#10;Description automatically generated">
            <a:extLst>
              <a:ext uri="{FF2B5EF4-FFF2-40B4-BE49-F238E27FC236}">
                <a16:creationId xmlns:a16="http://schemas.microsoft.com/office/drawing/2014/main" id="{FF06F58A-43DF-05A7-A0C3-E9249210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205322" y="4203722"/>
            <a:ext cx="1546288" cy="1546288"/>
          </a:xfrm>
          <a:prstGeom prst="ellipse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3F7AEFB-CEE4-69EC-A59A-6AB3BCBD0D65}"/>
              </a:ext>
            </a:extLst>
          </p:cNvPr>
          <p:cNvCxnSpPr>
            <a:cxnSpLocks/>
            <a:stCxn id="11" idx="2"/>
            <a:endCxn id="13" idx="4"/>
          </p:cNvCxnSpPr>
          <p:nvPr/>
        </p:nvCxnSpPr>
        <p:spPr>
          <a:xfrm rot="10800000" flipH="1" flipV="1">
            <a:off x="1936660" y="2656920"/>
            <a:ext cx="268661" cy="2319946"/>
          </a:xfrm>
          <a:prstGeom prst="curvedConnector3">
            <a:avLst>
              <a:gd name="adj1" fmla="val -8508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11DB192-A6BB-C6D5-4A85-FA3D355D15FB}"/>
              </a:ext>
            </a:extLst>
          </p:cNvPr>
          <p:cNvCxnSpPr>
            <a:cxnSpLocks/>
            <a:stCxn id="9" idx="6"/>
            <a:endCxn id="12" idx="6"/>
          </p:cNvCxnSpPr>
          <p:nvPr/>
        </p:nvCxnSpPr>
        <p:spPr>
          <a:xfrm flipH="1">
            <a:off x="6933022" y="2687958"/>
            <a:ext cx="268662" cy="2290196"/>
          </a:xfrm>
          <a:prstGeom prst="curvedConnector3">
            <a:avLst>
              <a:gd name="adj1" fmla="val -8508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C8FBA037-6E14-527C-B8E2-95F1FA09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Boundary; The Only Rational Tangle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7A0CC47-9BCA-C5D4-EFB6-E04500AAF250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>
            <a:off x="3751610" y="4976866"/>
            <a:ext cx="1635124" cy="128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6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852F-C61C-4E46-996D-B71E17E0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6" y="2744662"/>
            <a:ext cx="7715249" cy="75990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43DA53E-EAA6-0165-7381-058D561F6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3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378149"/>
                <a:ext cx="7688645" cy="231374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Definition.</a:t>
                </a:r>
                <a:r>
                  <a:rPr lang="en-US" dirty="0"/>
                  <a:t> Conway notation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a rational tangle is in </a:t>
                </a:r>
                <a:r>
                  <a:rPr lang="en-US" u="sng" dirty="0"/>
                  <a:t>minimal length canonical form</a:t>
                </a:r>
                <a:r>
                  <a:rPr lang="en-US" dirty="0"/>
                  <a:t> if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i="0" dirty="0">
                    <a:latin typeface="+mj-lt"/>
                  </a:rPr>
                  <a:t> </a:t>
                </a:r>
                <a:r>
                  <a:rPr lang="en-US" i="0" dirty="0">
                    <a:latin typeface="+mj-lt"/>
                  </a:rPr>
                  <a:t>is minimal</a:t>
                </a:r>
                <a:r>
                  <a:rPr lang="en-US" b="1" i="0" dirty="0">
                    <a:latin typeface="+mj-lt"/>
                  </a:rPr>
                  <a:t> </a:t>
                </a:r>
                <a:r>
                  <a:rPr lang="en-US" i="0" dirty="0">
                    <a:latin typeface="+mj-lt"/>
                  </a:rPr>
                  <a:t>(implies</a:t>
                </a:r>
                <a:r>
                  <a:rPr lang="en-US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 ≥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i="0" dirty="0">
                    <a:latin typeface="+mj-lt"/>
                  </a:rPr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all positive or negative except possibly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378149"/>
                <a:ext cx="7688645" cy="2313741"/>
              </a:xfrm>
              <a:blipFill>
                <a:blip r:embed="rId3"/>
                <a:stretch>
                  <a:fillRect l="-2379" t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Rational Tangles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E4910E-F1AA-71F1-592F-FBE05DE0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Boundary; Rational Tangles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2C4F2D-E92A-CD6E-EA95-C658F7251B55}"/>
              </a:ext>
            </a:extLst>
          </p:cNvPr>
          <p:cNvSpPr txBox="1">
            <a:spLocks/>
          </p:cNvSpPr>
          <p:nvPr/>
        </p:nvSpPr>
        <p:spPr>
          <a:xfrm>
            <a:off x="714373" y="4354831"/>
            <a:ext cx="7688645" cy="13258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odd length and even length canonical forms. 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7AC83-20DC-1494-9047-E862BAE1DBE5}"/>
                  </a:ext>
                </a:extLst>
              </p:cNvPr>
              <p:cNvSpPr txBox="1"/>
              <p:nvPr/>
            </p:nvSpPr>
            <p:spPr>
              <a:xfrm>
                <a:off x="2238405" y="4844359"/>
                <a:ext cx="4640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7AC83-20DC-1494-9047-E862BAE1D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405" y="4844359"/>
                <a:ext cx="4640580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567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of a knot&#10;&#10;Description automatically generated with medium confidence">
            <a:extLst>
              <a:ext uri="{FF2B5EF4-FFF2-40B4-BE49-F238E27FC236}">
                <a16:creationId xmlns:a16="http://schemas.microsoft.com/office/drawing/2014/main" id="{4505A7D5-AF6D-B7A8-5F5D-9085DE5D6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55" y="2071166"/>
            <a:ext cx="2286000" cy="2286000"/>
          </a:xfrm>
          <a:prstGeom prst="ellipse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FA50E7-17B6-1B7A-E902-251E30BA21AC}"/>
                  </a:ext>
                </a:extLst>
              </p:cNvPr>
              <p:cNvSpPr txBox="1"/>
              <p:nvPr/>
            </p:nvSpPr>
            <p:spPr>
              <a:xfrm>
                <a:off x="5219798" y="4505900"/>
                <a:ext cx="2507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FA50E7-17B6-1B7A-E902-251E30BA2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98" y="4505900"/>
                <a:ext cx="2507176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DE30E1-D07F-41B3-0D5F-EB0F83C912A3}"/>
                  </a:ext>
                </a:extLst>
              </p:cNvPr>
              <p:cNvSpPr txBox="1"/>
              <p:nvPr/>
            </p:nvSpPr>
            <p:spPr>
              <a:xfrm>
                <a:off x="5219798" y="5072360"/>
                <a:ext cx="2507176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∨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DE30E1-D07F-41B3-0D5F-EB0F83C9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98" y="5072360"/>
                <a:ext cx="2507176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304C589-446B-7BE1-A5CC-3B5A89F6CB3A}"/>
              </a:ext>
            </a:extLst>
          </p:cNvPr>
          <p:cNvSpPr/>
          <p:nvPr/>
        </p:nvSpPr>
        <p:spPr>
          <a:xfrm>
            <a:off x="5814846" y="2499038"/>
            <a:ext cx="739532" cy="521529"/>
          </a:xfrm>
          <a:prstGeom prst="rect">
            <a:avLst/>
          </a:prstGeom>
          <a:solidFill>
            <a:srgbClr val="DC26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4A2F37-9509-63E9-7B36-E5B2CEDDAB80}"/>
              </a:ext>
            </a:extLst>
          </p:cNvPr>
          <p:cNvSpPr/>
          <p:nvPr/>
        </p:nvSpPr>
        <p:spPr>
          <a:xfrm flipV="1">
            <a:off x="5937553" y="3138447"/>
            <a:ext cx="494119" cy="782424"/>
          </a:xfrm>
          <a:prstGeom prst="rect">
            <a:avLst/>
          </a:prstGeom>
          <a:solidFill>
            <a:srgbClr val="648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Rational Tangles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E4910E-F1AA-71F1-592F-FBE05DE0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Boundary; Rational Tangles</a:t>
            </a:r>
          </a:p>
        </p:txBody>
      </p:sp>
      <p:pic>
        <p:nvPicPr>
          <p:cNvPr id="4" name="Picture 3" descr="A logo of a knot&#10;&#10;Description automatically generated with medium confidence">
            <a:extLst>
              <a:ext uri="{FF2B5EF4-FFF2-40B4-BE49-F238E27FC236}">
                <a16:creationId xmlns:a16="http://schemas.microsoft.com/office/drawing/2014/main" id="{7198E2BA-7A95-1580-B6DD-D093A78EE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47" y="2076771"/>
            <a:ext cx="2286000" cy="2286000"/>
          </a:xfrm>
          <a:prstGeom prst="ellipse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CD83F-9D1E-8B39-84E6-E80E1E818602}"/>
                  </a:ext>
                </a:extLst>
              </p:cNvPr>
              <p:cNvSpPr txBox="1"/>
              <p:nvPr/>
            </p:nvSpPr>
            <p:spPr>
              <a:xfrm>
                <a:off x="2251710" y="1234440"/>
                <a:ext cx="4640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CD83F-9D1E-8B39-84E6-E80E1E818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10" y="1234440"/>
                <a:ext cx="4640580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0ADBB-B2F0-1AED-2490-5EC49F53C0F1}"/>
                  </a:ext>
                </a:extLst>
              </p:cNvPr>
              <p:cNvSpPr txBox="1"/>
              <p:nvPr/>
            </p:nvSpPr>
            <p:spPr>
              <a:xfrm>
                <a:off x="1417028" y="4514255"/>
                <a:ext cx="25071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0ADBB-B2F0-1AED-2490-5EC49F53C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28" y="4514255"/>
                <a:ext cx="2507176" cy="46166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8BC5F7-3A20-A15B-1E91-5546252309C6}"/>
                  </a:ext>
                </a:extLst>
              </p:cNvPr>
              <p:cNvSpPr txBox="1"/>
              <p:nvPr/>
            </p:nvSpPr>
            <p:spPr>
              <a:xfrm>
                <a:off x="1417026" y="5072360"/>
                <a:ext cx="2507176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DC26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B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B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B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∨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648F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E61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8BC5F7-3A20-A15B-1E91-55462523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26" y="5072360"/>
                <a:ext cx="2507176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0242E1F-53F9-FD69-B30E-608E11A03E4D}"/>
              </a:ext>
            </a:extLst>
          </p:cNvPr>
          <p:cNvSpPr/>
          <p:nvPr/>
        </p:nvSpPr>
        <p:spPr>
          <a:xfrm>
            <a:off x="2095974" y="2531494"/>
            <a:ext cx="349420" cy="467635"/>
          </a:xfrm>
          <a:prstGeom prst="rect">
            <a:avLst/>
          </a:prstGeom>
          <a:solidFill>
            <a:srgbClr val="DC26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1E9576-F114-DC5C-60B8-B4DAE0D5FC13}"/>
              </a:ext>
            </a:extLst>
          </p:cNvPr>
          <p:cNvSpPr/>
          <p:nvPr/>
        </p:nvSpPr>
        <p:spPr>
          <a:xfrm>
            <a:off x="2487742" y="2531494"/>
            <a:ext cx="349420" cy="467634"/>
          </a:xfrm>
          <a:prstGeom prst="rect">
            <a:avLst/>
          </a:prstGeom>
          <a:solidFill>
            <a:srgbClr val="FFB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BE576A-BA21-7CA0-602E-4A3E2CE91C0B}"/>
              </a:ext>
            </a:extLst>
          </p:cNvPr>
          <p:cNvSpPr/>
          <p:nvPr/>
        </p:nvSpPr>
        <p:spPr>
          <a:xfrm flipV="1">
            <a:off x="2142403" y="3162242"/>
            <a:ext cx="494119" cy="742349"/>
          </a:xfrm>
          <a:prstGeom prst="rect">
            <a:avLst/>
          </a:prstGeom>
          <a:solidFill>
            <a:srgbClr val="648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63F0A2-042C-CB2D-8232-76375A512557}"/>
              </a:ext>
            </a:extLst>
          </p:cNvPr>
          <p:cNvSpPr/>
          <p:nvPr/>
        </p:nvSpPr>
        <p:spPr>
          <a:xfrm>
            <a:off x="2895053" y="2855681"/>
            <a:ext cx="516980" cy="825268"/>
          </a:xfrm>
          <a:prstGeom prst="rect">
            <a:avLst/>
          </a:prstGeom>
          <a:solidFill>
            <a:srgbClr val="FE61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5DAAD-BC62-F28C-4DD9-2F098C5485B9}"/>
              </a:ext>
            </a:extLst>
          </p:cNvPr>
          <p:cNvSpPr/>
          <p:nvPr/>
        </p:nvSpPr>
        <p:spPr>
          <a:xfrm>
            <a:off x="6705209" y="2812274"/>
            <a:ext cx="516980" cy="825268"/>
          </a:xfrm>
          <a:prstGeom prst="rect">
            <a:avLst/>
          </a:prstGeom>
          <a:solidFill>
            <a:srgbClr val="FE6100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378149"/>
                <a:ext cx="7688645" cy="231374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Definition.</a:t>
                </a:r>
                <a:r>
                  <a:rPr lang="en-US" dirty="0"/>
                  <a:t> Conway notation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a rational tangle is in </a:t>
                </a:r>
                <a:r>
                  <a:rPr lang="en-US" u="sng" dirty="0"/>
                  <a:t>minimal length canonical form</a:t>
                </a:r>
                <a:r>
                  <a:rPr lang="en-US" dirty="0"/>
                  <a:t> if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i="0" dirty="0">
                    <a:latin typeface="+mj-lt"/>
                  </a:rPr>
                  <a:t> </a:t>
                </a:r>
                <a:r>
                  <a:rPr lang="en-US" i="0" dirty="0">
                    <a:latin typeface="+mj-lt"/>
                  </a:rPr>
                  <a:t>is minimal</a:t>
                </a:r>
                <a:r>
                  <a:rPr lang="en-US" b="1" i="0" dirty="0">
                    <a:latin typeface="+mj-lt"/>
                  </a:rPr>
                  <a:t> </a:t>
                </a:r>
                <a:r>
                  <a:rPr lang="en-US" i="0" dirty="0">
                    <a:latin typeface="+mj-lt"/>
                  </a:rPr>
                  <a:t>(implies</a:t>
                </a:r>
                <a:r>
                  <a:rPr lang="en-US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 ≥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i="0" dirty="0">
                    <a:latin typeface="+mj-lt"/>
                  </a:rPr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all positive or negative except possibly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378149"/>
                <a:ext cx="7688645" cy="2313741"/>
              </a:xfrm>
              <a:blipFill>
                <a:blip r:embed="rId3"/>
                <a:stretch>
                  <a:fillRect l="-2379" t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Rational Tangles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E4910E-F1AA-71F1-592F-FBE05DE0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Boundary; Rational Tangles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2C4F2D-E92A-CD6E-EA95-C658F7251B55}"/>
              </a:ext>
            </a:extLst>
          </p:cNvPr>
          <p:cNvSpPr txBox="1">
            <a:spLocks/>
          </p:cNvSpPr>
          <p:nvPr/>
        </p:nvSpPr>
        <p:spPr>
          <a:xfrm>
            <a:off x="714373" y="4354831"/>
            <a:ext cx="7688645" cy="13258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There are odd length and even length canonical forms. 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7AC83-20DC-1494-9047-E862BAE1DBE5}"/>
                  </a:ext>
                </a:extLst>
              </p:cNvPr>
              <p:cNvSpPr txBox="1"/>
              <p:nvPr/>
            </p:nvSpPr>
            <p:spPr>
              <a:xfrm>
                <a:off x="2238405" y="4844359"/>
                <a:ext cx="4640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7AC83-20DC-1494-9047-E862BAE1D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405" y="4844359"/>
                <a:ext cx="4640580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411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686759"/>
                <a:ext cx="7688645" cy="1250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Definition.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-composition of a natural number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is a sequence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natural numbers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whose sum   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).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686759"/>
                <a:ext cx="7688645" cy="1250752"/>
              </a:xfrm>
              <a:blipFill>
                <a:blip r:embed="rId3"/>
                <a:stretch>
                  <a:fillRect l="-2379" t="-7317" r="-1903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Rational Tangles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045F0FB-EA4D-8666-63ED-1898BE551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678" y="3296983"/>
                <a:ext cx="3088006" cy="1250752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045F0FB-EA4D-8666-63ED-1898BE55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8" y="3296983"/>
                <a:ext cx="3088006" cy="12507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4D3414-B01B-42CC-6455-95AA755F50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6684" y="3296983"/>
                <a:ext cx="4789235" cy="1250752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84D3414-B01B-42CC-6455-95AA755F5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684" y="3296983"/>
                <a:ext cx="4789235" cy="12507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D8B2435-E172-C01E-DEFD-2E93C45EC8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375" y="4570929"/>
                <a:ext cx="7688645" cy="179791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latin typeface="+mj-lt"/>
                  </a:rPr>
                  <a:t>Note.</a:t>
                </a:r>
                <a:r>
                  <a:rPr lang="en-US" dirty="0">
                    <a:latin typeface="+mj-lt"/>
                  </a:rPr>
                  <a:t> Non-trivially permuting the terms of a composition creates a new composition.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D8B2435-E172-C01E-DEFD-2E93C45EC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4570929"/>
                <a:ext cx="7688645" cy="1797912"/>
              </a:xfrm>
              <a:prstGeom prst="rect">
                <a:avLst/>
              </a:prstGeom>
              <a:blipFill>
                <a:blip r:embed="rId6"/>
                <a:stretch>
                  <a:fillRect l="-2379" t="-5085" r="-2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8">
            <a:extLst>
              <a:ext uri="{FF2B5EF4-FFF2-40B4-BE49-F238E27FC236}">
                <a16:creationId xmlns:a16="http://schemas.microsoft.com/office/drawing/2014/main" id="{0E92B8B5-6880-DADB-609B-5568DE25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Boundary; Rational Tangles</a:t>
            </a:r>
          </a:p>
        </p:txBody>
      </p:sp>
    </p:spTree>
    <p:extLst>
      <p:ext uri="{BB962C8B-B14F-4D97-AF65-F5344CB8AC3E}">
        <p14:creationId xmlns:p14="http://schemas.microsoft.com/office/powerpoint/2010/main" val="168632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686758"/>
                <a:ext cx="7688645" cy="32281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 [S. </a:t>
                </a:r>
                <a:r>
                  <a:rPr lang="en-US" b="1" dirty="0" err="1"/>
                  <a:t>Heubach</a:t>
                </a:r>
                <a:r>
                  <a:rPr lang="en-US" b="1" dirty="0"/>
                  <a:t>, T. Mansour].</a:t>
                </a:r>
                <a:r>
                  <a:rPr lang="en-US" dirty="0"/>
                  <a:t> For natural numbers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many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-compositions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 [S. </a:t>
                </a:r>
                <a:r>
                  <a:rPr lang="en-US" b="1" dirty="0" err="1"/>
                  <a:t>Heubach</a:t>
                </a:r>
                <a:r>
                  <a:rPr lang="en-US" b="1" dirty="0"/>
                  <a:t>, T. Mansour]. </a:t>
                </a: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total compositions of a natural number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686758"/>
                <a:ext cx="7688645" cy="3228142"/>
              </a:xfrm>
              <a:blipFill>
                <a:blip r:embed="rId3"/>
                <a:stretch>
                  <a:fillRect l="-2379" t="-2836" r="-3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Rational Tangles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D5E384-DBE2-593B-83BA-C4CD9061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Boundary; Rational Tangles</a:t>
            </a:r>
          </a:p>
        </p:txBody>
      </p:sp>
    </p:spTree>
    <p:extLst>
      <p:ext uri="{BB962C8B-B14F-4D97-AF65-F5344CB8AC3E}">
        <p14:creationId xmlns:p14="http://schemas.microsoft.com/office/powerpoint/2010/main" val="3433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686759"/>
                <a:ext cx="7688645" cy="12507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Theorem.</a:t>
                </a:r>
                <a:r>
                  <a:rPr lang="en-US" dirty="0"/>
                  <a:t>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unique rational tangles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crossings.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686759"/>
                <a:ext cx="7688645" cy="1250752"/>
              </a:xfrm>
              <a:blipFill>
                <a:blip r:embed="rId3"/>
                <a:stretch>
                  <a:fillRect l="-2379" t="-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Rational Tangles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5729F-5A15-7545-9EB7-2C206AC83B50}"/>
              </a:ext>
            </a:extLst>
          </p:cNvPr>
          <p:cNvSpPr txBox="1">
            <a:spLocks/>
          </p:cNvSpPr>
          <p:nvPr/>
        </p:nvSpPr>
        <p:spPr>
          <a:xfrm>
            <a:off x="714373" y="3429000"/>
            <a:ext cx="7688645" cy="12507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282F63F9-FF54-4BC9-8C14-8A39AD8E7F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866908"/>
                  </p:ext>
                </p:extLst>
              </p:nvPr>
            </p:nvGraphicFramePr>
            <p:xfrm>
              <a:off x="497268" y="3201056"/>
              <a:ext cx="8178105" cy="201168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039081">
                      <a:extLst>
                        <a:ext uri="{9D8B030D-6E8A-4147-A177-3AD203B41FA5}">
                          <a16:colId xmlns:a16="http://schemas.microsoft.com/office/drawing/2014/main" val="3416470054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3767183251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1823257020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2276300099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679274392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2266064183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4005821817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2608340696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20690583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1386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Unique Rational Tangles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98907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5">
                <a:extLst>
                  <a:ext uri="{FF2B5EF4-FFF2-40B4-BE49-F238E27FC236}">
                    <a16:creationId xmlns:a16="http://schemas.microsoft.com/office/drawing/2014/main" id="{282F63F9-FF54-4BC9-8C14-8A39AD8E7F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866908"/>
                  </p:ext>
                </p:extLst>
              </p:nvPr>
            </p:nvGraphicFramePr>
            <p:xfrm>
              <a:off x="497268" y="3201056"/>
              <a:ext cx="8178105" cy="201168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039081">
                      <a:extLst>
                        <a:ext uri="{9D8B030D-6E8A-4147-A177-3AD203B41FA5}">
                          <a16:colId xmlns:a16="http://schemas.microsoft.com/office/drawing/2014/main" val="3416470054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3767183251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1823257020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2276300099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679274392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2266064183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4005821817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2608340696"/>
                        </a:ext>
                      </a:extLst>
                    </a:gridCol>
                    <a:gridCol w="767378">
                      <a:extLst>
                        <a:ext uri="{9D8B030D-6E8A-4147-A177-3AD203B41FA5}">
                          <a16:colId xmlns:a16="http://schemas.microsoft.com/office/drawing/2014/main" val="2069058314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667" t="-5185" r="-701587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6667" t="-5185" r="-601587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6667" t="-5185" r="-501587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6667" t="-5185" r="-401587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66667" t="-5185" r="-301587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66667" t="-5185" r="-201587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66667" t="-5185" r="-101587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66667" t="-5185" r="-1587" b="-1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1386916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Unique Rational Tangles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6667" t="-72449" r="-701587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6667" t="-72449" r="-601587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66667" t="-72449" r="-501587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6667" t="-72449" r="-401587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66667" t="-72449" r="-301587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66667" t="-72449" r="-201587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66667" t="-72449" r="-101587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66667" t="-72449" r="-1587" b="-11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9073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C30FE283-D30B-AA6E-817C-3CA699A0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Boundary; Rational Tangles</a:t>
            </a:r>
          </a:p>
        </p:txBody>
      </p:sp>
    </p:spTree>
    <p:extLst>
      <p:ext uri="{BB962C8B-B14F-4D97-AF65-F5344CB8AC3E}">
        <p14:creationId xmlns:p14="http://schemas.microsoft.com/office/powerpoint/2010/main" val="1645435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BE4B44-1585-4316-9634-5975DFCE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45" y="1110790"/>
            <a:ext cx="7713003" cy="4636008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Rational Tangles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5729F-5A15-7545-9EB7-2C206AC83B50}"/>
              </a:ext>
            </a:extLst>
          </p:cNvPr>
          <p:cNvSpPr txBox="1">
            <a:spLocks/>
          </p:cNvSpPr>
          <p:nvPr/>
        </p:nvSpPr>
        <p:spPr>
          <a:xfrm>
            <a:off x="714373" y="3429000"/>
            <a:ext cx="7688645" cy="12507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30FE283-D30B-AA6E-817C-3CA699A0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Boundary; Rational Tangles</a:t>
            </a:r>
          </a:p>
        </p:txBody>
      </p:sp>
    </p:spTree>
    <p:extLst>
      <p:ext uri="{BB962C8B-B14F-4D97-AF65-F5344CB8AC3E}">
        <p14:creationId xmlns:p14="http://schemas.microsoft.com/office/powerpoint/2010/main" val="220464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Rational Tangles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B1D701B-601A-AF0E-6BD2-14F010B68899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4153215832"/>
                  </p:ext>
                </p:extLst>
              </p:nvPr>
            </p:nvGraphicFramePr>
            <p:xfrm>
              <a:off x="727870" y="2259330"/>
              <a:ext cx="768826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2065">
                      <a:extLst>
                        <a:ext uri="{9D8B030D-6E8A-4147-A177-3AD203B41FA5}">
                          <a16:colId xmlns:a16="http://schemas.microsoft.com/office/drawing/2014/main" val="2298121747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934905409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3926292204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213907220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All 16 Compositions of 5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127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4248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94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7861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1159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B1D701B-601A-AF0E-6BD2-14F010B68899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4153215832"/>
                  </p:ext>
                </p:extLst>
              </p:nvPr>
            </p:nvGraphicFramePr>
            <p:xfrm>
              <a:off x="727870" y="2259330"/>
              <a:ext cx="768826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2065">
                      <a:extLst>
                        <a:ext uri="{9D8B030D-6E8A-4147-A177-3AD203B41FA5}">
                          <a16:colId xmlns:a16="http://schemas.microsoft.com/office/drawing/2014/main" val="2298121747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934905409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3926292204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2139072204"/>
                        </a:ext>
                      </a:extLst>
                    </a:gridCol>
                  </a:tblGrid>
                  <a:tr h="5181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All 16 Compositions of 5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1272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6" t="-111765" r="-300633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35" t="-111765" r="-201587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1765" r="-100949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952" t="-111765" r="-1270" b="-3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2488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6" t="-209302" r="-3006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35" t="-209302" r="-20158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09302" r="-1009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952" t="-209302" r="-127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94985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6" t="-312941" r="-30063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35" t="-312941" r="-201587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312941" r="-100949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952" t="-312941" r="-1270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86132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6" t="-412941" r="-30063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35" t="-412941" r="-20158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412941" r="-10094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952" t="-412941" r="-127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159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41C31C8-DDDA-BFDB-E673-C129E5E4F0B6}"/>
              </a:ext>
            </a:extLst>
          </p:cNvPr>
          <p:cNvSpPr/>
          <p:nvPr/>
        </p:nvSpPr>
        <p:spPr>
          <a:xfrm>
            <a:off x="727869" y="3777152"/>
            <a:ext cx="7688261" cy="1072978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D51774-5DAA-5F4A-9B6A-A46D39B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Boundary; Rational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B7006E-AFFC-F915-0D33-087E7E5C9C9B}"/>
                  </a:ext>
                </a:extLst>
              </p:cNvPr>
              <p:cNvSpPr txBox="1"/>
              <p:nvPr/>
            </p:nvSpPr>
            <p:spPr>
              <a:xfrm>
                <a:off x="2251710" y="1234440"/>
                <a:ext cx="4640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B7006E-AFFC-F915-0D33-087E7E5C9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10" y="1234440"/>
                <a:ext cx="4640580" cy="461665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1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Rational Tangles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B1D701B-601A-AF0E-6BD2-14F010B68899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975857685"/>
                  </p:ext>
                </p:extLst>
              </p:nvPr>
            </p:nvGraphicFramePr>
            <p:xfrm>
              <a:off x="741366" y="1920240"/>
              <a:ext cx="7688260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2065">
                      <a:extLst>
                        <a:ext uri="{9D8B030D-6E8A-4147-A177-3AD203B41FA5}">
                          <a16:colId xmlns:a16="http://schemas.microsoft.com/office/drawing/2014/main" val="2298121747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934905409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3926292204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2139072204"/>
                        </a:ext>
                      </a:extLst>
                    </a:gridCol>
                  </a:tblGrid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All 16 Unique Rational Tangles With 5 Crossings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127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4248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9498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4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390303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2B1D701B-601A-AF0E-6BD2-14F010B68899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975857685"/>
                  </p:ext>
                </p:extLst>
              </p:nvPr>
            </p:nvGraphicFramePr>
            <p:xfrm>
              <a:off x="741366" y="1920240"/>
              <a:ext cx="7688260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2065">
                      <a:extLst>
                        <a:ext uri="{9D8B030D-6E8A-4147-A177-3AD203B41FA5}">
                          <a16:colId xmlns:a16="http://schemas.microsoft.com/office/drawing/2014/main" val="2298121747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934905409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3926292204"/>
                        </a:ext>
                      </a:extLst>
                    </a:gridCol>
                    <a:gridCol w="1922065">
                      <a:extLst>
                        <a:ext uri="{9D8B030D-6E8A-4147-A177-3AD203B41FA5}">
                          <a16:colId xmlns:a16="http://schemas.microsoft.com/office/drawing/2014/main" val="2139072204"/>
                        </a:ext>
                      </a:extLst>
                    </a:gridCol>
                  </a:tblGrid>
                  <a:tr h="94488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All 16 Unique Rational Tangles With 5 Crossings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41272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6" t="-194118" r="-300633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35" t="-194118" r="-201587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94118" r="-100949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952" t="-194118" r="-1270" b="-3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2488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6" t="-294118" r="-300633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35" t="-294118" r="-201587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94118" r="-100949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952" t="-294118" r="-1270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949852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6" t="-394118" r="-300633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35" t="-394118" r="-201587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394118" r="-100949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952" t="-394118" r="-1270" b="-1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47078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6" t="-494118" r="-300633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35" t="-494118" r="-201587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494118" r="-100949" b="-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952" t="-494118" r="-1270" b="-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0303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23820AA-39AD-5EC0-A052-D46EA4AC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Boundary; Rational Tangles</a:t>
            </a:r>
          </a:p>
        </p:txBody>
      </p:sp>
    </p:spTree>
    <p:extLst>
      <p:ext uri="{BB962C8B-B14F-4D97-AF65-F5344CB8AC3E}">
        <p14:creationId xmlns:p14="http://schemas.microsoft.com/office/powerpoint/2010/main" val="210007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FF1D-7045-8283-1FEA-688314D4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CA19C-8BF3-B703-50A9-462F447F54F2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298964"/>
                <a:ext cx="7688645" cy="121563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Definition. </a:t>
                </a:r>
                <a:r>
                  <a:rPr lang="en-US" dirty="0"/>
                  <a:t>A Montesinos tangle is a horizontal sum of at least two rational tangles which are not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0" dirty="0"/>
                  <a:t>-tangle.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CA19C-8BF3-B703-50A9-462F447F5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298964"/>
                <a:ext cx="7688645" cy="1215636"/>
              </a:xfrm>
              <a:blipFill>
                <a:blip r:embed="rId2"/>
                <a:stretch>
                  <a:fillRect l="-2379" t="-7000" r="-2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6AF83-9A28-0657-0240-B2498CD46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 Montesinos Tangles</a:t>
            </a:r>
            <a:endParaRPr lang="en-US" b="0" dirty="0"/>
          </a:p>
        </p:txBody>
      </p:sp>
      <p:pic>
        <p:nvPicPr>
          <p:cNvPr id="5" name="Picture 4" descr="A logo with orange lines in a circle&#10;&#10;Description automatically generated">
            <a:extLst>
              <a:ext uri="{FF2B5EF4-FFF2-40B4-BE49-F238E27FC236}">
                <a16:creationId xmlns:a16="http://schemas.microsoft.com/office/drawing/2014/main" id="{2044AE21-0759-0292-9E95-0A267A9F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82" y="2707250"/>
            <a:ext cx="2566036" cy="2566036"/>
          </a:xfrm>
          <a:prstGeom prst="rect">
            <a:avLst/>
          </a:prstGeom>
        </p:spPr>
      </p:pic>
      <p:pic>
        <p:nvPicPr>
          <p:cNvPr id="9" name="Picture 8" descr="A logo with orange lines&#10;&#10;Description automatically generated">
            <a:extLst>
              <a:ext uri="{FF2B5EF4-FFF2-40B4-BE49-F238E27FC236}">
                <a16:creationId xmlns:a16="http://schemas.microsoft.com/office/drawing/2014/main" id="{8A86C907-BDD3-0073-106C-FCC2A8555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45" y="2707250"/>
            <a:ext cx="2566036" cy="2566036"/>
          </a:xfrm>
          <a:prstGeom prst="ellipse">
            <a:avLst/>
          </a:prstGeom>
        </p:spPr>
      </p:pic>
      <p:pic>
        <p:nvPicPr>
          <p:cNvPr id="13" name="Picture 12" descr="A logo with orange lines&#10;&#10;Description automatically generated">
            <a:extLst>
              <a:ext uri="{FF2B5EF4-FFF2-40B4-BE49-F238E27FC236}">
                <a16:creationId xmlns:a16="http://schemas.microsoft.com/office/drawing/2014/main" id="{DE1ED483-C887-F441-A9A6-B29DCCEAA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19" y="2707250"/>
            <a:ext cx="2566036" cy="2566036"/>
          </a:xfrm>
          <a:prstGeom prst="ellipse">
            <a:avLst/>
          </a:prstGeom>
        </p:spPr>
      </p:pic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CE3B2B00-3431-4CAD-5B76-823F7A4D3885}"/>
              </a:ext>
            </a:extLst>
          </p:cNvPr>
          <p:cNvSpPr/>
          <p:nvPr/>
        </p:nvSpPr>
        <p:spPr>
          <a:xfrm>
            <a:off x="6189345" y="2707250"/>
            <a:ext cx="2566036" cy="2566036"/>
          </a:xfrm>
          <a:prstGeom prst="noSmoking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0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FCDE-F6D7-41FF-9845-D3893750EB0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/>
          <a:lstStyle/>
          <a:p>
            <a:r>
              <a:rPr lang="en-US" dirty="0"/>
              <a:t>Lord Kelvin</a:t>
            </a:r>
          </a:p>
          <a:p>
            <a:r>
              <a:rPr lang="en-US" dirty="0"/>
              <a:t>P. G. Tait</a:t>
            </a:r>
          </a:p>
          <a:p>
            <a:r>
              <a:rPr lang="en-US" dirty="0"/>
              <a:t>C. N. Little</a:t>
            </a:r>
          </a:p>
          <a:p>
            <a:r>
              <a:rPr lang="en-US" dirty="0"/>
              <a:t>M. </a:t>
            </a:r>
            <a:r>
              <a:rPr lang="en-US" dirty="0" err="1"/>
              <a:t>Dehn</a:t>
            </a:r>
            <a:endParaRPr lang="en-US" dirty="0"/>
          </a:p>
          <a:p>
            <a:r>
              <a:rPr lang="en-US" dirty="0"/>
              <a:t>J. Alexander</a:t>
            </a:r>
          </a:p>
          <a:p>
            <a:r>
              <a:rPr lang="en-US" dirty="0"/>
              <a:t>K. Reidemeister</a:t>
            </a:r>
          </a:p>
          <a:p>
            <a:r>
              <a:rPr lang="en-US" dirty="0"/>
              <a:t>H. Seifert</a:t>
            </a:r>
          </a:p>
          <a:p>
            <a:r>
              <a:rPr lang="en-US" dirty="0"/>
              <a:t>J. H. Conway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Knot and Link Tabulation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AD4637-9CE2-4E93-3FDC-C8948B3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Knot and Link Tabulation</a:t>
            </a:r>
          </a:p>
        </p:txBody>
      </p:sp>
    </p:spTree>
    <p:extLst>
      <p:ext uri="{BB962C8B-B14F-4D97-AF65-F5344CB8AC3E}">
        <p14:creationId xmlns:p14="http://schemas.microsoft.com/office/powerpoint/2010/main" val="2545035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378149"/>
                <a:ext cx="7688645" cy="12507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Montesinos tangle with free boundary in canonical form is expressed as a sum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where</a:t>
                </a:r>
                <a:r>
                  <a:rPr lang="en-US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378149"/>
                <a:ext cx="7688645" cy="1250752"/>
              </a:xfrm>
              <a:blipFill>
                <a:blip r:embed="rId3"/>
                <a:stretch>
                  <a:fillRect l="-2141" t="-9756" b="-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6" name="Picture 5" descr="A logo with orange lines in a circle&#10;&#10;Description automatically generated">
            <a:extLst>
              <a:ext uri="{FF2B5EF4-FFF2-40B4-BE49-F238E27FC236}">
                <a16:creationId xmlns:a16="http://schemas.microsoft.com/office/drawing/2014/main" id="{FA608B34-122E-F8D1-5B3B-E3AFA772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781" y="2577465"/>
            <a:ext cx="3303270" cy="3303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EBA3B-578A-BF14-8941-82F7A63750A4}"/>
                  </a:ext>
                </a:extLst>
              </p:cNvPr>
              <p:cNvSpPr txBox="1"/>
              <p:nvPr/>
            </p:nvSpPr>
            <p:spPr>
              <a:xfrm>
                <a:off x="205741" y="3375895"/>
                <a:ext cx="4892040" cy="1763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  <a:p>
                <a:endParaRPr lang="en-US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+[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2EBA3B-578A-BF14-8941-82F7A6375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1" y="3375895"/>
                <a:ext cx="4892040" cy="17635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2FDF9D56-3A0A-289F-CDDE-83B969CF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3382200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78D21C-06DF-FCBD-8838-925B378ACF64}"/>
              </a:ext>
            </a:extLst>
          </p:cNvPr>
          <p:cNvGrpSpPr/>
          <p:nvPr/>
        </p:nvGrpSpPr>
        <p:grpSpPr>
          <a:xfrm>
            <a:off x="3731896" y="1395867"/>
            <a:ext cx="4697730" cy="4697730"/>
            <a:chOff x="3731896" y="1395867"/>
            <a:chExt cx="4697730" cy="4697730"/>
          </a:xfrm>
        </p:grpSpPr>
        <p:pic>
          <p:nvPicPr>
            <p:cNvPr id="4" name="Picture 3" descr="A circle with orange lines and black lines&#10;&#10;Description automatically generated">
              <a:extLst>
                <a:ext uri="{FF2B5EF4-FFF2-40B4-BE49-F238E27FC236}">
                  <a16:creationId xmlns:a16="http://schemas.microsoft.com/office/drawing/2014/main" id="{FCB62045-77DB-C609-E6A0-B049182A2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896" y="1395867"/>
              <a:ext cx="4697730" cy="46977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973C77-473F-D51E-90C6-D840A3429434}"/>
                    </a:ext>
                  </a:extLst>
                </p:cNvPr>
                <p:cNvSpPr txBox="1"/>
                <p:nvPr/>
              </p:nvSpPr>
              <p:spPr>
                <a:xfrm>
                  <a:off x="4572000" y="3326130"/>
                  <a:ext cx="640080" cy="612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973C77-473F-D51E-90C6-D840A3429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326130"/>
                  <a:ext cx="640080" cy="6120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2D3C36-D763-9B3A-AFDF-38D42A8A3F22}"/>
                    </a:ext>
                  </a:extLst>
                </p:cNvPr>
                <p:cNvSpPr txBox="1"/>
                <p:nvPr/>
              </p:nvSpPr>
              <p:spPr>
                <a:xfrm>
                  <a:off x="6976110" y="3493770"/>
                  <a:ext cx="640080" cy="612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2D3C36-D763-9B3A-AFDF-38D42A8A3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110" y="3493770"/>
                  <a:ext cx="640080" cy="6120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8BB09F-8568-2C91-7E58-B6384CAEE4F9}"/>
                </a:ext>
              </a:extLst>
            </p:cNvPr>
            <p:cNvSpPr/>
            <p:nvPr/>
          </p:nvSpPr>
          <p:spPr>
            <a:xfrm>
              <a:off x="5694044" y="2526030"/>
              <a:ext cx="798196" cy="2377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17E72-B804-FFEC-80E8-4AE7A1A9626B}"/>
                  </a:ext>
                </a:extLst>
              </p:cNvPr>
              <p:cNvSpPr txBox="1"/>
              <p:nvPr/>
            </p:nvSpPr>
            <p:spPr>
              <a:xfrm>
                <a:off x="5452109" y="3472934"/>
                <a:ext cx="1282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+⋯+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17E72-B804-FFEC-80E8-4AE7A1A9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09" y="3472934"/>
                <a:ext cx="12820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6CE17A-B164-538A-92B6-A6893B075890}"/>
                  </a:ext>
                </a:extLst>
              </p:cNvPr>
              <p:cNvSpPr txBox="1"/>
              <p:nvPr/>
            </p:nvSpPr>
            <p:spPr>
              <a:xfrm>
                <a:off x="306705" y="2210722"/>
                <a:ext cx="320801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800" dirty="0"/>
                  <a:t> has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pPr algn="ctr"/>
                <a:r>
                  <a:rPr lang="en-US" sz="2800" dirty="0"/>
                  <a:t>crossings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6CE17A-B164-538A-92B6-A6893B075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05" y="2210722"/>
                <a:ext cx="3208018" cy="1384995"/>
              </a:xfrm>
              <a:prstGeom prst="rect">
                <a:avLst/>
              </a:prstGeom>
              <a:blipFill>
                <a:blip r:embed="rId7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49F727-2BA9-F69C-C7F6-514AB8CA2502}"/>
                  </a:ext>
                </a:extLst>
              </p:cNvPr>
              <p:cNvSpPr txBox="1"/>
              <p:nvPr/>
            </p:nvSpPr>
            <p:spPr>
              <a:xfrm>
                <a:off x="306705" y="4103637"/>
                <a:ext cx="3208018" cy="1150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where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has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crossings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49F727-2BA9-F69C-C7F6-514AB8CA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05" y="4103637"/>
                <a:ext cx="3208018" cy="1150828"/>
              </a:xfrm>
              <a:prstGeom prst="rect">
                <a:avLst/>
              </a:prstGeom>
              <a:blipFill>
                <a:blip r:embed="rId8"/>
                <a:stretch>
                  <a:fillRect t="-529" b="-13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610CFA54-25B3-33AC-4850-87C8AAAD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363992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78D21C-06DF-FCBD-8838-925B378ACF64}"/>
              </a:ext>
            </a:extLst>
          </p:cNvPr>
          <p:cNvGrpSpPr/>
          <p:nvPr/>
        </p:nvGrpSpPr>
        <p:grpSpPr>
          <a:xfrm>
            <a:off x="3731896" y="1395867"/>
            <a:ext cx="4697730" cy="4697730"/>
            <a:chOff x="3731896" y="1395867"/>
            <a:chExt cx="4697730" cy="4697730"/>
          </a:xfrm>
        </p:grpSpPr>
        <p:pic>
          <p:nvPicPr>
            <p:cNvPr id="4" name="Picture 3" descr="A circle with orange lines and black lines&#10;&#10;Description automatically generated">
              <a:extLst>
                <a:ext uri="{FF2B5EF4-FFF2-40B4-BE49-F238E27FC236}">
                  <a16:creationId xmlns:a16="http://schemas.microsoft.com/office/drawing/2014/main" id="{FCB62045-77DB-C609-E6A0-B049182A2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1896" y="1395867"/>
              <a:ext cx="4697730" cy="46977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973C77-473F-D51E-90C6-D840A3429434}"/>
                    </a:ext>
                  </a:extLst>
                </p:cNvPr>
                <p:cNvSpPr txBox="1"/>
                <p:nvPr/>
              </p:nvSpPr>
              <p:spPr>
                <a:xfrm>
                  <a:off x="4572000" y="3326130"/>
                  <a:ext cx="640080" cy="612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973C77-473F-D51E-90C6-D840A3429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326130"/>
                  <a:ext cx="640080" cy="6120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2D3C36-D763-9B3A-AFDF-38D42A8A3F22}"/>
                    </a:ext>
                  </a:extLst>
                </p:cNvPr>
                <p:cNvSpPr txBox="1"/>
                <p:nvPr/>
              </p:nvSpPr>
              <p:spPr>
                <a:xfrm>
                  <a:off x="6976110" y="3493770"/>
                  <a:ext cx="640080" cy="6120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62D3C36-D763-9B3A-AFDF-38D42A8A3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110" y="3493770"/>
                  <a:ext cx="640080" cy="6120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8BB09F-8568-2C91-7E58-B6384CAEE4F9}"/>
                </a:ext>
              </a:extLst>
            </p:cNvPr>
            <p:cNvSpPr/>
            <p:nvPr/>
          </p:nvSpPr>
          <p:spPr>
            <a:xfrm>
              <a:off x="5694044" y="2526030"/>
              <a:ext cx="798196" cy="2377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17E72-B804-FFEC-80E8-4AE7A1A9626B}"/>
                  </a:ext>
                </a:extLst>
              </p:cNvPr>
              <p:cNvSpPr txBox="1"/>
              <p:nvPr/>
            </p:nvSpPr>
            <p:spPr>
              <a:xfrm>
                <a:off x="5452109" y="3472934"/>
                <a:ext cx="1282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+⋯+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D17E72-B804-FFEC-80E8-4AE7A1A9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09" y="3472934"/>
                <a:ext cx="12820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6CE17A-B164-538A-92B6-A6893B075890}"/>
                  </a:ext>
                </a:extLst>
              </p:cNvPr>
              <p:cNvSpPr txBox="1"/>
              <p:nvPr/>
            </p:nvSpPr>
            <p:spPr>
              <a:xfrm>
                <a:off x="306705" y="2210722"/>
                <a:ext cx="320801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rational tangles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/>
                  <a:t> crossings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6CE17A-B164-538A-92B6-A6893B075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05" y="2210722"/>
                <a:ext cx="3208018" cy="1384995"/>
              </a:xfrm>
              <a:prstGeom prst="rect">
                <a:avLst/>
              </a:prstGeom>
              <a:blipFill>
                <a:blip r:embed="rId7"/>
                <a:stretch>
                  <a:fillRect t="-3965" b="-1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49F727-2BA9-F69C-C7F6-514AB8CA2502}"/>
                  </a:ext>
                </a:extLst>
              </p:cNvPr>
              <p:cNvSpPr txBox="1"/>
              <p:nvPr/>
            </p:nvSpPr>
            <p:spPr>
              <a:xfrm>
                <a:off x="306705" y="4103637"/>
                <a:ext cx="320801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Only half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dirty="0"/>
                  <a:t>) end with vertical twists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49F727-2BA9-F69C-C7F6-514AB8CA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05" y="4103637"/>
                <a:ext cx="3208018" cy="1384995"/>
              </a:xfrm>
              <a:prstGeom prst="rect">
                <a:avLst/>
              </a:prstGeom>
              <a:blipFill>
                <a:blip r:embed="rId8"/>
                <a:stretch>
                  <a:fillRect t="-3524" b="-1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13233EDE-92C3-6056-66A3-62CA6097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2739225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b="1" dirty="0"/>
              <a:t>Tangle Tabulation &gt;&gt; Counting and Generating Algebraic Tangles &gt;&gt; Montesinos Tangles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B89B7-6084-7C3C-CEF8-BB1300973702}"/>
              </a:ext>
            </a:extLst>
          </p:cNvPr>
          <p:cNvGrpSpPr/>
          <p:nvPr/>
        </p:nvGrpSpPr>
        <p:grpSpPr>
          <a:xfrm>
            <a:off x="2852928" y="1395867"/>
            <a:ext cx="3438144" cy="3438144"/>
            <a:chOff x="3731895" y="1395867"/>
            <a:chExt cx="4697730" cy="46977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378D21C-06DF-FCBD-8838-925B378ACF64}"/>
                </a:ext>
              </a:extLst>
            </p:cNvPr>
            <p:cNvGrpSpPr/>
            <p:nvPr/>
          </p:nvGrpSpPr>
          <p:grpSpPr>
            <a:xfrm>
              <a:off x="3731895" y="1395867"/>
              <a:ext cx="4697730" cy="4697730"/>
              <a:chOff x="3731896" y="1395867"/>
              <a:chExt cx="4697730" cy="4697730"/>
            </a:xfrm>
          </p:grpSpPr>
          <p:pic>
            <p:nvPicPr>
              <p:cNvPr id="4" name="Picture 3" descr="A circle with orange lines and black lines&#10;&#10;Description automatically generated">
                <a:extLst>
                  <a:ext uri="{FF2B5EF4-FFF2-40B4-BE49-F238E27FC236}">
                    <a16:creationId xmlns:a16="http://schemas.microsoft.com/office/drawing/2014/main" id="{FCB62045-77DB-C609-E6A0-B049182A2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1896" y="1395867"/>
                <a:ext cx="4697730" cy="469773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973C77-473F-D51E-90C6-D840A3429434}"/>
                      </a:ext>
                    </a:extLst>
                  </p:cNvPr>
                  <p:cNvSpPr txBox="1"/>
                  <p:nvPr/>
                </p:nvSpPr>
                <p:spPr>
                  <a:xfrm>
                    <a:off x="4572000" y="3294895"/>
                    <a:ext cx="640081" cy="8416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B973C77-473F-D51E-90C6-D840A34294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000" y="3294895"/>
                    <a:ext cx="640081" cy="84167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62D3C36-D763-9B3A-AFDF-38D42A8A3F22}"/>
                      </a:ext>
                    </a:extLst>
                  </p:cNvPr>
                  <p:cNvSpPr txBox="1"/>
                  <p:nvPr/>
                </p:nvSpPr>
                <p:spPr>
                  <a:xfrm>
                    <a:off x="6976110" y="3384448"/>
                    <a:ext cx="640081" cy="8435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62D3C36-D763-9B3A-AFDF-38D42A8A3F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76110" y="3384448"/>
                    <a:ext cx="640081" cy="8435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38BB09F-8568-2C91-7E58-B6384CAEE4F9}"/>
                  </a:ext>
                </a:extLst>
              </p:cNvPr>
              <p:cNvSpPr/>
              <p:nvPr/>
            </p:nvSpPr>
            <p:spPr>
              <a:xfrm>
                <a:off x="5694044" y="2526030"/>
                <a:ext cx="798196" cy="23774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6D17E72-B804-FFEC-80E8-4AE7A1A9626B}"/>
                    </a:ext>
                  </a:extLst>
                </p:cNvPr>
                <p:cNvSpPr txBox="1"/>
                <p:nvPr/>
              </p:nvSpPr>
              <p:spPr>
                <a:xfrm>
                  <a:off x="5452109" y="3472934"/>
                  <a:ext cx="1282066" cy="546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+⋯+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6D17E72-B804-FFEC-80E8-4AE7A1A96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109" y="3472934"/>
                  <a:ext cx="1282066" cy="5466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49F727-2BA9-F69C-C7F6-514AB8CA2502}"/>
                  </a:ext>
                </a:extLst>
              </p:cNvPr>
              <p:cNvSpPr txBox="1"/>
              <p:nvPr/>
            </p:nvSpPr>
            <p:spPr>
              <a:xfrm>
                <a:off x="1926900" y="5074029"/>
                <a:ext cx="5308321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49F727-2BA9-F69C-C7F6-514AB8CA2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900" y="5074029"/>
                <a:ext cx="5308321" cy="658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701B9C-E121-DFA9-DA03-8B8DD52E80D3}"/>
              </a:ext>
            </a:extLst>
          </p:cNvPr>
          <p:cNvCxnSpPr>
            <a:cxnSpLocks/>
          </p:cNvCxnSpPr>
          <p:nvPr/>
        </p:nvCxnSpPr>
        <p:spPr>
          <a:xfrm flipV="1">
            <a:off x="3702007" y="3542482"/>
            <a:ext cx="0" cy="14409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58734D-6405-4362-C4B4-30F7BFEEFC20}"/>
              </a:ext>
            </a:extLst>
          </p:cNvPr>
          <p:cNvCxnSpPr>
            <a:cxnSpLocks/>
          </p:cNvCxnSpPr>
          <p:nvPr/>
        </p:nvCxnSpPr>
        <p:spPr>
          <a:xfrm flipV="1">
            <a:off x="5452578" y="3601616"/>
            <a:ext cx="0" cy="13818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43CDE95E-11C6-A97C-DE57-85404C0A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330073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686759"/>
                <a:ext cx="7688645" cy="12507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 [R. Stanley].</a:t>
                </a:r>
                <a:r>
                  <a:rPr lang="en-US" dirty="0"/>
                  <a:t> For a natural number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,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compositions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into parts greater than 1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dirty="0"/>
                  <a:t> term in the Fibonacci sequence.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686759"/>
                <a:ext cx="7688645" cy="1250752"/>
              </a:xfrm>
              <a:blipFill>
                <a:blip r:embed="rId3"/>
                <a:stretch>
                  <a:fillRect l="-2379" t="-7317" r="-1031" b="-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74D4D7A-42A3-D969-A644-2A52A8137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0566480"/>
                  </p:ext>
                </p:extLst>
              </p:nvPr>
            </p:nvGraphicFramePr>
            <p:xfrm>
              <a:off x="1510696" y="3763002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396784767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48954234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443805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401926526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227886177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47230493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876824737"/>
                        </a:ext>
                      </a:extLst>
                    </a:gridCol>
                  </a:tblGrid>
                  <a:tr h="370840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Fibonacci Sequence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990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1260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95495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74D4D7A-42A3-D969-A644-2A52A8137F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0566480"/>
                  </p:ext>
                </p:extLst>
              </p:nvPr>
            </p:nvGraphicFramePr>
            <p:xfrm>
              <a:off x="1510696" y="3763002"/>
              <a:ext cx="6095999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0857">
                      <a:extLst>
                        <a:ext uri="{9D8B030D-6E8A-4147-A177-3AD203B41FA5}">
                          <a16:colId xmlns:a16="http://schemas.microsoft.com/office/drawing/2014/main" val="3967847672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489542344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44380500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401926526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2227886177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47230493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876824737"/>
                        </a:ext>
                      </a:extLst>
                    </a:gridCol>
                  </a:tblGrid>
                  <a:tr h="457200"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Fibonacci Sequence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09903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9" t="-107895" r="-602797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9" t="-107895" r="-502797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7895" r="-402797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699" t="-107895" r="-302797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699" t="-107895" r="-202797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699" t="-107895" r="-102797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699" t="-107895" r="-2797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12607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9" t="-210667" r="-60279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9" t="-210667" r="-50279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10667" r="-40279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699" t="-210667" r="-30279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699" t="-210667" r="-20279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699" t="-210667" r="-10279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699" t="-210667" r="-2797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5495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3DAB4018-C4F5-2AA5-5891-01882553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2551390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332428"/>
                <a:ext cx="7688645" cy="48626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 [B].</a:t>
                </a:r>
                <a:r>
                  <a:rPr lang="en-US" dirty="0"/>
                  <a:t> The number of unique Montesinos tangles with free boundary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crossings is given by the sum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into at least two parts greater than 1.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332428"/>
                <a:ext cx="7688645" cy="4862632"/>
              </a:xfrm>
              <a:blipFill>
                <a:blip r:embed="rId3"/>
                <a:stretch>
                  <a:fillRect l="-2379" t="-1882" r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A9CCAC-6599-36D9-2785-3F3900FC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2929054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EB18E56-7239-16A8-683F-BC9EB5BACB63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547987462"/>
                  </p:ext>
                </p:extLst>
              </p:nvPr>
            </p:nvGraphicFramePr>
            <p:xfrm>
              <a:off x="714375" y="2423160"/>
              <a:ext cx="7688259" cy="201168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165985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21582619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𝟏𝟎𝟓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𝟐𝟖𝟎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EB18E56-7239-16A8-683F-BC9EB5BACB63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547987462"/>
                  </p:ext>
                </p:extLst>
              </p:nvPr>
            </p:nvGraphicFramePr>
            <p:xfrm>
              <a:off x="714375" y="2423160"/>
              <a:ext cx="7688259" cy="201168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165985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21582619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920379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6424" t="-4444" r="-501325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6424" t="-4444" r="-401325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424" t="-4444" r="-301325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424" t="-4444" r="-201325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424" t="-4444" r="-101325" b="-1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36424" t="-4444" r="-1325" b="-1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6424" t="-71939" r="-501325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6424" t="-71939" r="-401325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424" t="-71939" r="-301325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424" t="-71939" r="-201325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424" t="-71939" r="-101325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36424" t="-71939" r="-1325" b="-11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DC51428C-3802-ECA2-2E33-34256BFE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1782250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C6DD30-C888-4FAA-F2C9-8809D580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18" y="1110996"/>
            <a:ext cx="7702748" cy="4636008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1428C-3802-ECA2-2E33-34256BFE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123596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66690E0-DC19-FDCB-A57B-8B297165E770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332428"/>
                <a:ext cx="7688645" cy="2199442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compositions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dirty="0"/>
                  <a:t> into parts greater than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342900" indent="-342900"/>
                <a:endParaRPr lang="en-US" dirty="0"/>
              </a:p>
              <a:p>
                <a:pPr marL="342900" indent="-342900"/>
                <a:r>
                  <a:rPr lang="en-US" dirty="0"/>
                  <a:t>We only want compositions with at least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parts.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66690E0-DC19-FDCB-A57B-8B297165E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332428"/>
                <a:ext cx="7688645" cy="2199442"/>
              </a:xfrm>
              <a:blipFill>
                <a:blip r:embed="rId3"/>
                <a:stretch>
                  <a:fillRect l="-2141" t="-4167" r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1428C-3802-ECA2-2E33-34256BFE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048B69D5-DB7A-A5F5-890C-362BE8803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542072"/>
                  </p:ext>
                </p:extLst>
              </p:nvPr>
            </p:nvGraphicFramePr>
            <p:xfrm>
              <a:off x="954602" y="3838606"/>
              <a:ext cx="723479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6959">
                      <a:extLst>
                        <a:ext uri="{9D8B030D-6E8A-4147-A177-3AD203B41FA5}">
                          <a16:colId xmlns:a16="http://schemas.microsoft.com/office/drawing/2014/main" val="827882750"/>
                        </a:ext>
                      </a:extLst>
                    </a:gridCol>
                    <a:gridCol w="1446959">
                      <a:extLst>
                        <a:ext uri="{9D8B030D-6E8A-4147-A177-3AD203B41FA5}">
                          <a16:colId xmlns:a16="http://schemas.microsoft.com/office/drawing/2014/main" val="1578002779"/>
                        </a:ext>
                      </a:extLst>
                    </a:gridCol>
                    <a:gridCol w="1446959">
                      <a:extLst>
                        <a:ext uri="{9D8B030D-6E8A-4147-A177-3AD203B41FA5}">
                          <a16:colId xmlns:a16="http://schemas.microsoft.com/office/drawing/2014/main" val="3409404098"/>
                        </a:ext>
                      </a:extLst>
                    </a:gridCol>
                    <a:gridCol w="1446959">
                      <a:extLst>
                        <a:ext uri="{9D8B030D-6E8A-4147-A177-3AD203B41FA5}">
                          <a16:colId xmlns:a16="http://schemas.microsoft.com/office/drawing/2014/main" val="1695655911"/>
                        </a:ext>
                      </a:extLst>
                    </a:gridCol>
                    <a:gridCol w="1446959">
                      <a:extLst>
                        <a:ext uri="{9D8B030D-6E8A-4147-A177-3AD203B41FA5}">
                          <a16:colId xmlns:a16="http://schemas.microsoft.com/office/drawing/2014/main" val="205187942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All Compositions of 6 Into Parts Greater Than 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1550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919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7">
                <a:extLst>
                  <a:ext uri="{FF2B5EF4-FFF2-40B4-BE49-F238E27FC236}">
                    <a16:creationId xmlns:a16="http://schemas.microsoft.com/office/drawing/2014/main" id="{048B69D5-DB7A-A5F5-890C-362BE8803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542072"/>
                  </p:ext>
                </p:extLst>
              </p:nvPr>
            </p:nvGraphicFramePr>
            <p:xfrm>
              <a:off x="954602" y="3838606"/>
              <a:ext cx="7234795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6959">
                      <a:extLst>
                        <a:ext uri="{9D8B030D-6E8A-4147-A177-3AD203B41FA5}">
                          <a16:colId xmlns:a16="http://schemas.microsoft.com/office/drawing/2014/main" val="827882750"/>
                        </a:ext>
                      </a:extLst>
                    </a:gridCol>
                    <a:gridCol w="1446959">
                      <a:extLst>
                        <a:ext uri="{9D8B030D-6E8A-4147-A177-3AD203B41FA5}">
                          <a16:colId xmlns:a16="http://schemas.microsoft.com/office/drawing/2014/main" val="1578002779"/>
                        </a:ext>
                      </a:extLst>
                    </a:gridCol>
                    <a:gridCol w="1446959">
                      <a:extLst>
                        <a:ext uri="{9D8B030D-6E8A-4147-A177-3AD203B41FA5}">
                          <a16:colId xmlns:a16="http://schemas.microsoft.com/office/drawing/2014/main" val="3409404098"/>
                        </a:ext>
                      </a:extLst>
                    </a:gridCol>
                    <a:gridCol w="1446959">
                      <a:extLst>
                        <a:ext uri="{9D8B030D-6E8A-4147-A177-3AD203B41FA5}">
                          <a16:colId xmlns:a16="http://schemas.microsoft.com/office/drawing/2014/main" val="1695655911"/>
                        </a:ext>
                      </a:extLst>
                    </a:gridCol>
                    <a:gridCol w="1446959">
                      <a:extLst>
                        <a:ext uri="{9D8B030D-6E8A-4147-A177-3AD203B41FA5}">
                          <a16:colId xmlns:a16="http://schemas.microsoft.com/office/drawing/2014/main" val="205187942"/>
                        </a:ext>
                      </a:extLst>
                    </a:gridCol>
                  </a:tblGrid>
                  <a:tr h="45720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All Compositions of 6 Into Parts Greater Than 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15505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0" t="-109333" r="-4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44" t="-109333" r="-30253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9333" r="-20126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266" t="-109333" r="-10211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580" t="-109333" r="-168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919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2214B69-B168-F3FA-FFCE-BE88BC238D83}"/>
              </a:ext>
            </a:extLst>
          </p:cNvPr>
          <p:cNvSpPr/>
          <p:nvPr/>
        </p:nvSpPr>
        <p:spPr>
          <a:xfrm>
            <a:off x="954602" y="4286250"/>
            <a:ext cx="1434268" cy="4667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4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18" name="Content Placeholder 17" descr="A logo of a hand holding a knot&#10;&#10;Description automatically generated">
            <a:extLst>
              <a:ext uri="{FF2B5EF4-FFF2-40B4-BE49-F238E27FC236}">
                <a16:creationId xmlns:a16="http://schemas.microsoft.com/office/drawing/2014/main" id="{1BDD27B5-0D7A-CA20-F25B-FEBCCC46900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565053" y="906621"/>
            <a:ext cx="5044757" cy="5044757"/>
          </a:xfrm>
          <a:prstGeom prst="ellipse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3803FF-448B-9B64-5980-A98867A888B6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3803FF-448B-9B64-5980-A98867A88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4939D2F-51F6-AAEF-1C47-214B2AF40EE5}"/>
              </a:ext>
            </a:extLst>
          </p:cNvPr>
          <p:cNvSpPr/>
          <p:nvPr/>
        </p:nvSpPr>
        <p:spPr>
          <a:xfrm>
            <a:off x="4046220" y="1821430"/>
            <a:ext cx="2160270" cy="311633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F64B66-BE5D-8A00-9F7E-013250D84506}"/>
              </a:ext>
            </a:extLst>
          </p:cNvPr>
          <p:cNvSpPr/>
          <p:nvPr/>
        </p:nvSpPr>
        <p:spPr>
          <a:xfrm>
            <a:off x="6515100" y="2205990"/>
            <a:ext cx="1398112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C3AE1E-4487-D461-1E83-C45DB932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00A4BB-32EC-FCE3-3D0B-0230C8B4AF49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00A4BB-32EC-FCE3-3D0B-0230C8B4A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1218A4-419C-29C0-8D7B-9E6E825C95AC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1218A4-419C-29C0-8D7B-9E6E825C9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F28DD-7C65-5F28-CE6F-9DD7B3568302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7F28DD-7C65-5F28-CE6F-9DD7B3568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91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Knot and Link Tabulation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1ECA4-5210-4A91-72D9-D42017583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1"/>
          <a:stretch/>
        </p:blipFill>
        <p:spPr>
          <a:xfrm>
            <a:off x="617838" y="1438367"/>
            <a:ext cx="3632887" cy="4343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CB4151-8602-7133-E942-B273531BF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76" y="2479404"/>
            <a:ext cx="3533775" cy="30765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5269F2-94BD-FBA2-9E67-6F6050358F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53176" y="1902800"/>
            <a:ext cx="4042977" cy="4633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Alexander Polynomial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97706C9-71BD-6E51-578C-FADF7031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Knot and Link Tabulation</a:t>
            </a:r>
          </a:p>
        </p:txBody>
      </p:sp>
    </p:spTree>
    <p:extLst>
      <p:ext uri="{BB962C8B-B14F-4D97-AF65-F5344CB8AC3E}">
        <p14:creationId xmlns:p14="http://schemas.microsoft.com/office/powerpoint/2010/main" val="3016209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4" name="Picture 3" descr="A logo of a heart&#10;&#10;Description automatically generated">
            <a:extLst>
              <a:ext uri="{FF2B5EF4-FFF2-40B4-BE49-F238E27FC236}">
                <a16:creationId xmlns:a16="http://schemas.microsoft.com/office/drawing/2014/main" id="{453C8699-C49E-B7D7-9590-E67A1FBE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939" y="906621"/>
            <a:ext cx="5044758" cy="5044758"/>
          </a:xfrm>
          <a:prstGeom prst="ellipse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AD48A6-AC11-61BF-7272-F1C5EE98AF61}"/>
              </a:ext>
            </a:extLst>
          </p:cNvPr>
          <p:cNvSpPr/>
          <p:nvPr/>
        </p:nvSpPr>
        <p:spPr>
          <a:xfrm>
            <a:off x="6515100" y="2205990"/>
            <a:ext cx="1398112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DEE0E3-B78A-CE37-2D11-B3566F4575E2}"/>
              </a:ext>
            </a:extLst>
          </p:cNvPr>
          <p:cNvSpPr/>
          <p:nvPr/>
        </p:nvSpPr>
        <p:spPr>
          <a:xfrm>
            <a:off x="4046220" y="1821430"/>
            <a:ext cx="2160270" cy="311633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0054B0-9E64-89BF-E3D3-FA812A81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64CB68-164C-4F6A-8D31-E8F15FBCA24C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64CB68-164C-4F6A-8D31-E8F15FBCA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905007-8DD3-3C37-CB77-924BAB9D4295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905007-8DD3-3C37-CB77-924BAB9D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4EBA5B-02DF-0B38-ED1D-7F05836AD587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4EBA5B-02DF-0B38-ED1D-7F05836AD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40D4CC-D4E5-14D8-AF1B-FDFE2D53759B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40D4CC-D4E5-14D8-AF1B-FDFE2D53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290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6" name="Content Placeholder 5" descr="A logo with orange lines in a circle&#10;&#10;Description automatically generated">
            <a:extLst>
              <a:ext uri="{FF2B5EF4-FFF2-40B4-BE49-F238E27FC236}">
                <a16:creationId xmlns:a16="http://schemas.microsoft.com/office/drawing/2014/main" id="{66ADE528-8B63-93A5-5532-A687850117E3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550603" y="898843"/>
            <a:ext cx="5044758" cy="5044758"/>
          </a:xfrm>
          <a:prstGeom prst="ellipse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5BFB03-E13B-DC9B-3757-C9BBA8069BA1}"/>
              </a:ext>
            </a:extLst>
          </p:cNvPr>
          <p:cNvSpPr/>
          <p:nvPr/>
        </p:nvSpPr>
        <p:spPr>
          <a:xfrm>
            <a:off x="6515100" y="2205990"/>
            <a:ext cx="1398112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B94DC4-B833-621F-1326-4071433ED6A0}"/>
              </a:ext>
            </a:extLst>
          </p:cNvPr>
          <p:cNvSpPr/>
          <p:nvPr/>
        </p:nvSpPr>
        <p:spPr>
          <a:xfrm>
            <a:off x="4046220" y="1821430"/>
            <a:ext cx="2160270" cy="311633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69C648-0A6A-0175-4C1A-B2144D90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25667B-ADC5-E18B-1BE8-254B93671EC9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25667B-ADC5-E18B-1BE8-254B93671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100170-8AC0-6857-3788-BA2DC26574B2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100170-8AC0-6857-3788-BA2DC2657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B7031A-83F2-5D2F-8F5E-D8B700AAD7DB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B7031A-83F2-5D2F-8F5E-D8B700AAD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4D4D49-5B6C-1C23-9A4E-02CA89165BC5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4D4D49-5B6C-1C23-9A4E-02CA8916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453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4" name="Picture 3" descr="A logo with a knot in a circle&#10;&#10;Description automatically generated">
            <a:extLst>
              <a:ext uri="{FF2B5EF4-FFF2-40B4-BE49-F238E27FC236}">
                <a16:creationId xmlns:a16="http://schemas.microsoft.com/office/drawing/2014/main" id="{6AB75BEA-5E68-531A-5A8F-D412CBE5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03" y="915602"/>
            <a:ext cx="5044758" cy="5044758"/>
          </a:xfrm>
          <a:prstGeom prst="ellipse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73EF3B-48B2-314F-5C9B-F8A60C5E24EF}"/>
              </a:ext>
            </a:extLst>
          </p:cNvPr>
          <p:cNvSpPr/>
          <p:nvPr/>
        </p:nvSpPr>
        <p:spPr>
          <a:xfrm>
            <a:off x="6515100" y="2205990"/>
            <a:ext cx="1398112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B85562-E030-8F2E-16EC-600C3DE0E0C3}"/>
              </a:ext>
            </a:extLst>
          </p:cNvPr>
          <p:cNvSpPr/>
          <p:nvPr/>
        </p:nvSpPr>
        <p:spPr>
          <a:xfrm>
            <a:off x="4046220" y="1821430"/>
            <a:ext cx="2160270" cy="311633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4586EB-9617-7522-40EC-E98A82A7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B1A09E-236F-48C1-D2CC-B6FD2E98149C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B1A09E-236F-48C1-D2CC-B6FD2E981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2AA930-E468-28A6-0C2B-5C515D2D60CF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2AA930-E468-28A6-0C2B-5C515D2D6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75D778-C94A-728C-D72E-43D694F944BA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75D778-C94A-728C-D72E-43D694F9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745FB-114A-C268-BB7B-D41F6EC52F19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745FB-114A-C268-BB7B-D41F6EC5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079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6" name="Content Placeholder 5" descr="A logo of a knot&#10;&#10;Description automatically generated">
            <a:extLst>
              <a:ext uri="{FF2B5EF4-FFF2-40B4-BE49-F238E27FC236}">
                <a16:creationId xmlns:a16="http://schemas.microsoft.com/office/drawing/2014/main" id="{12475955-8088-6894-E773-44290C956B4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527743" y="898843"/>
            <a:ext cx="5044758" cy="5044758"/>
          </a:xfrm>
          <a:prstGeom prst="ellipse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D3C04D-0404-0F2A-D34B-3499ED6BFDB7}"/>
              </a:ext>
            </a:extLst>
          </p:cNvPr>
          <p:cNvSpPr/>
          <p:nvPr/>
        </p:nvSpPr>
        <p:spPr>
          <a:xfrm>
            <a:off x="3944938" y="2205990"/>
            <a:ext cx="1874520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2264A7-4AF0-1B33-24FD-13EEDD694BAF}"/>
              </a:ext>
            </a:extLst>
          </p:cNvPr>
          <p:cNvSpPr/>
          <p:nvPr/>
        </p:nvSpPr>
        <p:spPr>
          <a:xfrm>
            <a:off x="6038692" y="2205990"/>
            <a:ext cx="1874520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38577D-5E2B-EB1E-E404-1E2FFB41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5D9B84-B32D-2831-8ADA-118FA967F4A2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5D9B84-B32D-2831-8ADA-118FA967F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79D916-E9B1-793C-AF9E-6FA6AD168F41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79D916-E9B1-793C-AF9E-6FA6AD168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DCF5FE-6201-E0D4-9DD9-EC1434A6BA71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DCF5FE-6201-E0D4-9DD9-EC1434A6B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E692CD-3A66-97A5-57D9-55E8EBB1F4B1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E692CD-3A66-97A5-57D9-55E8EBB1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68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4" name="Picture 3" descr="A logo of a knot&#10;&#10;Description automatically generated">
            <a:extLst>
              <a:ext uri="{FF2B5EF4-FFF2-40B4-BE49-F238E27FC236}">
                <a16:creationId xmlns:a16="http://schemas.microsoft.com/office/drawing/2014/main" id="{3EDB202C-4EAA-2BD3-AAE2-38209EF3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193" y="898843"/>
            <a:ext cx="5044758" cy="5044758"/>
          </a:xfrm>
          <a:prstGeom prst="ellipse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C2CF8A-6CA4-6811-4541-1A38631437CE}"/>
              </a:ext>
            </a:extLst>
          </p:cNvPr>
          <p:cNvSpPr/>
          <p:nvPr/>
        </p:nvSpPr>
        <p:spPr>
          <a:xfrm>
            <a:off x="3944938" y="2205990"/>
            <a:ext cx="1874520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5B0E67-0F00-BA07-3517-335B4DFD62FE}"/>
              </a:ext>
            </a:extLst>
          </p:cNvPr>
          <p:cNvSpPr/>
          <p:nvPr/>
        </p:nvSpPr>
        <p:spPr>
          <a:xfrm>
            <a:off x="6038692" y="2205990"/>
            <a:ext cx="1874520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A51C9E-6FCE-B870-6F76-F54D7DE2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677134-6E85-7716-9488-EB2C1B081F0E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677134-6E85-7716-9488-EB2C1B081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DD83D1-7E5A-CA7B-5909-3BD72F65E31E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DD83D1-7E5A-CA7B-5909-3BD72F65E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24CC77-91B4-0CB1-912A-8D87ED52F5CF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24CC77-91B4-0CB1-912A-8D87ED52F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3AB2E3-C0CB-3C42-13C5-790EC213847B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3AB2E3-C0CB-3C42-13C5-790EC2138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818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6" name="Content Placeholder 5" descr="A logo with a knot in the middle&#10;&#10;Description automatically generated">
            <a:extLst>
              <a:ext uri="{FF2B5EF4-FFF2-40B4-BE49-F238E27FC236}">
                <a16:creationId xmlns:a16="http://schemas.microsoft.com/office/drawing/2014/main" id="{BA7865BC-7395-AB73-2986-3F5C9E68739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516313" y="898843"/>
            <a:ext cx="5044758" cy="5044758"/>
          </a:xfrm>
          <a:prstGeom prst="ellipse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5E55A4-5416-708A-A15F-896E6EA3CF2A}"/>
              </a:ext>
            </a:extLst>
          </p:cNvPr>
          <p:cNvSpPr/>
          <p:nvPr/>
        </p:nvSpPr>
        <p:spPr>
          <a:xfrm>
            <a:off x="3944938" y="2205990"/>
            <a:ext cx="1874520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7EF76E-312A-8D87-2E37-2ACB50C41F6C}"/>
              </a:ext>
            </a:extLst>
          </p:cNvPr>
          <p:cNvSpPr/>
          <p:nvPr/>
        </p:nvSpPr>
        <p:spPr>
          <a:xfrm>
            <a:off x="6038692" y="2205990"/>
            <a:ext cx="1874520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3A60F1-D730-9259-6E4D-2053886B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94219-EFE9-5FF3-7C4B-63EAAB866143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E94219-EFE9-5FF3-7C4B-63EAAB866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4E1B5E-2134-DB0A-BDBF-D8F60ED3F0B9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4E1B5E-2134-DB0A-BDBF-D8F60ED3F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85849B-0B2F-4BB7-C141-22B45F27413C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85849B-0B2F-4BB7-C141-22B45F27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1CA4D-E670-957D-CD9B-0D146985F086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1CA4D-E670-957D-CD9B-0D146985F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789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f a person's body&#10;&#10;Description automatically generated">
            <a:extLst>
              <a:ext uri="{FF2B5EF4-FFF2-40B4-BE49-F238E27FC236}">
                <a16:creationId xmlns:a16="http://schemas.microsoft.com/office/drawing/2014/main" id="{AF34F7D6-23C1-56B9-67D4-00312653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12" y="898843"/>
            <a:ext cx="5044758" cy="5044758"/>
          </a:xfrm>
          <a:prstGeom prst="ellipse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5E55A4-5416-708A-A15F-896E6EA3CF2A}"/>
              </a:ext>
            </a:extLst>
          </p:cNvPr>
          <p:cNvSpPr/>
          <p:nvPr/>
        </p:nvSpPr>
        <p:spPr>
          <a:xfrm>
            <a:off x="3944938" y="2205990"/>
            <a:ext cx="1874520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7EF76E-312A-8D87-2E37-2ACB50C41F6C}"/>
              </a:ext>
            </a:extLst>
          </p:cNvPr>
          <p:cNvSpPr/>
          <p:nvPr/>
        </p:nvSpPr>
        <p:spPr>
          <a:xfrm>
            <a:off x="6038692" y="2205990"/>
            <a:ext cx="1874520" cy="244602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6ED48E-D916-EC72-59CC-05696F37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9F7205-46A6-2F41-F78B-6BAB9D238E76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F9F7205-46A6-2F41-F78B-6BAB9D238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A5DB2E-DBCB-5F0F-FD7C-EA9EE98EBED8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A5DB2E-DBCB-5F0F-FD7C-EA9EE98EB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D10E99-0CF7-AB1B-8B0D-756D057B4881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D10E99-0CF7-AB1B-8B0D-756D057B4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7976D9-A058-DCE5-AA0A-8929659D505C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7976D9-A058-DCE5-AA0A-8929659D5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675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4" name="Picture 3" descr="A logo of a person's face&#10;&#10;Description automatically generated">
            <a:extLst>
              <a:ext uri="{FF2B5EF4-FFF2-40B4-BE49-F238E27FC236}">
                <a16:creationId xmlns:a16="http://schemas.microsoft.com/office/drawing/2014/main" id="{2F2C0074-8F83-A3C0-9C16-D23F997B0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13" y="902969"/>
            <a:ext cx="5044758" cy="5044758"/>
          </a:xfrm>
          <a:prstGeom prst="ellipse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71774D-A20E-2707-A35E-C73C7E748D2E}"/>
              </a:ext>
            </a:extLst>
          </p:cNvPr>
          <p:cNvSpPr/>
          <p:nvPr/>
        </p:nvSpPr>
        <p:spPr>
          <a:xfrm>
            <a:off x="3920490" y="2228850"/>
            <a:ext cx="1383030" cy="2289266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F547DF-3B5C-9FCF-6F10-DC9A4F75D4CE}"/>
              </a:ext>
            </a:extLst>
          </p:cNvPr>
          <p:cNvSpPr/>
          <p:nvPr/>
        </p:nvSpPr>
        <p:spPr>
          <a:xfrm>
            <a:off x="5693246" y="1947646"/>
            <a:ext cx="2319183" cy="3001544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6F8CED-D1E6-62AE-288C-FFC24DFA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D38703-1787-B3C5-49A3-C56F8BC44CD8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D38703-1787-B3C5-49A3-C56F8BC44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FFE6E-6423-8A17-513A-F3D8C7036B66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7FFE6E-6423-8A17-513A-F3D8C7036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5D299-2EAF-BC37-DEBC-78E3936C19B4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5D299-2EAF-BC37-DEBC-78E3936C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C13DC1-BCFC-220C-B1A4-667581DECBFD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C13DC1-BCFC-220C-B1A4-667581DEC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704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6" name="Content Placeholder 5" descr="A blue and orange rope in a circle&#10;&#10;Description automatically generated">
            <a:extLst>
              <a:ext uri="{FF2B5EF4-FFF2-40B4-BE49-F238E27FC236}">
                <a16:creationId xmlns:a16="http://schemas.microsoft.com/office/drawing/2014/main" id="{484458BE-7041-6054-6EE4-0856C4009F6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527743" y="898843"/>
            <a:ext cx="5044758" cy="5044758"/>
          </a:xfrm>
          <a:prstGeom prst="ellipse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089690-AEAA-C994-D0FD-A594A5172DB5}"/>
              </a:ext>
            </a:extLst>
          </p:cNvPr>
          <p:cNvSpPr/>
          <p:nvPr/>
        </p:nvSpPr>
        <p:spPr>
          <a:xfrm>
            <a:off x="3920490" y="2228850"/>
            <a:ext cx="1383030" cy="2289266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C392A8-E94D-4769-618B-7789160DE2F1}"/>
              </a:ext>
            </a:extLst>
          </p:cNvPr>
          <p:cNvSpPr/>
          <p:nvPr/>
        </p:nvSpPr>
        <p:spPr>
          <a:xfrm>
            <a:off x="5693246" y="1947646"/>
            <a:ext cx="2319183" cy="3001544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4DB30-F4C3-D66D-1878-A631F876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8773D-A762-6C5F-4D2C-915140970F9F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D8773D-A762-6C5F-4D2C-915140970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27EBE8-5607-C8B1-6C69-D20521447C91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27EBE8-5607-C8B1-6C69-D20521447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4E31A5-4D41-36E7-CE0A-C32A391BC8A8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4E31A5-4D41-36E7-CE0A-C32A391BC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3BB9DE-A8DB-AD2B-BD2A-0647C9D892AA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3BB9DE-A8DB-AD2B-BD2A-0647C9D89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115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4" name="Picture 3" descr="A logo with orange lines in a circle&#10;&#10;Description automatically generated">
            <a:extLst>
              <a:ext uri="{FF2B5EF4-FFF2-40B4-BE49-F238E27FC236}">
                <a16:creationId xmlns:a16="http://schemas.microsoft.com/office/drawing/2014/main" id="{5E5E7105-2B96-D08D-E9F2-6798A7B3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743" y="904172"/>
            <a:ext cx="5044758" cy="5044758"/>
          </a:xfrm>
          <a:prstGeom prst="ellipse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4DE08C-4664-CDD3-A11B-7ED9E1BFBA0F}"/>
              </a:ext>
            </a:extLst>
          </p:cNvPr>
          <p:cNvSpPr/>
          <p:nvPr/>
        </p:nvSpPr>
        <p:spPr>
          <a:xfrm>
            <a:off x="3920490" y="2228850"/>
            <a:ext cx="1383030" cy="2289266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E54DD7-B71F-B1E0-2DC5-24D7AFC1BBC0}"/>
              </a:ext>
            </a:extLst>
          </p:cNvPr>
          <p:cNvSpPr/>
          <p:nvPr/>
        </p:nvSpPr>
        <p:spPr>
          <a:xfrm>
            <a:off x="5693246" y="1947646"/>
            <a:ext cx="2319183" cy="3001544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D40D34-A9F6-DD8E-5ABC-ACF1349E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04B48D-6E2A-304D-02B8-F49CDC2F2F1D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04B48D-6E2A-304D-02B8-F49CDC2F2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D592F-6D2B-BBED-7229-D569FF575CFA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D592F-6D2B-BBED-7229-D569FF575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A136A4-DCB6-B444-F791-344B6CBC7387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A136A4-DCB6-B444-F791-344B6CBC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85C3B1-43E7-9C4B-658E-BA94F705528C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85C3B1-43E7-9C4B-658E-BA94F7055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46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9E5EA-CDA7-FCFE-C361-CE717704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Knot and Link Tabulation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Introduction &gt;&gt; Knot and Link Tabulation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438DB6-C198-0B0D-FAFB-56C4864F4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7" y="1451774"/>
            <a:ext cx="8896865" cy="40274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C91F3F-EFD2-50E7-5921-AD7C575B06FA}"/>
              </a:ext>
            </a:extLst>
          </p:cNvPr>
          <p:cNvSpPr txBox="1"/>
          <p:nvPr/>
        </p:nvSpPr>
        <p:spPr>
          <a:xfrm>
            <a:off x="2074544" y="5775521"/>
            <a:ext cx="499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https://knotinfo.math.indiana.edu/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5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6" name="Content Placeholder 5" descr="A logo with orange lines in a circle&#10;&#10;Description automatically generated">
            <a:extLst>
              <a:ext uri="{FF2B5EF4-FFF2-40B4-BE49-F238E27FC236}">
                <a16:creationId xmlns:a16="http://schemas.microsoft.com/office/drawing/2014/main" id="{A7023323-56AE-B147-F116-FF5361C0C71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3530763" y="887413"/>
            <a:ext cx="5044758" cy="5044758"/>
          </a:xfrm>
          <a:prstGeom prst="ellipse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783109-FA80-6AFE-89B0-55C5E05ACB08}"/>
              </a:ext>
            </a:extLst>
          </p:cNvPr>
          <p:cNvSpPr/>
          <p:nvPr/>
        </p:nvSpPr>
        <p:spPr>
          <a:xfrm>
            <a:off x="3920490" y="2228850"/>
            <a:ext cx="1383030" cy="2289266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5986A3-3383-4F1D-53F0-556F3B274D7B}"/>
              </a:ext>
            </a:extLst>
          </p:cNvPr>
          <p:cNvSpPr/>
          <p:nvPr/>
        </p:nvSpPr>
        <p:spPr>
          <a:xfrm>
            <a:off x="5693246" y="1947646"/>
            <a:ext cx="2319183" cy="3001544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C21EE2-30FE-C08A-CCFE-4F7F8B5D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3E8293-1B54-C0A8-C763-7A7286225087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3E8293-1B54-C0A8-C763-7A7286225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A7E008-0440-A28D-A629-26B35798CFBA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A7E008-0440-A28D-A629-26B35798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5861FB-9A6D-2044-A7E4-A457039DAC16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5861FB-9A6D-2044-A7E4-A457039DA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E6F8A1-B32A-C8F1-0DFA-55C785AC76CD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E6F8A1-B32A-C8F1-0DFA-55C785AC7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11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 Montesinos Tangles </a:t>
            </a:r>
          </a:p>
        </p:txBody>
      </p:sp>
      <p:pic>
        <p:nvPicPr>
          <p:cNvPr id="4" name="Picture 3" descr="A circular logo with 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7EF7E72B-61E4-0BFC-F9EF-8D90FD2FC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168" y="904172"/>
            <a:ext cx="5044758" cy="5044758"/>
          </a:xfrm>
          <a:prstGeom prst="ellipse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D7023-02D4-0E47-F461-8C5874ECCBAE}"/>
              </a:ext>
            </a:extLst>
          </p:cNvPr>
          <p:cNvSpPr/>
          <p:nvPr/>
        </p:nvSpPr>
        <p:spPr>
          <a:xfrm>
            <a:off x="3623310" y="2366010"/>
            <a:ext cx="1303020" cy="218313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25A3AB-FDFA-2E1E-E657-57BD69F9DFB1}"/>
              </a:ext>
            </a:extLst>
          </p:cNvPr>
          <p:cNvSpPr/>
          <p:nvPr/>
        </p:nvSpPr>
        <p:spPr>
          <a:xfrm>
            <a:off x="5317368" y="2366010"/>
            <a:ext cx="1303020" cy="218313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FDDCF-3814-E603-6561-24A5C8B97C01}"/>
              </a:ext>
            </a:extLst>
          </p:cNvPr>
          <p:cNvSpPr/>
          <p:nvPr/>
        </p:nvSpPr>
        <p:spPr>
          <a:xfrm>
            <a:off x="7011426" y="2366010"/>
            <a:ext cx="1303020" cy="218313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55BF2D-5449-74B5-A752-7D944FE6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Boundary;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DC877F-8BD1-5876-7B8F-D897E00ABF9B}"/>
                  </a:ext>
                </a:extLst>
              </p:cNvPr>
              <p:cNvSpPr txBox="1"/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DC877F-8BD1-5876-7B8F-D897E00AB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3554416"/>
                <a:ext cx="2434590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BB6782-56AF-BC9A-2130-E7E4B84E8105}"/>
                  </a:ext>
                </a:extLst>
              </p:cNvPr>
              <p:cNvSpPr txBox="1"/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BB6782-56AF-BC9A-2130-E7E4B84E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455" y="1498200"/>
                <a:ext cx="3611880" cy="1415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E1D3EC-A833-A319-62E4-E750282DA21B}"/>
                  </a:ext>
                </a:extLst>
              </p:cNvPr>
              <p:cNvSpPr txBox="1"/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E1D3EC-A833-A319-62E4-E750282DA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0" y="4260989"/>
                <a:ext cx="2434590" cy="47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DDE1E2-8CA5-DD06-A3A7-8611A8918E51}"/>
                  </a:ext>
                </a:extLst>
              </p:cNvPr>
              <p:cNvSpPr txBox="1"/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DDE1E2-8CA5-DD06-A3A7-8611A891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" y="4929826"/>
                <a:ext cx="2434590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9058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686759"/>
                <a:ext cx="7688645" cy="17422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Definition. </a:t>
                </a:r>
                <a:r>
                  <a:rPr lang="en-US" dirty="0"/>
                  <a:t>The circle product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∘(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tangle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twist vector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is the performed as follows.</a:t>
                </a:r>
              </a:p>
              <a:p>
                <a:pPr marL="0" indent="0"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686759"/>
                <a:ext cx="7688645" cy="1742242"/>
              </a:xfrm>
              <a:blipFill>
                <a:blip r:embed="rId3"/>
                <a:stretch>
                  <a:fillRect l="-2379" t="-524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ADE529-88E4-A546-6801-64AE5178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Boundary; Circle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C5BFAE-FB7E-D704-D17D-F1BD957CA718}"/>
                  </a:ext>
                </a:extLst>
              </p:cNvPr>
              <p:cNvSpPr txBox="1"/>
              <p:nvPr/>
            </p:nvSpPr>
            <p:spPr>
              <a:xfrm>
                <a:off x="540066" y="3271716"/>
                <a:ext cx="8037259" cy="1757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+…∨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𝒐𝒅𝒅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∨…∨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𝒆𝒗𝒆𝒏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C5BFAE-FB7E-D704-D17D-F1BD957C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6" y="3271716"/>
                <a:ext cx="8037259" cy="1757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65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ADE529-88E4-A546-6801-64AE5178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Boundary; Circle Product</a:t>
            </a:r>
          </a:p>
        </p:txBody>
      </p:sp>
      <p:pic>
        <p:nvPicPr>
          <p:cNvPr id="7" name="Content Placeholder 6" descr="A logo of a person's body&#10;&#10;Description automatically generated">
            <a:extLst>
              <a:ext uri="{FF2B5EF4-FFF2-40B4-BE49-F238E27FC236}">
                <a16:creationId xmlns:a16="http://schemas.microsoft.com/office/drawing/2014/main" id="{4B18939B-D341-4263-DBC7-2D38A5EEA5F1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026851" y="1481418"/>
            <a:ext cx="2743200" cy="2743200"/>
          </a:xfrm>
          <a:prstGeom prst="ellipse">
            <a:avLst/>
          </a:prstGeom>
        </p:spPr>
      </p:pic>
      <p:pic>
        <p:nvPicPr>
          <p:cNvPr id="11" name="Picture 10" descr="A logo of a person's body&#10;&#10;Description automatically generated">
            <a:extLst>
              <a:ext uri="{FF2B5EF4-FFF2-40B4-BE49-F238E27FC236}">
                <a16:creationId xmlns:a16="http://schemas.microsoft.com/office/drawing/2014/main" id="{BB530F01-BBCB-D57F-4193-B51A166EF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951" y="1473687"/>
            <a:ext cx="2743200" cy="2743200"/>
          </a:xfrm>
          <a:prstGeom prst="ellipse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31540-428E-8892-FF1C-321FE3A4F472}"/>
                  </a:ext>
                </a:extLst>
              </p:cNvPr>
              <p:cNvSpPr txBox="1"/>
              <p:nvPr/>
            </p:nvSpPr>
            <p:spPr>
              <a:xfrm>
                <a:off x="978273" y="4414446"/>
                <a:ext cx="28403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31540-428E-8892-FF1C-321FE3A4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73" y="4414446"/>
                <a:ext cx="284035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EFFCB4-5FBC-B877-9259-EF79B8CB6835}"/>
                  </a:ext>
                </a:extLst>
              </p:cNvPr>
              <p:cNvSpPr txBox="1"/>
              <p:nvPr/>
            </p:nvSpPr>
            <p:spPr>
              <a:xfrm>
                <a:off x="1152580" y="5245443"/>
                <a:ext cx="2491740" cy="1060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𝑳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∨</m:t>
                      </m:r>
                      <m:f>
                        <m:f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48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48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48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den>
                      </m:f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C267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C267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num>
                        <m:den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C267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EFFCB4-5FBC-B877-9259-EF79B8CB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80" y="5245443"/>
                <a:ext cx="2491740" cy="1060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7FEA30-3576-0D4E-54A9-9DAFF9A679E4}"/>
                  </a:ext>
                </a:extLst>
              </p:cNvPr>
              <p:cNvSpPr txBox="1"/>
              <p:nvPr/>
            </p:nvSpPr>
            <p:spPr>
              <a:xfrm>
                <a:off x="5325372" y="4414446"/>
                <a:ext cx="28403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7FEA30-3576-0D4E-54A9-9DAFF9A6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372" y="4414446"/>
                <a:ext cx="2840355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B258CB-77AD-305E-CAF8-420E14F4AC9D}"/>
                  </a:ext>
                </a:extLst>
              </p:cNvPr>
              <p:cNvSpPr txBox="1"/>
              <p:nvPr/>
            </p:nvSpPr>
            <p:spPr>
              <a:xfrm>
                <a:off x="5499682" y="5245443"/>
                <a:ext cx="2491740" cy="1092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𝑳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48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48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648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den>
                      </m:f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∨</m:t>
                      </m:r>
                      <m:f>
                        <m:f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C267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C267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DC267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den>
                      </m:f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B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B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B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B258CB-77AD-305E-CAF8-420E14F4A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682" y="5245443"/>
                <a:ext cx="2491740" cy="109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5959B95-6649-44DC-108F-0C5C170AE6F5}"/>
              </a:ext>
            </a:extLst>
          </p:cNvPr>
          <p:cNvSpPr/>
          <p:nvPr/>
        </p:nvSpPr>
        <p:spPr>
          <a:xfrm>
            <a:off x="2304390" y="2610512"/>
            <a:ext cx="953160" cy="516625"/>
          </a:xfrm>
          <a:prstGeom prst="rect">
            <a:avLst/>
          </a:prstGeom>
          <a:solidFill>
            <a:srgbClr val="DC26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BD68EF-36D4-1ADF-8075-FF4F9196CBCB}"/>
              </a:ext>
            </a:extLst>
          </p:cNvPr>
          <p:cNvSpPr/>
          <p:nvPr/>
        </p:nvSpPr>
        <p:spPr>
          <a:xfrm>
            <a:off x="7086380" y="2629179"/>
            <a:ext cx="457200" cy="424030"/>
          </a:xfrm>
          <a:prstGeom prst="rect">
            <a:avLst/>
          </a:prstGeom>
          <a:solidFill>
            <a:srgbClr val="FFB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73DBC-6FF9-46BC-C116-C8F904A2094B}"/>
              </a:ext>
            </a:extLst>
          </p:cNvPr>
          <p:cNvSpPr/>
          <p:nvPr/>
        </p:nvSpPr>
        <p:spPr>
          <a:xfrm flipV="1">
            <a:off x="1639100" y="2768858"/>
            <a:ext cx="494119" cy="660142"/>
          </a:xfrm>
          <a:prstGeom prst="rect">
            <a:avLst/>
          </a:prstGeom>
          <a:solidFill>
            <a:srgbClr val="648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044EA-38F2-3A65-A7CF-127580FD2011}"/>
              </a:ext>
            </a:extLst>
          </p:cNvPr>
          <p:cNvSpPr/>
          <p:nvPr/>
        </p:nvSpPr>
        <p:spPr>
          <a:xfrm flipV="1">
            <a:off x="6699828" y="2394736"/>
            <a:ext cx="375122" cy="488417"/>
          </a:xfrm>
          <a:prstGeom prst="rect">
            <a:avLst/>
          </a:prstGeom>
          <a:solidFill>
            <a:srgbClr val="648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89CA1-53BA-4A47-653B-0AEA59EC7AB9}"/>
              </a:ext>
            </a:extLst>
          </p:cNvPr>
          <p:cNvSpPr/>
          <p:nvPr/>
        </p:nvSpPr>
        <p:spPr>
          <a:xfrm>
            <a:off x="6368357" y="2932272"/>
            <a:ext cx="457201" cy="424030"/>
          </a:xfrm>
          <a:prstGeom prst="rect">
            <a:avLst/>
          </a:prstGeom>
          <a:solidFill>
            <a:srgbClr val="DC267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467234" y="1149854"/>
                <a:ext cx="8268988" cy="578815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300" b="1" dirty="0"/>
                  <a:t>Theorem [H. Moon, I. Darcy]. </a:t>
                </a:r>
                <a:r>
                  <a:rPr lang="en-US" sz="2300" dirty="0"/>
                  <a:t>Suppose that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300" dirty="0"/>
                  <a:t> for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3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300" dirty="0"/>
                  <a:t> for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300" dirty="0"/>
                  <a:t>. Suppose also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3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300" dirty="0"/>
                  <a:t> for all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3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3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2300" dirty="0"/>
                  <a:t> for all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300" dirty="0"/>
                  <a:t> A generalized Montesinos tangle which is not rational is </a:t>
                </a:r>
                <a:r>
                  <a:rPr lang="en-US" sz="2300" u="sng" dirty="0"/>
                  <a:t>uniquely represented</a:t>
                </a:r>
                <a:r>
                  <a:rPr lang="en-US" sz="2300" dirty="0"/>
                  <a:t> as one of the following </a:t>
                </a:r>
                <a:r>
                  <a:rPr lang="en-US" sz="2300" u="sng" dirty="0"/>
                  <a:t>minimal crossing diagrams</a:t>
                </a:r>
                <a:r>
                  <a:rPr lang="en-US" sz="23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300" dirty="0"/>
                  <a:t> odd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300" dirty="0"/>
                  <a:t>       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300" dirty="0"/>
                  <a:t>odd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300" dirty="0"/>
                  <a:t>even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∨…∨</m:t>
                        </m:r>
                        <m:f>
                          <m:f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dirty="0"/>
                  <a:t>        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300" dirty="0"/>
                  <a:t>even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7234" y="1149854"/>
                <a:ext cx="8268988" cy="5788155"/>
              </a:xfrm>
              <a:blipFill>
                <a:blip r:embed="rId3"/>
                <a:stretch>
                  <a:fillRect l="-2212" t="-1581" r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FD65CE-5D78-A7CA-A22D-97B42545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Generalized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4226271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10" name="Picture 9" descr="A logo of a knot&#10;&#10;Description automatically generated">
            <a:extLst>
              <a:ext uri="{FF2B5EF4-FFF2-40B4-BE49-F238E27FC236}">
                <a16:creationId xmlns:a16="http://schemas.microsoft.com/office/drawing/2014/main" id="{6E6FECA1-6A76-CB0C-8B6A-7A8E6250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639" y="1297013"/>
            <a:ext cx="4911811" cy="4911811"/>
          </a:xfrm>
          <a:prstGeom prst="ellipse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564C41-989D-6BBA-C4C1-D727EE7FC99E}"/>
                  </a:ext>
                </a:extLst>
              </p:cNvPr>
              <p:cNvSpPr txBox="1"/>
              <p:nvPr/>
            </p:nvSpPr>
            <p:spPr>
              <a:xfrm>
                <a:off x="-247134" y="3153491"/>
                <a:ext cx="4349579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∘(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564C41-989D-6BBA-C4C1-D727EE7FC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134" y="3153491"/>
                <a:ext cx="4349579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7978FA-57FE-C86E-56F7-CA04FCE44CFB}"/>
              </a:ext>
            </a:extLst>
          </p:cNvPr>
          <p:cNvSpPr/>
          <p:nvPr/>
        </p:nvSpPr>
        <p:spPr>
          <a:xfrm>
            <a:off x="4102445" y="2261286"/>
            <a:ext cx="2496063" cy="1791730"/>
          </a:xfrm>
          <a:prstGeom prst="roundRect">
            <a:avLst>
              <a:gd name="adj" fmla="val 40805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8C5692-5302-FEA9-31A2-DB76C8DE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Generalized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1025166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10" name="Picture 9" descr="A logo of a person's face&#10;&#10;Description automatically generated">
            <a:extLst>
              <a:ext uri="{FF2B5EF4-FFF2-40B4-BE49-F238E27FC236}">
                <a16:creationId xmlns:a16="http://schemas.microsoft.com/office/drawing/2014/main" id="{5059B0B6-AB49-F337-DFA4-9DD051ACA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638" y="1297012"/>
            <a:ext cx="4911811" cy="4911811"/>
          </a:xfrm>
          <a:prstGeom prst="ellipse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3B5EFD-8882-1279-754E-6B6FFDCB56FF}"/>
                  </a:ext>
                </a:extLst>
              </p:cNvPr>
              <p:cNvSpPr txBox="1"/>
              <p:nvPr/>
            </p:nvSpPr>
            <p:spPr>
              <a:xfrm>
                <a:off x="-247134" y="3153491"/>
                <a:ext cx="4349579" cy="119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∘(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3B5EFD-8882-1279-754E-6B6FFDCB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134" y="3153491"/>
                <a:ext cx="4349579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3BF55A-D809-38EB-0CC6-94D42DD84368}"/>
              </a:ext>
            </a:extLst>
          </p:cNvPr>
          <p:cNvSpPr/>
          <p:nvPr/>
        </p:nvSpPr>
        <p:spPr>
          <a:xfrm>
            <a:off x="4287797" y="1961187"/>
            <a:ext cx="2496063" cy="1791730"/>
          </a:xfrm>
          <a:prstGeom prst="roundRect">
            <a:avLst>
              <a:gd name="adj" fmla="val 40805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143FD0-09F6-830E-E553-4D0588DF9BAC}"/>
              </a:ext>
            </a:extLst>
          </p:cNvPr>
          <p:cNvCxnSpPr>
            <a:cxnSpLocks/>
          </p:cNvCxnSpPr>
          <p:nvPr/>
        </p:nvCxnSpPr>
        <p:spPr>
          <a:xfrm>
            <a:off x="5436973" y="1961187"/>
            <a:ext cx="0" cy="17917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5">
            <a:extLst>
              <a:ext uri="{FF2B5EF4-FFF2-40B4-BE49-F238E27FC236}">
                <a16:creationId xmlns:a16="http://schemas.microsoft.com/office/drawing/2014/main" id="{613BD874-FE45-C68B-CD96-A09D19424775}"/>
              </a:ext>
            </a:extLst>
          </p:cNvPr>
          <p:cNvSpPr txBox="1">
            <a:spLocks/>
          </p:cNvSpPr>
          <p:nvPr/>
        </p:nvSpPr>
        <p:spPr>
          <a:xfrm>
            <a:off x="714375" y="99487"/>
            <a:ext cx="7715251" cy="8690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Type 2 Generalized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2148370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logo of a knot&#10;&#10;Description automatically generated">
            <a:extLst>
              <a:ext uri="{FF2B5EF4-FFF2-40B4-BE49-F238E27FC236}">
                <a16:creationId xmlns:a16="http://schemas.microsoft.com/office/drawing/2014/main" id="{D1736D0F-3487-4E55-3319-671ED8CE2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638" y="1297012"/>
            <a:ext cx="4911811" cy="4911811"/>
          </a:xfrm>
          <a:prstGeom prst="ellipse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336490-5D45-CB7D-A3AD-E1BCE4E065CB}"/>
                  </a:ext>
                </a:extLst>
              </p:cNvPr>
              <p:cNvSpPr txBox="1"/>
              <p:nvPr/>
            </p:nvSpPr>
            <p:spPr>
              <a:xfrm>
                <a:off x="-247134" y="3153491"/>
                <a:ext cx="4349579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∘(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336490-5D45-CB7D-A3AD-E1BCE4E06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134" y="3153491"/>
                <a:ext cx="4349579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D17CD4-C2C2-4624-086A-F7BDB84FF334}"/>
              </a:ext>
            </a:extLst>
          </p:cNvPr>
          <p:cNvSpPr/>
          <p:nvPr/>
        </p:nvSpPr>
        <p:spPr>
          <a:xfrm rot="5400000">
            <a:off x="4414202" y="2091134"/>
            <a:ext cx="2403387" cy="2039361"/>
          </a:xfrm>
          <a:prstGeom prst="roundRect">
            <a:avLst>
              <a:gd name="adj" fmla="val 40805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DF5D97-67F6-BB55-5F12-8564325E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3 Generalized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2759882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10" name="Picture 9" descr="A logo of a knot&#10;&#10;Description automatically generated">
            <a:extLst>
              <a:ext uri="{FF2B5EF4-FFF2-40B4-BE49-F238E27FC236}">
                <a16:creationId xmlns:a16="http://schemas.microsoft.com/office/drawing/2014/main" id="{68D69C7D-C2E6-3FAD-8D30-C1B57E8BB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639" y="1297013"/>
            <a:ext cx="4911811" cy="4911811"/>
          </a:xfrm>
          <a:prstGeom prst="ellipse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FB2067-93F2-3CCA-C249-D4541C38ED13}"/>
                  </a:ext>
                </a:extLst>
              </p:cNvPr>
              <p:cNvSpPr txBox="1"/>
              <p:nvPr/>
            </p:nvSpPr>
            <p:spPr>
              <a:xfrm>
                <a:off x="-247134" y="3153491"/>
                <a:ext cx="4349579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∘(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FB2067-93F2-3CCA-C249-D4541C38E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7134" y="3153491"/>
                <a:ext cx="4349579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80D10F-5103-C6A4-D9F9-95E5CCAF4898}"/>
              </a:ext>
            </a:extLst>
          </p:cNvPr>
          <p:cNvSpPr/>
          <p:nvPr/>
        </p:nvSpPr>
        <p:spPr>
          <a:xfrm rot="5400000">
            <a:off x="3920432" y="2329582"/>
            <a:ext cx="2403387" cy="2039361"/>
          </a:xfrm>
          <a:prstGeom prst="roundRect">
            <a:avLst>
              <a:gd name="adj" fmla="val 40805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4EF109-12E3-5643-785D-C7EBB7A6CFBD}"/>
              </a:ext>
            </a:extLst>
          </p:cNvPr>
          <p:cNvCxnSpPr>
            <a:cxnSpLocks/>
          </p:cNvCxnSpPr>
          <p:nvPr/>
        </p:nvCxnSpPr>
        <p:spPr>
          <a:xfrm>
            <a:off x="4102445" y="3250407"/>
            <a:ext cx="203936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5">
            <a:extLst>
              <a:ext uri="{FF2B5EF4-FFF2-40B4-BE49-F238E27FC236}">
                <a16:creationId xmlns:a16="http://schemas.microsoft.com/office/drawing/2014/main" id="{B6507DB0-E467-992C-792E-657CA0AC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9487"/>
            <a:ext cx="7715251" cy="869089"/>
          </a:xfrm>
        </p:spPr>
        <p:txBody>
          <a:bodyPr/>
          <a:lstStyle/>
          <a:p>
            <a:r>
              <a:rPr lang="en-US" dirty="0"/>
              <a:t>Type 4 Generalized Montesinos Tangles</a:t>
            </a:r>
          </a:p>
        </p:txBody>
      </p:sp>
    </p:spTree>
    <p:extLst>
      <p:ext uri="{BB962C8B-B14F-4D97-AF65-F5344CB8AC3E}">
        <p14:creationId xmlns:p14="http://schemas.microsoft.com/office/powerpoint/2010/main" val="19072614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 Generalized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80411" y="1720434"/>
                <a:ext cx="2436570" cy="3417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 tangle has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crossings, </a:t>
                </a:r>
              </a:p>
              <a:p>
                <a:pPr marL="0" indent="0">
                  <a:buNone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crossings in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crossings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80411" y="1720434"/>
                <a:ext cx="2436570" cy="3417131"/>
              </a:xfrm>
              <a:blipFill>
                <a:blip r:embed="rId3"/>
                <a:stretch>
                  <a:fillRect l="-7769" t="-2496" r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6" name="Picture 5" descr="A logo of a person's body&#10;&#10;Description automatically generated">
            <a:extLst>
              <a:ext uri="{FF2B5EF4-FFF2-40B4-BE49-F238E27FC236}">
                <a16:creationId xmlns:a16="http://schemas.microsoft.com/office/drawing/2014/main" id="{8493FB38-B229-6A6F-DF19-CAE53658B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855" y="968576"/>
            <a:ext cx="5310991" cy="5310991"/>
          </a:xfrm>
          <a:prstGeom prst="ellipse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02BABBE-039E-77A8-F591-3917C9781EC0}"/>
              </a:ext>
            </a:extLst>
          </p:cNvPr>
          <p:cNvSpPr/>
          <p:nvPr/>
        </p:nvSpPr>
        <p:spPr>
          <a:xfrm>
            <a:off x="4114800" y="2333284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96F0DA-E52F-C8D6-BA85-B124FCADFE8C}"/>
              </a:ext>
            </a:extLst>
          </p:cNvPr>
          <p:cNvSpPr/>
          <p:nvPr/>
        </p:nvSpPr>
        <p:spPr>
          <a:xfrm>
            <a:off x="5574150" y="2252471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2A87E-389E-4A12-44AE-DEDDD8B129C0}"/>
              </a:ext>
            </a:extLst>
          </p:cNvPr>
          <p:cNvSpPr/>
          <p:nvPr/>
        </p:nvSpPr>
        <p:spPr>
          <a:xfrm>
            <a:off x="5177790" y="2071155"/>
            <a:ext cx="274320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CC5E83BF-FED2-13E1-9E01-820DC129FEB8}"/>
              </a:ext>
            </a:extLst>
          </p:cNvPr>
          <p:cNvSpPr/>
          <p:nvPr/>
        </p:nvSpPr>
        <p:spPr>
          <a:xfrm flipH="1">
            <a:off x="4892039" y="2446020"/>
            <a:ext cx="3099235" cy="2606040"/>
          </a:xfrm>
          <a:prstGeom prst="corner">
            <a:avLst>
              <a:gd name="adj1" fmla="val 59757"/>
              <a:gd name="adj2" fmla="val 40331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/>
              <p:nvPr/>
            </p:nvSpPr>
            <p:spPr>
              <a:xfrm>
                <a:off x="4343400" y="2399497"/>
                <a:ext cx="460889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99497"/>
                <a:ext cx="460889" cy="790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90195-FB4E-DDAC-EC3D-BBE97E9014C2}"/>
                  </a:ext>
                </a:extLst>
              </p:cNvPr>
              <p:cNvSpPr txBox="1"/>
              <p:nvPr/>
            </p:nvSpPr>
            <p:spPr>
              <a:xfrm>
                <a:off x="5812335" y="2325800"/>
                <a:ext cx="460889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90195-FB4E-DDAC-EC3D-BBE97E901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35" y="2325800"/>
                <a:ext cx="460889" cy="7906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>
                <a:off x="5574150" y="3974725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150" y="3974725"/>
                <a:ext cx="1982925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/>
              <p:nvPr/>
            </p:nvSpPr>
            <p:spPr>
              <a:xfrm>
                <a:off x="5096992" y="2446020"/>
                <a:ext cx="4608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92" y="2446020"/>
                <a:ext cx="46088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9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Knot and Link Tabulation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A568A-0A15-C654-D420-47A2DEB3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2" y="1279895"/>
            <a:ext cx="8859795" cy="415214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6223F6-3551-DCA7-B5C0-9B533216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Knot and Link Tabulation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F47D2-EC38-CA7A-3D6C-A942DAA8C1C8}"/>
              </a:ext>
            </a:extLst>
          </p:cNvPr>
          <p:cNvSpPr txBox="1"/>
          <p:nvPr/>
        </p:nvSpPr>
        <p:spPr>
          <a:xfrm>
            <a:off x="2286000" y="57433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http://katlas.org/wiki/Knot_Atlas:About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5907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6" name="Picture 5" descr="A logo of a person's body&#10;&#10;Description automatically generated">
            <a:extLst>
              <a:ext uri="{FF2B5EF4-FFF2-40B4-BE49-F238E27FC236}">
                <a16:creationId xmlns:a16="http://schemas.microsoft.com/office/drawing/2014/main" id="{8493FB38-B229-6A6F-DF19-CAE53658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55" y="968576"/>
            <a:ext cx="5310991" cy="5310991"/>
          </a:xfrm>
          <a:prstGeom prst="ellipse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02BABBE-039E-77A8-F591-3917C9781EC0}"/>
              </a:ext>
            </a:extLst>
          </p:cNvPr>
          <p:cNvSpPr/>
          <p:nvPr/>
        </p:nvSpPr>
        <p:spPr>
          <a:xfrm>
            <a:off x="4114800" y="2333284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96F0DA-E52F-C8D6-BA85-B124FCADFE8C}"/>
              </a:ext>
            </a:extLst>
          </p:cNvPr>
          <p:cNvSpPr/>
          <p:nvPr/>
        </p:nvSpPr>
        <p:spPr>
          <a:xfrm>
            <a:off x="5574150" y="2252471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2A87E-389E-4A12-44AE-DEDDD8B129C0}"/>
              </a:ext>
            </a:extLst>
          </p:cNvPr>
          <p:cNvSpPr/>
          <p:nvPr/>
        </p:nvSpPr>
        <p:spPr>
          <a:xfrm>
            <a:off x="5177790" y="2071155"/>
            <a:ext cx="274320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CC5E83BF-FED2-13E1-9E01-820DC129FEB8}"/>
              </a:ext>
            </a:extLst>
          </p:cNvPr>
          <p:cNvSpPr/>
          <p:nvPr/>
        </p:nvSpPr>
        <p:spPr>
          <a:xfrm flipH="1">
            <a:off x="4892039" y="2446020"/>
            <a:ext cx="3099235" cy="2606040"/>
          </a:xfrm>
          <a:prstGeom prst="corner">
            <a:avLst>
              <a:gd name="adj1" fmla="val 59757"/>
              <a:gd name="adj2" fmla="val 40331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/>
              <p:nvPr/>
            </p:nvSpPr>
            <p:spPr>
              <a:xfrm>
                <a:off x="4343400" y="2399497"/>
                <a:ext cx="460889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99497"/>
                <a:ext cx="460889" cy="790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90195-FB4E-DDAC-EC3D-BBE97E9014C2}"/>
                  </a:ext>
                </a:extLst>
              </p:cNvPr>
              <p:cNvSpPr txBox="1"/>
              <p:nvPr/>
            </p:nvSpPr>
            <p:spPr>
              <a:xfrm>
                <a:off x="5812335" y="2325800"/>
                <a:ext cx="460889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90195-FB4E-DDAC-EC3D-BBE97E901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35" y="2325800"/>
                <a:ext cx="460889" cy="790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>
                <a:off x="5574150" y="3974725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150" y="3974725"/>
                <a:ext cx="198292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/>
              <p:nvPr/>
            </p:nvSpPr>
            <p:spPr>
              <a:xfrm>
                <a:off x="5096992" y="2446020"/>
                <a:ext cx="4608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92" y="2446020"/>
                <a:ext cx="46088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EF259636-EAD1-C36E-648C-1752D77A99F2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472409" y="1669858"/>
                <a:ext cx="2348866" cy="83592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total crossings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EF259636-EAD1-C36E-648C-1752D77A9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72409" y="1669858"/>
                <a:ext cx="2348866" cy="835925"/>
              </a:xfrm>
              <a:blipFill>
                <a:blip r:embed="rId8"/>
                <a:stretch>
                  <a:fillRect l="-777" r="-777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89BD956-B756-CC9E-8E00-DBEEF3D8A709}"/>
              </a:ext>
            </a:extLst>
          </p:cNvPr>
          <p:cNvSpPr/>
          <p:nvPr/>
        </p:nvSpPr>
        <p:spPr>
          <a:xfrm>
            <a:off x="3964569" y="2071154"/>
            <a:ext cx="2725734" cy="13372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A996BF-75FA-FC27-A743-9849651854A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660299" y="2739763"/>
            <a:ext cx="1304270" cy="95077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638704-EB4A-143C-726C-75124C42AE85}"/>
                  </a:ext>
                </a:extLst>
              </p:cNvPr>
              <p:cNvSpPr txBox="1"/>
              <p:nvPr/>
            </p:nvSpPr>
            <p:spPr>
              <a:xfrm>
                <a:off x="630628" y="3433462"/>
                <a:ext cx="215653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Montesinos tangle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crossings and free boundary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638704-EB4A-143C-726C-75124C42A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8" y="3433462"/>
                <a:ext cx="2156534" cy="1569660"/>
              </a:xfrm>
              <a:prstGeom prst="rect">
                <a:avLst/>
              </a:prstGeom>
              <a:blipFill>
                <a:blip r:embed="rId9"/>
                <a:stretch>
                  <a:fillRect l="-4237" t="-2713" r="-4802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238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6" name="Picture 5" descr="A logo of a person's body&#10;&#10;Description automatically generated">
            <a:extLst>
              <a:ext uri="{FF2B5EF4-FFF2-40B4-BE49-F238E27FC236}">
                <a16:creationId xmlns:a16="http://schemas.microsoft.com/office/drawing/2014/main" id="{8493FB38-B229-6A6F-DF19-CAE53658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55" y="968576"/>
            <a:ext cx="5310991" cy="5310991"/>
          </a:xfrm>
          <a:prstGeom prst="ellipse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02BABBE-039E-77A8-F591-3917C9781EC0}"/>
              </a:ext>
            </a:extLst>
          </p:cNvPr>
          <p:cNvSpPr/>
          <p:nvPr/>
        </p:nvSpPr>
        <p:spPr>
          <a:xfrm>
            <a:off x="4114800" y="2333284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96F0DA-E52F-C8D6-BA85-B124FCADFE8C}"/>
              </a:ext>
            </a:extLst>
          </p:cNvPr>
          <p:cNvSpPr/>
          <p:nvPr/>
        </p:nvSpPr>
        <p:spPr>
          <a:xfrm>
            <a:off x="5574150" y="2252471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2A87E-389E-4A12-44AE-DEDDD8B129C0}"/>
              </a:ext>
            </a:extLst>
          </p:cNvPr>
          <p:cNvSpPr/>
          <p:nvPr/>
        </p:nvSpPr>
        <p:spPr>
          <a:xfrm>
            <a:off x="5177790" y="2071155"/>
            <a:ext cx="274320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CC5E83BF-FED2-13E1-9E01-820DC129FEB8}"/>
              </a:ext>
            </a:extLst>
          </p:cNvPr>
          <p:cNvSpPr/>
          <p:nvPr/>
        </p:nvSpPr>
        <p:spPr>
          <a:xfrm flipH="1">
            <a:off x="4892039" y="2446020"/>
            <a:ext cx="3099235" cy="2606040"/>
          </a:xfrm>
          <a:prstGeom prst="corner">
            <a:avLst>
              <a:gd name="adj1" fmla="val 59757"/>
              <a:gd name="adj2" fmla="val 40331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/>
              <p:nvPr/>
            </p:nvSpPr>
            <p:spPr>
              <a:xfrm>
                <a:off x="4343400" y="2399497"/>
                <a:ext cx="460889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99497"/>
                <a:ext cx="460889" cy="790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90195-FB4E-DDAC-EC3D-BBE97E9014C2}"/>
                  </a:ext>
                </a:extLst>
              </p:cNvPr>
              <p:cNvSpPr txBox="1"/>
              <p:nvPr/>
            </p:nvSpPr>
            <p:spPr>
              <a:xfrm>
                <a:off x="5812335" y="2325800"/>
                <a:ext cx="460889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90195-FB4E-DDAC-EC3D-BBE97E901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35" y="2325800"/>
                <a:ext cx="460889" cy="790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>
                <a:off x="5574150" y="3974725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150" y="3974725"/>
                <a:ext cx="198292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/>
              <p:nvPr/>
            </p:nvSpPr>
            <p:spPr>
              <a:xfrm>
                <a:off x="5096992" y="2446020"/>
                <a:ext cx="4608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92" y="2446020"/>
                <a:ext cx="46088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EF259636-EAD1-C36E-648C-1752D77A99F2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472409" y="1669858"/>
                <a:ext cx="2348866" cy="83592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total crossings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EF259636-EAD1-C36E-648C-1752D77A9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72409" y="1669858"/>
                <a:ext cx="2348866" cy="835925"/>
              </a:xfrm>
              <a:blipFill>
                <a:blip r:embed="rId8"/>
                <a:stretch>
                  <a:fillRect l="-777" r="-777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89BD956-B756-CC9E-8E00-DBEEF3D8A709}"/>
              </a:ext>
            </a:extLst>
          </p:cNvPr>
          <p:cNvSpPr/>
          <p:nvPr/>
        </p:nvSpPr>
        <p:spPr>
          <a:xfrm>
            <a:off x="3964569" y="2071154"/>
            <a:ext cx="2725734" cy="13372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A996BF-75FA-FC27-A743-9849651854A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660299" y="2739763"/>
            <a:ext cx="1304270" cy="95077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638704-EB4A-143C-726C-75124C42AE85}"/>
                  </a:ext>
                </a:extLst>
              </p:cNvPr>
              <p:cNvSpPr txBox="1"/>
              <p:nvPr/>
            </p:nvSpPr>
            <p:spPr>
              <a:xfrm>
                <a:off x="-44152" y="3800650"/>
                <a:ext cx="3507016" cy="141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638704-EB4A-143C-726C-75124C42A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152" y="3800650"/>
                <a:ext cx="3507016" cy="14155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2369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6" name="Picture 5" descr="A logo of a person's body&#10;&#10;Description automatically generated">
            <a:extLst>
              <a:ext uri="{FF2B5EF4-FFF2-40B4-BE49-F238E27FC236}">
                <a16:creationId xmlns:a16="http://schemas.microsoft.com/office/drawing/2014/main" id="{8493FB38-B229-6A6F-DF19-CAE53658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55" y="968576"/>
            <a:ext cx="5310991" cy="5310991"/>
          </a:xfrm>
          <a:prstGeom prst="ellipse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02BABBE-039E-77A8-F591-3917C9781EC0}"/>
              </a:ext>
            </a:extLst>
          </p:cNvPr>
          <p:cNvSpPr/>
          <p:nvPr/>
        </p:nvSpPr>
        <p:spPr>
          <a:xfrm>
            <a:off x="4114800" y="2333284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96F0DA-E52F-C8D6-BA85-B124FCADFE8C}"/>
              </a:ext>
            </a:extLst>
          </p:cNvPr>
          <p:cNvSpPr/>
          <p:nvPr/>
        </p:nvSpPr>
        <p:spPr>
          <a:xfrm>
            <a:off x="5574150" y="2252471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2A87E-389E-4A12-44AE-DEDDD8B129C0}"/>
              </a:ext>
            </a:extLst>
          </p:cNvPr>
          <p:cNvSpPr/>
          <p:nvPr/>
        </p:nvSpPr>
        <p:spPr>
          <a:xfrm>
            <a:off x="5177790" y="2071155"/>
            <a:ext cx="274320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CC5E83BF-FED2-13E1-9E01-820DC129FEB8}"/>
              </a:ext>
            </a:extLst>
          </p:cNvPr>
          <p:cNvSpPr/>
          <p:nvPr/>
        </p:nvSpPr>
        <p:spPr>
          <a:xfrm flipH="1">
            <a:off x="4892039" y="2446020"/>
            <a:ext cx="3099235" cy="2606040"/>
          </a:xfrm>
          <a:prstGeom prst="corner">
            <a:avLst>
              <a:gd name="adj1" fmla="val 59757"/>
              <a:gd name="adj2" fmla="val 40331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/>
              <p:nvPr/>
            </p:nvSpPr>
            <p:spPr>
              <a:xfrm>
                <a:off x="4343400" y="2399497"/>
                <a:ext cx="460889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99497"/>
                <a:ext cx="460889" cy="790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90195-FB4E-DDAC-EC3D-BBE97E9014C2}"/>
                  </a:ext>
                </a:extLst>
              </p:cNvPr>
              <p:cNvSpPr txBox="1"/>
              <p:nvPr/>
            </p:nvSpPr>
            <p:spPr>
              <a:xfrm>
                <a:off x="5812335" y="2325800"/>
                <a:ext cx="460889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90195-FB4E-DDAC-EC3D-BBE97E901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35" y="2325800"/>
                <a:ext cx="460889" cy="790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>
                <a:off x="5574150" y="3974725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150" y="3974725"/>
                <a:ext cx="198292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/>
              <p:nvPr/>
            </p:nvSpPr>
            <p:spPr>
              <a:xfrm>
                <a:off x="5096992" y="2446020"/>
                <a:ext cx="4608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92" y="2446020"/>
                <a:ext cx="46088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EF259636-EAD1-C36E-648C-1752D77A99F2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472409" y="1669858"/>
                <a:ext cx="2348866" cy="83592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total crossings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EF259636-EAD1-C36E-648C-1752D77A9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72409" y="1669858"/>
                <a:ext cx="2348866" cy="835925"/>
              </a:xfrm>
              <a:blipFill>
                <a:blip r:embed="rId8"/>
                <a:stretch>
                  <a:fillRect l="-777" r="-777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A996BF-75FA-FC27-A743-9849651854A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2893379" y="4001016"/>
            <a:ext cx="1910910" cy="26561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638704-EB4A-143C-726C-75124C42AE85}"/>
                  </a:ext>
                </a:extLst>
              </p:cNvPr>
              <p:cNvSpPr txBox="1"/>
              <p:nvPr/>
            </p:nvSpPr>
            <p:spPr>
              <a:xfrm>
                <a:off x="630628" y="3433462"/>
                <a:ext cx="215653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Compositions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which may include zeros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638704-EB4A-143C-726C-75124C42A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8" y="3433462"/>
                <a:ext cx="2156534" cy="1569660"/>
              </a:xfrm>
              <a:prstGeom prst="rect">
                <a:avLst/>
              </a:prstGeom>
              <a:blipFill>
                <a:blip r:embed="rId9"/>
                <a:stretch>
                  <a:fillRect l="-4237" t="-2713" r="-4237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-Shape 2">
            <a:extLst>
              <a:ext uri="{FF2B5EF4-FFF2-40B4-BE49-F238E27FC236}">
                <a16:creationId xmlns:a16="http://schemas.microsoft.com/office/drawing/2014/main" id="{F5E60DBC-EDFB-9B46-6E8C-F4788681346E}"/>
              </a:ext>
            </a:extLst>
          </p:cNvPr>
          <p:cNvSpPr/>
          <p:nvPr/>
        </p:nvSpPr>
        <p:spPr>
          <a:xfrm flipH="1">
            <a:off x="4804289" y="2333284"/>
            <a:ext cx="3299581" cy="2821646"/>
          </a:xfrm>
          <a:prstGeom prst="corner">
            <a:avLst>
              <a:gd name="adj1" fmla="val 62963"/>
              <a:gd name="adj2" fmla="val 46354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696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 Generalized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Twist vectors must have </a:t>
                </a:r>
                <a:r>
                  <a:rPr lang="en-US" b="1" dirty="0"/>
                  <a:t>odd length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They may be made from all </a:t>
                </a:r>
                <a:r>
                  <a:rPr lang="en-US" b="1" dirty="0"/>
                  <a:t>odd length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in the following forms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(∗∗∗)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           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,∗∗∗,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  <a:endParaRPr lang="en-US" sz="2400" b="1" dirty="0"/>
              </a:p>
              <a:p>
                <a:endParaRPr lang="en-US" b="1" dirty="0"/>
              </a:p>
              <a:p>
                <a:r>
                  <a:rPr lang="en-US" dirty="0"/>
                  <a:t>They may be made from all </a:t>
                </a:r>
                <a:r>
                  <a:rPr lang="en-US" b="1" dirty="0"/>
                  <a:t>even length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in the following forms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,∗∗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∗∗,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US" sz="24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2141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</p:spTree>
    <p:extLst>
      <p:ext uri="{BB962C8B-B14F-4D97-AF65-F5344CB8AC3E}">
        <p14:creationId xmlns:p14="http://schemas.microsoft.com/office/powerpoint/2010/main" val="6950007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6" name="Picture 5" descr="A logo of a person's body&#10;&#10;Description automatically generated">
            <a:extLst>
              <a:ext uri="{FF2B5EF4-FFF2-40B4-BE49-F238E27FC236}">
                <a16:creationId xmlns:a16="http://schemas.microsoft.com/office/drawing/2014/main" id="{8493FB38-B229-6A6F-DF19-CAE53658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55" y="968576"/>
            <a:ext cx="5310991" cy="5310991"/>
          </a:xfrm>
          <a:prstGeom prst="ellipse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02BABBE-039E-77A8-F591-3917C9781EC0}"/>
              </a:ext>
            </a:extLst>
          </p:cNvPr>
          <p:cNvSpPr/>
          <p:nvPr/>
        </p:nvSpPr>
        <p:spPr>
          <a:xfrm>
            <a:off x="4114800" y="2333284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96F0DA-E52F-C8D6-BA85-B124FCADFE8C}"/>
              </a:ext>
            </a:extLst>
          </p:cNvPr>
          <p:cNvSpPr/>
          <p:nvPr/>
        </p:nvSpPr>
        <p:spPr>
          <a:xfrm>
            <a:off x="5574150" y="2252471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2A87E-389E-4A12-44AE-DEDDD8B129C0}"/>
              </a:ext>
            </a:extLst>
          </p:cNvPr>
          <p:cNvSpPr/>
          <p:nvPr/>
        </p:nvSpPr>
        <p:spPr>
          <a:xfrm>
            <a:off x="5177790" y="2071155"/>
            <a:ext cx="274320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CC5E83BF-FED2-13E1-9E01-820DC129FEB8}"/>
              </a:ext>
            </a:extLst>
          </p:cNvPr>
          <p:cNvSpPr/>
          <p:nvPr/>
        </p:nvSpPr>
        <p:spPr>
          <a:xfrm flipH="1">
            <a:off x="4892039" y="2446020"/>
            <a:ext cx="3099235" cy="2606040"/>
          </a:xfrm>
          <a:prstGeom prst="corner">
            <a:avLst>
              <a:gd name="adj1" fmla="val 59757"/>
              <a:gd name="adj2" fmla="val 40331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/>
              <p:nvPr/>
            </p:nvSpPr>
            <p:spPr>
              <a:xfrm>
                <a:off x="4343400" y="2399497"/>
                <a:ext cx="460889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99497"/>
                <a:ext cx="460889" cy="790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90195-FB4E-DDAC-EC3D-BBE97E9014C2}"/>
                  </a:ext>
                </a:extLst>
              </p:cNvPr>
              <p:cNvSpPr txBox="1"/>
              <p:nvPr/>
            </p:nvSpPr>
            <p:spPr>
              <a:xfrm>
                <a:off x="5812335" y="2325800"/>
                <a:ext cx="460889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E90195-FB4E-DDAC-EC3D-BBE97E901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35" y="2325800"/>
                <a:ext cx="460889" cy="790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>
                <a:off x="5574150" y="3974725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150" y="3974725"/>
                <a:ext cx="198292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/>
              <p:nvPr/>
            </p:nvSpPr>
            <p:spPr>
              <a:xfrm>
                <a:off x="5096992" y="2446020"/>
                <a:ext cx="4608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992" y="2446020"/>
                <a:ext cx="46088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EF259636-EAD1-C36E-648C-1752D77A99F2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472409" y="1669858"/>
                <a:ext cx="2348866" cy="835925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total crossings</a:t>
                </a:r>
                <a:endParaRPr lang="en-US" b="1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EF259636-EAD1-C36E-648C-1752D77A9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72409" y="1669858"/>
                <a:ext cx="2348866" cy="835925"/>
              </a:xfrm>
              <a:blipFill>
                <a:blip r:embed="rId8"/>
                <a:stretch>
                  <a:fillRect l="-777" r="-777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A996BF-75FA-FC27-A743-9849651854A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2446020" y="4205557"/>
            <a:ext cx="2358269" cy="6107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638704-EB4A-143C-726C-75124C42AE85}"/>
                  </a:ext>
                </a:extLst>
              </p:cNvPr>
              <p:cNvSpPr txBox="1"/>
              <p:nvPr/>
            </p:nvSpPr>
            <p:spPr>
              <a:xfrm>
                <a:off x="267972" y="3857945"/>
                <a:ext cx="2524907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638704-EB4A-143C-726C-75124C42A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72" y="3857945"/>
                <a:ext cx="2524907" cy="8785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-Shape 2">
            <a:extLst>
              <a:ext uri="{FF2B5EF4-FFF2-40B4-BE49-F238E27FC236}">
                <a16:creationId xmlns:a16="http://schemas.microsoft.com/office/drawing/2014/main" id="{F5E60DBC-EDFB-9B46-6E8C-F4788681346E}"/>
              </a:ext>
            </a:extLst>
          </p:cNvPr>
          <p:cNvSpPr/>
          <p:nvPr/>
        </p:nvSpPr>
        <p:spPr>
          <a:xfrm flipH="1">
            <a:off x="4804289" y="2333284"/>
            <a:ext cx="3299581" cy="2821646"/>
          </a:xfrm>
          <a:prstGeom prst="corner">
            <a:avLst>
              <a:gd name="adj1" fmla="val 62963"/>
              <a:gd name="adj2" fmla="val 46354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659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 Generalized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 [B]. </a:t>
                </a:r>
                <a:r>
                  <a:rPr lang="en-US" dirty="0"/>
                  <a:t>The number of Type 1 generalized Montesinos tangles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crossings are counted by the sum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compositions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 into two parts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over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compositions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into at least two parts greater than 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2379" t="-1837" r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</p:spTree>
    <p:extLst>
      <p:ext uri="{BB962C8B-B14F-4D97-AF65-F5344CB8AC3E}">
        <p14:creationId xmlns:p14="http://schemas.microsoft.com/office/powerpoint/2010/main" val="2353108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5B0DE094-AEDB-5F6B-D56E-815C9930FE66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684184374"/>
                  </p:ext>
                </p:extLst>
              </p:nvPr>
            </p:nvGraphicFramePr>
            <p:xfrm>
              <a:off x="714375" y="2423160"/>
              <a:ext cx="7715250" cy="237744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469180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Type 1 Generalized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𝟏𝟕𝟔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𝟓𝟔𝟐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5B0DE094-AEDB-5F6B-D56E-815C9930FE66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684184374"/>
                  </p:ext>
                </p:extLst>
              </p:nvPr>
            </p:nvGraphicFramePr>
            <p:xfrm>
              <a:off x="714375" y="2423160"/>
              <a:ext cx="7715250" cy="237744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469180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6047" t="-4444" r="-40174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104" t="-4444" r="-299422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628" t="-4444" r="-20116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628" t="-4444" r="-10116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628" t="-4444" r="-116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Type 1 Generalized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6047" t="-55078" r="-401744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104" t="-55078" r="-299422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628" t="-55078" r="-201163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628" t="-55078" r="-101163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628" t="-55078" r="-1163" b="-8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70782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0CFC33-A83B-C87E-471F-65FD0D40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110996"/>
            <a:ext cx="7713003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08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3 Generalized Montesinos Tangles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2E19-74E2-E008-D211-3CBBDD8A666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72891" y="2646068"/>
            <a:ext cx="2747212" cy="34575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Type 3 generalized Montesinos tangles are similar to Type 1 generalized Montesinos tangles but twist vectors have </a:t>
            </a:r>
            <a:r>
              <a:rPr lang="en-US" b="1" dirty="0"/>
              <a:t>even length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6" name="Picture 5" descr="A logo of a person's body&#10;&#10;Description automatically generated">
            <a:extLst>
              <a:ext uri="{FF2B5EF4-FFF2-40B4-BE49-F238E27FC236}">
                <a16:creationId xmlns:a16="http://schemas.microsoft.com/office/drawing/2014/main" id="{8493FB38-B229-6A6F-DF19-CAE53658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3375855" y="968576"/>
            <a:ext cx="5310991" cy="5310991"/>
          </a:xfrm>
          <a:prstGeom prst="ellipse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02BABBE-039E-77A8-F591-3917C9781EC0}"/>
              </a:ext>
            </a:extLst>
          </p:cNvPr>
          <p:cNvSpPr/>
          <p:nvPr/>
        </p:nvSpPr>
        <p:spPr>
          <a:xfrm>
            <a:off x="4614197" y="3236748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2A87E-389E-4A12-44AE-DEDDD8B129C0}"/>
              </a:ext>
            </a:extLst>
          </p:cNvPr>
          <p:cNvSpPr/>
          <p:nvPr/>
        </p:nvSpPr>
        <p:spPr>
          <a:xfrm rot="16200000">
            <a:off x="5008940" y="2385619"/>
            <a:ext cx="274320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/>
              <p:nvPr/>
            </p:nvSpPr>
            <p:spPr>
              <a:xfrm>
                <a:off x="4811956" y="3388638"/>
                <a:ext cx="460889" cy="790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956" y="3388638"/>
                <a:ext cx="460889" cy="790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C519508-1FEB-977A-E34D-35E033720973}"/>
              </a:ext>
            </a:extLst>
          </p:cNvPr>
          <p:cNvGrpSpPr/>
          <p:nvPr/>
        </p:nvGrpSpPr>
        <p:grpSpPr>
          <a:xfrm>
            <a:off x="4683630" y="1796413"/>
            <a:ext cx="914400" cy="914400"/>
            <a:chOff x="5560271" y="2263900"/>
            <a:chExt cx="914400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96F0DA-E52F-C8D6-BA85-B124FCADFE8C}"/>
                </a:ext>
              </a:extLst>
            </p:cNvPr>
            <p:cNvSpPr/>
            <p:nvPr/>
          </p:nvSpPr>
          <p:spPr>
            <a:xfrm>
              <a:off x="5560271" y="2263900"/>
              <a:ext cx="914400" cy="9144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/>
                <p:nvPr/>
              </p:nvSpPr>
              <p:spPr>
                <a:xfrm>
                  <a:off x="5812335" y="2325800"/>
                  <a:ext cx="460889" cy="790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335" y="2325800"/>
                  <a:ext cx="460889" cy="7906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L-Shape 9">
            <a:extLst>
              <a:ext uri="{FF2B5EF4-FFF2-40B4-BE49-F238E27FC236}">
                <a16:creationId xmlns:a16="http://schemas.microsoft.com/office/drawing/2014/main" id="{CC5E83BF-FED2-13E1-9E01-820DC129FEB8}"/>
              </a:ext>
            </a:extLst>
          </p:cNvPr>
          <p:cNvSpPr/>
          <p:nvPr/>
        </p:nvSpPr>
        <p:spPr>
          <a:xfrm rot="5400000" flipH="1" flipV="1">
            <a:off x="4647634" y="2734280"/>
            <a:ext cx="3099235" cy="2606040"/>
          </a:xfrm>
          <a:prstGeom prst="corner">
            <a:avLst>
              <a:gd name="adj1" fmla="val 59757"/>
              <a:gd name="adj2" fmla="val 40331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 rot="10800000" flipV="1">
                <a:off x="5288097" y="4835971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5288097" y="4835971"/>
                <a:ext cx="198292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/>
              <p:nvPr/>
            </p:nvSpPr>
            <p:spPr>
              <a:xfrm>
                <a:off x="4929118" y="2721597"/>
                <a:ext cx="4608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CA8C8-0D64-45B1-82FA-979AB7930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118" y="2721597"/>
                <a:ext cx="46088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7789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3 Generalized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Twist vectors must have </a:t>
                </a:r>
                <a:r>
                  <a:rPr lang="en-US" b="1" dirty="0"/>
                  <a:t>even length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They may be made from all </a:t>
                </a:r>
                <a:r>
                  <a:rPr lang="en-US" b="1" dirty="0"/>
                  <a:t>even length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∗∗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in the following forms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(∗∗)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           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,∗∗,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  <a:endParaRPr lang="en-US" sz="2400" b="1" dirty="0"/>
              </a:p>
              <a:p>
                <a:endParaRPr lang="en-US" b="1" dirty="0"/>
              </a:p>
              <a:p>
                <a:r>
                  <a:rPr lang="en-US" dirty="0"/>
                  <a:t>They may be made from all </a:t>
                </a:r>
                <a:r>
                  <a:rPr lang="en-US" b="1" dirty="0"/>
                  <a:t>odd length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in the following forms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,∗∗∗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∗∗∗,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US" sz="24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2141" t="-1837" b="-4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</p:spTree>
    <p:extLst>
      <p:ext uri="{BB962C8B-B14F-4D97-AF65-F5344CB8AC3E}">
        <p14:creationId xmlns:p14="http://schemas.microsoft.com/office/powerpoint/2010/main" val="376862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FCDE-F6D7-41FF-9845-D3893750EB0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Definition.</a:t>
            </a:r>
            <a:r>
              <a:rPr lang="en-US" dirty="0"/>
              <a:t> A </a:t>
            </a:r>
            <a:r>
              <a:rPr lang="en-US" u="sng" dirty="0"/>
              <a:t>2-tangle</a:t>
            </a:r>
            <a:r>
              <a:rPr lang="en-US" dirty="0"/>
              <a:t> is a ball containing 2 disjoint properly embedded arcs with endpoints fixed on the boundary of the ball along with a possibly non-empty set of interior loops.</a:t>
            </a:r>
            <a:endParaRPr lang="en-US" b="1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2-String Tangles</a:t>
            </a:r>
          </a:p>
        </p:txBody>
      </p:sp>
      <p:pic>
        <p:nvPicPr>
          <p:cNvPr id="6" name="Picture 5" descr="A logo of a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941996B6-D3E8-0253-7B50-44E1F6CC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411" y="3348159"/>
            <a:ext cx="2600324" cy="2600324"/>
          </a:xfrm>
          <a:prstGeom prst="rect">
            <a:avLst/>
          </a:prstGeom>
        </p:spPr>
      </p:pic>
      <p:pic>
        <p:nvPicPr>
          <p:cNvPr id="8" name="Picture 7" descr="A logo with orange lines in a circle&#10;&#10;Description automatically generated">
            <a:extLst>
              <a:ext uri="{FF2B5EF4-FFF2-40B4-BE49-F238E27FC236}">
                <a16:creationId xmlns:a16="http://schemas.microsoft.com/office/drawing/2014/main" id="{E6CED4EC-713E-DD2B-F91D-A128C09EF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6" y="3343277"/>
            <a:ext cx="2600324" cy="260032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71EFDF7-F899-E20B-7B8D-53A75441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2-String Tangles</a:t>
            </a:r>
          </a:p>
        </p:txBody>
      </p:sp>
    </p:spTree>
    <p:extLst>
      <p:ext uri="{BB962C8B-B14F-4D97-AF65-F5344CB8AC3E}">
        <p14:creationId xmlns:p14="http://schemas.microsoft.com/office/powerpoint/2010/main" val="2147875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3 Generalized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 [B]. </a:t>
                </a:r>
                <a:r>
                  <a:rPr lang="en-US" dirty="0"/>
                  <a:t>The number of Type 3 generalized Montesinos tangles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crossings are counted by the sum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compositions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 into two parts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and over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compositions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into at least two parts greater than 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2379" t="-1837" r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</p:spTree>
    <p:extLst>
      <p:ext uri="{BB962C8B-B14F-4D97-AF65-F5344CB8AC3E}">
        <p14:creationId xmlns:p14="http://schemas.microsoft.com/office/powerpoint/2010/main" val="10773921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3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5B0DE094-AEDB-5F6B-D56E-815C9930FE66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112410030"/>
                  </p:ext>
                </p:extLst>
              </p:nvPr>
            </p:nvGraphicFramePr>
            <p:xfrm>
              <a:off x="714375" y="2423160"/>
              <a:ext cx="7715250" cy="237744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469180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Type 3 Generalized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𝟏𝟕𝟔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𝟓𝟔𝟐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5B0DE094-AEDB-5F6B-D56E-815C9930FE66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2112410030"/>
                  </p:ext>
                </p:extLst>
              </p:nvPr>
            </p:nvGraphicFramePr>
            <p:xfrm>
              <a:off x="714375" y="2423160"/>
              <a:ext cx="7715250" cy="237744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469180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6047" t="-4444" r="-40174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104" t="-4444" r="-299422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628" t="-4444" r="-20116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628" t="-4444" r="-10116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628" t="-4444" r="-116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Type 3 Generalized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6047" t="-55078" r="-401744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104" t="-55078" r="-299422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628" t="-55078" r="-201163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628" t="-55078" r="-101163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628" t="-55078" r="-1163" b="-8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7785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3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A616A-1FBA-A128-3638-C57291A57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23" y="1110996"/>
            <a:ext cx="7713003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863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heart&#10;&#10;Description automatically generated">
            <a:extLst>
              <a:ext uri="{FF2B5EF4-FFF2-40B4-BE49-F238E27FC236}">
                <a16:creationId xmlns:a16="http://schemas.microsoft.com/office/drawing/2014/main" id="{C7177F6D-89D8-F3EB-1425-EB1F56DA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08" y="958696"/>
            <a:ext cx="5312664" cy="5312664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2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2BABBE-039E-77A8-F591-3917C9781EC0}"/>
              </a:ext>
            </a:extLst>
          </p:cNvPr>
          <p:cNvSpPr/>
          <p:nvPr/>
        </p:nvSpPr>
        <p:spPr>
          <a:xfrm>
            <a:off x="3936674" y="2455672"/>
            <a:ext cx="777240" cy="7772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2A87E-389E-4A12-44AE-DEDDD8B129C0}"/>
              </a:ext>
            </a:extLst>
          </p:cNvPr>
          <p:cNvSpPr/>
          <p:nvPr/>
        </p:nvSpPr>
        <p:spPr>
          <a:xfrm>
            <a:off x="4827106" y="2174025"/>
            <a:ext cx="154529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CC5E83BF-FED2-13E1-9E01-820DC129FEB8}"/>
              </a:ext>
            </a:extLst>
          </p:cNvPr>
          <p:cNvSpPr/>
          <p:nvPr/>
        </p:nvSpPr>
        <p:spPr>
          <a:xfrm flipH="1">
            <a:off x="4564257" y="3154680"/>
            <a:ext cx="3427015" cy="1990370"/>
          </a:xfrm>
          <a:prstGeom prst="corner">
            <a:avLst>
              <a:gd name="adj1" fmla="val 72915"/>
              <a:gd name="adj2" fmla="val 3550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/>
              <p:nvPr/>
            </p:nvSpPr>
            <p:spPr>
              <a:xfrm>
                <a:off x="4069080" y="2490937"/>
                <a:ext cx="460889" cy="73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2490937"/>
                <a:ext cx="460889" cy="732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D8D8655-B710-8222-792A-DBC98B0CA9B6}"/>
              </a:ext>
            </a:extLst>
          </p:cNvPr>
          <p:cNvGrpSpPr/>
          <p:nvPr/>
        </p:nvGrpSpPr>
        <p:grpSpPr>
          <a:xfrm>
            <a:off x="6299763" y="2368755"/>
            <a:ext cx="777240" cy="777240"/>
            <a:chOff x="6172059" y="2430268"/>
            <a:chExt cx="777240" cy="7772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96F0DA-E52F-C8D6-BA85-B124FCADFE8C}"/>
                </a:ext>
              </a:extLst>
            </p:cNvPr>
            <p:cNvSpPr/>
            <p:nvPr/>
          </p:nvSpPr>
          <p:spPr>
            <a:xfrm>
              <a:off x="6172059" y="243026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/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blipFill>
                  <a:blip r:embed="rId5"/>
                  <a:stretch>
                    <a:fillRect r="-3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>
                <a:off x="5371135" y="4182650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35" y="4182650"/>
                <a:ext cx="198292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7CF80-54E0-76C1-635D-26D8ED51FF93}"/>
              </a:ext>
            </a:extLst>
          </p:cNvPr>
          <p:cNvGrpSpPr/>
          <p:nvPr/>
        </p:nvGrpSpPr>
        <p:grpSpPr>
          <a:xfrm>
            <a:off x="5065292" y="2355708"/>
            <a:ext cx="777240" cy="777240"/>
            <a:chOff x="5065292" y="2309988"/>
            <a:chExt cx="777240" cy="7772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B69B46-4144-94A1-C829-0D8BC1F22E07}"/>
                </a:ext>
              </a:extLst>
            </p:cNvPr>
            <p:cNvSpPr/>
            <p:nvPr/>
          </p:nvSpPr>
          <p:spPr>
            <a:xfrm>
              <a:off x="5065292" y="230998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/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blipFill>
                  <a:blip r:embed="rId7"/>
                  <a:stretch>
                    <a:fillRect r="-2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BDB5406-AF6B-0AAE-E174-5753ACD420E6}"/>
              </a:ext>
            </a:extLst>
          </p:cNvPr>
          <p:cNvSpPr/>
          <p:nvPr/>
        </p:nvSpPr>
        <p:spPr>
          <a:xfrm>
            <a:off x="5969968" y="2029245"/>
            <a:ext cx="192768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ACDB1DFB-FC13-D6FA-5084-3D2555B52C97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80410" y="1720434"/>
                <a:ext cx="2619051" cy="445176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 tangle has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crossings, </a:t>
                </a:r>
              </a:p>
              <a:p>
                <a:pPr marL="0" indent="0">
                  <a:buNone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crossings in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+… +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and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crossings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ACDB1DFB-FC13-D6FA-5084-3D2555B52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80410" y="1720434"/>
                <a:ext cx="2619051" cy="4451766"/>
              </a:xfrm>
              <a:blipFill>
                <a:blip r:embed="rId8"/>
                <a:stretch>
                  <a:fillRect l="-7226" t="-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5474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heart&#10;&#10;Description automatically generated">
            <a:extLst>
              <a:ext uri="{FF2B5EF4-FFF2-40B4-BE49-F238E27FC236}">
                <a16:creationId xmlns:a16="http://schemas.microsoft.com/office/drawing/2014/main" id="{C7177F6D-89D8-F3EB-1425-EB1F56DA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08" y="958696"/>
            <a:ext cx="5312664" cy="5312664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2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2BABBE-039E-77A8-F591-3917C9781EC0}"/>
              </a:ext>
            </a:extLst>
          </p:cNvPr>
          <p:cNvSpPr/>
          <p:nvPr/>
        </p:nvSpPr>
        <p:spPr>
          <a:xfrm>
            <a:off x="3936674" y="2455672"/>
            <a:ext cx="777240" cy="7772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2A87E-389E-4A12-44AE-DEDDD8B129C0}"/>
              </a:ext>
            </a:extLst>
          </p:cNvPr>
          <p:cNvSpPr/>
          <p:nvPr/>
        </p:nvSpPr>
        <p:spPr>
          <a:xfrm>
            <a:off x="4827106" y="2174025"/>
            <a:ext cx="154529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CC5E83BF-FED2-13E1-9E01-820DC129FEB8}"/>
              </a:ext>
            </a:extLst>
          </p:cNvPr>
          <p:cNvSpPr/>
          <p:nvPr/>
        </p:nvSpPr>
        <p:spPr>
          <a:xfrm flipH="1">
            <a:off x="4564257" y="3154680"/>
            <a:ext cx="3427015" cy="1990370"/>
          </a:xfrm>
          <a:prstGeom prst="corner">
            <a:avLst>
              <a:gd name="adj1" fmla="val 72915"/>
              <a:gd name="adj2" fmla="val 3550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/>
              <p:nvPr/>
            </p:nvSpPr>
            <p:spPr>
              <a:xfrm>
                <a:off x="4069080" y="2490937"/>
                <a:ext cx="460889" cy="73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2490937"/>
                <a:ext cx="460889" cy="732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D8D8655-B710-8222-792A-DBC98B0CA9B6}"/>
              </a:ext>
            </a:extLst>
          </p:cNvPr>
          <p:cNvGrpSpPr/>
          <p:nvPr/>
        </p:nvGrpSpPr>
        <p:grpSpPr>
          <a:xfrm>
            <a:off x="6299763" y="2368755"/>
            <a:ext cx="777240" cy="777240"/>
            <a:chOff x="6172059" y="2430268"/>
            <a:chExt cx="777240" cy="7772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96F0DA-E52F-C8D6-BA85-B124FCADFE8C}"/>
                </a:ext>
              </a:extLst>
            </p:cNvPr>
            <p:cNvSpPr/>
            <p:nvPr/>
          </p:nvSpPr>
          <p:spPr>
            <a:xfrm>
              <a:off x="6172059" y="243026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/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blipFill>
                  <a:blip r:embed="rId5"/>
                  <a:stretch>
                    <a:fillRect r="-3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>
                <a:off x="5371135" y="4182650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35" y="4182650"/>
                <a:ext cx="198292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7CF80-54E0-76C1-635D-26D8ED51FF93}"/>
              </a:ext>
            </a:extLst>
          </p:cNvPr>
          <p:cNvGrpSpPr/>
          <p:nvPr/>
        </p:nvGrpSpPr>
        <p:grpSpPr>
          <a:xfrm>
            <a:off x="5065292" y="2355708"/>
            <a:ext cx="777240" cy="777240"/>
            <a:chOff x="5065292" y="2309988"/>
            <a:chExt cx="777240" cy="7772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B69B46-4144-94A1-C829-0D8BC1F22E07}"/>
                </a:ext>
              </a:extLst>
            </p:cNvPr>
            <p:cNvSpPr/>
            <p:nvPr/>
          </p:nvSpPr>
          <p:spPr>
            <a:xfrm>
              <a:off x="5065292" y="230998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/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blipFill>
                  <a:blip r:embed="rId7"/>
                  <a:stretch>
                    <a:fillRect r="-2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BDB5406-AF6B-0AAE-E174-5753ACD420E6}"/>
              </a:ext>
            </a:extLst>
          </p:cNvPr>
          <p:cNvSpPr/>
          <p:nvPr/>
        </p:nvSpPr>
        <p:spPr>
          <a:xfrm>
            <a:off x="5969968" y="2029245"/>
            <a:ext cx="192768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4">
                <a:extLst>
                  <a:ext uri="{FF2B5EF4-FFF2-40B4-BE49-F238E27FC236}">
                    <a16:creationId xmlns:a16="http://schemas.microsoft.com/office/drawing/2014/main" id="{8DAF32E4-3480-D548-6F51-AD48F896C1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409" y="1669858"/>
                <a:ext cx="2348866" cy="83592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total crossings</a:t>
                </a:r>
                <a:endParaRPr lang="en-US" b="1" dirty="0"/>
              </a:p>
            </p:txBody>
          </p:sp>
        </mc:Choice>
        <mc:Fallback xmlns="">
          <p:sp>
            <p:nvSpPr>
              <p:cNvPr id="14" name="Content Placeholder 14">
                <a:extLst>
                  <a:ext uri="{FF2B5EF4-FFF2-40B4-BE49-F238E27FC236}">
                    <a16:creationId xmlns:a16="http://schemas.microsoft.com/office/drawing/2014/main" id="{8DAF32E4-3480-D548-6F51-AD48F896C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9" y="1669858"/>
                <a:ext cx="2348866" cy="835925"/>
              </a:xfrm>
              <a:prstGeom prst="rect">
                <a:avLst/>
              </a:prstGeom>
              <a:blipFill>
                <a:blip r:embed="rId8"/>
                <a:stretch>
                  <a:fillRect l="-777" r="-777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12CCFCF-BF80-7B10-9197-263BB1E89D3C}"/>
              </a:ext>
            </a:extLst>
          </p:cNvPr>
          <p:cNvSpPr/>
          <p:nvPr/>
        </p:nvSpPr>
        <p:spPr>
          <a:xfrm>
            <a:off x="3831036" y="2048291"/>
            <a:ext cx="3427014" cy="13143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19AD1B-2D67-BD9B-A7E2-4797B0088B2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821275" y="2705471"/>
            <a:ext cx="1009761" cy="72352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449995-F944-9E1D-FE3E-332A6B2C2EE3}"/>
                  </a:ext>
                </a:extLst>
              </p:cNvPr>
              <p:cNvSpPr txBox="1"/>
              <p:nvPr/>
            </p:nvSpPr>
            <p:spPr>
              <a:xfrm>
                <a:off x="596304" y="2744328"/>
                <a:ext cx="215653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Montesinos-like tangle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crossings and free boundary.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places to set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449995-F944-9E1D-FE3E-332A6B2C2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04" y="2744328"/>
                <a:ext cx="2156534" cy="3046988"/>
              </a:xfrm>
              <a:prstGeom prst="rect">
                <a:avLst/>
              </a:prstGeom>
              <a:blipFill>
                <a:blip r:embed="rId9"/>
                <a:stretch>
                  <a:fillRect l="-4520" t="-1400" r="-4520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1309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heart&#10;&#10;Description automatically generated">
            <a:extLst>
              <a:ext uri="{FF2B5EF4-FFF2-40B4-BE49-F238E27FC236}">
                <a16:creationId xmlns:a16="http://schemas.microsoft.com/office/drawing/2014/main" id="{C7177F6D-89D8-F3EB-1425-EB1F56DA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08" y="958696"/>
            <a:ext cx="5312664" cy="5312664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2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2BABBE-039E-77A8-F591-3917C9781EC0}"/>
              </a:ext>
            </a:extLst>
          </p:cNvPr>
          <p:cNvSpPr/>
          <p:nvPr/>
        </p:nvSpPr>
        <p:spPr>
          <a:xfrm>
            <a:off x="3936674" y="2455672"/>
            <a:ext cx="777240" cy="7772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2A87E-389E-4A12-44AE-DEDDD8B129C0}"/>
              </a:ext>
            </a:extLst>
          </p:cNvPr>
          <p:cNvSpPr/>
          <p:nvPr/>
        </p:nvSpPr>
        <p:spPr>
          <a:xfrm>
            <a:off x="4827106" y="2174025"/>
            <a:ext cx="154529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CC5E83BF-FED2-13E1-9E01-820DC129FEB8}"/>
              </a:ext>
            </a:extLst>
          </p:cNvPr>
          <p:cNvSpPr/>
          <p:nvPr/>
        </p:nvSpPr>
        <p:spPr>
          <a:xfrm flipH="1">
            <a:off x="4564257" y="3154680"/>
            <a:ext cx="3427015" cy="1990370"/>
          </a:xfrm>
          <a:prstGeom prst="corner">
            <a:avLst>
              <a:gd name="adj1" fmla="val 72915"/>
              <a:gd name="adj2" fmla="val 3550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/>
              <p:nvPr/>
            </p:nvSpPr>
            <p:spPr>
              <a:xfrm>
                <a:off x="4069080" y="2490937"/>
                <a:ext cx="460889" cy="73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2490937"/>
                <a:ext cx="460889" cy="732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D8D8655-B710-8222-792A-DBC98B0CA9B6}"/>
              </a:ext>
            </a:extLst>
          </p:cNvPr>
          <p:cNvGrpSpPr/>
          <p:nvPr/>
        </p:nvGrpSpPr>
        <p:grpSpPr>
          <a:xfrm>
            <a:off x="6299763" y="2368755"/>
            <a:ext cx="777240" cy="777240"/>
            <a:chOff x="6172059" y="2430268"/>
            <a:chExt cx="777240" cy="7772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96F0DA-E52F-C8D6-BA85-B124FCADFE8C}"/>
                </a:ext>
              </a:extLst>
            </p:cNvPr>
            <p:cNvSpPr/>
            <p:nvPr/>
          </p:nvSpPr>
          <p:spPr>
            <a:xfrm>
              <a:off x="6172059" y="243026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/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blipFill>
                  <a:blip r:embed="rId5"/>
                  <a:stretch>
                    <a:fillRect r="-3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>
                <a:off x="5371135" y="4182650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35" y="4182650"/>
                <a:ext cx="198292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7CF80-54E0-76C1-635D-26D8ED51FF93}"/>
              </a:ext>
            </a:extLst>
          </p:cNvPr>
          <p:cNvGrpSpPr/>
          <p:nvPr/>
        </p:nvGrpSpPr>
        <p:grpSpPr>
          <a:xfrm>
            <a:off x="5065292" y="2355708"/>
            <a:ext cx="777240" cy="777240"/>
            <a:chOff x="5065292" y="2309988"/>
            <a:chExt cx="777240" cy="7772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B69B46-4144-94A1-C829-0D8BC1F22E07}"/>
                </a:ext>
              </a:extLst>
            </p:cNvPr>
            <p:cNvSpPr/>
            <p:nvPr/>
          </p:nvSpPr>
          <p:spPr>
            <a:xfrm>
              <a:off x="5065292" y="230998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/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blipFill>
                  <a:blip r:embed="rId7"/>
                  <a:stretch>
                    <a:fillRect r="-2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BDB5406-AF6B-0AAE-E174-5753ACD420E6}"/>
              </a:ext>
            </a:extLst>
          </p:cNvPr>
          <p:cNvSpPr/>
          <p:nvPr/>
        </p:nvSpPr>
        <p:spPr>
          <a:xfrm>
            <a:off x="5969968" y="2029245"/>
            <a:ext cx="192768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4">
                <a:extLst>
                  <a:ext uri="{FF2B5EF4-FFF2-40B4-BE49-F238E27FC236}">
                    <a16:creationId xmlns:a16="http://schemas.microsoft.com/office/drawing/2014/main" id="{8DAF32E4-3480-D548-6F51-AD48F896C1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409" y="1669858"/>
                <a:ext cx="2348866" cy="83592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total crossings</a:t>
                </a:r>
                <a:endParaRPr lang="en-US" b="1" dirty="0"/>
              </a:p>
            </p:txBody>
          </p:sp>
        </mc:Choice>
        <mc:Fallback xmlns="">
          <p:sp>
            <p:nvSpPr>
              <p:cNvPr id="14" name="Content Placeholder 14">
                <a:extLst>
                  <a:ext uri="{FF2B5EF4-FFF2-40B4-BE49-F238E27FC236}">
                    <a16:creationId xmlns:a16="http://schemas.microsoft.com/office/drawing/2014/main" id="{8DAF32E4-3480-D548-6F51-AD48F896C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9" y="1669858"/>
                <a:ext cx="2348866" cy="835925"/>
              </a:xfrm>
              <a:prstGeom prst="rect">
                <a:avLst/>
              </a:prstGeom>
              <a:blipFill>
                <a:blip r:embed="rId8"/>
                <a:stretch>
                  <a:fillRect l="-777" r="-777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12CCFCF-BF80-7B10-9197-263BB1E89D3C}"/>
              </a:ext>
            </a:extLst>
          </p:cNvPr>
          <p:cNvSpPr/>
          <p:nvPr/>
        </p:nvSpPr>
        <p:spPr>
          <a:xfrm>
            <a:off x="3831036" y="2048291"/>
            <a:ext cx="3427014" cy="13143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19AD1B-2D67-BD9B-A7E2-4797B0088B2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720340" y="2705471"/>
            <a:ext cx="1110696" cy="109517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2FCADC-E33D-B1FE-FCF4-6B45731A4CD8}"/>
                  </a:ext>
                </a:extLst>
              </p:cNvPr>
              <p:cNvSpPr txBox="1"/>
              <p:nvPr/>
            </p:nvSpPr>
            <p:spPr>
              <a:xfrm>
                <a:off x="-147654" y="3839693"/>
                <a:ext cx="3875188" cy="1305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sz="22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2FCADC-E33D-B1FE-FCF4-6B45731A4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654" y="3839693"/>
                <a:ext cx="3875188" cy="13053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2589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heart&#10;&#10;Description automatically generated">
            <a:extLst>
              <a:ext uri="{FF2B5EF4-FFF2-40B4-BE49-F238E27FC236}">
                <a16:creationId xmlns:a16="http://schemas.microsoft.com/office/drawing/2014/main" id="{C7177F6D-89D8-F3EB-1425-EB1F56DA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08" y="958696"/>
            <a:ext cx="5312664" cy="5312664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2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2BABBE-039E-77A8-F591-3917C9781EC0}"/>
              </a:ext>
            </a:extLst>
          </p:cNvPr>
          <p:cNvSpPr/>
          <p:nvPr/>
        </p:nvSpPr>
        <p:spPr>
          <a:xfrm>
            <a:off x="3936674" y="2455672"/>
            <a:ext cx="777240" cy="7772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2A87E-389E-4A12-44AE-DEDDD8B129C0}"/>
              </a:ext>
            </a:extLst>
          </p:cNvPr>
          <p:cNvSpPr/>
          <p:nvPr/>
        </p:nvSpPr>
        <p:spPr>
          <a:xfrm>
            <a:off x="4827106" y="2174025"/>
            <a:ext cx="154529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CC5E83BF-FED2-13E1-9E01-820DC129FEB8}"/>
              </a:ext>
            </a:extLst>
          </p:cNvPr>
          <p:cNvSpPr/>
          <p:nvPr/>
        </p:nvSpPr>
        <p:spPr>
          <a:xfrm flipH="1">
            <a:off x="4564257" y="3154680"/>
            <a:ext cx="3427015" cy="1990370"/>
          </a:xfrm>
          <a:prstGeom prst="corner">
            <a:avLst>
              <a:gd name="adj1" fmla="val 72915"/>
              <a:gd name="adj2" fmla="val 3550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/>
              <p:nvPr/>
            </p:nvSpPr>
            <p:spPr>
              <a:xfrm>
                <a:off x="4069080" y="2490937"/>
                <a:ext cx="460889" cy="73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2490937"/>
                <a:ext cx="460889" cy="732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D8D8655-B710-8222-792A-DBC98B0CA9B6}"/>
              </a:ext>
            </a:extLst>
          </p:cNvPr>
          <p:cNvGrpSpPr/>
          <p:nvPr/>
        </p:nvGrpSpPr>
        <p:grpSpPr>
          <a:xfrm>
            <a:off x="6299763" y="2368755"/>
            <a:ext cx="777240" cy="777240"/>
            <a:chOff x="6172059" y="2430268"/>
            <a:chExt cx="777240" cy="7772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96F0DA-E52F-C8D6-BA85-B124FCADFE8C}"/>
                </a:ext>
              </a:extLst>
            </p:cNvPr>
            <p:cNvSpPr/>
            <p:nvPr/>
          </p:nvSpPr>
          <p:spPr>
            <a:xfrm>
              <a:off x="6172059" y="243026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/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blipFill>
                  <a:blip r:embed="rId5"/>
                  <a:stretch>
                    <a:fillRect r="-3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>
                <a:off x="5371135" y="4182650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35" y="4182650"/>
                <a:ext cx="198292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7CF80-54E0-76C1-635D-26D8ED51FF93}"/>
              </a:ext>
            </a:extLst>
          </p:cNvPr>
          <p:cNvGrpSpPr/>
          <p:nvPr/>
        </p:nvGrpSpPr>
        <p:grpSpPr>
          <a:xfrm>
            <a:off x="5065292" y="2355708"/>
            <a:ext cx="777240" cy="777240"/>
            <a:chOff x="5065292" y="2309988"/>
            <a:chExt cx="777240" cy="7772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B69B46-4144-94A1-C829-0D8BC1F22E07}"/>
                </a:ext>
              </a:extLst>
            </p:cNvPr>
            <p:cNvSpPr/>
            <p:nvPr/>
          </p:nvSpPr>
          <p:spPr>
            <a:xfrm>
              <a:off x="5065292" y="230998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/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blipFill>
                  <a:blip r:embed="rId7"/>
                  <a:stretch>
                    <a:fillRect r="-2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BDB5406-AF6B-0AAE-E174-5753ACD420E6}"/>
              </a:ext>
            </a:extLst>
          </p:cNvPr>
          <p:cNvSpPr/>
          <p:nvPr/>
        </p:nvSpPr>
        <p:spPr>
          <a:xfrm>
            <a:off x="5969968" y="2029245"/>
            <a:ext cx="192768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4">
                <a:extLst>
                  <a:ext uri="{FF2B5EF4-FFF2-40B4-BE49-F238E27FC236}">
                    <a16:creationId xmlns:a16="http://schemas.microsoft.com/office/drawing/2014/main" id="{8DAF32E4-3480-D548-6F51-AD48F896C1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409" y="1669858"/>
                <a:ext cx="2348866" cy="83592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total crossings</a:t>
                </a:r>
                <a:endParaRPr lang="en-US" b="1" dirty="0"/>
              </a:p>
            </p:txBody>
          </p:sp>
        </mc:Choice>
        <mc:Fallback xmlns="">
          <p:sp>
            <p:nvSpPr>
              <p:cNvPr id="14" name="Content Placeholder 14">
                <a:extLst>
                  <a:ext uri="{FF2B5EF4-FFF2-40B4-BE49-F238E27FC236}">
                    <a16:creationId xmlns:a16="http://schemas.microsoft.com/office/drawing/2014/main" id="{8DAF32E4-3480-D548-6F51-AD48F896C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9" y="1669858"/>
                <a:ext cx="2348866" cy="835925"/>
              </a:xfrm>
              <a:prstGeom prst="rect">
                <a:avLst/>
              </a:prstGeom>
              <a:blipFill>
                <a:blip r:embed="rId8"/>
                <a:stretch>
                  <a:fillRect l="-777" r="-777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31710D-BDCB-1651-C573-439803A12F7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821275" y="4218500"/>
            <a:ext cx="1651544" cy="19445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B8DB61-12BA-6FCF-D26C-E3AA8E52476E}"/>
                  </a:ext>
                </a:extLst>
              </p:cNvPr>
              <p:cNvSpPr txBox="1"/>
              <p:nvPr/>
            </p:nvSpPr>
            <p:spPr>
              <a:xfrm>
                <a:off x="524798" y="3626512"/>
                <a:ext cx="237408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Compositions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which may include zeros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B8DB61-12BA-6FCF-D26C-E3AA8E524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8" y="3626512"/>
                <a:ext cx="2374087" cy="1569660"/>
              </a:xfrm>
              <a:prstGeom prst="rect">
                <a:avLst/>
              </a:prstGeom>
              <a:blipFill>
                <a:blip r:embed="rId9"/>
                <a:stretch>
                  <a:fillRect l="-384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-Shape 22">
            <a:extLst>
              <a:ext uri="{FF2B5EF4-FFF2-40B4-BE49-F238E27FC236}">
                <a16:creationId xmlns:a16="http://schemas.microsoft.com/office/drawing/2014/main" id="{146FD38D-F4E5-E7BF-2CAF-21CECBB6CB5C}"/>
              </a:ext>
            </a:extLst>
          </p:cNvPr>
          <p:cNvSpPr/>
          <p:nvPr/>
        </p:nvSpPr>
        <p:spPr>
          <a:xfrm flipH="1">
            <a:off x="4472819" y="3024428"/>
            <a:ext cx="3632445" cy="2251710"/>
          </a:xfrm>
          <a:prstGeom prst="corner">
            <a:avLst>
              <a:gd name="adj1" fmla="val 76669"/>
              <a:gd name="adj2" fmla="val 41278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70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2 Generalized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Twist vectors must have </a:t>
                </a:r>
                <a:r>
                  <a:rPr lang="en-US" b="1" dirty="0"/>
                  <a:t>odd length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They may be made from all </a:t>
                </a:r>
                <a:r>
                  <a:rPr lang="en-US" b="1" dirty="0"/>
                  <a:t>even length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∗∗ </m:t>
                    </m:r>
                  </m:oMath>
                </a14:m>
                <a:r>
                  <a:rPr lang="en-US" dirty="0"/>
                  <a:t>compositions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in the following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,∗∗)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           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  <a:endParaRPr lang="en-US" sz="2400" b="1" dirty="0"/>
              </a:p>
              <a:p>
                <a:endParaRPr lang="en-US" b="1" dirty="0"/>
              </a:p>
              <a:p>
                <a:r>
                  <a:rPr lang="en-US" dirty="0"/>
                  <a:t>They may be made from all </a:t>
                </a:r>
                <a:r>
                  <a:rPr lang="en-US" b="1" dirty="0"/>
                  <a:t>odd length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in the following forms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,∗∗∗,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2141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</p:spTree>
    <p:extLst>
      <p:ext uri="{BB962C8B-B14F-4D97-AF65-F5344CB8AC3E}">
        <p14:creationId xmlns:p14="http://schemas.microsoft.com/office/powerpoint/2010/main" val="3255985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heart&#10;&#10;Description automatically generated">
            <a:extLst>
              <a:ext uri="{FF2B5EF4-FFF2-40B4-BE49-F238E27FC236}">
                <a16:creationId xmlns:a16="http://schemas.microsoft.com/office/drawing/2014/main" id="{C7177F6D-89D8-F3EB-1425-EB1F56DA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08" y="958696"/>
            <a:ext cx="5312664" cy="5312664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2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2BABBE-039E-77A8-F591-3917C9781EC0}"/>
              </a:ext>
            </a:extLst>
          </p:cNvPr>
          <p:cNvSpPr/>
          <p:nvPr/>
        </p:nvSpPr>
        <p:spPr>
          <a:xfrm>
            <a:off x="3936674" y="2455672"/>
            <a:ext cx="777240" cy="7772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2A87E-389E-4A12-44AE-DEDDD8B129C0}"/>
              </a:ext>
            </a:extLst>
          </p:cNvPr>
          <p:cNvSpPr/>
          <p:nvPr/>
        </p:nvSpPr>
        <p:spPr>
          <a:xfrm>
            <a:off x="4827106" y="2174025"/>
            <a:ext cx="154529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CC5E83BF-FED2-13E1-9E01-820DC129FEB8}"/>
              </a:ext>
            </a:extLst>
          </p:cNvPr>
          <p:cNvSpPr/>
          <p:nvPr/>
        </p:nvSpPr>
        <p:spPr>
          <a:xfrm flipH="1">
            <a:off x="4564257" y="3154680"/>
            <a:ext cx="3427015" cy="1990370"/>
          </a:xfrm>
          <a:prstGeom prst="corner">
            <a:avLst>
              <a:gd name="adj1" fmla="val 72915"/>
              <a:gd name="adj2" fmla="val 35506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/>
              <p:nvPr/>
            </p:nvSpPr>
            <p:spPr>
              <a:xfrm>
                <a:off x="4069080" y="2490937"/>
                <a:ext cx="460889" cy="73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F91A44-A782-D634-2C7B-DF801621A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2490937"/>
                <a:ext cx="460889" cy="732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D8D8655-B710-8222-792A-DBC98B0CA9B6}"/>
              </a:ext>
            </a:extLst>
          </p:cNvPr>
          <p:cNvGrpSpPr/>
          <p:nvPr/>
        </p:nvGrpSpPr>
        <p:grpSpPr>
          <a:xfrm>
            <a:off x="6299763" y="2368755"/>
            <a:ext cx="777240" cy="777240"/>
            <a:chOff x="6172059" y="2430268"/>
            <a:chExt cx="777240" cy="7772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96F0DA-E52F-C8D6-BA85-B124FCADFE8C}"/>
                </a:ext>
              </a:extLst>
            </p:cNvPr>
            <p:cNvSpPr/>
            <p:nvPr/>
          </p:nvSpPr>
          <p:spPr>
            <a:xfrm>
              <a:off x="6172059" y="243026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/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blipFill>
                  <a:blip r:embed="rId5"/>
                  <a:stretch>
                    <a:fillRect r="-3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>
                <a:off x="5371135" y="4182650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135" y="4182650"/>
                <a:ext cx="198292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7CF80-54E0-76C1-635D-26D8ED51FF93}"/>
              </a:ext>
            </a:extLst>
          </p:cNvPr>
          <p:cNvGrpSpPr/>
          <p:nvPr/>
        </p:nvGrpSpPr>
        <p:grpSpPr>
          <a:xfrm>
            <a:off x="5065292" y="2355708"/>
            <a:ext cx="777240" cy="777240"/>
            <a:chOff x="5065292" y="2309988"/>
            <a:chExt cx="777240" cy="7772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B69B46-4144-94A1-C829-0D8BC1F22E07}"/>
                </a:ext>
              </a:extLst>
            </p:cNvPr>
            <p:cNvSpPr/>
            <p:nvPr/>
          </p:nvSpPr>
          <p:spPr>
            <a:xfrm>
              <a:off x="5065292" y="230998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/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blipFill>
                  <a:blip r:embed="rId7"/>
                  <a:stretch>
                    <a:fillRect r="-2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BDB5406-AF6B-0AAE-E174-5753ACD420E6}"/>
              </a:ext>
            </a:extLst>
          </p:cNvPr>
          <p:cNvSpPr/>
          <p:nvPr/>
        </p:nvSpPr>
        <p:spPr>
          <a:xfrm>
            <a:off x="5969968" y="2029245"/>
            <a:ext cx="192768" cy="1176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4">
                <a:extLst>
                  <a:ext uri="{FF2B5EF4-FFF2-40B4-BE49-F238E27FC236}">
                    <a16:creationId xmlns:a16="http://schemas.microsoft.com/office/drawing/2014/main" id="{8DAF32E4-3480-D548-6F51-AD48F896C1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409" y="1669858"/>
                <a:ext cx="2348866" cy="83592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total crossings</a:t>
                </a:r>
                <a:endParaRPr lang="en-US" b="1" dirty="0"/>
              </a:p>
            </p:txBody>
          </p:sp>
        </mc:Choice>
        <mc:Fallback xmlns="">
          <p:sp>
            <p:nvSpPr>
              <p:cNvPr id="14" name="Content Placeholder 14">
                <a:extLst>
                  <a:ext uri="{FF2B5EF4-FFF2-40B4-BE49-F238E27FC236}">
                    <a16:creationId xmlns:a16="http://schemas.microsoft.com/office/drawing/2014/main" id="{8DAF32E4-3480-D548-6F51-AD48F896C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9" y="1669858"/>
                <a:ext cx="2348866" cy="835925"/>
              </a:xfrm>
              <a:prstGeom prst="rect">
                <a:avLst/>
              </a:prstGeom>
              <a:blipFill>
                <a:blip r:embed="rId8"/>
                <a:stretch>
                  <a:fillRect l="-777" r="-777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31710D-BDCB-1651-C573-439803A12F7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821275" y="4218500"/>
            <a:ext cx="1651544" cy="19445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-Shape 22">
            <a:extLst>
              <a:ext uri="{FF2B5EF4-FFF2-40B4-BE49-F238E27FC236}">
                <a16:creationId xmlns:a16="http://schemas.microsoft.com/office/drawing/2014/main" id="{146FD38D-F4E5-E7BF-2CAF-21CECBB6CB5C}"/>
              </a:ext>
            </a:extLst>
          </p:cNvPr>
          <p:cNvSpPr/>
          <p:nvPr/>
        </p:nvSpPr>
        <p:spPr>
          <a:xfrm flipH="1">
            <a:off x="4472819" y="3024428"/>
            <a:ext cx="3632445" cy="2251710"/>
          </a:xfrm>
          <a:prstGeom prst="corner">
            <a:avLst>
              <a:gd name="adj1" fmla="val 76669"/>
              <a:gd name="adj2" fmla="val 41278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587500-44E0-83B5-80A1-D45C71022985}"/>
                  </a:ext>
                </a:extLst>
              </p:cNvPr>
              <p:cNvSpPr txBox="1"/>
              <p:nvPr/>
            </p:nvSpPr>
            <p:spPr>
              <a:xfrm>
                <a:off x="267972" y="3857945"/>
                <a:ext cx="2524907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587500-44E0-83B5-80A1-D45C71022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72" y="3857945"/>
                <a:ext cx="2524907" cy="8785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0880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2 Generalized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 [B]. </a:t>
                </a:r>
                <a:r>
                  <a:rPr lang="en-US" dirty="0"/>
                  <a:t>The number of Type 2 generalized Montesinos tangles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crossings are counted by the sum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compositions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 into two parts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over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compositions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into at least two parts greater than 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2379" t="-1837" r="-2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</p:spTree>
    <p:extLst>
      <p:ext uri="{BB962C8B-B14F-4D97-AF65-F5344CB8AC3E}">
        <p14:creationId xmlns:p14="http://schemas.microsoft.com/office/powerpoint/2010/main" val="162462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FCDE-F6D7-41FF-9845-D3893750EB0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Definition.</a:t>
            </a:r>
            <a:r>
              <a:rPr lang="en-US" dirty="0"/>
              <a:t> Any two 2-tangles are </a:t>
            </a:r>
            <a:r>
              <a:rPr lang="en-US" u="sng" dirty="0"/>
              <a:t>equivalent</a:t>
            </a:r>
            <a:r>
              <a:rPr lang="en-US" dirty="0"/>
              <a:t> if one can be made from the other using Reidemeister moves.</a:t>
            </a:r>
            <a:endParaRPr lang="en-US" b="1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2-String Tangles</a:t>
            </a:r>
          </a:p>
        </p:txBody>
      </p:sp>
      <p:pic>
        <p:nvPicPr>
          <p:cNvPr id="7" name="Picture 6" descr="A colorful lines and a cross&#10;&#10;Description automatically generated with medium confidence">
            <a:extLst>
              <a:ext uri="{FF2B5EF4-FFF2-40B4-BE49-F238E27FC236}">
                <a16:creationId xmlns:a16="http://schemas.microsoft.com/office/drawing/2014/main" id="{8C924B7F-E397-081B-43DF-76F21209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60" y="2794768"/>
            <a:ext cx="1256768" cy="1256768"/>
          </a:xfrm>
          <a:prstGeom prst="rect">
            <a:avLst/>
          </a:prstGeom>
        </p:spPr>
      </p:pic>
      <p:pic>
        <p:nvPicPr>
          <p:cNvPr id="10" name="Picture 9" descr="A colorful lines and a curved line&#10;&#10;Description automatically generated">
            <a:extLst>
              <a:ext uri="{FF2B5EF4-FFF2-40B4-BE49-F238E27FC236}">
                <a16:creationId xmlns:a16="http://schemas.microsoft.com/office/drawing/2014/main" id="{3BDA0CD3-5E59-73CA-53D2-62A36028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60" y="4709148"/>
            <a:ext cx="1256768" cy="1256768"/>
          </a:xfrm>
          <a:prstGeom prst="rect">
            <a:avLst/>
          </a:prstGeom>
        </p:spPr>
      </p:pic>
      <p:pic>
        <p:nvPicPr>
          <p:cNvPr id="12" name="Picture 11" descr="A blue and orange lines&#10;&#10;Description automatically generated">
            <a:extLst>
              <a:ext uri="{FF2B5EF4-FFF2-40B4-BE49-F238E27FC236}">
                <a16:creationId xmlns:a16="http://schemas.microsoft.com/office/drawing/2014/main" id="{762E9FAD-C936-1E36-EFE1-350EE18A2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312" y="4714996"/>
            <a:ext cx="1256768" cy="1256768"/>
          </a:xfrm>
          <a:prstGeom prst="rect">
            <a:avLst/>
          </a:prstGeom>
        </p:spPr>
      </p:pic>
      <p:pic>
        <p:nvPicPr>
          <p:cNvPr id="14" name="Picture 13" descr="A blue and orange curved lines&#10;&#10;Description automatically generated">
            <a:extLst>
              <a:ext uri="{FF2B5EF4-FFF2-40B4-BE49-F238E27FC236}">
                <a16:creationId xmlns:a16="http://schemas.microsoft.com/office/drawing/2014/main" id="{6EE678F8-352A-0E89-5676-85A878BAE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616" y="2794768"/>
            <a:ext cx="1256768" cy="1256768"/>
          </a:xfrm>
          <a:prstGeom prst="rect">
            <a:avLst/>
          </a:prstGeom>
        </p:spPr>
      </p:pic>
      <p:pic>
        <p:nvPicPr>
          <p:cNvPr id="16" name="Picture 15" descr="A orange line with a cross&#10;&#10;Description automatically generated">
            <a:extLst>
              <a:ext uri="{FF2B5EF4-FFF2-40B4-BE49-F238E27FC236}">
                <a16:creationId xmlns:a16="http://schemas.microsoft.com/office/drawing/2014/main" id="{F32401E3-940A-F6AD-8BAB-5C1FD45C2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764" y="4714996"/>
            <a:ext cx="1256768" cy="1256768"/>
          </a:xfrm>
          <a:prstGeom prst="rect">
            <a:avLst/>
          </a:prstGeom>
        </p:spPr>
      </p:pic>
      <p:pic>
        <p:nvPicPr>
          <p:cNvPr id="18" name="Picture 17" descr="A yellow arrow pointing to the left&#10;&#10;Description automatically generated">
            <a:extLst>
              <a:ext uri="{FF2B5EF4-FFF2-40B4-BE49-F238E27FC236}">
                <a16:creationId xmlns:a16="http://schemas.microsoft.com/office/drawing/2014/main" id="{C1373ACE-270B-991C-FEF3-189EF07484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8764" y="2800616"/>
            <a:ext cx="1256768" cy="125676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F5A941-E656-D9E8-9B61-5070185CAC83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2177148" y="4057384"/>
            <a:ext cx="0" cy="65761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F0BA7A-29AB-B6C6-0B4F-077DA1688C14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4558696" y="4051536"/>
            <a:ext cx="13304" cy="66346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BF85DF-176C-66BD-6C75-9ED09B6CA4B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940244" y="4051536"/>
            <a:ext cx="0" cy="65761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372C0EA9-E474-4F7D-0897-645484E9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2-String Tangles</a:t>
            </a:r>
          </a:p>
        </p:txBody>
      </p:sp>
    </p:spTree>
    <p:extLst>
      <p:ext uri="{BB962C8B-B14F-4D97-AF65-F5344CB8AC3E}">
        <p14:creationId xmlns:p14="http://schemas.microsoft.com/office/powerpoint/2010/main" val="41406624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2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2D0868D-75D9-EB35-A396-9B3951346B63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395696026"/>
                  </p:ext>
                </p:extLst>
              </p:nvPr>
            </p:nvGraphicFramePr>
            <p:xfrm>
              <a:off x="714375" y="2423160"/>
              <a:ext cx="7715250" cy="237744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469180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Type 2 Generalized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𝟏𝟖𝟒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𝟔𝟎𝟖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2D0868D-75D9-EB35-A396-9B3951346B63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395696026"/>
                  </p:ext>
                </p:extLst>
              </p:nvPr>
            </p:nvGraphicFramePr>
            <p:xfrm>
              <a:off x="714375" y="2423160"/>
              <a:ext cx="7715250" cy="237744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469180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6047" t="-4444" r="-40174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104" t="-4444" r="-299422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628" t="-4444" r="-20116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628" t="-4444" r="-10116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628" t="-4444" r="-116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Type 2 Generalized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104" t="-55078" r="-299422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628" t="-55078" r="-201163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628" t="-55078" r="-101163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628" t="-55078" r="-1163" b="-8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741039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2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888BA-60FA-FF50-9A1C-071DDB515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110996"/>
            <a:ext cx="7713003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354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14B39C-B635-3DC8-2076-618EF9992E03}"/>
              </a:ext>
            </a:extLst>
          </p:cNvPr>
          <p:cNvGrpSpPr/>
          <p:nvPr/>
        </p:nvGrpSpPr>
        <p:grpSpPr>
          <a:xfrm rot="5400000" flipV="1">
            <a:off x="3387108" y="958696"/>
            <a:ext cx="5312664" cy="5312664"/>
            <a:chOff x="3387108" y="958696"/>
            <a:chExt cx="5312664" cy="5312664"/>
          </a:xfrm>
        </p:grpSpPr>
        <p:pic>
          <p:nvPicPr>
            <p:cNvPr id="5" name="Picture 4" descr="A logo of a heart&#10;&#10;Description automatically generated">
              <a:extLst>
                <a:ext uri="{FF2B5EF4-FFF2-40B4-BE49-F238E27FC236}">
                  <a16:creationId xmlns:a16="http://schemas.microsoft.com/office/drawing/2014/main" id="{C7177F6D-89D8-F3EB-1425-EB1F56DA9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7108" y="958696"/>
              <a:ext cx="5312664" cy="5312664"/>
            </a:xfrm>
            <a:prstGeom prst="ellipse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2A87E-389E-4A12-44AE-DEDDD8B129C0}"/>
                </a:ext>
              </a:extLst>
            </p:cNvPr>
            <p:cNvSpPr/>
            <p:nvPr/>
          </p:nvSpPr>
          <p:spPr>
            <a:xfrm>
              <a:off x="4827106" y="2174025"/>
              <a:ext cx="154529" cy="117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CC5E83BF-FED2-13E1-9E01-820DC129FEB8}"/>
                </a:ext>
              </a:extLst>
            </p:cNvPr>
            <p:cNvSpPr/>
            <p:nvPr/>
          </p:nvSpPr>
          <p:spPr>
            <a:xfrm flipH="1">
              <a:off x="4564257" y="3154680"/>
              <a:ext cx="3427015" cy="1990370"/>
            </a:xfrm>
            <a:prstGeom prst="corner">
              <a:avLst>
                <a:gd name="adj1" fmla="val 72915"/>
                <a:gd name="adj2" fmla="val 35506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DB5406-AF6B-0AAE-E174-5753ACD420E6}"/>
                </a:ext>
              </a:extLst>
            </p:cNvPr>
            <p:cNvSpPr/>
            <p:nvPr/>
          </p:nvSpPr>
          <p:spPr>
            <a:xfrm>
              <a:off x="5969968" y="2029245"/>
              <a:ext cx="192768" cy="1176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4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99C0C6-4CF7-9419-A6AA-A49133DECA25}"/>
              </a:ext>
            </a:extLst>
          </p:cNvPr>
          <p:cNvGrpSpPr/>
          <p:nvPr/>
        </p:nvGrpSpPr>
        <p:grpSpPr>
          <a:xfrm>
            <a:off x="4893841" y="1497381"/>
            <a:ext cx="777240" cy="777240"/>
            <a:chOff x="3936674" y="2455672"/>
            <a:chExt cx="777240" cy="77724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2BABBE-039E-77A8-F591-3917C9781EC0}"/>
                </a:ext>
              </a:extLst>
            </p:cNvPr>
            <p:cNvSpPr/>
            <p:nvPr/>
          </p:nvSpPr>
          <p:spPr>
            <a:xfrm>
              <a:off x="3936674" y="2455672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F91A44-A782-D634-2C7B-DF801621A151}"/>
                    </a:ext>
                  </a:extLst>
                </p:cNvPr>
                <p:cNvSpPr txBox="1"/>
                <p:nvPr/>
              </p:nvSpPr>
              <p:spPr>
                <a:xfrm>
                  <a:off x="4069080" y="2490937"/>
                  <a:ext cx="460889" cy="732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F91A44-A782-D634-2C7B-DF801621A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080" y="2490937"/>
                  <a:ext cx="460889" cy="7323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8D8655-B710-8222-792A-DBC98B0CA9B6}"/>
              </a:ext>
            </a:extLst>
          </p:cNvPr>
          <p:cNvGrpSpPr/>
          <p:nvPr/>
        </p:nvGrpSpPr>
        <p:grpSpPr>
          <a:xfrm>
            <a:off x="4827106" y="3833001"/>
            <a:ext cx="777240" cy="777240"/>
            <a:chOff x="6172059" y="2430268"/>
            <a:chExt cx="777240" cy="7772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96F0DA-E52F-C8D6-BA85-B124FCADFE8C}"/>
                </a:ext>
              </a:extLst>
            </p:cNvPr>
            <p:cNvSpPr/>
            <p:nvPr/>
          </p:nvSpPr>
          <p:spPr>
            <a:xfrm>
              <a:off x="6172059" y="243026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/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E90195-FB4E-DDAC-EC3D-BBE97E901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794" y="2469307"/>
                  <a:ext cx="460889" cy="733983"/>
                </a:xfrm>
                <a:prstGeom prst="rect">
                  <a:avLst/>
                </a:prstGeom>
                <a:blipFill>
                  <a:blip r:embed="rId5"/>
                  <a:stretch>
                    <a:fillRect r="-3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/>
              <p:nvPr/>
            </p:nvSpPr>
            <p:spPr>
              <a:xfrm>
                <a:off x="5583092" y="5000270"/>
                <a:ext cx="19829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61704-F14C-70AD-0E09-307C405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92" y="5000270"/>
                <a:ext cx="1982925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987CF80-54E0-76C1-635D-26D8ED51FF93}"/>
              </a:ext>
            </a:extLst>
          </p:cNvPr>
          <p:cNvGrpSpPr/>
          <p:nvPr/>
        </p:nvGrpSpPr>
        <p:grpSpPr>
          <a:xfrm>
            <a:off x="4754837" y="2665196"/>
            <a:ext cx="777240" cy="777240"/>
            <a:chOff x="5065292" y="2309988"/>
            <a:chExt cx="777240" cy="7772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B69B46-4144-94A1-C829-0D8BC1F22E07}"/>
                </a:ext>
              </a:extLst>
            </p:cNvPr>
            <p:cNvSpPr/>
            <p:nvPr/>
          </p:nvSpPr>
          <p:spPr>
            <a:xfrm>
              <a:off x="5065292" y="2309988"/>
              <a:ext cx="777240" cy="7772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/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2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B9A598-D1E6-9B7D-AC7C-D13F6068F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457" y="2349027"/>
                  <a:ext cx="460889" cy="733983"/>
                </a:xfrm>
                <a:prstGeom prst="rect">
                  <a:avLst/>
                </a:prstGeom>
                <a:blipFill>
                  <a:blip r:embed="rId7"/>
                  <a:stretch>
                    <a:fillRect r="-2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B9F7630-B562-4C16-4F08-C3B48F8A3F14}"/>
              </a:ext>
            </a:extLst>
          </p:cNvPr>
          <p:cNvSpPr txBox="1">
            <a:spLocks/>
          </p:cNvSpPr>
          <p:nvPr/>
        </p:nvSpPr>
        <p:spPr>
          <a:xfrm>
            <a:off x="372891" y="2646069"/>
            <a:ext cx="2747212" cy="28158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Type 4 generalized Montesinos tangles are similar to Type 2 generalized Montesinos tangles but twist vectors have </a:t>
            </a:r>
            <a:r>
              <a:rPr lang="en-US" b="1" dirty="0"/>
              <a:t>even length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30512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4 Generalized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Twist vectors must have </a:t>
                </a:r>
                <a:r>
                  <a:rPr lang="en-US" b="1" dirty="0"/>
                  <a:t>even length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They may be made from all </a:t>
                </a:r>
                <a:r>
                  <a:rPr lang="en-US" b="1" dirty="0"/>
                  <a:t>odd length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∗∗∗ </m:t>
                    </m:r>
                  </m:oMath>
                </a14:m>
                <a:r>
                  <a:rPr lang="en-US" dirty="0"/>
                  <a:t>compositions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in the following form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,∗∗∗)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           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  <a:endParaRPr lang="en-US" sz="2400" b="1" dirty="0"/>
              </a:p>
              <a:p>
                <a:endParaRPr lang="en-US" b="1" dirty="0"/>
              </a:p>
              <a:p>
                <a:r>
                  <a:rPr lang="en-US" dirty="0"/>
                  <a:t>They may be made from all </a:t>
                </a:r>
                <a:r>
                  <a:rPr lang="en-US" b="1" dirty="0"/>
                  <a:t>even length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compositions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in the following forms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,∗∗,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many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2141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</p:spTree>
    <p:extLst>
      <p:ext uri="{BB962C8B-B14F-4D97-AF65-F5344CB8AC3E}">
        <p14:creationId xmlns:p14="http://schemas.microsoft.com/office/powerpoint/2010/main" val="3306753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4 Generalized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 [B]. </a:t>
                </a:r>
                <a:r>
                  <a:rPr lang="en-US" dirty="0"/>
                  <a:t>The number of Type 4 generalized Montesinos tangles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crossings are counted by the sum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∏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over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dirty="0"/>
                  <a:t> compositions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 into two parts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over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compositions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into at least two parts greater than 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2E19-74E2-E008-D211-3CBBDD8A6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2379" t="-1837" r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</p:spTree>
    <p:extLst>
      <p:ext uri="{BB962C8B-B14F-4D97-AF65-F5344CB8AC3E}">
        <p14:creationId xmlns:p14="http://schemas.microsoft.com/office/powerpoint/2010/main" val="21640801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4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2D0868D-75D9-EB35-A396-9B3951346B63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407497895"/>
                  </p:ext>
                </p:extLst>
              </p:nvPr>
            </p:nvGraphicFramePr>
            <p:xfrm>
              <a:off x="714375" y="2423160"/>
              <a:ext cx="7715250" cy="237744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469180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Type 4 Generalized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𝟏𝟖𝟒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𝟔𝟎𝟖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2D0868D-75D9-EB35-A396-9B3951346B63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407497895"/>
                  </p:ext>
                </p:extLst>
              </p:nvPr>
            </p:nvGraphicFramePr>
            <p:xfrm>
              <a:off x="714375" y="2423160"/>
              <a:ext cx="7715250" cy="237744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469180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6047" t="-4444" r="-40174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104" t="-4444" r="-299422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628" t="-4444" r="-20116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628" t="-4444" r="-10116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628" t="-4444" r="-116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Type 4 Generalized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104" t="-55078" r="-299422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628" t="-55078" r="-201163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628" t="-55078" r="-101163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628" t="-55078" r="-1163" b="-8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56918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86EC-6BCC-FCBE-2F46-B339469B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4 Generalized Montesinos Tangles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8AD6-5D7A-0E98-86D9-E6714138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8721F-7FD3-F573-18B6-52A8E22A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23" y="1110996"/>
            <a:ext cx="7713003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201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FD65CE-5D78-A7CA-A22D-97B42545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Generalized Montesinos Tangles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278192C-986B-0243-095C-F8D9F9FB8BF2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716843073"/>
                  </p:ext>
                </p:extLst>
              </p:nvPr>
            </p:nvGraphicFramePr>
            <p:xfrm>
              <a:off x="714375" y="2423160"/>
              <a:ext cx="7715250" cy="237744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469180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Generalized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𝟐𝟑𝟔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𝟕𝟓𝟎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𝟐𝟑𝟒𝟎</m:t>
                                </m:r>
                              </m:oMath>
                            </m:oMathPara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9278192C-986B-0243-095C-F8D9F9FB8BF2}"/>
                  </a:ext>
                </a:extLst>
              </p:cNvPr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3716843073"/>
                  </p:ext>
                </p:extLst>
              </p:nvPr>
            </p:nvGraphicFramePr>
            <p:xfrm>
              <a:off x="714375" y="2423160"/>
              <a:ext cx="7715250" cy="237744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2469180">
                      <a:extLst>
                        <a:ext uri="{9D8B030D-6E8A-4147-A177-3AD203B41FA5}">
                          <a16:colId xmlns:a16="http://schemas.microsoft.com/office/drawing/2014/main" val="325511324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194020341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864697812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2797097896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947562898"/>
                        </a:ext>
                      </a:extLst>
                    </a:gridCol>
                    <a:gridCol w="1049214">
                      <a:extLst>
                        <a:ext uri="{9D8B030D-6E8A-4147-A177-3AD203B41FA5}">
                          <a16:colId xmlns:a16="http://schemas.microsoft.com/office/drawing/2014/main" val="364151358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Number of Crossings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6047" t="-4444" r="-401744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104" t="-4444" r="-299422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628" t="-4444" r="-20116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628" t="-4444" r="-10116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628" t="-4444" r="-1163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757920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Unique Generalized Montesinos Tangles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6047" t="-55078" r="-401744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4104" t="-55078" r="-299422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36628" t="-55078" r="-201163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36628" t="-55078" r="-101163" b="-8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6628" t="-55078" r="-1163" b="-8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6585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15710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FD65CE-5D78-A7CA-A22D-97B42545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Generalized Montesinos Tangles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10B26-6001-4126-3587-FDCEE9F1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65" y="1110996"/>
            <a:ext cx="6849269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825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Counting and Generating Algebraic Tangles &gt;&gt;Generalized Montesinos Tangles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FD65CE-5D78-A7CA-A22D-97B42545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Generalized Montesinos Tangles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36451-909B-89B1-3B76-E2C59A56F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65" y="1110996"/>
            <a:ext cx="6849269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3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34DECC7-2224-AD70-F4CC-9A0511A7644D}"/>
              </a:ext>
            </a:extLst>
          </p:cNvPr>
          <p:cNvGrpSpPr/>
          <p:nvPr/>
        </p:nvGrpSpPr>
        <p:grpSpPr>
          <a:xfrm>
            <a:off x="6446520" y="2114690"/>
            <a:ext cx="2217279" cy="2217280"/>
            <a:chOff x="4120266" y="2137550"/>
            <a:chExt cx="2217279" cy="2217280"/>
          </a:xfrm>
        </p:grpSpPr>
        <p:pic>
          <p:nvPicPr>
            <p:cNvPr id="9" name="Picture 8" descr="A logo of a person's body&#10;&#10;Description automatically generated">
              <a:extLst>
                <a:ext uri="{FF2B5EF4-FFF2-40B4-BE49-F238E27FC236}">
                  <a16:creationId xmlns:a16="http://schemas.microsoft.com/office/drawing/2014/main" id="{89F23863-3074-348D-BCA5-2C5F35606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0266" y="2137550"/>
              <a:ext cx="2217279" cy="2217279"/>
            </a:xfrm>
            <a:prstGeom prst="ellipse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8BC65E-03BE-2060-BEAD-46AA352235BD}"/>
                </a:ext>
              </a:extLst>
            </p:cNvPr>
            <p:cNvSpPr/>
            <p:nvPr/>
          </p:nvSpPr>
          <p:spPr>
            <a:xfrm>
              <a:off x="4120266" y="2137551"/>
              <a:ext cx="2217279" cy="22172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Introduction &gt;&gt; 2-String Tangles</a:t>
            </a:r>
          </a:p>
        </p:txBody>
      </p:sp>
      <p:pic>
        <p:nvPicPr>
          <p:cNvPr id="4" name="Picture 3" descr="A logo of a knot&#10;&#10;Description automatically generated">
            <a:extLst>
              <a:ext uri="{FF2B5EF4-FFF2-40B4-BE49-F238E27FC236}">
                <a16:creationId xmlns:a16="http://schemas.microsoft.com/office/drawing/2014/main" id="{1D486590-DA58-20B6-F342-521002E1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990997"/>
            <a:ext cx="2777479" cy="2777479"/>
          </a:xfrm>
          <a:prstGeom prst="ellipse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A5288F-119E-4DA0-2A7F-92816FE9D4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8677" y="4852827"/>
            <a:ext cx="2368874" cy="7021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No local knots</a:t>
            </a:r>
          </a:p>
          <a:p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61F26E-70D0-FA30-F999-B53003B5D30B}"/>
              </a:ext>
            </a:extLst>
          </p:cNvPr>
          <p:cNvSpPr txBox="1">
            <a:spLocks/>
          </p:cNvSpPr>
          <p:nvPr/>
        </p:nvSpPr>
        <p:spPr>
          <a:xfrm>
            <a:off x="5066433" y="4528921"/>
            <a:ext cx="2679384" cy="8690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Consider both free and fixed endpoints</a:t>
            </a:r>
            <a:endParaRPr lang="en-US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DB659-5E2B-3B75-8092-3A46B85459F7}"/>
              </a:ext>
            </a:extLst>
          </p:cNvPr>
          <p:cNvGrpSpPr/>
          <p:nvPr/>
        </p:nvGrpSpPr>
        <p:grpSpPr>
          <a:xfrm>
            <a:off x="4080509" y="2114690"/>
            <a:ext cx="2217279" cy="2240140"/>
            <a:chOff x="6196968" y="3006510"/>
            <a:chExt cx="2103120" cy="2103120"/>
          </a:xfrm>
        </p:grpSpPr>
        <p:pic>
          <p:nvPicPr>
            <p:cNvPr id="11" name="Picture 10" descr="A black and orange circle with a white circle&#10;&#10;Description automatically generated">
              <a:extLst>
                <a:ext uri="{FF2B5EF4-FFF2-40B4-BE49-F238E27FC236}">
                  <a16:creationId xmlns:a16="http://schemas.microsoft.com/office/drawing/2014/main" id="{12D532B5-A880-D7BD-33BB-F3F64DAC3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6968" y="3006510"/>
              <a:ext cx="2103120" cy="2103120"/>
            </a:xfrm>
            <a:prstGeom prst="ellipse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E765D8-D7E1-CBDE-DD73-E9F7249CD4F5}"/>
                </a:ext>
              </a:extLst>
            </p:cNvPr>
            <p:cNvSpPr txBox="1"/>
            <p:nvPr/>
          </p:nvSpPr>
          <p:spPr>
            <a:xfrm>
              <a:off x="6991116" y="3819836"/>
              <a:ext cx="514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L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5A3BAA63-BC7A-3A04-9F4A-3CA797BD5A4C}"/>
              </a:ext>
            </a:extLst>
          </p:cNvPr>
          <p:cNvSpPr/>
          <p:nvPr/>
        </p:nvSpPr>
        <p:spPr>
          <a:xfrm>
            <a:off x="1973805" y="3006454"/>
            <a:ext cx="1225296" cy="1222646"/>
          </a:xfrm>
          <a:prstGeom prst="ellipse">
            <a:avLst/>
          </a:prstGeom>
          <a:noFill/>
          <a:ln w="57150" cap="rnd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651B7B0-4F83-054F-E46B-8E1B0117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2-String Tangles</a:t>
            </a:r>
          </a:p>
        </p:txBody>
      </p:sp>
    </p:spTree>
    <p:extLst>
      <p:ext uri="{BB962C8B-B14F-4D97-AF65-F5344CB8AC3E}">
        <p14:creationId xmlns:p14="http://schemas.microsoft.com/office/powerpoint/2010/main" val="4614775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FCDE-F6D7-41FF-9845-D3893750EB0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183838"/>
            <a:ext cx="7688645" cy="49083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Livingston, Charles. </a:t>
            </a:r>
            <a:r>
              <a:rPr lang="en-US" i="1" dirty="0"/>
              <a:t>Knot theory</a:t>
            </a:r>
            <a:r>
              <a:rPr lang="en-US" dirty="0"/>
              <a:t>. Vol. 24. Cambridge University Press, 1993.</a:t>
            </a:r>
          </a:p>
          <a:p>
            <a:r>
              <a:rPr lang="en-US" dirty="0"/>
              <a:t>Conway, John H. "An enumeration of knots and links, and some of their algebraic properties." </a:t>
            </a:r>
            <a:r>
              <a:rPr lang="en-US" i="1" dirty="0"/>
              <a:t>Computational problems in abstract algebra</a:t>
            </a:r>
            <a:r>
              <a:rPr lang="en-US" dirty="0"/>
              <a:t>. Pergamon, 1970</a:t>
            </a:r>
          </a:p>
          <a:p>
            <a:r>
              <a:rPr lang="en-US" dirty="0"/>
              <a:t>C. Livingston and A. H. Moore, </a:t>
            </a:r>
            <a:r>
              <a:rPr lang="en-US" i="1" dirty="0" err="1"/>
              <a:t>KnotInfo</a:t>
            </a:r>
            <a:r>
              <a:rPr lang="en-US" i="1" dirty="0"/>
              <a:t>: Table of Knot Invariants</a:t>
            </a:r>
            <a:r>
              <a:rPr lang="en-US" dirty="0"/>
              <a:t>, knotinfo.math.indiana.edu, today's date September 27</a:t>
            </a:r>
            <a:r>
              <a:rPr lang="en-US" baseline="30000" dirty="0"/>
              <a:t>th</a:t>
            </a:r>
            <a:r>
              <a:rPr lang="en-US" dirty="0"/>
              <a:t>, 2023. </a:t>
            </a:r>
          </a:p>
          <a:p>
            <a:r>
              <a:rPr lang="en-US" dirty="0"/>
              <a:t>The Knot Atlas, </a:t>
            </a:r>
            <a:r>
              <a:rPr lang="en-US" dirty="0">
                <a:hlinkClick r:id="rId3"/>
              </a:rPr>
              <a:t>http://katlas.org/</a:t>
            </a:r>
            <a:endParaRPr lang="en-US" dirty="0"/>
          </a:p>
          <a:p>
            <a:r>
              <a:rPr lang="en-US" dirty="0" err="1"/>
              <a:t>Heubach</a:t>
            </a:r>
            <a:r>
              <a:rPr lang="en-US" dirty="0"/>
              <a:t>, Silvia, and </a:t>
            </a:r>
            <a:r>
              <a:rPr lang="en-US" dirty="0" err="1"/>
              <a:t>Toufik</a:t>
            </a:r>
            <a:r>
              <a:rPr lang="en-US" dirty="0"/>
              <a:t> Mansour. </a:t>
            </a:r>
            <a:r>
              <a:rPr lang="en-US" i="1" dirty="0"/>
              <a:t>Combinatorics of compositions and words</a:t>
            </a:r>
            <a:r>
              <a:rPr lang="en-US" dirty="0"/>
              <a:t>. CRC Press, 2009.</a:t>
            </a:r>
          </a:p>
          <a:p>
            <a:r>
              <a:rPr lang="en-US" dirty="0"/>
              <a:t>Moon, </a:t>
            </a:r>
            <a:r>
              <a:rPr lang="en-US" dirty="0" err="1"/>
              <a:t>Hyeyoung</a:t>
            </a:r>
            <a:r>
              <a:rPr lang="en-US" dirty="0"/>
              <a:t>, and Isabel K. Darcy. "Tangle equations involving Montesinos links." </a:t>
            </a:r>
            <a:r>
              <a:rPr lang="en-US" i="1" dirty="0"/>
              <a:t>Journal of Knot Theory and Its Ramifications</a:t>
            </a:r>
            <a:r>
              <a:rPr lang="en-US" dirty="0"/>
              <a:t> 30.08 (2021): 2150060.</a:t>
            </a:r>
          </a:p>
          <a:p>
            <a:r>
              <a:rPr lang="en-US" dirty="0"/>
              <a:t>R. </a:t>
            </a:r>
            <a:r>
              <a:rPr lang="en-US" dirty="0" err="1"/>
              <a:t>Scharein</a:t>
            </a:r>
            <a:r>
              <a:rPr lang="en-US" dirty="0"/>
              <a:t>. </a:t>
            </a:r>
            <a:r>
              <a:rPr lang="en-US" dirty="0" err="1"/>
              <a:t>KnotPlot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https://www.knotplot.com/</a:t>
            </a:r>
            <a:r>
              <a:rPr lang="en-US" dirty="0"/>
              <a:t> </a:t>
            </a:r>
          </a:p>
          <a:p>
            <a:r>
              <a:rPr lang="en-US" dirty="0"/>
              <a:t>Stanley, Richard P. "Enumerative Combinatorics Volume 1 second edition." </a:t>
            </a:r>
            <a:r>
              <a:rPr lang="en-US" i="1" dirty="0"/>
              <a:t>Cambridge studies in advanced mathematics</a:t>
            </a:r>
            <a:r>
              <a:rPr lang="en-US" dirty="0"/>
              <a:t> (2011).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 dirty="0"/>
              <a:t>Tangle Tabulation &gt;&gt; Sources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6C5204-8552-C4FE-9116-E899F615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0302650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686759"/>
                <a:ext cx="7688645" cy="13650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Product (Conway).</a:t>
                </a:r>
                <a:r>
                  <a:rPr lang="en-US" dirty="0"/>
                  <a:t> Given two tangle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their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dirty="0"/>
                  <a:t> is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686759"/>
                <a:ext cx="7688645" cy="1365052"/>
              </a:xfrm>
              <a:blipFill>
                <a:blip r:embed="rId2"/>
                <a:stretch>
                  <a:fillRect l="-2379" t="-6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/>
              <a:t>View &gt;&gt; Header and Footer &gt;&gt; Add Unit Name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4C9959-124C-26B2-3387-ADDFD09A126B}"/>
              </a:ext>
            </a:extLst>
          </p:cNvPr>
          <p:cNvGrpSpPr/>
          <p:nvPr/>
        </p:nvGrpSpPr>
        <p:grpSpPr>
          <a:xfrm>
            <a:off x="4917448" y="2797642"/>
            <a:ext cx="2373599" cy="2373599"/>
            <a:chOff x="3427529" y="2602173"/>
            <a:chExt cx="2373599" cy="2373599"/>
          </a:xfrm>
        </p:grpSpPr>
        <p:pic>
          <p:nvPicPr>
            <p:cNvPr id="7" name="Picture 6" descr="A black and orange circle with two circles&#10;&#10;Description automatically generated">
              <a:extLst>
                <a:ext uri="{FF2B5EF4-FFF2-40B4-BE49-F238E27FC236}">
                  <a16:creationId xmlns:a16="http://schemas.microsoft.com/office/drawing/2014/main" id="{26D30850-7299-BDAB-A38B-FDB105321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27529" y="2602173"/>
              <a:ext cx="2373599" cy="23735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1D7589B-4909-05A7-FFBA-CCD455557742}"/>
                    </a:ext>
                  </a:extLst>
                </p:cNvPr>
                <p:cNvSpPr txBox="1"/>
                <p:nvPr/>
              </p:nvSpPr>
              <p:spPr>
                <a:xfrm>
                  <a:off x="4945418" y="3396265"/>
                  <a:ext cx="56739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400" b="1" i="0" dirty="0" smtClean="0">
                            <a:latin typeface="Cambria Math" panose="02040503050406030204" pitchFamily="18" charset="0"/>
                          </a:rPr>
                          <m:t>𝐁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1D7589B-4909-05A7-FFBA-CCD455557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418" y="3396265"/>
                  <a:ext cx="567394" cy="7694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2FD155-097C-348D-09C4-006A39BA9307}"/>
                    </a:ext>
                  </a:extLst>
                </p:cNvPr>
                <p:cNvSpPr txBox="1"/>
                <p:nvPr/>
              </p:nvSpPr>
              <p:spPr>
                <a:xfrm rot="16200000">
                  <a:off x="3784634" y="3325339"/>
                  <a:ext cx="53825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>
                      <a:rot lat="0" lon="10800000" rev="0"/>
                    </a:camera>
                    <a:lightRig rig="threePt" dir="t"/>
                  </a:scene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4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2FD155-097C-348D-09C4-006A39BA9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84634" y="3325339"/>
                  <a:ext cx="538257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DC213-E3CC-FAB0-A101-3EC0E7ED3578}"/>
                  </a:ext>
                </a:extLst>
              </p:cNvPr>
              <p:cNvSpPr txBox="1"/>
              <p:nvPr/>
            </p:nvSpPr>
            <p:spPr>
              <a:xfrm>
                <a:off x="714374" y="3318365"/>
                <a:ext cx="32251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tangle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has been rotated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sz="2400" dirty="0"/>
                  <a:t>, vertically flipped, and mirrored.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DC213-E3CC-FAB0-A101-3EC0E7ED3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4" y="3318365"/>
                <a:ext cx="3225114" cy="1200329"/>
              </a:xfrm>
              <a:prstGeom prst="rect">
                <a:avLst/>
              </a:prstGeom>
              <a:blipFill>
                <a:blip r:embed="rId6"/>
                <a:stretch>
                  <a:fillRect l="-2836" t="-3553" r="-4348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5">
            <a:extLst>
              <a:ext uri="{FF2B5EF4-FFF2-40B4-BE49-F238E27FC236}">
                <a16:creationId xmlns:a16="http://schemas.microsoft.com/office/drawing/2014/main" id="{9B5F87CC-0C4B-5A7D-F009-86F42A54A7A8}"/>
              </a:ext>
            </a:extLst>
          </p:cNvPr>
          <p:cNvSpPr txBox="1">
            <a:spLocks/>
          </p:cNvSpPr>
          <p:nvPr/>
        </p:nvSpPr>
        <p:spPr>
          <a:xfrm>
            <a:off x="714375" y="99487"/>
            <a:ext cx="7715251" cy="8690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7536064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714374" y="1686759"/>
                <a:ext cx="7688645" cy="13650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Conway’s Definition.</a:t>
                </a:r>
                <a:r>
                  <a:rPr lang="en-US" dirty="0"/>
                  <a:t> The sequence of integers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treated as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tangles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crossings arranged horizontally.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3FCDE-F6D7-41FF-9845-D3893750EB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714374" y="1686759"/>
                <a:ext cx="7688645" cy="1365052"/>
              </a:xfrm>
              <a:blipFill>
                <a:blip r:embed="rId2"/>
                <a:stretch>
                  <a:fillRect l="-2379" t="-6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/>
              <a:t>View &gt;&gt; Header and Footer &gt;&gt; Add Unit Name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2BCA6F6F-BC2F-FD33-6AC1-EE668280A6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77" y="3454020"/>
                <a:ext cx="7688645" cy="3352297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100000"/>
                  </a:lnSpc>
                  <a:spcBef>
                    <a:spcPts val="750"/>
                  </a:spcBef>
                  <a:buClr>
                    <a:schemeClr val="tx2"/>
                  </a:buClr>
                  <a:buSzPct val="9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‒"/>
                  <a:defRPr sz="20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•"/>
                  <a:defRPr sz="150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Roboto" panose="02000000000000000000" pitchFamily="2" charset="0"/>
                  <a:buChar char="―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4pPr>
                <a:lvl5pPr marL="1543050" indent="-171450" algn="l" defTabSz="685800" rtl="0" eaLnBrk="1" latinLnBrk="0" hangingPunct="1">
                  <a:lnSpc>
                    <a:spcPct val="100000"/>
                  </a:lnSpc>
                  <a:spcBef>
                    <a:spcPts val="375"/>
                  </a:spcBef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Adjusted Definition.</a:t>
                </a:r>
                <a:r>
                  <a:rPr lang="en-US" dirty="0"/>
                  <a:t> The sequence of integers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treated as one of the following sums.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+⋯∨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odd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∨⋯∨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even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2BCA6F6F-BC2F-FD33-6AC1-EE668280A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7" y="3454020"/>
                <a:ext cx="7688645" cy="3352297"/>
              </a:xfrm>
              <a:prstGeom prst="rect">
                <a:avLst/>
              </a:prstGeom>
              <a:blipFill>
                <a:blip r:embed="rId3"/>
                <a:stretch>
                  <a:fillRect l="-2377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5">
            <a:extLst>
              <a:ext uri="{FF2B5EF4-FFF2-40B4-BE49-F238E27FC236}">
                <a16:creationId xmlns:a16="http://schemas.microsoft.com/office/drawing/2014/main" id="{31436C01-5577-84C0-0EAA-0F3EA283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99487"/>
            <a:ext cx="7715251" cy="869089"/>
          </a:xfrm>
        </p:spPr>
        <p:txBody>
          <a:bodyPr/>
          <a:lstStyle/>
          <a:p>
            <a:r>
              <a:rPr lang="en-US" dirty="0"/>
              <a:t>Conway Notation</a:t>
            </a:r>
          </a:p>
        </p:txBody>
      </p:sp>
    </p:spTree>
    <p:extLst>
      <p:ext uri="{BB962C8B-B14F-4D97-AF65-F5344CB8AC3E}">
        <p14:creationId xmlns:p14="http://schemas.microsoft.com/office/powerpoint/2010/main" val="343936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WA-PPT-Template-Standard-2022.pptx" id="{CA22BD2D-AA04-41E7-A05C-26786444EC4A}" vid="{FC658190-997F-4FAD-BDC8-AD98E9CBF3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DE016FDEC5144486FEBB6729A65933" ma:contentTypeVersion="0" ma:contentTypeDescription="Create a new document." ma:contentTypeScope="" ma:versionID="de0e2379a8cf1a294a034e2c6b9b5e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CC15CB-3299-4DE5-9297-AC8249A248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7FFD54-27B0-415C-8654-D843242BD071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IOWA-PPT-Template-Standard-2022</Template>
  <TotalTime>1816</TotalTime>
  <Words>14456</Words>
  <Application>Microsoft Office PowerPoint</Application>
  <PresentationFormat>On-screen Show (4:3)</PresentationFormat>
  <Paragraphs>1399</Paragraphs>
  <Slides>92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Cambria Math</vt:lpstr>
      <vt:lpstr>Roboto</vt:lpstr>
      <vt:lpstr>Roboto Black</vt:lpstr>
      <vt:lpstr>Office Theme</vt:lpstr>
      <vt:lpstr>Tangle Tabulation</vt:lpstr>
      <vt:lpstr>Introduction</vt:lpstr>
      <vt:lpstr>Knot and Link Tabulation</vt:lpstr>
      <vt:lpstr>Knot and Link Tabulation</vt:lpstr>
      <vt:lpstr>Knot and Link Tabulation</vt:lpstr>
      <vt:lpstr>Knot and Link Tabulation</vt:lpstr>
      <vt:lpstr>2-String Tangles</vt:lpstr>
      <vt:lpstr>2-String Tangles</vt:lpstr>
      <vt:lpstr>2-String Tangles</vt:lpstr>
      <vt:lpstr>2-String Tangles</vt:lpstr>
      <vt:lpstr>2-String Tangles</vt:lpstr>
      <vt:lpstr>2-String Tangles</vt:lpstr>
      <vt:lpstr>2-String Tangles</vt:lpstr>
      <vt:lpstr>Conway Notation for Rational Tangles</vt:lpstr>
      <vt:lpstr>Conway Notation for Rational Tangles</vt:lpstr>
      <vt:lpstr>Continued Fraction for a Rational Tangle</vt:lpstr>
      <vt:lpstr>Counting and Generating Algebraic Tangles</vt:lpstr>
      <vt:lpstr>Free Boundary; The Only Rational Tangle</vt:lpstr>
      <vt:lpstr>Free Boundary; The Only Rational Tangle</vt:lpstr>
      <vt:lpstr>Fixed Boundary; Rational Tangles</vt:lpstr>
      <vt:lpstr>Fixed Boundary; Rational Tangles</vt:lpstr>
      <vt:lpstr>Fixed Boundary; Rational Tangles</vt:lpstr>
      <vt:lpstr>Fixed Boundary; Rational Tangles</vt:lpstr>
      <vt:lpstr>Fixed Boundary; Rational Tangles</vt:lpstr>
      <vt:lpstr>Fixed Boundary; Rational Tangles</vt:lpstr>
      <vt:lpstr>Fixed Boundary; Rational Tangles</vt:lpstr>
      <vt:lpstr>Fixed Boundary; Rational Tangles</vt:lpstr>
      <vt:lpstr>Fixed Boundary; Rational Tangles</vt:lpstr>
      <vt:lpstr>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Free Boundary; Montesinos Tangles</vt:lpstr>
      <vt:lpstr>Fixed Boundary; Circle Product</vt:lpstr>
      <vt:lpstr>Fixed Boundary; Circle Product</vt:lpstr>
      <vt:lpstr>Generalized Montesinos Tangles</vt:lpstr>
      <vt:lpstr>Type 1 Generalized Montesinos Tangles</vt:lpstr>
      <vt:lpstr>PowerPoint Presentation</vt:lpstr>
      <vt:lpstr>Type 3 Generalized Montesinos Tangles</vt:lpstr>
      <vt:lpstr>Type 4 Generalized Montesinos Tangles</vt:lpstr>
      <vt:lpstr>Type 1 Generalized Montesinos Tangles</vt:lpstr>
      <vt:lpstr>Type 1 Generalized Montesinos Tangles</vt:lpstr>
      <vt:lpstr>Type 1 Generalized Montesinos Tangles</vt:lpstr>
      <vt:lpstr>Type 1 Generalized Montesinos Tangles</vt:lpstr>
      <vt:lpstr>Type 1 Generalized Montesinos Tangles</vt:lpstr>
      <vt:lpstr>Type 1 Generalized Montesinos Tangles</vt:lpstr>
      <vt:lpstr>Type 1 Generalized Montesinos Tangles</vt:lpstr>
      <vt:lpstr>Type 1 Generalized Montesinos Tangles</vt:lpstr>
      <vt:lpstr>Type 1 Generalized Montesinos Tangles</vt:lpstr>
      <vt:lpstr>Type 3 Generalized Montesinos Tangles</vt:lpstr>
      <vt:lpstr>Type 3 Generalized Montesinos Tangles</vt:lpstr>
      <vt:lpstr>Type 3 Generalized Montesinos Tangles</vt:lpstr>
      <vt:lpstr>Type 3 Generalized Montesinos Tangles</vt:lpstr>
      <vt:lpstr>Type 3 Generalized Montesinos Tangles</vt:lpstr>
      <vt:lpstr>Type 2 Generalized Montesinos Tangles</vt:lpstr>
      <vt:lpstr>Type 2 Generalized Montesinos Tangles</vt:lpstr>
      <vt:lpstr>Type 2 Generalized Montesinos Tangles</vt:lpstr>
      <vt:lpstr>Type 2 Generalized Montesinos Tangles</vt:lpstr>
      <vt:lpstr>Type 2 Generalized Montesinos Tangles</vt:lpstr>
      <vt:lpstr>Type 2 Generalized Montesinos Tangles</vt:lpstr>
      <vt:lpstr>Type 2 Generalized Montesinos Tangles</vt:lpstr>
      <vt:lpstr>Type 2 Generalized Montesinos Tangles</vt:lpstr>
      <vt:lpstr>Type 2 Generalized Montesinos Tangles</vt:lpstr>
      <vt:lpstr>Type 4 Generalized Montesinos Tangles</vt:lpstr>
      <vt:lpstr>Type 4 Generalized Montesinos Tangles</vt:lpstr>
      <vt:lpstr>Type 4 Generalized Montesinos Tangles</vt:lpstr>
      <vt:lpstr>Type 4 Generalized Montesinos Tangles</vt:lpstr>
      <vt:lpstr>Type 4 Generalized Montesinos Tangles</vt:lpstr>
      <vt:lpstr>Generalized Montesinos Tangles</vt:lpstr>
      <vt:lpstr>Generalized Montesinos Tangles</vt:lpstr>
      <vt:lpstr>Generalized Montesinos Tangles</vt:lpstr>
      <vt:lpstr>Sources</vt:lpstr>
      <vt:lpstr>PowerPoint Presentation</vt:lpstr>
      <vt:lpstr>Conway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Tangle Tabulation</dc:title>
  <dc:creator>Bryhtan, Zachary</dc:creator>
  <cp:lastModifiedBy>Bryhtan, Zachary C (bryht001)</cp:lastModifiedBy>
  <cp:revision>26</cp:revision>
  <dcterms:created xsi:type="dcterms:W3CDTF">2023-08-24T17:30:28Z</dcterms:created>
  <dcterms:modified xsi:type="dcterms:W3CDTF">2023-10-05T14:30:07Z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0x010100F6DE016FDEC5144486FEBB6729A65933</vt:lpwstr>
  </property>
</Properties>
</file>