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5"/>
  </p:notesMasterIdLst>
  <p:handoutMasterIdLst>
    <p:handoutMasterId r:id="rId26"/>
  </p:handoutMasterIdLst>
  <p:sldIdLst>
    <p:sldId id="257" r:id="rId2"/>
    <p:sldId id="258" r:id="rId3"/>
    <p:sldId id="279" r:id="rId4"/>
    <p:sldId id="276" r:id="rId5"/>
    <p:sldId id="259" r:id="rId6"/>
    <p:sldId id="277" r:id="rId7"/>
    <p:sldId id="260" r:id="rId8"/>
    <p:sldId id="261" r:id="rId9"/>
    <p:sldId id="262" r:id="rId10"/>
    <p:sldId id="263" r:id="rId11"/>
    <p:sldId id="264" r:id="rId12"/>
    <p:sldId id="265" r:id="rId13"/>
    <p:sldId id="266" r:id="rId14"/>
    <p:sldId id="267" r:id="rId15"/>
    <p:sldId id="268" r:id="rId16"/>
    <p:sldId id="269" r:id="rId17"/>
    <p:sldId id="278" r:id="rId18"/>
    <p:sldId id="270" r:id="rId19"/>
    <p:sldId id="271" r:id="rId20"/>
    <p:sldId id="272" r:id="rId21"/>
    <p:sldId id="273" r:id="rId22"/>
    <p:sldId id="274" r:id="rId23"/>
    <p:sldId id="275" r:id="rId24"/>
  </p:sldIdLst>
  <p:sldSz cx="12192000" cy="6858000"/>
  <p:notesSz cx="6858000" cy="9766300"/>
  <p:defaultTextStyle>
    <a:defPPr>
      <a:defRPr lang="en-GB"/>
    </a:defPPr>
    <a:lvl1pPr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1pPr>
    <a:lvl2pPr marL="457200"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2pPr>
    <a:lvl3pPr marL="914400"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3pPr>
    <a:lvl4pPr marL="1371600"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4pPr>
    <a:lvl5pPr marL="1828800"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5pPr>
    <a:lvl6pPr marL="2286000" algn="l" defTabSz="457200" rtl="0" eaLnBrk="1" latinLnBrk="0" hangingPunct="1">
      <a:defRPr sz="1400" b="1" kern="1200">
        <a:solidFill>
          <a:srgbClr val="000000"/>
        </a:solidFill>
        <a:latin typeface="Trebuchet MS" charset="0"/>
        <a:ea typeface="ＭＳ Ｐゴシック" charset="0"/>
        <a:cs typeface="ＭＳ Ｐゴシック" charset="0"/>
      </a:defRPr>
    </a:lvl6pPr>
    <a:lvl7pPr marL="2743200" algn="l" defTabSz="457200" rtl="0" eaLnBrk="1" latinLnBrk="0" hangingPunct="1">
      <a:defRPr sz="1400" b="1" kern="1200">
        <a:solidFill>
          <a:srgbClr val="000000"/>
        </a:solidFill>
        <a:latin typeface="Trebuchet MS" charset="0"/>
        <a:ea typeface="ＭＳ Ｐゴシック" charset="0"/>
        <a:cs typeface="ＭＳ Ｐゴシック" charset="0"/>
      </a:defRPr>
    </a:lvl7pPr>
    <a:lvl8pPr marL="3200400" algn="l" defTabSz="457200" rtl="0" eaLnBrk="1" latinLnBrk="0" hangingPunct="1">
      <a:defRPr sz="1400" b="1" kern="1200">
        <a:solidFill>
          <a:srgbClr val="000000"/>
        </a:solidFill>
        <a:latin typeface="Trebuchet MS" charset="0"/>
        <a:ea typeface="ＭＳ Ｐゴシック" charset="0"/>
        <a:cs typeface="ＭＳ Ｐゴシック" charset="0"/>
      </a:defRPr>
    </a:lvl8pPr>
    <a:lvl9pPr marL="3657600" algn="l" defTabSz="457200" rtl="0" eaLnBrk="1" latinLnBrk="0" hangingPunct="1">
      <a:defRPr sz="1400" b="1" kern="1200">
        <a:solidFill>
          <a:srgbClr val="000000"/>
        </a:solidFill>
        <a:latin typeface="Trebuchet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BC0000"/>
    <a:srgbClr val="FF00FF"/>
    <a:srgbClr val="00FFFF"/>
    <a:srgbClr val="0000FF"/>
    <a:srgbClr val="00FF00"/>
    <a:srgbClr val="008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6" autoAdjust="0"/>
    <p:restoredTop sz="80585" autoAdjust="0"/>
  </p:normalViewPr>
  <p:slideViewPr>
    <p:cSldViewPr>
      <p:cViewPr varScale="1">
        <p:scale>
          <a:sx n="58" d="100"/>
          <a:sy n="58" d="100"/>
        </p:scale>
        <p:origin x="1332" y="78"/>
      </p:cViewPr>
      <p:guideLst>
        <p:guide orient="horz" pos="2160"/>
        <p:guide pos="3840"/>
      </p:guideLst>
    </p:cSldViewPr>
  </p:slideViewPr>
  <p:outlineViewPr>
    <p:cViewPr>
      <p:scale>
        <a:sx n="33" d="100"/>
        <a:sy n="33" d="100"/>
      </p:scale>
      <p:origin x="0" y="12176"/>
    </p:cViewPr>
  </p:outlineViewPr>
  <p:notesTextViewPr>
    <p:cViewPr>
      <p:scale>
        <a:sx n="100" d="100"/>
        <a:sy n="100" d="100"/>
      </p:scale>
      <p:origin x="0" y="0"/>
    </p:cViewPr>
  </p:notesTextViewPr>
  <p:sorterViewPr>
    <p:cViewPr>
      <p:scale>
        <a:sx n="100" d="100"/>
        <a:sy n="100" d="100"/>
      </p:scale>
      <p:origin x="0" y="-16344"/>
    </p:cViewPr>
  </p:sorterViewPr>
  <p:notesViewPr>
    <p:cSldViewPr>
      <p:cViewPr>
        <p:scale>
          <a:sx n="100" d="100"/>
          <a:sy n="100" d="100"/>
        </p:scale>
        <p:origin x="-162" y="-72"/>
      </p:cViewPr>
      <p:guideLst>
        <p:guide orient="horz" pos="3076"/>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77838" y="274638"/>
            <a:ext cx="5543550" cy="312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ctr" eaLnBrk="0" hangingPunct="0">
              <a:lnSpc>
                <a:spcPct val="90000"/>
              </a:lnSpc>
              <a:spcBef>
                <a:spcPct val="50000"/>
              </a:spcBef>
              <a:defRPr/>
            </a:pPr>
            <a:r>
              <a:rPr lang="en-US" sz="900" b="0">
                <a:solidFill>
                  <a:schemeClr val="tx1"/>
                </a:solidFill>
                <a:cs typeface="+mn-cs"/>
              </a:rPr>
              <a:t>Software Quality Mangement, </a:t>
            </a:r>
            <a:r>
              <a:rPr lang="pt-PT" sz="900" b="0">
                <a:solidFill>
                  <a:schemeClr val="tx1"/>
                </a:solidFill>
                <a:cs typeface="+mn-cs"/>
              </a:rPr>
              <a:t>BEST Summer Course on Quality Control Systems, FEUP, </a:t>
            </a:r>
            <a:r>
              <a:rPr lang="en-US" sz="900" b="0">
                <a:solidFill>
                  <a:schemeClr val="tx1"/>
                </a:solidFill>
                <a:cs typeface="+mn-cs"/>
              </a:rPr>
              <a:t>2002/9/19</a:t>
            </a:r>
          </a:p>
          <a:p>
            <a:pPr>
              <a:spcBef>
                <a:spcPct val="50000"/>
              </a:spcBef>
              <a:defRPr/>
            </a:pPr>
            <a:endParaRPr lang="pt-PT" sz="900">
              <a:solidFill>
                <a:schemeClr val="tx1"/>
              </a:solidFill>
              <a:cs typeface="+mn-cs"/>
            </a:endParaRPr>
          </a:p>
        </p:txBody>
      </p:sp>
      <p:sp>
        <p:nvSpPr>
          <p:cNvPr id="3075" name="Text Box 3"/>
          <p:cNvSpPr txBox="1">
            <a:spLocks noChangeArrowheads="1"/>
          </p:cNvSpPr>
          <p:nvPr/>
        </p:nvSpPr>
        <p:spPr bwMode="auto">
          <a:xfrm>
            <a:off x="5805488" y="274638"/>
            <a:ext cx="692150" cy="122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r">
              <a:spcBef>
                <a:spcPct val="50000"/>
              </a:spcBef>
              <a:defRPr/>
            </a:pPr>
            <a:r>
              <a:rPr lang="pt-PT" sz="900" b="0">
                <a:cs typeface="+mn-cs"/>
              </a:rPr>
              <a:t>Page</a:t>
            </a:r>
            <a:r>
              <a:rPr lang="pt-PT" sz="900">
                <a:cs typeface="+mn-cs"/>
              </a:rPr>
              <a:t> </a:t>
            </a:r>
            <a:fld id="{BE58EAB2-90C7-274F-8288-B09AC92D26D7}" type="slidenum">
              <a:rPr lang="pt-PT" sz="900">
                <a:cs typeface="+mn-cs"/>
              </a:rPr>
              <a:pPr algn="r">
                <a:spcBef>
                  <a:spcPct val="50000"/>
                </a:spcBef>
                <a:defRPr/>
              </a:pPr>
              <a:t>‹#›</a:t>
            </a:fld>
            <a:endParaRPr lang="pt-PT" sz="900">
              <a:cs typeface="+mn-cs"/>
            </a:endParaRPr>
          </a:p>
        </p:txBody>
      </p:sp>
    </p:spTree>
    <p:extLst>
      <p:ext uri="{BB962C8B-B14F-4D97-AF65-F5344CB8AC3E}">
        <p14:creationId xmlns:p14="http://schemas.microsoft.com/office/powerpoint/2010/main" val="261477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1" name="Rectangle 3"/>
          <p:cNvSpPr>
            <a:spLocks noGrp="1" noRot="1" noChangeAspect="1" noChangeArrowheads="1" noTextEdit="1"/>
          </p:cNvSpPr>
          <p:nvPr>
            <p:ph type="sldImg" idx="2"/>
          </p:nvPr>
        </p:nvSpPr>
        <p:spPr bwMode="auto">
          <a:xfrm>
            <a:off x="393700" y="854075"/>
            <a:ext cx="60706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708428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lifeder.com/investigacion-cualitativa/"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muy difícil encontrar estudios empíricos con personas en el área de ingeniería de software, de hecho de un estudio con 5453 artículos se encontraron solamente 103 experimentos y menos del 2% con humanos, siendo solamente el 0,16% estudios de campo de entre 628 artículos.</a:t>
            </a:r>
          </a:p>
          <a:p>
            <a:r>
              <a:rPr lang="es-ES" dirty="0"/>
              <a:t>El término “caso de estudio” aparece cada vez en el título de investigaciones en ingeniería del software. Sin embargo, los casos de estudio van desde estudios muy ambiciosos y bien organizados, hasta pequeños ejemplos juguete.</a:t>
            </a:r>
          </a:p>
          <a:p>
            <a:r>
              <a:rPr lang="es-ES" dirty="0"/>
              <a:t>La mayoría de estudios son cuantitativos, el término caso de estudio es usado en paralelo con términos tales como campo de estudio y estudio observacional.</a:t>
            </a:r>
          </a:p>
        </p:txBody>
      </p:sp>
    </p:spTree>
    <p:extLst>
      <p:ext uri="{BB962C8B-B14F-4D97-AF65-F5344CB8AC3E}">
        <p14:creationId xmlns:p14="http://schemas.microsoft.com/office/powerpoint/2010/main" val="201630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los casos de estudio los casos y las unidades de análisis deben ser seleccionadas intencionalmente. En contraste con las </a:t>
            </a:r>
            <a:r>
              <a:rPr lang="es-ES" dirty="0" err="1"/>
              <a:t>surveys</a:t>
            </a:r>
            <a:r>
              <a:rPr lang="es-ES" dirty="0"/>
              <a:t> y los experimentos, donde los sujetos son muestreados desde una población para lo cual los resultados se intentan generalizar.</a:t>
            </a:r>
          </a:p>
        </p:txBody>
      </p:sp>
    </p:spTree>
    <p:extLst>
      <p:ext uri="{BB962C8B-B14F-4D97-AF65-F5344CB8AC3E}">
        <p14:creationId xmlns:p14="http://schemas.microsoft.com/office/powerpoint/2010/main" val="183201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un contenedor de decisiones de diseño y el campo de procesos que se llevará a cabo.</a:t>
            </a:r>
          </a:p>
          <a:p>
            <a:endParaRPr lang="es-ES" dirty="0"/>
          </a:p>
          <a:p>
            <a:r>
              <a:rPr lang="es-ES" dirty="0"/>
              <a:t>Existen algunas razones para guardar una versión actualizada de un protocolo de caso de estudio. Primero, esta sirve como una guía cuando se conduce la recolección de datos, y esto previene al investigador de perder la recolección de datos que está planificada. Segundo. El proceso de formular el protocolo hace que el investigador se concrete en la fase de planificación, lo cual puede ayudar al investigador a decidir si las fuentes de datos a ser usadas y las preguntas a ser realizadas. Tercero, otros investigadores y gente relevante puede revisarlo para dar un feedback sobre los planes. El feedback del protocolo desde otros investigadores puede, por ejemplo decrementar el riesgo de perder datos importantes, entrevistas yo roles para incluir en la investigación y asegurar la relación entre las preguntas de investigación y las preguntas de entrevista. Finalmente, este puede servir como un log o diario donde todas las recolecciones de datos y análisis están guardadas juntas con decisiones de cambio basadas en la naturaleza flexible de la investigación. Esto puede ser una importante fuente de información puando el caso de estudio sea después reportado. Para guardar una pista de los cambios durante el proyecto de investigación, el protocolo debería ser guardado bajo algún tipo de control de versiones. </a:t>
            </a:r>
          </a:p>
        </p:txBody>
      </p:sp>
    </p:spTree>
    <p:extLst>
      <p:ext uri="{BB962C8B-B14F-4D97-AF65-F5344CB8AC3E}">
        <p14:creationId xmlns:p14="http://schemas.microsoft.com/office/powerpoint/2010/main" val="3418067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parece lógico, los métodos más costosos son los de primer grado, ya que requieren el máximo esfuerzo e implicación tanto de investigadores como de sujetos. A la vez que disminuye el grado de implicación del investigador se reducen los costes de obtención de los datos pero también disminuye el control que el investigador tendrá sobre el proceso de obtención de los datos. </a:t>
            </a:r>
          </a:p>
          <a:p>
            <a:endParaRPr lang="es-ES" dirty="0"/>
          </a:p>
        </p:txBody>
      </p:sp>
    </p:spTree>
    <p:extLst>
      <p:ext uri="{BB962C8B-B14F-4D97-AF65-F5344CB8AC3E}">
        <p14:creationId xmlns:p14="http://schemas.microsoft.com/office/powerpoint/2010/main" val="149617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observaciones de la categoría 1 y 2 suelen ser estudios etnográficos o de investigación-acción, en los cuales el investigador es parte del equipo, y no sólo son vistos como investigadores por el resto de integrantes del equipo. La diferencia entre la categoría 1 y 2 es que en la categoría 1 el investigador es visto como un "participante observador" por el resto de integrantes del equipo, y en la categoría 2 es visto como un "participante normal". En la categoría 3, el investigador es sólo visto como un investigador. Las observaciones en la categoría 3, se suelen hacer con técnicas de recogida de datos de primer grado, como por ejemplo el protocolo de pensar en voz alta, como se comentó previamente. En la categoría 4, los sujetos se observan utilizando técnicas de segundo grado como grabaciones de video. </a:t>
            </a:r>
          </a:p>
        </p:txBody>
      </p:sp>
    </p:spTree>
    <p:extLst>
      <p:ext uri="{BB962C8B-B14F-4D97-AF65-F5344CB8AC3E}">
        <p14:creationId xmlns:p14="http://schemas.microsoft.com/office/powerpoint/2010/main" val="16114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25751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caso de estudio fue usado originalmente con propósitos exploratorios y algunos investigadores aún limitan los casos de estudio a estos propósitos.</a:t>
            </a:r>
          </a:p>
          <a:p>
            <a:endParaRPr lang="es-ES" dirty="0"/>
          </a:p>
          <a:p>
            <a:r>
              <a:rPr lang="es-ES" dirty="0"/>
              <a:t>Klein y Myers definen tres tipos de casos de estudio dependiendo de la perspectiva de investigación: positivista crítica e interpretativa.</a:t>
            </a:r>
          </a:p>
          <a:p>
            <a:r>
              <a:rPr lang="es-ES" dirty="0"/>
              <a:t>Positivista: busca evidencia de proposiciones formales, variables de medición, pruebas de hipótesis y de inferencias desde una establecida población.</a:t>
            </a:r>
          </a:p>
          <a:p>
            <a:r>
              <a:rPr lang="es-ES" dirty="0"/>
              <a:t>Crítica:  Trata de una crítica social emancipatoria, identificar diferentes formas de dominación política, social y cultural por ejemplo.</a:t>
            </a:r>
          </a:p>
          <a:p>
            <a:r>
              <a:rPr lang="es-ES" dirty="0"/>
              <a:t>Los casos interpretativos buscan entender el fenómeno a través de la interpretación de los participantes.</a:t>
            </a:r>
          </a:p>
        </p:txBody>
      </p:sp>
    </p:spTree>
    <p:extLst>
      <p:ext uri="{BB962C8B-B14F-4D97-AF65-F5344CB8AC3E}">
        <p14:creationId xmlns:p14="http://schemas.microsoft.com/office/powerpoint/2010/main" val="2779164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Muchas veces son criticadas por no ser generalizables, tener menos valor, y estar sesgadas por los investigadores.</a:t>
            </a:r>
          </a:p>
          <a:p>
            <a:endParaRPr lang="es-ES" dirty="0"/>
          </a:p>
          <a:p>
            <a:r>
              <a:rPr lang="es-ES" dirty="0"/>
              <a:t>Los objetos de estudio son: i) corporaciones privadas o unidades de agencias públicas de desarrollo de software en lugar de agencias públicas o privadas que usan sistemas de software.</a:t>
            </a:r>
          </a:p>
          <a:p>
            <a:r>
              <a:rPr lang="es-ES" dirty="0" err="1"/>
              <a:t>ii</a:t>
            </a:r>
            <a:r>
              <a:rPr lang="es-ES" dirty="0"/>
              <a:t>) Proyectos orientados a sus funcionamientos, </a:t>
            </a:r>
            <a:r>
              <a:rPr lang="es-ES" dirty="0" err="1"/>
              <a:t>iii</a:t>
            </a:r>
            <a:r>
              <a:rPr lang="es-ES" dirty="0"/>
              <a:t>) el trabajo es conducido por gente altamente educada en lugar de trabajo de rutina.</a:t>
            </a:r>
          </a:p>
          <a:p>
            <a:endParaRPr lang="es-ES" dirty="0"/>
          </a:p>
          <a:p>
            <a:r>
              <a:rPr lang="es-ES" dirty="0"/>
              <a:t>Existen otras formas de metodología de la investigación relacionadas a los casos de estudio:</a:t>
            </a:r>
          </a:p>
          <a:p>
            <a:endParaRPr lang="es-ES" dirty="0"/>
          </a:p>
          <a:p>
            <a:pPr marL="228600" indent="-228600">
              <a:buAutoNum type="arabicPeriod"/>
            </a:pPr>
            <a:r>
              <a:rPr lang="es-ES" dirty="0" err="1"/>
              <a:t>Survey</a:t>
            </a:r>
            <a:r>
              <a:rPr lang="es-ES" dirty="0"/>
              <a:t>: la cual es “una colección de información estandarizada desde una población específica o alguna muestra desde uno, pero no necesariamente a través de un cuestionario o una entrevista.</a:t>
            </a:r>
          </a:p>
          <a:p>
            <a:pPr marL="228600" indent="-228600">
              <a:buAutoNum type="arabicPeriod"/>
            </a:pPr>
            <a:r>
              <a:rPr lang="es-ES" dirty="0"/>
              <a:t>Experimento o experimento controlado, el cual se caracteriza por “medir los efectos de manipular una variable sobre otra variable” y que los sujetos son asignados aleatoriamente.</a:t>
            </a:r>
          </a:p>
          <a:p>
            <a:pPr marL="228600" indent="-228600">
              <a:buAutoNum type="arabicPeriod"/>
            </a:pPr>
            <a:r>
              <a:rPr lang="es-ES" dirty="0"/>
              <a:t>Cuasi experimentos: similares a los experimentos controlados, con excepción de que los sujetos no son asignados aleatoriamente a los tratamientos. Los </a:t>
            </a:r>
            <a:r>
              <a:rPr lang="es-ES" dirty="0" err="1"/>
              <a:t>cuasi-experimentos</a:t>
            </a:r>
            <a:r>
              <a:rPr lang="es-ES" dirty="0"/>
              <a:t> conducidos en una industria pueden tener muchas características en común con los estudios de caso.</a:t>
            </a:r>
          </a:p>
          <a:p>
            <a:pPr marL="228600" indent="-228600">
              <a:buAutoNum type="arabicPeriod"/>
            </a:pPr>
            <a:r>
              <a:rPr lang="es-ES" dirty="0"/>
              <a:t>Investigación – acción: Su propósito es influenciar o cambiar algún aspecto de cualquier parte de la investigación. Está cercanamente relacionado con un caso de estudio. Más estrictamente un caso de estudio es observacional mientras que una investigación-acción está centrada en el cambio.</a:t>
            </a:r>
          </a:p>
          <a:p>
            <a:pPr marL="228600" indent="-228600">
              <a:buAutoNum type="arabicPeriod"/>
            </a:pPr>
            <a:r>
              <a:rPr lang="es-ES" dirty="0"/>
              <a:t>Existen también las etnografías (casos de estudio culturales)</a:t>
            </a:r>
          </a:p>
        </p:txBody>
      </p:sp>
    </p:spTree>
    <p:extLst>
      <p:ext uri="{BB962C8B-B14F-4D97-AF65-F5344CB8AC3E}">
        <p14:creationId xmlns:p14="http://schemas.microsoft.com/office/powerpoint/2010/main" val="248664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área de la ingeniería del software envuelve el desarrollo, operación y mantenimiento de software y artefactos relacionados.</a:t>
            </a:r>
          </a:p>
          <a:p>
            <a:endParaRPr lang="es-ES" dirty="0"/>
          </a:p>
          <a:p>
            <a:r>
              <a:rPr lang="es-ES" dirty="0"/>
              <a:t>El desarrollo de software es llevado a cabo por individuos, grupos y organizaciones y preguntas sociales y políticas son de importancia para su desarrollo.</a:t>
            </a:r>
          </a:p>
        </p:txBody>
      </p:sp>
    </p:spTree>
    <p:extLst>
      <p:ext uri="{BB962C8B-B14F-4D97-AF65-F5344CB8AC3E}">
        <p14:creationId xmlns:p14="http://schemas.microsoft.com/office/powerpoint/2010/main" val="105922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caso de estudio nunca proveerá conclusiones con una significancia estadística.</a:t>
            </a:r>
          </a:p>
          <a:p>
            <a:endParaRPr lang="es-ES" dirty="0"/>
          </a:p>
          <a:p>
            <a:r>
              <a:rPr lang="es-ES" dirty="0"/>
              <a:t>Con respecto a las actividades:</a:t>
            </a:r>
          </a:p>
          <a:p>
            <a:endParaRPr lang="es-ES" dirty="0"/>
          </a:p>
          <a:p>
            <a:pPr marL="228600" indent="-228600">
              <a:buAutoNum type="arabicPeriod"/>
            </a:pPr>
            <a:r>
              <a:rPr lang="es-ES" dirty="0"/>
              <a:t>Diseño del caso de estudio: los objetivos son definidos y el caso de estudio es planeado.</a:t>
            </a:r>
          </a:p>
          <a:p>
            <a:pPr marL="228600" indent="-228600">
              <a:buAutoNum type="arabicPeriod"/>
            </a:pPr>
            <a:r>
              <a:rPr lang="es-ES" dirty="0"/>
              <a:t>Preparación y recogida de datos: los procedimientos y protocolos para la recolección de datos son definidos.</a:t>
            </a:r>
          </a:p>
          <a:p>
            <a:pPr marL="228600" indent="-228600">
              <a:buAutoNum type="arabicPeriod"/>
            </a:pPr>
            <a:r>
              <a:rPr lang="es-ES" dirty="0"/>
              <a:t>Recolección de evidencia: ejecución con la recolección de datos en el caso de estudio.</a:t>
            </a:r>
          </a:p>
          <a:p>
            <a:pPr marL="228600" indent="-228600">
              <a:buAutoNum type="arabicPeriod"/>
            </a:pPr>
            <a:r>
              <a:rPr lang="es-ES" dirty="0"/>
              <a:t>Análisis de los datos recogidos.</a:t>
            </a:r>
          </a:p>
          <a:p>
            <a:pPr marL="228600" indent="-228600">
              <a:buAutoNum type="arabicPeriod"/>
            </a:pPr>
            <a:r>
              <a:rPr lang="es-ES" dirty="0"/>
              <a:t>Reporte.</a:t>
            </a:r>
          </a:p>
          <a:p>
            <a:pPr marL="0" indent="0">
              <a:buNone/>
            </a:pPr>
            <a:endParaRPr lang="es-ES" dirty="0"/>
          </a:p>
        </p:txBody>
      </p:sp>
    </p:spTree>
    <p:extLst>
      <p:ext uri="{BB962C8B-B14F-4D97-AF65-F5344CB8AC3E}">
        <p14:creationId xmlns:p14="http://schemas.microsoft.com/office/powerpoint/2010/main" val="353193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endParaRPr lang="es-ES" dirty="0"/>
          </a:p>
          <a:p>
            <a:pPr marL="0" indent="0">
              <a:buNone/>
            </a:pPr>
            <a:r>
              <a:rPr lang="es-ES" dirty="0"/>
              <a:t>La recolección de datos y análisis puede ser incremental. Si existen datos insuficientes para el análisis, más datos pueden ser planificados. Sin embargo existe un límite a la flexibilidad, el caso de estudio debe tener objetivos específicos desde el inicio.</a:t>
            </a:r>
          </a:p>
          <a:p>
            <a:pPr marL="0" indent="0">
              <a:buNone/>
            </a:pPr>
            <a:r>
              <a:rPr lang="es-ES" dirty="0"/>
              <a:t>Si los objetivos cambian, esto significa un nuevo caso de estudio en lugar que un cambio al existente. </a:t>
            </a:r>
          </a:p>
          <a:p>
            <a:r>
              <a:rPr lang="es-ES" dirty="0"/>
              <a:t>El objetivo está refinado dentro de un conjunto de preguntas de investigación, las cuales serán respondidas a través del análisis del caso de estudio.</a:t>
            </a:r>
          </a:p>
          <a:p>
            <a:endParaRPr lang="es-ES" dirty="0"/>
          </a:p>
          <a:p>
            <a:r>
              <a:rPr lang="es-ES" dirty="0"/>
              <a:t>Una pregunta de investigación puede estar relacionada con una hipótesis (algunas veces llamada proposición)</a:t>
            </a:r>
          </a:p>
          <a:p>
            <a:endParaRPr lang="es-ES" dirty="0"/>
          </a:p>
          <a:p>
            <a:r>
              <a:rPr lang="es-ES" dirty="0"/>
              <a:t>Las hipótesis pueden ser alternativamente generadas desde un caso de estudio para investigación adicional. El caso es referido como el objeto de estudio (por ejemplo un proyecto) y este contiene una o más unidades de análisis (por ejemplo subproyectos)</a:t>
            </a:r>
          </a:p>
        </p:txBody>
      </p:sp>
    </p:spTree>
    <p:extLst>
      <p:ext uri="{BB962C8B-B14F-4D97-AF65-F5344CB8AC3E}">
        <p14:creationId xmlns:p14="http://schemas.microsoft.com/office/powerpoint/2010/main" val="308314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charset="0"/>
                <a:ea typeface="ＭＳ Ｐゴシック" charset="0"/>
                <a:cs typeface="ＭＳ Ｐゴシック" charset="0"/>
              </a:rPr>
              <a:t>En los diseños fijos, el</a:t>
            </a:r>
            <a:r>
              <a:rPr lang="es-ES" sz="1200" b="1" i="0" kern="1200" dirty="0">
                <a:solidFill>
                  <a:schemeClr val="tx1"/>
                </a:solidFill>
                <a:effectLst/>
                <a:latin typeface="Times" charset="0"/>
                <a:ea typeface="ＭＳ Ｐゴシック" charset="0"/>
                <a:cs typeface="ＭＳ Ｐゴシック" charset="0"/>
              </a:rPr>
              <a:t> diseño del estudio se fija antes de que tenga lugar la etapa principal de recopilación de datos</a:t>
            </a:r>
            <a:r>
              <a:rPr lang="es-ES" sz="1200" b="0" i="0" kern="1200" dirty="0">
                <a:solidFill>
                  <a:schemeClr val="tx1"/>
                </a:solidFill>
                <a:effectLst/>
                <a:latin typeface="Times" charset="0"/>
                <a:ea typeface="ＭＳ Ｐゴシック" charset="0"/>
                <a:cs typeface="ＭＳ Ｐゴシック" charset="0"/>
              </a:rPr>
              <a:t>. Los diseños fijos normalmente se basan en la teoría; de lo contrario, es imposible saber de antemano qué variables deben controlarse y medirse. A menudo, estas variables se miden cuantitativamente.</a:t>
            </a:r>
            <a:endParaRPr lang="es-ES" dirty="0"/>
          </a:p>
        </p:txBody>
      </p:sp>
    </p:spTree>
    <p:extLst>
      <p:ext uri="{BB962C8B-B14F-4D97-AF65-F5344CB8AC3E}">
        <p14:creationId xmlns:p14="http://schemas.microsoft.com/office/powerpoint/2010/main" val="344384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1" kern="1200" dirty="0">
                <a:solidFill>
                  <a:schemeClr val="tx1"/>
                </a:solidFill>
                <a:effectLst/>
                <a:latin typeface="Times" charset="0"/>
                <a:ea typeface="ＭＳ Ｐゴシック" charset="0"/>
                <a:cs typeface="ＭＳ Ｐゴシック" charset="0"/>
              </a:rPr>
              <a:t>Teoría fundamentada: origen, características, ejemplos</a:t>
            </a:r>
          </a:p>
          <a:p>
            <a:r>
              <a:rPr lang="es-ES" sz="1200" b="0" i="0" kern="1200" dirty="0">
                <a:solidFill>
                  <a:schemeClr val="tx1"/>
                </a:solidFill>
                <a:effectLst/>
                <a:latin typeface="Times" charset="0"/>
                <a:ea typeface="ＭＳ Ｐゴシック" charset="0"/>
                <a:cs typeface="ＭＳ Ｐゴシック" charset="0"/>
              </a:rPr>
              <a:t>La </a:t>
            </a:r>
            <a:r>
              <a:rPr lang="es-ES" sz="1200" b="1" i="0" kern="1200" dirty="0">
                <a:solidFill>
                  <a:schemeClr val="tx1"/>
                </a:solidFill>
                <a:effectLst/>
                <a:latin typeface="Times" charset="0"/>
                <a:ea typeface="ＭＳ Ｐゴシック" charset="0"/>
                <a:cs typeface="ＭＳ Ｐゴシック" charset="0"/>
              </a:rPr>
              <a:t>teoría fundamentada</a:t>
            </a:r>
            <a:r>
              <a:rPr lang="es-ES" sz="1200" b="0" i="0" kern="1200" dirty="0">
                <a:solidFill>
                  <a:schemeClr val="tx1"/>
                </a:solidFill>
                <a:effectLst/>
                <a:latin typeface="Times" charset="0"/>
                <a:ea typeface="ＭＳ Ｐゴシック" charset="0"/>
                <a:cs typeface="ＭＳ Ｐゴシック" charset="0"/>
              </a:rPr>
              <a:t> es un método sistemático en ciencias sociales que requiere la construcción de teorías a partir de la recolección y análisis de datos. Al contrario que el método hipotético deductivo, es una metodología de investigación inductiva.</a:t>
            </a:r>
          </a:p>
          <a:p>
            <a:r>
              <a:rPr lang="es-ES" sz="1200" b="0" i="0" kern="1200" dirty="0">
                <a:solidFill>
                  <a:schemeClr val="tx1"/>
                </a:solidFill>
                <a:effectLst/>
                <a:latin typeface="Times" charset="0"/>
                <a:ea typeface="ＭＳ Ｐゴシック" charset="0"/>
                <a:cs typeface="ＭＳ Ｐゴシック" charset="0"/>
              </a:rPr>
              <a:t>La teoría fundamentada se originó en la Escuela de Sociología de Chicago, cuando Barney Glaser y Anselm Strauss deciden publicar el libro </a:t>
            </a:r>
            <a:r>
              <a:rPr lang="es-ES" sz="1200" b="0" i="1" kern="1200" dirty="0" err="1">
                <a:solidFill>
                  <a:schemeClr val="tx1"/>
                </a:solidFill>
                <a:effectLst/>
                <a:latin typeface="Times" charset="0"/>
                <a:ea typeface="ＭＳ Ｐゴシック" charset="0"/>
                <a:cs typeface="ＭＳ Ｐゴシック" charset="0"/>
              </a:rPr>
              <a:t>The</a:t>
            </a:r>
            <a:r>
              <a:rPr lang="es-ES" sz="1200" b="0" i="1" kern="1200" dirty="0">
                <a:solidFill>
                  <a:schemeClr val="tx1"/>
                </a:solidFill>
                <a:effectLst/>
                <a:latin typeface="Times" charset="0"/>
                <a:ea typeface="ＭＳ Ｐゴシック" charset="0"/>
                <a:cs typeface="ＭＳ Ｐゴシック" charset="0"/>
              </a:rPr>
              <a:t> Discovery </a:t>
            </a:r>
            <a:r>
              <a:rPr lang="es-ES" sz="1200" b="0" i="1" kern="1200" dirty="0" err="1">
                <a:solidFill>
                  <a:schemeClr val="tx1"/>
                </a:solidFill>
                <a:effectLst/>
                <a:latin typeface="Times" charset="0"/>
                <a:ea typeface="ＭＳ Ｐゴシック" charset="0"/>
                <a:cs typeface="ＭＳ Ｐゴシック" charset="0"/>
              </a:rPr>
              <a:t>of</a:t>
            </a:r>
            <a:r>
              <a:rPr lang="es-ES" sz="1200" b="0" i="1" kern="1200" dirty="0">
                <a:solidFill>
                  <a:schemeClr val="tx1"/>
                </a:solidFill>
                <a:effectLst/>
                <a:latin typeface="Times" charset="0"/>
                <a:ea typeface="ＭＳ Ｐゴシック" charset="0"/>
                <a:cs typeface="ＭＳ Ｐゴシック" charset="0"/>
              </a:rPr>
              <a:t> </a:t>
            </a:r>
            <a:r>
              <a:rPr lang="es-ES" sz="1200" b="0" i="1" kern="1200" dirty="0" err="1">
                <a:solidFill>
                  <a:schemeClr val="tx1"/>
                </a:solidFill>
                <a:effectLst/>
                <a:latin typeface="Times" charset="0"/>
                <a:ea typeface="ＭＳ Ｐゴシック" charset="0"/>
                <a:cs typeface="ＭＳ Ｐゴシック" charset="0"/>
              </a:rPr>
              <a:t>Grounded</a:t>
            </a:r>
            <a:r>
              <a:rPr lang="es-ES" sz="1200" b="0" i="1" kern="1200" dirty="0">
                <a:solidFill>
                  <a:schemeClr val="tx1"/>
                </a:solidFill>
                <a:effectLst/>
                <a:latin typeface="Times" charset="0"/>
                <a:ea typeface="ＭＳ Ｐゴシック" charset="0"/>
                <a:cs typeface="ＭＳ Ｐゴシック" charset="0"/>
              </a:rPr>
              <a:t> </a:t>
            </a:r>
            <a:r>
              <a:rPr lang="es-ES" sz="1200" b="0" i="1" kern="1200" dirty="0" err="1">
                <a:solidFill>
                  <a:schemeClr val="tx1"/>
                </a:solidFill>
                <a:effectLst/>
                <a:latin typeface="Times" charset="0"/>
                <a:ea typeface="ＭＳ Ｐゴシック" charset="0"/>
                <a:cs typeface="ＭＳ Ｐゴシック" charset="0"/>
              </a:rPr>
              <a:t>Theory</a:t>
            </a:r>
            <a:r>
              <a:rPr lang="es-ES" sz="1200" b="0" i="0" kern="1200" dirty="0">
                <a:solidFill>
                  <a:schemeClr val="tx1"/>
                </a:solidFill>
                <a:effectLst/>
                <a:latin typeface="Times" charset="0"/>
                <a:ea typeface="ＭＳ Ｐゴシック" charset="0"/>
                <a:cs typeface="ＭＳ Ｐゴシック" charset="0"/>
              </a:rPr>
              <a:t>. En este libro explican cómo se puede fomentar el descubrimiento de la teoría a partir de datos rigurosamente obtenidos y analizados en la investigación social.</a:t>
            </a:r>
          </a:p>
          <a:p>
            <a:r>
              <a:rPr lang="es-ES" sz="1200" kern="1200" dirty="0">
                <a:solidFill>
                  <a:schemeClr val="tx1"/>
                </a:solidFill>
                <a:effectLst/>
                <a:latin typeface="Times" charset="0"/>
                <a:ea typeface="ＭＳ Ｐゴシック" charset="0"/>
                <a:cs typeface="ＭＳ Ｐゴシック" charset="0"/>
              </a:rPr>
              <a:t>Barney </a:t>
            </a:r>
            <a:r>
              <a:rPr lang="es-ES" sz="1200" kern="1200" dirty="0" err="1">
                <a:solidFill>
                  <a:schemeClr val="tx1"/>
                </a:solidFill>
                <a:effectLst/>
                <a:latin typeface="Times" charset="0"/>
                <a:ea typeface="ＭＳ Ｐゴシック" charset="0"/>
                <a:cs typeface="ＭＳ Ｐゴシック" charset="0"/>
              </a:rPr>
              <a:t>Glaser</a:t>
            </a:r>
            <a:r>
              <a:rPr lang="es-ES" sz="1200" b="0" i="0" kern="1200" dirty="0" err="1">
                <a:solidFill>
                  <a:schemeClr val="tx1"/>
                </a:solidFill>
                <a:effectLst/>
                <a:latin typeface="Times" charset="0"/>
                <a:ea typeface="ＭＳ Ｐゴシック" charset="0"/>
                <a:cs typeface="ＭＳ Ｐゴシック" charset="0"/>
              </a:rPr>
              <a:t>Glaser</a:t>
            </a:r>
            <a:r>
              <a:rPr lang="es-ES" sz="1200" b="0" i="0" kern="1200" dirty="0">
                <a:solidFill>
                  <a:schemeClr val="tx1"/>
                </a:solidFill>
                <a:effectLst/>
                <a:latin typeface="Times" charset="0"/>
                <a:ea typeface="ＭＳ Ｐゴシック" charset="0"/>
                <a:cs typeface="ＭＳ Ｐゴシック" charset="0"/>
              </a:rPr>
              <a:t> y Strauss concibieron este enfoque tomando como base las teorías sobre las que se asienta mismas que aparecieron en 1960. Ambos creadores eran sociólogos, y la teoría fue desarrollada por los dos. Sin embargo, tenían una formación académica y personal diferente, pero al mismo tiempo complementaria.</a:t>
            </a:r>
          </a:p>
          <a:p>
            <a:r>
              <a:rPr lang="es-ES" sz="1200" b="0" i="0" kern="1200" dirty="0">
                <a:solidFill>
                  <a:schemeClr val="tx1"/>
                </a:solidFill>
                <a:effectLst/>
                <a:latin typeface="Times" charset="0"/>
                <a:ea typeface="ＭＳ Ｐゴシック" charset="0"/>
                <a:cs typeface="ＭＳ Ｐゴシック" charset="0"/>
              </a:rPr>
              <a:t>Strauss tuvo una reconocida trayectoria en la implementación de la </a:t>
            </a:r>
            <a:r>
              <a:rPr lang="es-ES" sz="1200" b="0" i="0" kern="1200" dirty="0">
                <a:solidFill>
                  <a:schemeClr val="tx1"/>
                </a:solidFill>
                <a:effectLst/>
                <a:latin typeface="Times" charset="0"/>
                <a:ea typeface="ＭＳ Ｐゴシック" charset="0"/>
                <a:cs typeface="ＭＳ Ｐゴシック" charset="0"/>
                <a:hlinkClick r:id="rId3" tooltip="investigación cualitativa"/>
              </a:rPr>
              <a:t>investigación cualitativa</a:t>
            </a:r>
            <a:r>
              <a:rPr lang="es-ES" sz="1200" b="0" i="0" kern="1200" dirty="0">
                <a:solidFill>
                  <a:schemeClr val="tx1"/>
                </a:solidFill>
                <a:effectLst/>
                <a:latin typeface="Times" charset="0"/>
                <a:ea typeface="ＭＳ Ｐゴシック" charset="0"/>
                <a:cs typeface="ＭＳ Ｐゴシック" charset="0"/>
              </a:rPr>
              <a:t>; mientras cursaba sus estudios en la Universidad de Chicago se enamoró de dicho enfoque. Además Strauss estuvo influido por R. Park, W. Thomas, J. Dewey, G. H. Mead, E. </a:t>
            </a:r>
            <a:r>
              <a:rPr lang="es-ES" sz="1200" b="0" i="0" kern="1200" dirty="0" err="1">
                <a:solidFill>
                  <a:schemeClr val="tx1"/>
                </a:solidFill>
                <a:effectLst/>
                <a:latin typeface="Times" charset="0"/>
                <a:ea typeface="ＭＳ Ｐゴシック" charset="0"/>
                <a:cs typeface="ＭＳ Ｐゴシック" charset="0"/>
              </a:rPr>
              <a:t>Huges</a:t>
            </a:r>
            <a:r>
              <a:rPr lang="es-ES" sz="1200" b="0" i="0" kern="1200" dirty="0">
                <a:solidFill>
                  <a:schemeClr val="tx1"/>
                </a:solidFill>
                <a:effectLst/>
                <a:latin typeface="Times" charset="0"/>
                <a:ea typeface="ＭＳ Ｐゴシック" charset="0"/>
                <a:cs typeface="ＭＳ Ｐゴシック" charset="0"/>
              </a:rPr>
              <a:t> y H. Blumer.</a:t>
            </a:r>
          </a:p>
          <a:p>
            <a:endParaRPr lang="en-US" dirty="0"/>
          </a:p>
        </p:txBody>
      </p:sp>
    </p:spTree>
    <p:extLst>
      <p:ext uri="{BB962C8B-B14F-4D97-AF65-F5344CB8AC3E}">
        <p14:creationId xmlns:p14="http://schemas.microsoft.com/office/powerpoint/2010/main" val="3276601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Decidir si definimos un estudio consistente en dos casos como holístico o embebido depende de lo que definamos como contexto y objetivos de la investigación. Por ejemplo, si estudiamos dos proyectos en dos empresas diferentes y sobre dos dominios de aplicación diferentes, ambos utilizando prácticas ágiles. Por un lado, los proyectos se pueden considerar dos unidades de análisis en un estudio de caso embebido si el contexto es las empresas de software en general y el objetivo de la investigación es el estudio de las prácticas ágiles. Por otro lado, si se considera que el contexto sea una compañía específica o dominio de aplicación específico, se deben considerar como dos casos holísticos separados.</a:t>
            </a:r>
          </a:p>
        </p:txBody>
      </p:sp>
    </p:spTree>
    <p:extLst>
      <p:ext uri="{BB962C8B-B14F-4D97-AF65-F5344CB8AC3E}">
        <p14:creationId xmlns:p14="http://schemas.microsoft.com/office/powerpoint/2010/main" val="274081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619876"/>
            <a:ext cx="12192000" cy="238125"/>
          </a:xfrm>
          <a:prstGeom prst="rect">
            <a:avLst/>
          </a:prstGeom>
          <a:solidFill>
            <a:schemeClr val="accent1">
              <a:lumMod val="50000"/>
            </a:schemeClr>
          </a:solidFill>
          <a:ln>
            <a:noFill/>
          </a:ln>
          <a:effectLst/>
          <a:extLst>
            <a:ext uri="{91240B29-F687-4f45-9708-019B960494DF}">
              <a14:hiddenLine xmlns:a14="http://schemas.microsoft.com/office/drawing/2010/main" xmlns="" w="9525">
                <a:solidFill>
                  <a:srgbClr val="777777"/>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lstStyle/>
          <a:p>
            <a:pPr algn="ctr">
              <a:defRPr/>
            </a:pPr>
            <a:r>
              <a:rPr lang="es-ES" sz="1050" b="1" kern="1200" dirty="0">
                <a:solidFill>
                  <a:schemeClr val="bg1"/>
                </a:solidFill>
                <a:latin typeface="Trebuchet MS" charset="0"/>
                <a:ea typeface="ＭＳ Ｐゴシック" charset="0"/>
                <a:cs typeface="ＭＳ Ｐゴシック" charset="0"/>
              </a:rPr>
              <a:t>Estructuras Discretas</a:t>
            </a:r>
          </a:p>
        </p:txBody>
      </p:sp>
      <p:sp>
        <p:nvSpPr>
          <p:cNvPr id="3" name="Rectangle 4"/>
          <p:cNvSpPr>
            <a:spLocks noChangeArrowheads="1"/>
          </p:cNvSpPr>
          <p:nvPr/>
        </p:nvSpPr>
        <p:spPr bwMode="auto">
          <a:xfrm>
            <a:off x="0" y="-16484"/>
            <a:ext cx="12192000" cy="191719"/>
          </a:xfrm>
          <a:prstGeom prst="rect">
            <a:avLst/>
          </a:prstGeom>
          <a:solidFill>
            <a:schemeClr val="accent1">
              <a:lumMod val="60000"/>
              <a:lumOff val="40000"/>
            </a:schemeClr>
          </a:solidFill>
          <a:ln w="9525">
            <a:solidFill>
              <a:srgbClr val="8C2D19"/>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endParaRPr lang="es-ES" sz="1400">
              <a:cs typeface="+mn-cs"/>
            </a:endParaRPr>
          </a:p>
        </p:txBody>
      </p:sp>
      <p:sp>
        <p:nvSpPr>
          <p:cNvPr id="5" name="Text Box 6"/>
          <p:cNvSpPr txBox="1">
            <a:spLocks noChangeArrowheads="1"/>
          </p:cNvSpPr>
          <p:nvPr/>
        </p:nvSpPr>
        <p:spPr bwMode="auto">
          <a:xfrm>
            <a:off x="11480801" y="6662738"/>
            <a:ext cx="711200" cy="165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lnSpc>
                <a:spcPct val="90000"/>
              </a:lnSpc>
              <a:spcBef>
                <a:spcPct val="50000"/>
              </a:spcBef>
              <a:defRPr/>
            </a:pPr>
            <a:fld id="{AC1FB48A-7892-E349-B374-3FE5795C395C}" type="slidenum">
              <a:rPr lang="en-US" sz="1200">
                <a:solidFill>
                  <a:schemeClr val="bg1"/>
                </a:solidFill>
                <a:cs typeface="+mn-cs"/>
              </a:rPr>
              <a:pPr algn="ctr" eaLnBrk="0" hangingPunct="0">
                <a:lnSpc>
                  <a:spcPct val="90000"/>
                </a:lnSpc>
                <a:spcBef>
                  <a:spcPct val="50000"/>
                </a:spcBef>
                <a:defRPr/>
              </a:pPr>
              <a:t>‹#›</a:t>
            </a:fld>
            <a:endParaRPr lang="en-US" sz="1200">
              <a:solidFill>
                <a:schemeClr val="bg1"/>
              </a:solidFill>
              <a:cs typeface="+mn-cs"/>
            </a:endParaRPr>
          </a:p>
        </p:txBody>
      </p:sp>
      <p:sp>
        <p:nvSpPr>
          <p:cNvPr id="7" name="Rectangle 8"/>
          <p:cNvSpPr>
            <a:spLocks noChangeArrowheads="1"/>
          </p:cNvSpPr>
          <p:nvPr/>
        </p:nvSpPr>
        <p:spPr bwMode="auto">
          <a:xfrm>
            <a:off x="840317" y="4497389"/>
            <a:ext cx="10473267" cy="96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eaLnBrk="0" hangingPunct="0">
              <a:lnSpc>
                <a:spcPct val="100000"/>
              </a:lnSpc>
              <a:defRPr/>
            </a:pPr>
            <a:endParaRPr lang="es-ES_tradnl" sz="2400" b="0">
              <a:solidFill>
                <a:schemeClr val="tx1"/>
              </a:solidFill>
              <a:latin typeface="Times New Roman" charset="0"/>
              <a:cs typeface="+mn-cs"/>
            </a:endParaRPr>
          </a:p>
        </p:txBody>
      </p:sp>
    </p:spTree>
    <p:extLst>
      <p:ext uri="{BB962C8B-B14F-4D97-AF65-F5344CB8AC3E}">
        <p14:creationId xmlns:p14="http://schemas.microsoft.com/office/powerpoint/2010/main" val="9508215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118114612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031818" y="544513"/>
            <a:ext cx="2728383" cy="5581650"/>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840318" y="544513"/>
            <a:ext cx="7988300" cy="5581650"/>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202237004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8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sz="2800"/>
            </a:lvl1pPr>
          </a:lstStyle>
          <a:p>
            <a:r>
              <a:rPr lang="es-ES_tradnl" dirty="0"/>
              <a:t>Clic para editar título</a:t>
            </a:r>
            <a:endParaRPr lang="es-ES" dirty="0"/>
          </a:p>
        </p:txBody>
      </p:sp>
      <p:sp>
        <p:nvSpPr>
          <p:cNvPr id="3" name="Marcador de contenido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pic>
        <p:nvPicPr>
          <p:cNvPr id="4" name="Picture 4">
            <a:extLst>
              <a:ext uri="{FF2B5EF4-FFF2-40B4-BE49-F238E27FC236}">
                <a16:creationId xmlns:a16="http://schemas.microsoft.com/office/drawing/2014/main" id="{8752A2FF-FBFD-4AED-9F6A-6540C1813D7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763" y="5445224"/>
            <a:ext cx="648071" cy="108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3223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baseline="0"/>
            </a:lvl1pPr>
          </a:lstStyle>
          <a:p>
            <a:r>
              <a:rPr lang="es-ES_tradnl"/>
              <a:t>Clic para editar título</a:t>
            </a:r>
            <a:endParaRPr lang="es-ES" dirty="0"/>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Tree>
    <p:extLst>
      <p:ext uri="{BB962C8B-B14F-4D97-AF65-F5344CB8AC3E}">
        <p14:creationId xmlns:p14="http://schemas.microsoft.com/office/powerpoint/2010/main" val="158136449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850900" y="1546225"/>
            <a:ext cx="5353051" cy="4579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407152" y="1546225"/>
            <a:ext cx="5353049" cy="4579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70538030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120664738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Tree>
    <p:extLst>
      <p:ext uri="{BB962C8B-B14F-4D97-AF65-F5344CB8AC3E}">
        <p14:creationId xmlns:p14="http://schemas.microsoft.com/office/powerpoint/2010/main" val="201005499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576114"/>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848535103"/>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44741589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3" name="Rectangle 3"/>
          <p:cNvSpPr>
            <a:spLocks noGrp="1" noChangeArrowheads="1"/>
          </p:cNvSpPr>
          <p:nvPr>
            <p:ph type="title"/>
          </p:nvPr>
        </p:nvSpPr>
        <p:spPr bwMode="auto">
          <a:xfrm>
            <a:off x="840317" y="544513"/>
            <a:ext cx="10919883"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t>Clic para editar título</a:t>
            </a:r>
          </a:p>
        </p:txBody>
      </p:sp>
      <p:sp>
        <p:nvSpPr>
          <p:cNvPr id="97284" name="Rectangle 4"/>
          <p:cNvSpPr>
            <a:spLocks noGrp="1" noChangeArrowheads="1"/>
          </p:cNvSpPr>
          <p:nvPr>
            <p:ph type="body" idx="1"/>
          </p:nvPr>
        </p:nvSpPr>
        <p:spPr bwMode="auto">
          <a:xfrm>
            <a:off x="850901" y="1546225"/>
            <a:ext cx="10909300" cy="4579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texto</a:t>
            </a:r>
            <a:r>
              <a:rPr lang="en-US" dirty="0"/>
              <a:t> del </a:t>
            </a:r>
            <a:r>
              <a:rPr lang="en-US" dirty="0" err="1"/>
              <a:t>patrón</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en-US" dirty="0"/>
              <a:t>Quinto </a:t>
            </a:r>
            <a:r>
              <a:rPr lang="en-US" dirty="0" err="1"/>
              <a:t>nivel</a:t>
            </a:r>
            <a:endParaRPr lang="en-US" dirty="0"/>
          </a:p>
        </p:txBody>
      </p:sp>
      <p:grpSp>
        <p:nvGrpSpPr>
          <p:cNvPr id="1030" name="Group 7"/>
          <p:cNvGrpSpPr>
            <a:grpSpLocks/>
          </p:cNvGrpSpPr>
          <p:nvPr/>
        </p:nvGrpSpPr>
        <p:grpSpPr bwMode="auto">
          <a:xfrm>
            <a:off x="4521201" y="6662738"/>
            <a:ext cx="7670799" cy="165100"/>
            <a:chOff x="2136" y="4197"/>
            <a:chExt cx="3624" cy="104"/>
          </a:xfrm>
        </p:grpSpPr>
        <p:sp>
          <p:nvSpPr>
            <p:cNvPr id="97288" name="Text Box 8"/>
            <p:cNvSpPr txBox="1">
              <a:spLocks noChangeArrowheads="1"/>
            </p:cNvSpPr>
            <p:nvPr/>
          </p:nvSpPr>
          <p:spPr bwMode="auto">
            <a:xfrm>
              <a:off x="5424" y="4197"/>
              <a:ext cx="336" cy="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lnSpc>
                  <a:spcPct val="90000"/>
                </a:lnSpc>
                <a:spcBef>
                  <a:spcPct val="50000"/>
                </a:spcBef>
                <a:defRPr/>
              </a:pPr>
              <a:fld id="{46667CB8-6EA1-3F48-8A6F-F3E9FE8D468A}" type="slidenum">
                <a:rPr lang="en-US" sz="1200">
                  <a:solidFill>
                    <a:schemeClr val="bg1"/>
                  </a:solidFill>
                  <a:cs typeface="+mn-cs"/>
                </a:rPr>
                <a:pPr algn="ctr" eaLnBrk="0" hangingPunct="0">
                  <a:lnSpc>
                    <a:spcPct val="90000"/>
                  </a:lnSpc>
                  <a:spcBef>
                    <a:spcPct val="50000"/>
                  </a:spcBef>
                  <a:defRPr/>
                </a:pPr>
                <a:t>‹#›</a:t>
              </a:fld>
              <a:endParaRPr lang="en-US" sz="1200">
                <a:solidFill>
                  <a:schemeClr val="bg1"/>
                </a:solidFill>
                <a:cs typeface="+mn-cs"/>
              </a:endParaRPr>
            </a:p>
          </p:txBody>
        </p:sp>
        <p:sp>
          <p:nvSpPr>
            <p:cNvPr id="97289" name="Text Box 9"/>
            <p:cNvSpPr txBox="1">
              <a:spLocks noChangeArrowheads="1"/>
            </p:cNvSpPr>
            <p:nvPr/>
          </p:nvSpPr>
          <p:spPr bwMode="auto">
            <a:xfrm>
              <a:off x="2136" y="4208"/>
              <a:ext cx="3193" cy="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lnSpc>
                  <a:spcPct val="90000"/>
                </a:lnSpc>
                <a:spcBef>
                  <a:spcPct val="50000"/>
                </a:spcBef>
                <a:defRPr/>
              </a:pPr>
              <a:r>
                <a:rPr lang="es-ES" sz="900" b="0" dirty="0">
                  <a:solidFill>
                    <a:srgbClr val="FFFFFF"/>
                  </a:solidFill>
                  <a:cs typeface="+mn-cs"/>
                </a:rPr>
                <a:t>Módulo</a:t>
              </a:r>
              <a:r>
                <a:rPr lang="es-ES" sz="900" b="0" baseline="0" dirty="0">
                  <a:solidFill>
                    <a:srgbClr val="FFFFFF"/>
                  </a:solidFill>
                  <a:cs typeface="+mn-cs"/>
                </a:rPr>
                <a:t> de Informática Forense</a:t>
              </a:r>
              <a:endParaRPr lang="en-US" sz="900" b="0" dirty="0">
                <a:solidFill>
                  <a:srgbClr val="FFFFFF"/>
                </a:solidFill>
                <a:cs typeface="+mn-cs"/>
              </a:endParaRPr>
            </a:p>
          </p:txBody>
        </p:sp>
      </p:grpSp>
      <p:sp>
        <p:nvSpPr>
          <p:cNvPr id="12" name="Rectangle 2"/>
          <p:cNvSpPr>
            <a:spLocks noChangeArrowheads="1"/>
          </p:cNvSpPr>
          <p:nvPr userDrawn="1"/>
        </p:nvSpPr>
        <p:spPr bwMode="auto">
          <a:xfrm>
            <a:off x="0" y="6647260"/>
            <a:ext cx="12192000" cy="238125"/>
          </a:xfrm>
          <a:prstGeom prst="rect">
            <a:avLst/>
          </a:prstGeom>
          <a:solidFill>
            <a:schemeClr val="accent1">
              <a:lumMod val="50000"/>
            </a:schemeClr>
          </a:solidFill>
          <a:ln>
            <a:noFill/>
          </a:ln>
          <a:effectLst/>
          <a:extLst>
            <a:ext uri="{91240B29-F687-4f45-9708-019B960494DF}">
              <a14:hiddenLine xmlns:a14="http://schemas.microsoft.com/office/drawing/2010/main" xmlns="" w="9525">
                <a:solidFill>
                  <a:srgbClr val="777777"/>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nchor="ctr"/>
          <a:lstStyle/>
          <a:p>
            <a:pPr algn="ctr">
              <a:defRPr/>
            </a:pPr>
            <a:r>
              <a:rPr lang="es-ES" sz="1100" dirty="0">
                <a:solidFill>
                  <a:schemeClr val="bg1"/>
                </a:solidFill>
                <a:cs typeface="+mn-cs"/>
              </a:rPr>
              <a:t>Ingeniería de Software Empírica</a:t>
            </a:r>
          </a:p>
        </p:txBody>
      </p:sp>
      <p:sp>
        <p:nvSpPr>
          <p:cNvPr id="2" name="Rectangle 1">
            <a:extLst>
              <a:ext uri="{FF2B5EF4-FFF2-40B4-BE49-F238E27FC236}">
                <a16:creationId xmlns:a16="http://schemas.microsoft.com/office/drawing/2014/main" id="{9FA4E20E-5FB7-47D1-9D72-C4A6A0D84BD8}"/>
              </a:ext>
            </a:extLst>
          </p:cNvPr>
          <p:cNvSpPr/>
          <p:nvPr userDrawn="1"/>
        </p:nvSpPr>
        <p:spPr bwMode="auto">
          <a:xfrm>
            <a:off x="0" y="0"/>
            <a:ext cx="12192000" cy="228601"/>
          </a:xfrm>
          <a:prstGeom prst="rect">
            <a:avLst/>
          </a:prstGeom>
          <a:solidFill>
            <a:srgbClr val="FF0000"/>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bg2"/>
                </a:solidFill>
                <a:prstDash val="solid"/>
                <a:round/>
                <a:headEnd type="none" w="sm" len="sm"/>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rebuchet MS"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808"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9" r:id="rId12"/>
  </p:sldLayoutIdLst>
  <p:transition spd="slow"/>
  <p:txStyles>
    <p:titleStyle>
      <a:lvl1pPr algn="l" rtl="0" eaLnBrk="0" fontAlgn="base" hangingPunct="0">
        <a:lnSpc>
          <a:spcPct val="89000"/>
        </a:lnSpc>
        <a:spcBef>
          <a:spcPct val="0"/>
        </a:spcBef>
        <a:spcAft>
          <a:spcPct val="0"/>
        </a:spcAft>
        <a:defRPr sz="3600" b="1">
          <a:solidFill>
            <a:srgbClr val="5F5F5F"/>
          </a:solidFill>
          <a:latin typeface="+mj-lt"/>
          <a:ea typeface="+mj-ea"/>
          <a:cs typeface="ＭＳ Ｐゴシック" charset="0"/>
        </a:defRPr>
      </a:lvl1pPr>
      <a:lvl2pPr algn="l" rtl="0" eaLnBrk="0" fontAlgn="base" hangingPunct="0">
        <a:lnSpc>
          <a:spcPct val="89000"/>
        </a:lnSpc>
        <a:spcBef>
          <a:spcPct val="0"/>
        </a:spcBef>
        <a:spcAft>
          <a:spcPct val="0"/>
        </a:spcAft>
        <a:defRPr sz="3600" b="1">
          <a:solidFill>
            <a:srgbClr val="5F5F5F"/>
          </a:solidFill>
          <a:latin typeface="Trebuchet MS" charset="0"/>
          <a:ea typeface="ＭＳ Ｐゴシック" charset="0"/>
          <a:cs typeface="ＭＳ Ｐゴシック" charset="0"/>
        </a:defRPr>
      </a:lvl2pPr>
      <a:lvl3pPr algn="l" rtl="0" eaLnBrk="0" fontAlgn="base" hangingPunct="0">
        <a:lnSpc>
          <a:spcPct val="89000"/>
        </a:lnSpc>
        <a:spcBef>
          <a:spcPct val="0"/>
        </a:spcBef>
        <a:spcAft>
          <a:spcPct val="0"/>
        </a:spcAft>
        <a:defRPr sz="3600" b="1">
          <a:solidFill>
            <a:srgbClr val="5F5F5F"/>
          </a:solidFill>
          <a:latin typeface="Trebuchet MS" charset="0"/>
          <a:ea typeface="ＭＳ Ｐゴシック" charset="0"/>
          <a:cs typeface="ＭＳ Ｐゴシック" charset="0"/>
        </a:defRPr>
      </a:lvl3pPr>
      <a:lvl4pPr algn="l" rtl="0" eaLnBrk="0" fontAlgn="base" hangingPunct="0">
        <a:lnSpc>
          <a:spcPct val="89000"/>
        </a:lnSpc>
        <a:spcBef>
          <a:spcPct val="0"/>
        </a:spcBef>
        <a:spcAft>
          <a:spcPct val="0"/>
        </a:spcAft>
        <a:defRPr sz="3600" b="1">
          <a:solidFill>
            <a:srgbClr val="5F5F5F"/>
          </a:solidFill>
          <a:latin typeface="Trebuchet MS" charset="0"/>
          <a:ea typeface="ＭＳ Ｐゴシック" charset="0"/>
          <a:cs typeface="ＭＳ Ｐゴシック" charset="0"/>
        </a:defRPr>
      </a:lvl4pPr>
      <a:lvl5pPr algn="l" rtl="0" eaLnBrk="0" fontAlgn="base" hangingPunct="0">
        <a:lnSpc>
          <a:spcPct val="89000"/>
        </a:lnSpc>
        <a:spcBef>
          <a:spcPct val="0"/>
        </a:spcBef>
        <a:spcAft>
          <a:spcPct val="0"/>
        </a:spcAft>
        <a:defRPr sz="3600" b="1">
          <a:solidFill>
            <a:srgbClr val="5F5F5F"/>
          </a:solidFill>
          <a:latin typeface="Trebuchet MS" charset="0"/>
          <a:ea typeface="ＭＳ Ｐゴシック" charset="0"/>
          <a:cs typeface="ＭＳ Ｐゴシック" charset="0"/>
        </a:defRPr>
      </a:lvl5pPr>
      <a:lvl6pPr marL="457200" algn="l" rtl="0" fontAlgn="base">
        <a:lnSpc>
          <a:spcPct val="89000"/>
        </a:lnSpc>
        <a:spcBef>
          <a:spcPct val="0"/>
        </a:spcBef>
        <a:spcAft>
          <a:spcPct val="0"/>
        </a:spcAft>
        <a:defRPr sz="3600" b="1">
          <a:solidFill>
            <a:srgbClr val="5F5F5F"/>
          </a:solidFill>
          <a:latin typeface="Trebuchet MS" charset="0"/>
          <a:ea typeface="ＭＳ Ｐゴシック" charset="0"/>
        </a:defRPr>
      </a:lvl6pPr>
      <a:lvl7pPr marL="914400" algn="l" rtl="0" fontAlgn="base">
        <a:lnSpc>
          <a:spcPct val="89000"/>
        </a:lnSpc>
        <a:spcBef>
          <a:spcPct val="0"/>
        </a:spcBef>
        <a:spcAft>
          <a:spcPct val="0"/>
        </a:spcAft>
        <a:defRPr sz="3600" b="1">
          <a:solidFill>
            <a:srgbClr val="5F5F5F"/>
          </a:solidFill>
          <a:latin typeface="Trebuchet MS" charset="0"/>
          <a:ea typeface="ＭＳ Ｐゴシック" charset="0"/>
        </a:defRPr>
      </a:lvl7pPr>
      <a:lvl8pPr marL="1371600" algn="l" rtl="0" fontAlgn="base">
        <a:lnSpc>
          <a:spcPct val="89000"/>
        </a:lnSpc>
        <a:spcBef>
          <a:spcPct val="0"/>
        </a:spcBef>
        <a:spcAft>
          <a:spcPct val="0"/>
        </a:spcAft>
        <a:defRPr sz="3600" b="1">
          <a:solidFill>
            <a:srgbClr val="5F5F5F"/>
          </a:solidFill>
          <a:latin typeface="Trebuchet MS" charset="0"/>
          <a:ea typeface="ＭＳ Ｐゴシック" charset="0"/>
        </a:defRPr>
      </a:lvl8pPr>
      <a:lvl9pPr marL="1828800" algn="l" rtl="0" fontAlgn="base">
        <a:lnSpc>
          <a:spcPct val="89000"/>
        </a:lnSpc>
        <a:spcBef>
          <a:spcPct val="0"/>
        </a:spcBef>
        <a:spcAft>
          <a:spcPct val="0"/>
        </a:spcAft>
        <a:defRPr sz="3600" b="1">
          <a:solidFill>
            <a:srgbClr val="5F5F5F"/>
          </a:solidFill>
          <a:latin typeface="Trebuchet MS" charset="0"/>
          <a:ea typeface="ＭＳ Ｐゴシック" charset="0"/>
        </a:defRPr>
      </a:lvl9pPr>
    </p:titleStyle>
    <p:bodyStyle>
      <a:lvl1pPr marL="288925" indent="-288925" algn="l" rtl="0" eaLnBrk="0" fontAlgn="base" hangingPunct="0">
        <a:spcBef>
          <a:spcPct val="50000"/>
        </a:spcBef>
        <a:spcAft>
          <a:spcPct val="10000"/>
        </a:spcAft>
        <a:buClr>
          <a:srgbClr val="8C192D"/>
        </a:buClr>
        <a:buSzPct val="50000"/>
        <a:buFont typeface="Monotype Sorts" charset="0"/>
        <a:buChar char="n"/>
        <a:defRPr sz="2200">
          <a:solidFill>
            <a:schemeClr val="tx1"/>
          </a:solidFill>
          <a:latin typeface="+mn-lt"/>
          <a:ea typeface="+mn-ea"/>
          <a:cs typeface="ＭＳ Ｐゴシック" charset="0"/>
        </a:defRPr>
      </a:lvl1pPr>
      <a:lvl2pPr marL="673100" indent="-193675" algn="l" rtl="0" eaLnBrk="0" fontAlgn="base" hangingPunct="0">
        <a:spcBef>
          <a:spcPct val="20000"/>
        </a:spcBef>
        <a:spcAft>
          <a:spcPct val="10000"/>
        </a:spcAft>
        <a:buChar char="•"/>
        <a:defRPr>
          <a:solidFill>
            <a:schemeClr val="tx1"/>
          </a:solidFill>
          <a:latin typeface="+mn-lt"/>
          <a:ea typeface="+mn-ea"/>
        </a:defRPr>
      </a:lvl2pPr>
      <a:lvl3pPr marL="1050925" indent="-187325" algn="l" rtl="0" eaLnBrk="0" fontAlgn="base" hangingPunct="0">
        <a:spcBef>
          <a:spcPct val="0"/>
        </a:spcBef>
        <a:spcAft>
          <a:spcPct val="0"/>
        </a:spcAft>
        <a:buChar char="-"/>
        <a:defRPr sz="1600">
          <a:solidFill>
            <a:schemeClr val="tx1"/>
          </a:solidFill>
          <a:latin typeface="+mn-lt"/>
          <a:ea typeface="+mn-ea"/>
        </a:defRPr>
      </a:lvl3pPr>
      <a:lvl4pPr marL="1438275" indent="-196850" algn="l" rtl="0" eaLnBrk="0" fontAlgn="base" hangingPunct="0">
        <a:spcBef>
          <a:spcPct val="20000"/>
        </a:spcBef>
        <a:spcAft>
          <a:spcPct val="0"/>
        </a:spcAft>
        <a:buChar char="-"/>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fontAlgn="base">
        <a:spcBef>
          <a:spcPct val="20000"/>
        </a:spcBef>
        <a:spcAft>
          <a:spcPct val="0"/>
        </a:spcAft>
        <a:buChar char="•"/>
        <a:defRPr sz="2000">
          <a:solidFill>
            <a:schemeClr val="tx1"/>
          </a:solidFill>
          <a:latin typeface="Times New Roman" charset="0"/>
          <a:ea typeface="+mn-ea"/>
        </a:defRPr>
      </a:lvl6pPr>
      <a:lvl7pPr marL="2971800" indent="-228600" algn="l" rtl="0" fontAlgn="base">
        <a:spcBef>
          <a:spcPct val="20000"/>
        </a:spcBef>
        <a:spcAft>
          <a:spcPct val="0"/>
        </a:spcAft>
        <a:buChar char="•"/>
        <a:defRPr sz="2000">
          <a:solidFill>
            <a:schemeClr val="tx1"/>
          </a:solidFill>
          <a:latin typeface="Times New Roman" charset="0"/>
          <a:ea typeface="+mn-ea"/>
        </a:defRPr>
      </a:lvl7pPr>
      <a:lvl8pPr marL="3429000" indent="-228600" algn="l" rtl="0" fontAlgn="base">
        <a:spcBef>
          <a:spcPct val="20000"/>
        </a:spcBef>
        <a:spcAft>
          <a:spcPct val="0"/>
        </a:spcAft>
        <a:buChar char="•"/>
        <a:defRPr sz="2000">
          <a:solidFill>
            <a:schemeClr val="tx1"/>
          </a:solidFill>
          <a:latin typeface="Times New Roman" charset="0"/>
          <a:ea typeface="+mn-ea"/>
        </a:defRPr>
      </a:lvl8pPr>
      <a:lvl9pPr marL="38862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dropbox.com/s/20pdlme4ln14i6h/M%C3%A9todos%20de%20investigaci%C3%B3n%20en%20ingenier%C3%ADa%20del%20software%20by%20Cruz%20Lemus%2C%20Jos%C3%A9%20A.%20Genero%20Bocco%2C%20Marcela%20Piattini%20Velthuis%2C%20Mario%20G.%20%28z-lib.org%29.pdf?dl=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magen que contiene blanco, rojo, computadora&#10;&#10;Descripción generada con confianza muy alta">
            <a:extLst>
              <a:ext uri="{FF2B5EF4-FFF2-40B4-BE49-F238E27FC236}">
                <a16:creationId xmlns:a16="http://schemas.microsoft.com/office/drawing/2014/main" id="{BC7D0E57-70AA-4889-81F2-EF350C1A1143}"/>
              </a:ext>
            </a:extLst>
          </p:cNvPr>
          <p:cNvPicPr>
            <a:picLocks noChangeAspect="1"/>
          </p:cNvPicPr>
          <p:nvPr/>
        </p:nvPicPr>
        <p:blipFill>
          <a:blip r:embed="rId2"/>
          <a:stretch>
            <a:fillRect/>
          </a:stretch>
        </p:blipFill>
        <p:spPr>
          <a:xfrm>
            <a:off x="510619" y="2134207"/>
            <a:ext cx="2441742" cy="1615581"/>
          </a:xfrm>
          <a:prstGeom prst="rect">
            <a:avLst/>
          </a:prstGeom>
        </p:spPr>
      </p:pic>
      <p:sp>
        <p:nvSpPr>
          <p:cNvPr id="2" name="Título 1"/>
          <p:cNvSpPr>
            <a:spLocks noGrp="1"/>
          </p:cNvSpPr>
          <p:nvPr>
            <p:ph type="ctrTitle"/>
          </p:nvPr>
        </p:nvSpPr>
        <p:spPr>
          <a:xfrm>
            <a:off x="2004097" y="1340768"/>
            <a:ext cx="8183806" cy="2235500"/>
          </a:xfrm>
        </p:spPr>
        <p:txBody>
          <a:bodyPr>
            <a:normAutofit/>
          </a:bodyPr>
          <a:lstStyle/>
          <a:p>
            <a:pPr algn="ctr"/>
            <a:r>
              <a:rPr lang="es-ES" sz="2800" dirty="0">
                <a:cs typeface="Calibri Light"/>
              </a:rPr>
              <a:t>Estudios de Caso</a:t>
            </a:r>
          </a:p>
        </p:txBody>
      </p:sp>
      <p:pic>
        <p:nvPicPr>
          <p:cNvPr id="7" name="Imagen 6">
            <a:extLst>
              <a:ext uri="{FF2B5EF4-FFF2-40B4-BE49-F238E27FC236}">
                <a16:creationId xmlns:a16="http://schemas.microsoft.com/office/drawing/2014/main" id="{7A6AF264-D3CD-4B47-929C-E21A9231E8D1}"/>
              </a:ext>
            </a:extLst>
          </p:cNvPr>
          <p:cNvPicPr>
            <a:picLocks noChangeAspect="1"/>
          </p:cNvPicPr>
          <p:nvPr/>
        </p:nvPicPr>
        <p:blipFill>
          <a:blip r:embed="rId3"/>
          <a:stretch>
            <a:fillRect/>
          </a:stretch>
        </p:blipFill>
        <p:spPr>
          <a:xfrm>
            <a:off x="2968247" y="4791745"/>
            <a:ext cx="6456112" cy="1450974"/>
          </a:xfrm>
          <a:prstGeom prst="rect">
            <a:avLst/>
          </a:prstGeom>
        </p:spPr>
      </p:pic>
      <p:pic>
        <p:nvPicPr>
          <p:cNvPr id="8" name="Picture 4">
            <a:extLst>
              <a:ext uri="{FF2B5EF4-FFF2-40B4-BE49-F238E27FC236}">
                <a16:creationId xmlns:a16="http://schemas.microsoft.com/office/drawing/2014/main" id="{39069A57-F987-4392-9D0D-6A9C495FFA5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251" y="627189"/>
            <a:ext cx="648071" cy="10801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may contain: text">
            <a:extLst>
              <a:ext uri="{FF2B5EF4-FFF2-40B4-BE49-F238E27FC236}">
                <a16:creationId xmlns:a16="http://schemas.microsoft.com/office/drawing/2014/main" id="{E0E2FD54-60DC-488B-BF07-897684A5C8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18460" y="287671"/>
            <a:ext cx="1544289" cy="1544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A54F5-F651-49BC-AF8E-ABEFF4708A60}"/>
              </a:ext>
            </a:extLst>
          </p:cNvPr>
          <p:cNvSpPr>
            <a:spLocks noGrp="1"/>
          </p:cNvSpPr>
          <p:nvPr>
            <p:ph type="title"/>
          </p:nvPr>
        </p:nvSpPr>
        <p:spPr/>
        <p:txBody>
          <a:bodyPr/>
          <a:lstStyle/>
          <a:p>
            <a:r>
              <a:rPr lang="es-ES" dirty="0"/>
              <a:t>Objetivo del estudio de caso (</a:t>
            </a:r>
            <a:r>
              <a:rPr lang="es-ES" dirty="0" err="1"/>
              <a:t>ii</a:t>
            </a:r>
            <a:r>
              <a:rPr lang="es-ES" dirty="0"/>
              <a:t>)</a:t>
            </a:r>
          </a:p>
        </p:txBody>
      </p:sp>
      <p:sp>
        <p:nvSpPr>
          <p:cNvPr id="3" name="Marcador de contenido 2">
            <a:extLst>
              <a:ext uri="{FF2B5EF4-FFF2-40B4-BE49-F238E27FC236}">
                <a16:creationId xmlns:a16="http://schemas.microsoft.com/office/drawing/2014/main" id="{4523457F-B4E8-4C80-B3DF-C47C6A400C8C}"/>
              </a:ext>
            </a:extLst>
          </p:cNvPr>
          <p:cNvSpPr>
            <a:spLocks noGrp="1"/>
          </p:cNvSpPr>
          <p:nvPr>
            <p:ph idx="1"/>
          </p:nvPr>
        </p:nvSpPr>
        <p:spPr/>
        <p:txBody>
          <a:bodyPr/>
          <a:lstStyle/>
          <a:p>
            <a:r>
              <a:rPr lang="es-ES" sz="2000" dirty="0"/>
              <a:t>En la ingeniería de software el caso puede ser un </a:t>
            </a:r>
            <a:r>
              <a:rPr lang="es-ES" sz="2000" dirty="0">
                <a:solidFill>
                  <a:srgbClr val="FF0000"/>
                </a:solidFill>
              </a:rPr>
              <a:t>proyecto de desarrollo de software</a:t>
            </a:r>
            <a:r>
              <a:rPr lang="es-ES" sz="2000" dirty="0"/>
              <a:t>, que es la opción más sencilla.</a:t>
            </a:r>
          </a:p>
          <a:p>
            <a:r>
              <a:rPr lang="es-ES" sz="2000" dirty="0"/>
              <a:t>Alternativamente, puede ser </a:t>
            </a:r>
            <a:r>
              <a:rPr lang="es-ES" sz="2000" dirty="0">
                <a:solidFill>
                  <a:srgbClr val="FF0000"/>
                </a:solidFill>
              </a:rPr>
              <a:t>un individuo, un grupo de personas, un proceso, un producto, una política, un papel en la organización, un evento, una tecnología</a:t>
            </a:r>
            <a:r>
              <a:rPr lang="es-ES" sz="2000" dirty="0"/>
              <a:t>, etc. </a:t>
            </a:r>
          </a:p>
          <a:p>
            <a:r>
              <a:rPr lang="es-ES" sz="2000" dirty="0"/>
              <a:t>El proyecto, el individuo, el grupo, etc. también pueden constituir una unidad de análisis dentro de un caso. </a:t>
            </a:r>
          </a:p>
          <a:p>
            <a:r>
              <a:rPr lang="es-ES" sz="2000" dirty="0"/>
              <a:t>Los estudios de caso sobre "</a:t>
            </a:r>
            <a:r>
              <a:rPr lang="es-ES" sz="2000" dirty="0">
                <a:solidFill>
                  <a:srgbClr val="FF0000"/>
                </a:solidFill>
              </a:rPr>
              <a:t>programas de juguete</a:t>
            </a:r>
            <a:r>
              <a:rPr lang="es-ES" sz="2000" dirty="0"/>
              <a:t>" o similares, por supuesto, </a:t>
            </a:r>
            <a:r>
              <a:rPr lang="es-ES" sz="2000" dirty="0">
                <a:solidFill>
                  <a:srgbClr val="FF0000"/>
                </a:solidFill>
              </a:rPr>
              <a:t>se excluyen </a:t>
            </a:r>
            <a:r>
              <a:rPr lang="es-ES" sz="2000" dirty="0"/>
              <a:t>debido a que su contexto no es cercano a la realidad. Sin embargo, se pueden usar como estudios pilotos para probar el diseño, y que sirva como preparación para futuro estudios de caso. </a:t>
            </a:r>
          </a:p>
          <a:p>
            <a:r>
              <a:rPr lang="es-ES" sz="2000" dirty="0"/>
              <a:t>No es muy frecuente el uso de teorías para fundamentar la investigación en ingeniería del software. Sin embargo, es importante definir el marco de referencia del estudio. A falta del marco de referencia, se puede aplicar la “</a:t>
            </a:r>
            <a:r>
              <a:rPr lang="es-ES" sz="2000" dirty="0">
                <a:solidFill>
                  <a:srgbClr val="FF0000"/>
                </a:solidFill>
              </a:rPr>
              <a:t>Teoría Fundamentada</a:t>
            </a:r>
            <a:r>
              <a:rPr lang="es-ES" sz="2000" dirty="0"/>
              <a:t>” como base.</a:t>
            </a:r>
          </a:p>
        </p:txBody>
      </p:sp>
    </p:spTree>
    <p:extLst>
      <p:ext uri="{BB962C8B-B14F-4D97-AF65-F5344CB8AC3E}">
        <p14:creationId xmlns:p14="http://schemas.microsoft.com/office/powerpoint/2010/main" val="245084720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6D26C-D5C9-4AB9-97F4-0F70C0F01538}"/>
              </a:ext>
            </a:extLst>
          </p:cNvPr>
          <p:cNvSpPr>
            <a:spLocks noGrp="1"/>
          </p:cNvSpPr>
          <p:nvPr>
            <p:ph type="title"/>
          </p:nvPr>
        </p:nvSpPr>
        <p:spPr/>
        <p:txBody>
          <a:bodyPr/>
          <a:lstStyle/>
          <a:p>
            <a:r>
              <a:rPr lang="es-ES" dirty="0"/>
              <a:t>Tipos de estudios de caso</a:t>
            </a:r>
          </a:p>
        </p:txBody>
      </p:sp>
      <p:sp>
        <p:nvSpPr>
          <p:cNvPr id="3" name="Marcador de contenido 2">
            <a:extLst>
              <a:ext uri="{FF2B5EF4-FFF2-40B4-BE49-F238E27FC236}">
                <a16:creationId xmlns:a16="http://schemas.microsoft.com/office/drawing/2014/main" id="{245C222D-B5C5-4105-A144-8C7181B4F086}"/>
              </a:ext>
            </a:extLst>
          </p:cNvPr>
          <p:cNvSpPr>
            <a:spLocks noGrp="1"/>
          </p:cNvSpPr>
          <p:nvPr>
            <p:ph idx="1"/>
          </p:nvPr>
        </p:nvSpPr>
        <p:spPr>
          <a:xfrm>
            <a:off x="191344" y="1916832"/>
            <a:ext cx="4885059" cy="4579938"/>
          </a:xfrm>
        </p:spPr>
        <p:txBody>
          <a:bodyPr/>
          <a:lstStyle/>
          <a:p>
            <a:r>
              <a:rPr lang="es-ES" dirty="0"/>
              <a:t>Yin establece una distinción entre estudios de caso holísticos, en ellos que el caso se estudia como un todo, y estudios de caso embebidos (</a:t>
            </a:r>
            <a:r>
              <a:rPr lang="es-ES" dirty="0" err="1"/>
              <a:t>embedded</a:t>
            </a:r>
            <a:r>
              <a:rPr lang="es-ES" dirty="0"/>
              <a:t>): en los que dentro del mismo caso se estudian distintas unidades de análisis.</a:t>
            </a:r>
          </a:p>
        </p:txBody>
      </p:sp>
      <p:pic>
        <p:nvPicPr>
          <p:cNvPr id="4" name="Imagen 3">
            <a:extLst>
              <a:ext uri="{FF2B5EF4-FFF2-40B4-BE49-F238E27FC236}">
                <a16:creationId xmlns:a16="http://schemas.microsoft.com/office/drawing/2014/main" id="{02157E29-46B7-491D-AC19-B70DB0744467}"/>
              </a:ext>
            </a:extLst>
          </p:cNvPr>
          <p:cNvPicPr>
            <a:picLocks noChangeAspect="1"/>
          </p:cNvPicPr>
          <p:nvPr/>
        </p:nvPicPr>
        <p:blipFill>
          <a:blip r:embed="rId3"/>
          <a:stretch>
            <a:fillRect/>
          </a:stretch>
        </p:blipFill>
        <p:spPr>
          <a:xfrm>
            <a:off x="5385549" y="1052736"/>
            <a:ext cx="6806451" cy="4946303"/>
          </a:xfrm>
          <a:prstGeom prst="rect">
            <a:avLst/>
          </a:prstGeom>
        </p:spPr>
      </p:pic>
    </p:spTree>
    <p:extLst>
      <p:ext uri="{BB962C8B-B14F-4D97-AF65-F5344CB8AC3E}">
        <p14:creationId xmlns:p14="http://schemas.microsoft.com/office/powerpoint/2010/main" val="355872319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949D8-7DEC-4183-A2D6-B01F5F92E886}"/>
              </a:ext>
            </a:extLst>
          </p:cNvPr>
          <p:cNvSpPr>
            <a:spLocks noGrp="1"/>
          </p:cNvSpPr>
          <p:nvPr>
            <p:ph type="title"/>
          </p:nvPr>
        </p:nvSpPr>
        <p:spPr/>
        <p:txBody>
          <a:bodyPr/>
          <a:lstStyle/>
          <a:p>
            <a:r>
              <a:rPr lang="es-ES" dirty="0"/>
              <a:t>Métodos de recolección de datos</a:t>
            </a:r>
          </a:p>
        </p:txBody>
      </p:sp>
      <p:sp>
        <p:nvSpPr>
          <p:cNvPr id="3" name="Marcador de contenido 2">
            <a:extLst>
              <a:ext uri="{FF2B5EF4-FFF2-40B4-BE49-F238E27FC236}">
                <a16:creationId xmlns:a16="http://schemas.microsoft.com/office/drawing/2014/main" id="{05516DD1-D0B9-4EA5-BC8F-2CC237CEEA09}"/>
              </a:ext>
            </a:extLst>
          </p:cNvPr>
          <p:cNvSpPr>
            <a:spLocks noGrp="1"/>
          </p:cNvSpPr>
          <p:nvPr>
            <p:ph idx="1"/>
          </p:nvPr>
        </p:nvSpPr>
        <p:spPr/>
        <p:txBody>
          <a:bodyPr/>
          <a:lstStyle/>
          <a:p>
            <a:r>
              <a:rPr lang="es-ES" dirty="0"/>
              <a:t>Las principales decisiones sobre los métodos para la recolección de datos se definen en el </a:t>
            </a:r>
            <a:r>
              <a:rPr lang="es-ES" dirty="0">
                <a:solidFill>
                  <a:srgbClr val="FF0000"/>
                </a:solidFill>
              </a:rPr>
              <a:t>diseño del estudio de caso</a:t>
            </a:r>
            <a:r>
              <a:rPr lang="es-ES" dirty="0"/>
              <a:t>, a pesar de que las decisiones específicas sobre los procedimientos de recolección de datos se toman después.</a:t>
            </a:r>
          </a:p>
          <a:p>
            <a:r>
              <a:rPr lang="es-ES" dirty="0"/>
              <a:t>Categorías</a:t>
            </a:r>
          </a:p>
          <a:p>
            <a:pPr lvl="1"/>
            <a:r>
              <a:rPr lang="es-ES" dirty="0"/>
              <a:t>Directos: Ej. Entrevistas</a:t>
            </a:r>
          </a:p>
          <a:p>
            <a:pPr lvl="1"/>
            <a:r>
              <a:rPr lang="es-ES" dirty="0"/>
              <a:t>Indirectos: Ej. Uso de herramientas</a:t>
            </a:r>
          </a:p>
          <a:p>
            <a:pPr lvl="1"/>
            <a:r>
              <a:rPr lang="es-ES" dirty="0"/>
              <a:t>Independientes: Ej. Análisis de la documentación.</a:t>
            </a:r>
          </a:p>
        </p:txBody>
      </p:sp>
    </p:spTree>
    <p:extLst>
      <p:ext uri="{BB962C8B-B14F-4D97-AF65-F5344CB8AC3E}">
        <p14:creationId xmlns:p14="http://schemas.microsoft.com/office/powerpoint/2010/main" val="110205713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34702-85C2-4CE2-89DB-4C05E64F4631}"/>
              </a:ext>
            </a:extLst>
          </p:cNvPr>
          <p:cNvSpPr>
            <a:spLocks noGrp="1"/>
          </p:cNvSpPr>
          <p:nvPr>
            <p:ph type="title"/>
          </p:nvPr>
        </p:nvSpPr>
        <p:spPr/>
        <p:txBody>
          <a:bodyPr/>
          <a:lstStyle/>
          <a:p>
            <a:r>
              <a:rPr lang="es-ES" dirty="0"/>
              <a:t>El caso y la unidad de análisis</a:t>
            </a:r>
          </a:p>
        </p:txBody>
      </p:sp>
      <p:sp>
        <p:nvSpPr>
          <p:cNvPr id="3" name="Marcador de contenido 2">
            <a:extLst>
              <a:ext uri="{FF2B5EF4-FFF2-40B4-BE49-F238E27FC236}">
                <a16:creationId xmlns:a16="http://schemas.microsoft.com/office/drawing/2014/main" id="{C9786E17-5C0B-4362-8A6F-D4E9994B772E}"/>
              </a:ext>
            </a:extLst>
          </p:cNvPr>
          <p:cNvSpPr>
            <a:spLocks noGrp="1"/>
          </p:cNvSpPr>
          <p:nvPr>
            <p:ph idx="1"/>
          </p:nvPr>
        </p:nvSpPr>
        <p:spPr/>
        <p:txBody>
          <a:bodyPr/>
          <a:lstStyle/>
          <a:p>
            <a:r>
              <a:rPr lang="es-ES" dirty="0"/>
              <a:t>Deben ser </a:t>
            </a:r>
            <a:r>
              <a:rPr lang="es-ES" dirty="0">
                <a:solidFill>
                  <a:srgbClr val="FF0000"/>
                </a:solidFill>
              </a:rPr>
              <a:t>seleccionados intencionalmente</a:t>
            </a:r>
            <a:r>
              <a:rPr lang="es-ES" dirty="0"/>
              <a:t>.</a:t>
            </a:r>
          </a:p>
          <a:p>
            <a:r>
              <a:rPr lang="es-ES" dirty="0"/>
              <a:t>El propósito de la selección puede ser el estudio de un caso que se espera que sea </a:t>
            </a:r>
            <a:r>
              <a:rPr lang="es-ES" dirty="0">
                <a:solidFill>
                  <a:srgbClr val="FF0000"/>
                </a:solidFill>
              </a:rPr>
              <a:t>"típico", "crítico", "revelador" o "único" </a:t>
            </a:r>
            <a:r>
              <a:rPr lang="es-ES" dirty="0"/>
              <a:t>en algún aspecto (</a:t>
            </a:r>
            <a:r>
              <a:rPr lang="es-ES" dirty="0" err="1"/>
              <a:t>Benbasat</a:t>
            </a:r>
            <a:r>
              <a:rPr lang="es-ES" dirty="0"/>
              <a:t> et al, 1987), y el caso es seleccionado en consecuencia.</a:t>
            </a:r>
          </a:p>
          <a:p>
            <a:r>
              <a:rPr lang="es-ES" dirty="0"/>
              <a:t>En un estudio de caso </a:t>
            </a:r>
            <a:r>
              <a:rPr lang="es-ES" dirty="0">
                <a:solidFill>
                  <a:srgbClr val="FF0000"/>
                </a:solidFill>
              </a:rPr>
              <a:t>comparativo</a:t>
            </a:r>
            <a:r>
              <a:rPr lang="es-ES" dirty="0"/>
              <a:t>, las unidades de análisis deben ser seleccionados para </a:t>
            </a:r>
            <a:r>
              <a:rPr lang="es-ES" dirty="0">
                <a:solidFill>
                  <a:srgbClr val="FF0000"/>
                </a:solidFill>
              </a:rPr>
              <a:t>tener la variación de las propiedades </a:t>
            </a:r>
            <a:r>
              <a:rPr lang="es-ES" dirty="0"/>
              <a:t>que el estudio tiene la intención de comparar.</a:t>
            </a:r>
          </a:p>
          <a:p>
            <a:r>
              <a:rPr lang="es-ES" dirty="0"/>
              <a:t>Sin embargo, en la práctica, muchos casos se seleccionan sobre la base de la disponibilidad (</a:t>
            </a:r>
            <a:r>
              <a:rPr lang="es-ES" dirty="0" err="1"/>
              <a:t>Benbasat</a:t>
            </a:r>
            <a:r>
              <a:rPr lang="es-ES" dirty="0"/>
              <a:t> et al., 1987), similar a lo que ocurre en los experimentos (</a:t>
            </a:r>
            <a:r>
              <a:rPr lang="es-ES" dirty="0" err="1"/>
              <a:t>Sjøberg</a:t>
            </a:r>
            <a:r>
              <a:rPr lang="es-ES" dirty="0"/>
              <a:t> et al., 2005). </a:t>
            </a:r>
          </a:p>
        </p:txBody>
      </p:sp>
    </p:spTree>
    <p:extLst>
      <p:ext uri="{BB962C8B-B14F-4D97-AF65-F5344CB8AC3E}">
        <p14:creationId xmlns:p14="http://schemas.microsoft.com/office/powerpoint/2010/main" val="342947642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48639-B015-4664-A56B-9498AB5AB714}"/>
              </a:ext>
            </a:extLst>
          </p:cNvPr>
          <p:cNvSpPr>
            <a:spLocks noGrp="1"/>
          </p:cNvSpPr>
          <p:nvPr>
            <p:ph type="title"/>
          </p:nvPr>
        </p:nvSpPr>
        <p:spPr/>
        <p:txBody>
          <a:bodyPr/>
          <a:lstStyle/>
          <a:p>
            <a:r>
              <a:rPr lang="es-ES" dirty="0"/>
              <a:t>Protocolo del caso de estudio</a:t>
            </a:r>
          </a:p>
        </p:txBody>
      </p:sp>
      <p:sp>
        <p:nvSpPr>
          <p:cNvPr id="3" name="Marcador de contenido 2">
            <a:extLst>
              <a:ext uri="{FF2B5EF4-FFF2-40B4-BE49-F238E27FC236}">
                <a16:creationId xmlns:a16="http://schemas.microsoft.com/office/drawing/2014/main" id="{2D76EDEF-118C-4839-B338-4EC15115087A}"/>
              </a:ext>
            </a:extLst>
          </p:cNvPr>
          <p:cNvSpPr>
            <a:spLocks noGrp="1"/>
          </p:cNvSpPr>
          <p:nvPr>
            <p:ph idx="1"/>
          </p:nvPr>
        </p:nvSpPr>
        <p:spPr>
          <a:xfrm>
            <a:off x="1127448" y="1412776"/>
            <a:ext cx="10909300" cy="4579938"/>
          </a:xfrm>
        </p:spPr>
        <p:txBody>
          <a:bodyPr/>
          <a:lstStyle/>
          <a:p>
            <a:r>
              <a:rPr lang="es-ES" sz="2000" dirty="0"/>
              <a:t>Sirve de guía a la hora de recoger los datos, evitando que el investigador olvide recoger datos que se habían planificado recoger. </a:t>
            </a:r>
          </a:p>
          <a:p>
            <a:r>
              <a:rPr lang="es-ES" sz="2000" dirty="0"/>
              <a:t>El proceso de formulación del protocolo </a:t>
            </a:r>
            <a:r>
              <a:rPr lang="es-ES" sz="2000" dirty="0">
                <a:solidFill>
                  <a:srgbClr val="FF0000"/>
                </a:solidFill>
              </a:rPr>
              <a:t>concretiza</a:t>
            </a:r>
            <a:r>
              <a:rPr lang="es-ES" sz="2000" dirty="0"/>
              <a:t> la investigación en el fase de </a:t>
            </a:r>
            <a:r>
              <a:rPr lang="es-ES" sz="2000" dirty="0">
                <a:solidFill>
                  <a:srgbClr val="FF0000"/>
                </a:solidFill>
              </a:rPr>
              <a:t>planificación</a:t>
            </a:r>
            <a:r>
              <a:rPr lang="es-ES" sz="2000" dirty="0"/>
              <a:t>, lo que puede ayudar al investigador a decidir qué </a:t>
            </a:r>
            <a:r>
              <a:rPr lang="es-ES" sz="2000" dirty="0">
                <a:solidFill>
                  <a:srgbClr val="FF0000"/>
                </a:solidFill>
              </a:rPr>
              <a:t>fuentes usar y qué preguntas formular</a:t>
            </a:r>
            <a:r>
              <a:rPr lang="es-ES" sz="2000" dirty="0"/>
              <a:t>.</a:t>
            </a:r>
          </a:p>
          <a:p>
            <a:r>
              <a:rPr lang="es-ES" sz="2000" dirty="0"/>
              <a:t>Otros investigadores y cualquier otra persona relevante en el estudio pueden </a:t>
            </a:r>
            <a:r>
              <a:rPr lang="es-ES" sz="2000" dirty="0">
                <a:solidFill>
                  <a:srgbClr val="FF0000"/>
                </a:solidFill>
              </a:rPr>
              <a:t>revisar el protocolo </a:t>
            </a:r>
            <a:r>
              <a:rPr lang="es-ES" sz="2000" dirty="0"/>
              <a:t>y hacer los </a:t>
            </a:r>
            <a:r>
              <a:rPr lang="es-ES" sz="2000" dirty="0">
                <a:solidFill>
                  <a:srgbClr val="FF0000"/>
                </a:solidFill>
              </a:rPr>
              <a:t>comentarios</a:t>
            </a:r>
            <a:r>
              <a:rPr lang="es-ES" sz="2000" dirty="0"/>
              <a:t> que considere oportunos con el fin de reducir el riesgo de perder alguna fuente relevante de información, alguna pregunta interesante o algún rol que añadir.</a:t>
            </a:r>
          </a:p>
          <a:p>
            <a:r>
              <a:rPr lang="es-ES" sz="2000" dirty="0"/>
              <a:t>Puede servir como una </a:t>
            </a:r>
            <a:r>
              <a:rPr lang="es-ES" sz="2000" dirty="0">
                <a:solidFill>
                  <a:srgbClr val="FF0000"/>
                </a:solidFill>
              </a:rPr>
              <a:t>bitácora o diario </a:t>
            </a:r>
            <a:r>
              <a:rPr lang="es-ES" sz="2000" dirty="0"/>
              <a:t>en el que se registre la recogida y el análisis de los datos junto las decisiones de cambio que se produzcan debido a la naturaleza flexible de la investigación. </a:t>
            </a:r>
          </a:p>
        </p:txBody>
      </p:sp>
    </p:spTree>
    <p:extLst>
      <p:ext uri="{BB962C8B-B14F-4D97-AF65-F5344CB8AC3E}">
        <p14:creationId xmlns:p14="http://schemas.microsoft.com/office/powerpoint/2010/main" val="181439260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80AAC-FB80-4C91-B257-CC752AB9CB22}"/>
              </a:ext>
            </a:extLst>
          </p:cNvPr>
          <p:cNvSpPr>
            <a:spLocks noGrp="1"/>
          </p:cNvSpPr>
          <p:nvPr>
            <p:ph type="title"/>
          </p:nvPr>
        </p:nvSpPr>
        <p:spPr/>
        <p:txBody>
          <a:bodyPr/>
          <a:lstStyle/>
          <a:p>
            <a:r>
              <a:rPr lang="es-ES" dirty="0"/>
              <a:t>Protocolo del caso de estudio</a:t>
            </a:r>
          </a:p>
        </p:txBody>
      </p:sp>
      <p:pic>
        <p:nvPicPr>
          <p:cNvPr id="4" name="Imagen 3">
            <a:extLst>
              <a:ext uri="{FF2B5EF4-FFF2-40B4-BE49-F238E27FC236}">
                <a16:creationId xmlns:a16="http://schemas.microsoft.com/office/drawing/2014/main" id="{670DD1A7-39A9-41F5-99FB-26F2D19A63E6}"/>
              </a:ext>
            </a:extLst>
          </p:cNvPr>
          <p:cNvPicPr>
            <a:picLocks noChangeAspect="1"/>
          </p:cNvPicPr>
          <p:nvPr/>
        </p:nvPicPr>
        <p:blipFill>
          <a:blip r:embed="rId2"/>
          <a:stretch>
            <a:fillRect/>
          </a:stretch>
        </p:blipFill>
        <p:spPr>
          <a:xfrm>
            <a:off x="2207568" y="1440597"/>
            <a:ext cx="9336732" cy="4774465"/>
          </a:xfrm>
          <a:prstGeom prst="rect">
            <a:avLst/>
          </a:prstGeom>
        </p:spPr>
      </p:pic>
    </p:spTree>
    <p:extLst>
      <p:ext uri="{BB962C8B-B14F-4D97-AF65-F5344CB8AC3E}">
        <p14:creationId xmlns:p14="http://schemas.microsoft.com/office/powerpoint/2010/main" val="5920332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80AAC-FB80-4C91-B257-CC752AB9CB22}"/>
              </a:ext>
            </a:extLst>
          </p:cNvPr>
          <p:cNvSpPr>
            <a:spLocks noGrp="1"/>
          </p:cNvSpPr>
          <p:nvPr>
            <p:ph type="title"/>
          </p:nvPr>
        </p:nvSpPr>
        <p:spPr/>
        <p:txBody>
          <a:bodyPr/>
          <a:lstStyle/>
          <a:p>
            <a:r>
              <a:rPr lang="es-ES" dirty="0"/>
              <a:t>Protocolo del caso de estudio</a:t>
            </a:r>
          </a:p>
        </p:txBody>
      </p:sp>
      <p:pic>
        <p:nvPicPr>
          <p:cNvPr id="3" name="Imagen 2">
            <a:extLst>
              <a:ext uri="{FF2B5EF4-FFF2-40B4-BE49-F238E27FC236}">
                <a16:creationId xmlns:a16="http://schemas.microsoft.com/office/drawing/2014/main" id="{3E158ACE-9DA5-4D16-A388-467E1EC3F1A2}"/>
              </a:ext>
            </a:extLst>
          </p:cNvPr>
          <p:cNvPicPr>
            <a:picLocks noChangeAspect="1"/>
          </p:cNvPicPr>
          <p:nvPr/>
        </p:nvPicPr>
        <p:blipFill>
          <a:blip r:embed="rId2"/>
          <a:stretch>
            <a:fillRect/>
          </a:stretch>
        </p:blipFill>
        <p:spPr>
          <a:xfrm>
            <a:off x="647700" y="1633537"/>
            <a:ext cx="10896600" cy="3590925"/>
          </a:xfrm>
          <a:prstGeom prst="rect">
            <a:avLst/>
          </a:prstGeom>
        </p:spPr>
      </p:pic>
    </p:spTree>
    <p:extLst>
      <p:ext uri="{BB962C8B-B14F-4D97-AF65-F5344CB8AC3E}">
        <p14:creationId xmlns:p14="http://schemas.microsoft.com/office/powerpoint/2010/main" val="107134750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51FC6-446D-4948-924F-E3847818724B}"/>
              </a:ext>
            </a:extLst>
          </p:cNvPr>
          <p:cNvSpPr>
            <a:spLocks noGrp="1"/>
          </p:cNvSpPr>
          <p:nvPr>
            <p:ph type="title"/>
          </p:nvPr>
        </p:nvSpPr>
        <p:spPr/>
        <p:txBody>
          <a:bodyPr/>
          <a:lstStyle/>
          <a:p>
            <a:r>
              <a:rPr lang="es-ES" dirty="0"/>
              <a:t>Consideraciones éticas</a:t>
            </a:r>
          </a:p>
        </p:txBody>
      </p:sp>
      <p:sp>
        <p:nvSpPr>
          <p:cNvPr id="3" name="Marcador de contenido 2">
            <a:extLst>
              <a:ext uri="{FF2B5EF4-FFF2-40B4-BE49-F238E27FC236}">
                <a16:creationId xmlns:a16="http://schemas.microsoft.com/office/drawing/2014/main" id="{EE64AC90-02A2-4737-8B49-4B29C8DB6C48}"/>
              </a:ext>
            </a:extLst>
          </p:cNvPr>
          <p:cNvSpPr>
            <a:spLocks noGrp="1"/>
          </p:cNvSpPr>
          <p:nvPr>
            <p:ph idx="1"/>
          </p:nvPr>
        </p:nvSpPr>
        <p:spPr/>
        <p:txBody>
          <a:bodyPr/>
          <a:lstStyle/>
          <a:p>
            <a:r>
              <a:rPr lang="es-ES" dirty="0"/>
              <a:t>Deben ser realizadas ciertas consideraciones éticas. Los aspectos claves a ser definidos son: </a:t>
            </a:r>
          </a:p>
          <a:p>
            <a:pPr lvl="1"/>
            <a:r>
              <a:rPr lang="es-ES" dirty="0"/>
              <a:t>Consentimiento informado.</a:t>
            </a:r>
          </a:p>
          <a:p>
            <a:pPr lvl="1"/>
            <a:r>
              <a:rPr lang="es-ES" dirty="0"/>
              <a:t>Revisión del cuadro de aprobación (comité de ética).</a:t>
            </a:r>
          </a:p>
          <a:p>
            <a:pPr lvl="1"/>
            <a:r>
              <a:rPr lang="es-ES" dirty="0"/>
              <a:t>Confidencialidad.</a:t>
            </a:r>
          </a:p>
          <a:p>
            <a:pPr lvl="1"/>
            <a:r>
              <a:rPr lang="es-ES" dirty="0"/>
              <a:t>Manejo de resultados sensibles.</a:t>
            </a:r>
          </a:p>
          <a:p>
            <a:pPr lvl="1"/>
            <a:r>
              <a:rPr lang="es-ES" dirty="0"/>
              <a:t>Incentivos</a:t>
            </a:r>
          </a:p>
          <a:p>
            <a:pPr lvl="1"/>
            <a:r>
              <a:rPr lang="es-ES" dirty="0"/>
              <a:t>Feedback</a:t>
            </a:r>
          </a:p>
        </p:txBody>
      </p:sp>
      <p:pic>
        <p:nvPicPr>
          <p:cNvPr id="3074" name="Picture 2" descr="Práctica ética en mercadotecnia: 5 cosas que nos hacen fallar">
            <a:extLst>
              <a:ext uri="{FF2B5EF4-FFF2-40B4-BE49-F238E27FC236}">
                <a16:creationId xmlns:a16="http://schemas.microsoft.com/office/drawing/2014/main" id="{2EBDF00B-CE46-490C-AD81-13D694672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0296" y="3356992"/>
            <a:ext cx="219075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68369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E0D88-4C5D-4305-A407-79E03059A514}"/>
              </a:ext>
            </a:extLst>
          </p:cNvPr>
          <p:cNvSpPr>
            <a:spLocks noGrp="1"/>
          </p:cNvSpPr>
          <p:nvPr>
            <p:ph type="title"/>
          </p:nvPr>
        </p:nvSpPr>
        <p:spPr/>
        <p:txBody>
          <a:bodyPr/>
          <a:lstStyle/>
          <a:p>
            <a:r>
              <a:rPr lang="es-ES" dirty="0"/>
              <a:t>Preparar y recoger los datos</a:t>
            </a:r>
          </a:p>
        </p:txBody>
      </p:sp>
      <p:sp>
        <p:nvSpPr>
          <p:cNvPr id="3" name="Marcador de contenido 2">
            <a:extLst>
              <a:ext uri="{FF2B5EF4-FFF2-40B4-BE49-F238E27FC236}">
                <a16:creationId xmlns:a16="http://schemas.microsoft.com/office/drawing/2014/main" id="{ACF24318-3479-4886-A2A6-787761E1B63A}"/>
              </a:ext>
            </a:extLst>
          </p:cNvPr>
          <p:cNvSpPr>
            <a:spLocks noGrp="1"/>
          </p:cNvSpPr>
          <p:nvPr>
            <p:ph idx="1"/>
          </p:nvPr>
        </p:nvSpPr>
        <p:spPr>
          <a:xfrm>
            <a:off x="850900" y="1733549"/>
            <a:ext cx="10909300" cy="4579938"/>
          </a:xfrm>
        </p:spPr>
        <p:txBody>
          <a:bodyPr/>
          <a:lstStyle/>
          <a:p>
            <a:r>
              <a:rPr lang="es-ES" sz="2000" b="1" dirty="0">
                <a:solidFill>
                  <a:srgbClr val="FF0000"/>
                </a:solidFill>
              </a:rPr>
              <a:t>Primer grado. </a:t>
            </a:r>
            <a:r>
              <a:rPr lang="es-ES" sz="2000" dirty="0"/>
              <a:t>Métodos de recogida en los que el investigador está en contacto directo con los sujetos y los datos se recogen en tiempo real. En esta categoría se enmarcan las entrevistas, los grupos de discusión y las observaciones basadas en protocolos de "pensar en voz alta" (</a:t>
            </a:r>
            <a:r>
              <a:rPr lang="es-ES" sz="2000" dirty="0" err="1"/>
              <a:t>thinkaloud</a:t>
            </a:r>
            <a:r>
              <a:rPr lang="es-ES" sz="2000" dirty="0"/>
              <a:t> </a:t>
            </a:r>
            <a:r>
              <a:rPr lang="es-ES" sz="2000" dirty="0" err="1"/>
              <a:t>protocols</a:t>
            </a:r>
            <a:r>
              <a:rPr lang="es-ES" sz="2000" dirty="0"/>
              <a:t>) (Owen, 2006).</a:t>
            </a:r>
          </a:p>
          <a:p>
            <a:r>
              <a:rPr lang="es-ES" sz="2000" b="1" dirty="0">
                <a:solidFill>
                  <a:srgbClr val="FF0000"/>
                </a:solidFill>
              </a:rPr>
              <a:t>Segundo grado. </a:t>
            </a:r>
            <a:r>
              <a:rPr lang="es-ES" sz="2000" dirty="0"/>
              <a:t>Métodos en los que el investigador recoge los datos directamente pero sin interactuar con los sujetos. En este grupo se encuentran el estudio de los registros de uso de herramientas software o la observación a través de grabación en video.</a:t>
            </a:r>
          </a:p>
          <a:p>
            <a:r>
              <a:rPr lang="es-ES" sz="2000" b="1" dirty="0">
                <a:solidFill>
                  <a:srgbClr val="FF0000"/>
                </a:solidFill>
              </a:rPr>
              <a:t>Tercer grado. </a:t>
            </a:r>
            <a:r>
              <a:rPr lang="es-ES" sz="2000" dirty="0"/>
              <a:t>Análisis independiente de artefactos de trabajo donde se utilizan datos previamente disponibles. En este grupo se enmarca el estudio de documentos tales como especificaciones de requisitos e informes de fallos de una organización.</a:t>
            </a:r>
          </a:p>
        </p:txBody>
      </p:sp>
    </p:spTree>
    <p:extLst>
      <p:ext uri="{BB962C8B-B14F-4D97-AF65-F5344CB8AC3E}">
        <p14:creationId xmlns:p14="http://schemas.microsoft.com/office/powerpoint/2010/main" val="194704005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A4D01-D2D9-4B94-81A1-8536831B4213}"/>
              </a:ext>
            </a:extLst>
          </p:cNvPr>
          <p:cNvSpPr>
            <a:spLocks noGrp="1"/>
          </p:cNvSpPr>
          <p:nvPr>
            <p:ph type="title"/>
          </p:nvPr>
        </p:nvSpPr>
        <p:spPr/>
        <p:txBody>
          <a:bodyPr/>
          <a:lstStyle/>
          <a:p>
            <a:r>
              <a:rPr lang="es-ES" dirty="0"/>
              <a:t>Entrevistas</a:t>
            </a:r>
          </a:p>
        </p:txBody>
      </p:sp>
      <p:sp>
        <p:nvSpPr>
          <p:cNvPr id="3" name="Marcador de contenido 2">
            <a:extLst>
              <a:ext uri="{FF2B5EF4-FFF2-40B4-BE49-F238E27FC236}">
                <a16:creationId xmlns:a16="http://schemas.microsoft.com/office/drawing/2014/main" id="{213618F6-DE65-40BF-A14E-09BB5ED5CF12}"/>
              </a:ext>
            </a:extLst>
          </p:cNvPr>
          <p:cNvSpPr>
            <a:spLocks noGrp="1"/>
          </p:cNvSpPr>
          <p:nvPr>
            <p:ph idx="1"/>
          </p:nvPr>
        </p:nvSpPr>
        <p:spPr/>
        <p:txBody>
          <a:bodyPr/>
          <a:lstStyle/>
          <a:p>
            <a:r>
              <a:rPr lang="es-ES" dirty="0"/>
              <a:t>Al utilizar entrevistas para recoger los datos, un investigador realiza una serie de preguntas a un conjunto de sujetos sobre las áreas de interés del estudio de caso. En la mayoría de las ocasiones las entrevistas se realizan individualmente, aunque es posible realizar entrevistas grupales. </a:t>
            </a:r>
          </a:p>
        </p:txBody>
      </p:sp>
      <p:pic>
        <p:nvPicPr>
          <p:cNvPr id="4" name="Imagen 3">
            <a:extLst>
              <a:ext uri="{FF2B5EF4-FFF2-40B4-BE49-F238E27FC236}">
                <a16:creationId xmlns:a16="http://schemas.microsoft.com/office/drawing/2014/main" id="{0FB9A29C-DD57-4D45-8790-2E3E50FF2AEC}"/>
              </a:ext>
            </a:extLst>
          </p:cNvPr>
          <p:cNvPicPr>
            <a:picLocks noChangeAspect="1"/>
          </p:cNvPicPr>
          <p:nvPr/>
        </p:nvPicPr>
        <p:blipFill>
          <a:blip r:embed="rId2"/>
          <a:stretch>
            <a:fillRect/>
          </a:stretch>
        </p:blipFill>
        <p:spPr>
          <a:xfrm>
            <a:off x="2015782" y="2979643"/>
            <a:ext cx="8568952" cy="3462432"/>
          </a:xfrm>
          <a:prstGeom prst="rect">
            <a:avLst/>
          </a:prstGeom>
        </p:spPr>
      </p:pic>
    </p:spTree>
    <p:extLst>
      <p:ext uri="{BB962C8B-B14F-4D97-AF65-F5344CB8AC3E}">
        <p14:creationId xmlns:p14="http://schemas.microsoft.com/office/powerpoint/2010/main" val="179078271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BA62D5B-088C-4B67-8E44-C433EFF694A0}"/>
              </a:ext>
            </a:extLst>
          </p:cNvPr>
          <p:cNvSpPr>
            <a:spLocks noGrp="1"/>
          </p:cNvSpPr>
          <p:nvPr>
            <p:ph type="title"/>
          </p:nvPr>
        </p:nvSpPr>
        <p:spPr/>
        <p:txBody>
          <a:bodyPr/>
          <a:lstStyle/>
          <a:p>
            <a:r>
              <a:rPr lang="es-ES" dirty="0"/>
              <a:t>1. Definición</a:t>
            </a:r>
            <a:endParaRPr lang="es-EC" dirty="0"/>
          </a:p>
        </p:txBody>
      </p:sp>
      <p:sp>
        <p:nvSpPr>
          <p:cNvPr id="5" name="Marcador de contenido 4">
            <a:extLst>
              <a:ext uri="{FF2B5EF4-FFF2-40B4-BE49-F238E27FC236}">
                <a16:creationId xmlns:a16="http://schemas.microsoft.com/office/drawing/2014/main" id="{18851A4B-2AC8-41FF-9BB2-0AFE922A043D}"/>
              </a:ext>
            </a:extLst>
          </p:cNvPr>
          <p:cNvSpPr>
            <a:spLocks noGrp="1"/>
          </p:cNvSpPr>
          <p:nvPr>
            <p:ph idx="1"/>
          </p:nvPr>
        </p:nvSpPr>
        <p:spPr>
          <a:xfrm>
            <a:off x="811748" y="1556792"/>
            <a:ext cx="7876540" cy="3417243"/>
          </a:xfrm>
        </p:spPr>
        <p:txBody>
          <a:bodyPr/>
          <a:lstStyle/>
          <a:p>
            <a:r>
              <a:rPr lang="es-ES" dirty="0"/>
              <a:t>Tradicionalmente se habla de estudio de caso como un </a:t>
            </a:r>
            <a:r>
              <a:rPr lang="es-ES" dirty="0">
                <a:solidFill>
                  <a:srgbClr val="FF0000"/>
                </a:solidFill>
              </a:rPr>
              <a:t>método empírico </a:t>
            </a:r>
            <a:r>
              <a:rPr lang="es-ES" dirty="0"/>
              <a:t>destinado a investigar </a:t>
            </a:r>
            <a:r>
              <a:rPr lang="es-ES" dirty="0">
                <a:solidFill>
                  <a:srgbClr val="FF0000"/>
                </a:solidFill>
              </a:rPr>
              <a:t>fenómenos contemporáneos en su propio contexto</a:t>
            </a:r>
            <a:r>
              <a:rPr lang="es-ES" dirty="0"/>
              <a:t>.</a:t>
            </a:r>
          </a:p>
          <a:p>
            <a:r>
              <a:rPr lang="es-ES" dirty="0"/>
              <a:t>Un estudio de caso en ingeniería del software es una </a:t>
            </a:r>
            <a:r>
              <a:rPr lang="es-ES" dirty="0">
                <a:solidFill>
                  <a:srgbClr val="FF0000"/>
                </a:solidFill>
              </a:rPr>
              <a:t>investigación empírica </a:t>
            </a:r>
            <a:r>
              <a:rPr lang="es-ES" dirty="0"/>
              <a:t>que hace uso de múltiples fuentes de evidencia para investigar una instancia (o un pequeño número de instancias).</a:t>
            </a:r>
          </a:p>
          <a:p>
            <a:r>
              <a:rPr lang="es-ES" dirty="0"/>
              <a:t>Permiten comprender más en profundidad el fenómeno que se está estudiando en su </a:t>
            </a:r>
            <a:r>
              <a:rPr lang="es-ES" dirty="0">
                <a:solidFill>
                  <a:srgbClr val="FF0000"/>
                </a:solidFill>
              </a:rPr>
              <a:t>contexto real</a:t>
            </a:r>
            <a:r>
              <a:rPr lang="es-ES" dirty="0"/>
              <a:t>.</a:t>
            </a:r>
            <a:endParaRPr lang="es-MX" i="1" dirty="0"/>
          </a:p>
          <a:p>
            <a:pPr marL="0" indent="0" algn="ctr">
              <a:buNone/>
            </a:pPr>
            <a:endParaRPr lang="es-EC" i="1" dirty="0"/>
          </a:p>
        </p:txBody>
      </p:sp>
      <p:pic>
        <p:nvPicPr>
          <p:cNvPr id="6" name="Imagen 5">
            <a:extLst>
              <a:ext uri="{FF2B5EF4-FFF2-40B4-BE49-F238E27FC236}">
                <a16:creationId xmlns:a16="http://schemas.microsoft.com/office/drawing/2014/main" id="{3F1DC79C-C686-48CE-8F5A-AA14348290A6}"/>
              </a:ext>
            </a:extLst>
          </p:cNvPr>
          <p:cNvPicPr>
            <a:picLocks noChangeAspect="1"/>
          </p:cNvPicPr>
          <p:nvPr/>
        </p:nvPicPr>
        <p:blipFill>
          <a:blip r:embed="rId3"/>
          <a:stretch>
            <a:fillRect/>
          </a:stretch>
        </p:blipFill>
        <p:spPr>
          <a:xfrm>
            <a:off x="8887355" y="1484783"/>
            <a:ext cx="3257317" cy="3489251"/>
          </a:xfrm>
          <a:prstGeom prst="rect">
            <a:avLst/>
          </a:prstGeom>
        </p:spPr>
      </p:pic>
    </p:spTree>
    <p:extLst>
      <p:ext uri="{BB962C8B-B14F-4D97-AF65-F5344CB8AC3E}">
        <p14:creationId xmlns:p14="http://schemas.microsoft.com/office/powerpoint/2010/main" val="71807636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4E17D-3D7C-4FE0-A715-FBC277F40220}"/>
              </a:ext>
            </a:extLst>
          </p:cNvPr>
          <p:cNvSpPr>
            <a:spLocks noGrp="1"/>
          </p:cNvSpPr>
          <p:nvPr>
            <p:ph type="title"/>
          </p:nvPr>
        </p:nvSpPr>
        <p:spPr/>
        <p:txBody>
          <a:bodyPr/>
          <a:lstStyle/>
          <a:p>
            <a:r>
              <a:rPr lang="es-ES" dirty="0"/>
              <a:t>Observaciones</a:t>
            </a:r>
          </a:p>
        </p:txBody>
      </p:sp>
      <p:sp>
        <p:nvSpPr>
          <p:cNvPr id="3" name="Marcador de contenido 2">
            <a:extLst>
              <a:ext uri="{FF2B5EF4-FFF2-40B4-BE49-F238E27FC236}">
                <a16:creationId xmlns:a16="http://schemas.microsoft.com/office/drawing/2014/main" id="{944B59B6-ADF0-4ABD-8911-E3F778BF167E}"/>
              </a:ext>
            </a:extLst>
          </p:cNvPr>
          <p:cNvSpPr>
            <a:spLocks noGrp="1"/>
          </p:cNvSpPr>
          <p:nvPr>
            <p:ph idx="1"/>
          </p:nvPr>
        </p:nvSpPr>
        <p:spPr/>
        <p:txBody>
          <a:bodyPr/>
          <a:lstStyle/>
          <a:p>
            <a:pPr marL="0" indent="0" algn="just">
              <a:buNone/>
            </a:pPr>
            <a:r>
              <a:rPr lang="es-ES" dirty="0"/>
              <a:t>Ejemplo: ¿Cómo los ingenieros de software realizan una determinada tarea? Esta investigación puede realizarse supervisando, a través de una grabación en vídeo, el desempeño de un grupo de ingenieros de software, o mediante la aplicación de un protocolo de "pensar en voz alta", en los que el investigador realiza preguntas del estilo "¿qué opinas sobre…?" o "¿cuál es tu estrategia sobre…?". Esto se puede complementar con grabación de audio y de las pulsaciones del teclado. </a:t>
            </a:r>
          </a:p>
        </p:txBody>
      </p:sp>
      <p:pic>
        <p:nvPicPr>
          <p:cNvPr id="4" name="Imagen 3">
            <a:extLst>
              <a:ext uri="{FF2B5EF4-FFF2-40B4-BE49-F238E27FC236}">
                <a16:creationId xmlns:a16="http://schemas.microsoft.com/office/drawing/2014/main" id="{70046EFF-B605-41AA-8F2D-2A47B7E9B0B8}"/>
              </a:ext>
            </a:extLst>
          </p:cNvPr>
          <p:cNvPicPr>
            <a:picLocks noChangeAspect="1"/>
          </p:cNvPicPr>
          <p:nvPr/>
        </p:nvPicPr>
        <p:blipFill>
          <a:blip r:embed="rId3"/>
          <a:stretch>
            <a:fillRect/>
          </a:stretch>
        </p:blipFill>
        <p:spPr>
          <a:xfrm>
            <a:off x="2153057" y="4094919"/>
            <a:ext cx="9168020" cy="2218568"/>
          </a:xfrm>
          <a:prstGeom prst="rect">
            <a:avLst/>
          </a:prstGeom>
        </p:spPr>
      </p:pic>
    </p:spTree>
    <p:extLst>
      <p:ext uri="{BB962C8B-B14F-4D97-AF65-F5344CB8AC3E}">
        <p14:creationId xmlns:p14="http://schemas.microsoft.com/office/powerpoint/2010/main" val="110660981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ACCF2-D85E-40F0-A240-84307B93F376}"/>
              </a:ext>
            </a:extLst>
          </p:cNvPr>
          <p:cNvSpPr>
            <a:spLocks noGrp="1"/>
          </p:cNvSpPr>
          <p:nvPr>
            <p:ph type="title"/>
          </p:nvPr>
        </p:nvSpPr>
        <p:spPr/>
        <p:txBody>
          <a:bodyPr/>
          <a:lstStyle/>
          <a:p>
            <a:r>
              <a:rPr lang="es-ES" dirty="0"/>
              <a:t>Datos de archivo</a:t>
            </a:r>
          </a:p>
        </p:txBody>
      </p:sp>
      <p:sp>
        <p:nvSpPr>
          <p:cNvPr id="3" name="Marcador de contenido 2">
            <a:extLst>
              <a:ext uri="{FF2B5EF4-FFF2-40B4-BE49-F238E27FC236}">
                <a16:creationId xmlns:a16="http://schemas.microsoft.com/office/drawing/2014/main" id="{38F72632-476B-4E01-8081-8615CCDE63E6}"/>
              </a:ext>
            </a:extLst>
          </p:cNvPr>
          <p:cNvSpPr>
            <a:spLocks noGrp="1"/>
          </p:cNvSpPr>
          <p:nvPr>
            <p:ph idx="1"/>
          </p:nvPr>
        </p:nvSpPr>
        <p:spPr/>
        <p:txBody>
          <a:bodyPr/>
          <a:lstStyle/>
          <a:p>
            <a:r>
              <a:rPr lang="es-ES" dirty="0"/>
              <a:t>Los datos de archivo se refieren, por ejemplo, a documentos de las distintas fases de desarrollo, datos de errores, registros financieros y otras medidas que previamente ha recogido la organización. </a:t>
            </a:r>
          </a:p>
          <a:p>
            <a:r>
              <a:rPr lang="es-ES" dirty="0"/>
              <a:t>Para estos tipos de datos conviene contar con una herramienta de gestión de la configuración, ya que permite almacenar un gran número de documentos e incluso de diferentes versiones de un mismo documento. </a:t>
            </a:r>
          </a:p>
        </p:txBody>
      </p:sp>
    </p:spTree>
    <p:extLst>
      <p:ext uri="{BB962C8B-B14F-4D97-AF65-F5344CB8AC3E}">
        <p14:creationId xmlns:p14="http://schemas.microsoft.com/office/powerpoint/2010/main" val="214523068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65859C-25A2-4CA2-9DF3-3C8511CFEB65}"/>
              </a:ext>
            </a:extLst>
          </p:cNvPr>
          <p:cNvSpPr>
            <a:spLocks noGrp="1"/>
          </p:cNvSpPr>
          <p:nvPr>
            <p:ph type="title"/>
          </p:nvPr>
        </p:nvSpPr>
        <p:spPr/>
        <p:txBody>
          <a:bodyPr/>
          <a:lstStyle/>
          <a:p>
            <a:r>
              <a:rPr lang="es-ES" dirty="0"/>
              <a:t>Informar sobre los resultados obtenidos</a:t>
            </a:r>
          </a:p>
        </p:txBody>
      </p:sp>
      <p:sp>
        <p:nvSpPr>
          <p:cNvPr id="3" name="Marcador de contenido 2">
            <a:extLst>
              <a:ext uri="{FF2B5EF4-FFF2-40B4-BE49-F238E27FC236}">
                <a16:creationId xmlns:a16="http://schemas.microsoft.com/office/drawing/2014/main" id="{C855EB50-C5F6-461F-96D6-DC4BAA25C397}"/>
              </a:ext>
            </a:extLst>
          </p:cNvPr>
          <p:cNvSpPr>
            <a:spLocks noGrp="1"/>
          </p:cNvSpPr>
          <p:nvPr>
            <p:ph idx="1"/>
          </p:nvPr>
        </p:nvSpPr>
        <p:spPr/>
        <p:txBody>
          <a:bodyPr/>
          <a:lstStyle/>
          <a:p>
            <a:r>
              <a:rPr lang="es-ES" dirty="0"/>
              <a:t>Contar sobre qué trata el estudio. </a:t>
            </a:r>
          </a:p>
          <a:p>
            <a:r>
              <a:rPr lang="es-ES" dirty="0"/>
              <a:t>Emitir una opinión personal clara sobre el caso estudiado. </a:t>
            </a:r>
          </a:p>
          <a:p>
            <a:r>
              <a:rPr lang="es-ES" dirty="0"/>
              <a:t>Proporcionar un historial de la investigación para que pueda saberse qué se ha hecho, cómo y quién lo ha hecho. </a:t>
            </a:r>
          </a:p>
          <a:p>
            <a:r>
              <a:rPr lang="es-ES" dirty="0"/>
              <a:t>Proporcionar datos básicos para que el lector pueda asegurarse de que las conclusiones son razonables. </a:t>
            </a:r>
          </a:p>
          <a:p>
            <a:r>
              <a:rPr lang="es-ES" dirty="0"/>
              <a:t>Articular y contextualizar las conclusiones de la investigación.</a:t>
            </a:r>
          </a:p>
        </p:txBody>
      </p:sp>
    </p:spTree>
    <p:extLst>
      <p:ext uri="{BB962C8B-B14F-4D97-AF65-F5344CB8AC3E}">
        <p14:creationId xmlns:p14="http://schemas.microsoft.com/office/powerpoint/2010/main" val="232565717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AE0B6-E1DA-48E2-BE09-8680ED3D075B}"/>
              </a:ext>
            </a:extLst>
          </p:cNvPr>
          <p:cNvSpPr>
            <a:spLocks noGrp="1"/>
          </p:cNvSpPr>
          <p:nvPr>
            <p:ph type="title"/>
          </p:nvPr>
        </p:nvSpPr>
        <p:spPr/>
        <p:txBody>
          <a:bodyPr/>
          <a:lstStyle/>
          <a:p>
            <a:r>
              <a:rPr lang="es-ES" dirty="0"/>
              <a:t>Ampliar el conocimiento a través del libro guía…</a:t>
            </a:r>
          </a:p>
        </p:txBody>
      </p:sp>
      <p:sp>
        <p:nvSpPr>
          <p:cNvPr id="3" name="Marcador de contenido 2">
            <a:extLst>
              <a:ext uri="{FF2B5EF4-FFF2-40B4-BE49-F238E27FC236}">
                <a16:creationId xmlns:a16="http://schemas.microsoft.com/office/drawing/2014/main" id="{731CE85E-C403-4BC9-83AD-56EC636BEC3C}"/>
              </a:ext>
            </a:extLst>
          </p:cNvPr>
          <p:cNvSpPr>
            <a:spLocks noGrp="1"/>
          </p:cNvSpPr>
          <p:nvPr>
            <p:ph idx="1"/>
          </p:nvPr>
        </p:nvSpPr>
        <p:spPr/>
        <p:txBody>
          <a:bodyPr/>
          <a:lstStyle/>
          <a:p>
            <a:endParaRPr lang="es-ES" dirty="0"/>
          </a:p>
          <a:p>
            <a:r>
              <a:rPr lang="es-ES" dirty="0"/>
              <a:t>El libro guía puede descargarse del siguiente </a:t>
            </a:r>
            <a:r>
              <a:rPr lang="es-ES" dirty="0">
                <a:hlinkClick r:id="rId2"/>
              </a:rPr>
              <a:t>link</a:t>
            </a:r>
            <a:r>
              <a:rPr lang="es-ES" dirty="0"/>
              <a:t>.</a:t>
            </a:r>
          </a:p>
          <a:p>
            <a:endParaRPr lang="es-ES" dirty="0"/>
          </a:p>
        </p:txBody>
      </p:sp>
    </p:spTree>
    <p:extLst>
      <p:ext uri="{BB962C8B-B14F-4D97-AF65-F5344CB8AC3E}">
        <p14:creationId xmlns:p14="http://schemas.microsoft.com/office/powerpoint/2010/main" val="61553242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9A8B-DA3C-4FD2-90BD-11277BC6C3C5}"/>
              </a:ext>
            </a:extLst>
          </p:cNvPr>
          <p:cNvSpPr>
            <a:spLocks noGrp="1"/>
          </p:cNvSpPr>
          <p:nvPr>
            <p:ph type="title"/>
          </p:nvPr>
        </p:nvSpPr>
        <p:spPr/>
        <p:txBody>
          <a:bodyPr/>
          <a:lstStyle/>
          <a:p>
            <a:r>
              <a:rPr lang="es-ES" dirty="0"/>
              <a:t>1. Definición (</a:t>
            </a:r>
            <a:r>
              <a:rPr lang="es-ES" dirty="0" err="1"/>
              <a:t>ii</a:t>
            </a:r>
            <a:r>
              <a:rPr lang="es-ES" dirty="0"/>
              <a:t>)</a:t>
            </a:r>
            <a:endParaRPr lang="en-US" dirty="0"/>
          </a:p>
        </p:txBody>
      </p:sp>
      <p:sp>
        <p:nvSpPr>
          <p:cNvPr id="3" name="Content Placeholder 2">
            <a:extLst>
              <a:ext uri="{FF2B5EF4-FFF2-40B4-BE49-F238E27FC236}">
                <a16:creationId xmlns:a16="http://schemas.microsoft.com/office/drawing/2014/main" id="{E8FB6020-1DC5-439B-8F16-736376FF6214}"/>
              </a:ext>
            </a:extLst>
          </p:cNvPr>
          <p:cNvSpPr>
            <a:spLocks noGrp="1"/>
          </p:cNvSpPr>
          <p:nvPr>
            <p:ph idx="1"/>
          </p:nvPr>
        </p:nvSpPr>
        <p:spPr/>
        <p:txBody>
          <a:bodyPr/>
          <a:lstStyle/>
          <a:p>
            <a:r>
              <a:rPr lang="en-US" dirty="0" err="1"/>
              <a:t>Existen</a:t>
            </a:r>
            <a:r>
              <a:rPr lang="en-US" dirty="0"/>
              <a:t> </a:t>
            </a:r>
            <a:r>
              <a:rPr lang="en-US" dirty="0" err="1"/>
              <a:t>distintos</a:t>
            </a:r>
            <a:r>
              <a:rPr lang="en-US" dirty="0"/>
              <a:t> “</a:t>
            </a:r>
            <a:r>
              <a:rPr lang="en-US" dirty="0" err="1"/>
              <a:t>matices</a:t>
            </a:r>
            <a:r>
              <a:rPr lang="en-US" dirty="0"/>
              <a:t>” que se </a:t>
            </a:r>
            <a:r>
              <a:rPr lang="en-US" dirty="0" err="1"/>
              <a:t>añaden</a:t>
            </a:r>
            <a:r>
              <a:rPr lang="en-US" dirty="0"/>
              <a:t> a lo que es un </a:t>
            </a:r>
            <a:r>
              <a:rPr lang="en-US" dirty="0" err="1"/>
              <a:t>caso</a:t>
            </a:r>
            <a:r>
              <a:rPr lang="en-US" dirty="0"/>
              <a:t> de </a:t>
            </a:r>
            <a:r>
              <a:rPr lang="en-US" dirty="0" err="1"/>
              <a:t>estudio</a:t>
            </a:r>
            <a:r>
              <a:rPr lang="en-US" dirty="0"/>
              <a:t>.</a:t>
            </a:r>
          </a:p>
          <a:p>
            <a:pPr lvl="1"/>
            <a:endParaRPr lang="en-US" dirty="0"/>
          </a:p>
          <a:p>
            <a:pPr lvl="1"/>
            <a:r>
              <a:rPr lang="en-US" dirty="0" err="1"/>
              <a:t>Utiliza</a:t>
            </a:r>
            <a:r>
              <a:rPr lang="en-US" dirty="0"/>
              <a:t> multiples </a:t>
            </a:r>
            <a:r>
              <a:rPr lang="en-US" dirty="0" err="1"/>
              <a:t>fuentes</a:t>
            </a:r>
            <a:r>
              <a:rPr lang="en-US" dirty="0"/>
              <a:t> de </a:t>
            </a:r>
            <a:r>
              <a:rPr lang="en-US" dirty="0" err="1"/>
              <a:t>evidencia</a:t>
            </a:r>
            <a:endParaRPr lang="en-US" dirty="0"/>
          </a:p>
          <a:p>
            <a:pPr lvl="1"/>
            <a:endParaRPr lang="en-US" dirty="0"/>
          </a:p>
          <a:p>
            <a:pPr lvl="1"/>
            <a:r>
              <a:rPr lang="en-US" dirty="0"/>
              <a:t>Hay </a:t>
            </a:r>
            <a:r>
              <a:rPr lang="en-US" dirty="0" err="1"/>
              <a:t>imprecisión</a:t>
            </a:r>
            <a:r>
              <a:rPr lang="en-US" dirty="0"/>
              <a:t> entre los </a:t>
            </a:r>
            <a:r>
              <a:rPr lang="en-US" dirty="0" err="1"/>
              <a:t>límites</a:t>
            </a:r>
            <a:r>
              <a:rPr lang="en-US" dirty="0"/>
              <a:t> del </a:t>
            </a:r>
            <a:r>
              <a:rPr lang="en-US" dirty="0" err="1"/>
              <a:t>fenómeno</a:t>
            </a:r>
            <a:r>
              <a:rPr lang="en-US" dirty="0"/>
              <a:t> y </a:t>
            </a:r>
            <a:r>
              <a:rPr lang="en-US" dirty="0" err="1"/>
              <a:t>su</a:t>
            </a:r>
            <a:r>
              <a:rPr lang="en-US" dirty="0"/>
              <a:t> </a:t>
            </a:r>
            <a:r>
              <a:rPr lang="en-US" dirty="0" err="1"/>
              <a:t>contexto</a:t>
            </a:r>
            <a:endParaRPr lang="en-US" dirty="0"/>
          </a:p>
          <a:p>
            <a:pPr lvl="1"/>
            <a:endParaRPr lang="en-US" dirty="0"/>
          </a:p>
          <a:p>
            <a:pPr lvl="1"/>
            <a:r>
              <a:rPr lang="en-US" dirty="0" err="1"/>
              <a:t>Existe</a:t>
            </a:r>
            <a:r>
              <a:rPr lang="en-US" dirty="0"/>
              <a:t> </a:t>
            </a:r>
            <a:r>
              <a:rPr lang="en-US" dirty="0" err="1"/>
              <a:t>ausencia</a:t>
            </a:r>
            <a:r>
              <a:rPr lang="en-US" dirty="0"/>
              <a:t> de control experimental junto con la </a:t>
            </a:r>
            <a:r>
              <a:rPr lang="en-US" dirty="0" err="1"/>
              <a:t>recolección</a:t>
            </a:r>
            <a:r>
              <a:rPr lang="en-US" dirty="0"/>
              <a:t> de </a:t>
            </a:r>
            <a:r>
              <a:rPr lang="en-US" dirty="0" err="1"/>
              <a:t>información</a:t>
            </a:r>
            <a:r>
              <a:rPr lang="en-US" dirty="0"/>
              <a:t> de </a:t>
            </a:r>
            <a:r>
              <a:rPr lang="en-US" dirty="0" err="1"/>
              <a:t>muy</a:t>
            </a:r>
            <a:r>
              <a:rPr lang="en-US" dirty="0"/>
              <a:t> </a:t>
            </a:r>
            <a:r>
              <a:rPr lang="en-US" dirty="0" err="1"/>
              <a:t>pocas</a:t>
            </a:r>
            <a:r>
              <a:rPr lang="en-US" dirty="0"/>
              <a:t> </a:t>
            </a:r>
            <a:r>
              <a:rPr lang="en-US" dirty="0" err="1"/>
              <a:t>entidades</a:t>
            </a:r>
            <a:r>
              <a:rPr lang="en-US" dirty="0"/>
              <a:t> (personas, </a:t>
            </a:r>
            <a:r>
              <a:rPr lang="en-US" dirty="0" err="1"/>
              <a:t>grupos</a:t>
            </a:r>
            <a:r>
              <a:rPr lang="en-US" dirty="0"/>
              <a:t> u </a:t>
            </a:r>
            <a:r>
              <a:rPr lang="en-US" dirty="0" err="1"/>
              <a:t>organizaciones</a:t>
            </a:r>
            <a:r>
              <a:rPr lang="en-US" dirty="0"/>
              <a:t>)</a:t>
            </a:r>
          </a:p>
          <a:p>
            <a:pPr marL="479425" lvl="1" indent="0">
              <a:buNone/>
            </a:pPr>
            <a:endParaRPr lang="en-US" dirty="0"/>
          </a:p>
        </p:txBody>
      </p:sp>
    </p:spTree>
    <p:extLst>
      <p:ext uri="{BB962C8B-B14F-4D97-AF65-F5344CB8AC3E}">
        <p14:creationId xmlns:p14="http://schemas.microsoft.com/office/powerpoint/2010/main" val="99927692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6DDC4-1293-4D34-AFE3-9B7D1BAE3379}"/>
              </a:ext>
            </a:extLst>
          </p:cNvPr>
          <p:cNvSpPr>
            <a:spLocks noGrp="1"/>
          </p:cNvSpPr>
          <p:nvPr>
            <p:ph type="title"/>
          </p:nvPr>
        </p:nvSpPr>
        <p:spPr/>
        <p:txBody>
          <a:bodyPr/>
          <a:lstStyle/>
          <a:p>
            <a:r>
              <a:rPr lang="es-ES" dirty="0"/>
              <a:t>Características de las Metodologías de Investigación (Repaso)</a:t>
            </a:r>
          </a:p>
        </p:txBody>
      </p:sp>
      <p:sp>
        <p:nvSpPr>
          <p:cNvPr id="3" name="Marcador de contenido 2">
            <a:extLst>
              <a:ext uri="{FF2B5EF4-FFF2-40B4-BE49-F238E27FC236}">
                <a16:creationId xmlns:a16="http://schemas.microsoft.com/office/drawing/2014/main" id="{2B443DEC-125A-413A-91B7-7A5E05A64CB9}"/>
              </a:ext>
            </a:extLst>
          </p:cNvPr>
          <p:cNvSpPr>
            <a:spLocks noGrp="1"/>
          </p:cNvSpPr>
          <p:nvPr>
            <p:ph idx="1"/>
          </p:nvPr>
        </p:nvSpPr>
        <p:spPr>
          <a:xfrm>
            <a:off x="850901" y="1546225"/>
            <a:ext cx="7765379" cy="4579938"/>
          </a:xfrm>
        </p:spPr>
        <p:txBody>
          <a:bodyPr/>
          <a:lstStyle/>
          <a:p>
            <a:r>
              <a:rPr lang="es-ES" sz="2000" dirty="0">
                <a:solidFill>
                  <a:srgbClr val="FF0000"/>
                </a:solidFill>
              </a:rPr>
              <a:t>Exploratorias</a:t>
            </a:r>
            <a:r>
              <a:rPr lang="es-ES" sz="2000" dirty="0"/>
              <a:t>: Encuentra qué es lo que está sucediendo, buscando nuevos hallazgos y generando nuevas ideas e hipótesis de investigación.</a:t>
            </a:r>
          </a:p>
          <a:p>
            <a:r>
              <a:rPr lang="es-ES" sz="2000" dirty="0">
                <a:solidFill>
                  <a:srgbClr val="FF0000"/>
                </a:solidFill>
              </a:rPr>
              <a:t>Descriptivas</a:t>
            </a:r>
            <a:r>
              <a:rPr lang="es-ES" sz="2000" dirty="0"/>
              <a:t>: Visualiza, indica o “describe” una situación o fenómeno.</a:t>
            </a:r>
          </a:p>
          <a:p>
            <a:r>
              <a:rPr lang="es-ES" sz="2000" dirty="0">
                <a:solidFill>
                  <a:srgbClr val="FF0000"/>
                </a:solidFill>
              </a:rPr>
              <a:t>Explicativas</a:t>
            </a:r>
            <a:r>
              <a:rPr lang="es-ES" sz="2000" dirty="0"/>
              <a:t>: Buscan una explicación de una situación o un problema, mayormente pero no necesariamente en la forma de una relación causal.</a:t>
            </a:r>
          </a:p>
          <a:p>
            <a:r>
              <a:rPr lang="es-ES" sz="2000" dirty="0">
                <a:solidFill>
                  <a:srgbClr val="FF0000"/>
                </a:solidFill>
              </a:rPr>
              <a:t>De mejora</a:t>
            </a:r>
            <a:r>
              <a:rPr lang="es-ES" sz="2000" dirty="0"/>
              <a:t>: tratan de mejorar un aspecto específico del fenómeno estudiado.</a:t>
            </a:r>
          </a:p>
        </p:txBody>
      </p:sp>
      <p:pic>
        <p:nvPicPr>
          <p:cNvPr id="1026" name="Picture 2" descr="Explorar Y El Concepto Empresarial De Investigación De Datos Y Vector De  Información Aislado Ilustración del Vector - Ilustración de lupa, nuevo:  209690332">
            <a:extLst>
              <a:ext uri="{FF2B5EF4-FFF2-40B4-BE49-F238E27FC236}">
                <a16:creationId xmlns:a16="http://schemas.microsoft.com/office/drawing/2014/main" id="{B4D8B193-B585-4303-9203-3D6CEC9DF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312" y="1606488"/>
            <a:ext cx="3037520" cy="364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32860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0EAFC-956B-461B-AAC7-FB7CBB868A99}"/>
              </a:ext>
            </a:extLst>
          </p:cNvPr>
          <p:cNvSpPr>
            <a:spLocks noGrp="1"/>
          </p:cNvSpPr>
          <p:nvPr>
            <p:ph type="title"/>
          </p:nvPr>
        </p:nvSpPr>
        <p:spPr/>
        <p:txBody>
          <a:bodyPr/>
          <a:lstStyle/>
          <a:p>
            <a:r>
              <a:rPr lang="es-ES" dirty="0"/>
              <a:t>2. Características</a:t>
            </a:r>
          </a:p>
        </p:txBody>
      </p:sp>
      <p:sp>
        <p:nvSpPr>
          <p:cNvPr id="5" name="CuadroTexto 4">
            <a:extLst>
              <a:ext uri="{FF2B5EF4-FFF2-40B4-BE49-F238E27FC236}">
                <a16:creationId xmlns:a16="http://schemas.microsoft.com/office/drawing/2014/main" id="{A31A4FA7-29BE-447C-92E8-40442FA03981}"/>
              </a:ext>
            </a:extLst>
          </p:cNvPr>
          <p:cNvSpPr txBox="1"/>
          <p:nvPr/>
        </p:nvSpPr>
        <p:spPr>
          <a:xfrm>
            <a:off x="407368" y="1484784"/>
            <a:ext cx="3600400" cy="10509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s-ES" b="0" dirty="0"/>
              <a:t>Ser un método de investigación flexible, ya que han de tratar con las complejas y dinámicas características de los fenómenos del mundo real, como ocurre en el campo de la ingeniería del software. </a:t>
            </a:r>
          </a:p>
        </p:txBody>
      </p:sp>
      <p:sp>
        <p:nvSpPr>
          <p:cNvPr id="6" name="CuadroTexto 5">
            <a:extLst>
              <a:ext uri="{FF2B5EF4-FFF2-40B4-BE49-F238E27FC236}">
                <a16:creationId xmlns:a16="http://schemas.microsoft.com/office/drawing/2014/main" id="{C1BA28E1-82FD-4640-8119-2E520436AB52}"/>
              </a:ext>
            </a:extLst>
          </p:cNvPr>
          <p:cNvSpPr txBox="1"/>
          <p:nvPr/>
        </p:nvSpPr>
        <p:spPr>
          <a:xfrm>
            <a:off x="4223792" y="2780928"/>
            <a:ext cx="3600400" cy="10509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s-ES" dirty="0"/>
              <a:t>Sus conclusiones, tanto cualitativas como cuantitativas, se basan en una clara cadena de evidencias, recogida de múltiples fuentes de una forma planeada y consistente. </a:t>
            </a:r>
            <a:endParaRPr lang="es-ES" b="0" dirty="0"/>
          </a:p>
        </p:txBody>
      </p:sp>
      <p:sp>
        <p:nvSpPr>
          <p:cNvPr id="7" name="CuadroTexto 6">
            <a:extLst>
              <a:ext uri="{FF2B5EF4-FFF2-40B4-BE49-F238E27FC236}">
                <a16:creationId xmlns:a16="http://schemas.microsoft.com/office/drawing/2014/main" id="{BDB9689B-D4B0-4DA0-9363-E386360D7E31}"/>
              </a:ext>
            </a:extLst>
          </p:cNvPr>
          <p:cNvSpPr txBox="1"/>
          <p:nvPr/>
        </p:nvSpPr>
        <p:spPr>
          <a:xfrm>
            <a:off x="8112224" y="4509120"/>
            <a:ext cx="3600400" cy="8592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s-ES" dirty="0"/>
              <a:t>Añaden conocimiento al ya existente, basándose en una teoría previamente establecida o estableciendo una si no la hubiera con anterioridad. </a:t>
            </a:r>
            <a:endParaRPr lang="es-ES" b="0" dirty="0"/>
          </a:p>
        </p:txBody>
      </p:sp>
      <p:sp>
        <p:nvSpPr>
          <p:cNvPr id="8" name="Flecha: hacia abajo 7">
            <a:extLst>
              <a:ext uri="{FF2B5EF4-FFF2-40B4-BE49-F238E27FC236}">
                <a16:creationId xmlns:a16="http://schemas.microsoft.com/office/drawing/2014/main" id="{0EB11CB8-598F-46F7-AF08-CADFEAA77FE0}"/>
              </a:ext>
            </a:extLst>
          </p:cNvPr>
          <p:cNvSpPr/>
          <p:nvPr/>
        </p:nvSpPr>
        <p:spPr bwMode="auto">
          <a:xfrm rot="16200000">
            <a:off x="2850876" y="2874343"/>
            <a:ext cx="775131" cy="864096"/>
          </a:xfrm>
          <a:prstGeom prst="downArrow">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bg2"/>
                </a:solidFill>
                <a:prstDash val="solid"/>
                <a:round/>
                <a:headEnd type="none" w="sm" len="sm"/>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rebuchet MS" charset="0"/>
              <a:ea typeface="ＭＳ Ｐゴシック" charset="0"/>
            </a:endParaRPr>
          </a:p>
        </p:txBody>
      </p:sp>
      <p:sp>
        <p:nvSpPr>
          <p:cNvPr id="9" name="Flecha: hacia abajo 8">
            <a:extLst>
              <a:ext uri="{FF2B5EF4-FFF2-40B4-BE49-F238E27FC236}">
                <a16:creationId xmlns:a16="http://schemas.microsoft.com/office/drawing/2014/main" id="{2CB00AEA-B2EF-41CC-8FA8-9AA8BC7909D9}"/>
              </a:ext>
            </a:extLst>
          </p:cNvPr>
          <p:cNvSpPr/>
          <p:nvPr/>
        </p:nvSpPr>
        <p:spPr bwMode="auto">
          <a:xfrm rot="16200000">
            <a:off x="7004579" y="4464638"/>
            <a:ext cx="775131" cy="864096"/>
          </a:xfrm>
          <a:prstGeom prst="downArrow">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bg2"/>
                </a:solidFill>
                <a:prstDash val="solid"/>
                <a:round/>
                <a:headEnd type="none" w="sm" len="sm"/>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rebuchet MS" charset="0"/>
              <a:ea typeface="ＭＳ Ｐゴシック" charset="0"/>
            </a:endParaRPr>
          </a:p>
        </p:txBody>
      </p:sp>
      <p:pic>
        <p:nvPicPr>
          <p:cNvPr id="10" name="Imagen 9">
            <a:extLst>
              <a:ext uri="{FF2B5EF4-FFF2-40B4-BE49-F238E27FC236}">
                <a16:creationId xmlns:a16="http://schemas.microsoft.com/office/drawing/2014/main" id="{A58091D0-B561-4F69-B139-63DEC53A7E77}"/>
              </a:ext>
            </a:extLst>
          </p:cNvPr>
          <p:cNvPicPr>
            <a:picLocks noChangeAspect="1"/>
          </p:cNvPicPr>
          <p:nvPr/>
        </p:nvPicPr>
        <p:blipFill>
          <a:blip r:embed="rId3"/>
          <a:stretch>
            <a:fillRect/>
          </a:stretch>
        </p:blipFill>
        <p:spPr>
          <a:xfrm>
            <a:off x="8109367" y="2204862"/>
            <a:ext cx="3051326" cy="2203057"/>
          </a:xfrm>
          <a:prstGeom prst="rect">
            <a:avLst/>
          </a:prstGeom>
        </p:spPr>
      </p:pic>
      <p:pic>
        <p:nvPicPr>
          <p:cNvPr id="11" name="Imagen 10">
            <a:extLst>
              <a:ext uri="{FF2B5EF4-FFF2-40B4-BE49-F238E27FC236}">
                <a16:creationId xmlns:a16="http://schemas.microsoft.com/office/drawing/2014/main" id="{B0167569-6AE3-45E1-AA6F-C649A04F50B9}"/>
              </a:ext>
            </a:extLst>
          </p:cNvPr>
          <p:cNvPicPr>
            <a:picLocks noChangeAspect="1"/>
          </p:cNvPicPr>
          <p:nvPr/>
        </p:nvPicPr>
        <p:blipFill>
          <a:blip r:embed="rId4"/>
          <a:stretch>
            <a:fillRect/>
          </a:stretch>
        </p:blipFill>
        <p:spPr>
          <a:xfrm>
            <a:off x="4612034" y="836712"/>
            <a:ext cx="3376448" cy="1699001"/>
          </a:xfrm>
          <a:prstGeom prst="rect">
            <a:avLst/>
          </a:prstGeom>
        </p:spPr>
      </p:pic>
      <p:pic>
        <p:nvPicPr>
          <p:cNvPr id="13" name="Imagen 12">
            <a:extLst>
              <a:ext uri="{FF2B5EF4-FFF2-40B4-BE49-F238E27FC236}">
                <a16:creationId xmlns:a16="http://schemas.microsoft.com/office/drawing/2014/main" id="{33BD20C7-10B1-46EE-AA8E-6F3B2BD021B7}"/>
              </a:ext>
            </a:extLst>
          </p:cNvPr>
          <p:cNvPicPr>
            <a:picLocks noChangeAspect="1"/>
          </p:cNvPicPr>
          <p:nvPr/>
        </p:nvPicPr>
        <p:blipFill>
          <a:blip r:embed="rId5"/>
          <a:stretch>
            <a:fillRect/>
          </a:stretch>
        </p:blipFill>
        <p:spPr>
          <a:xfrm>
            <a:off x="554808" y="2712556"/>
            <a:ext cx="2132742" cy="1695363"/>
          </a:xfrm>
          <a:prstGeom prst="rect">
            <a:avLst/>
          </a:prstGeom>
        </p:spPr>
      </p:pic>
    </p:spTree>
    <p:extLst>
      <p:ext uri="{BB962C8B-B14F-4D97-AF65-F5344CB8AC3E}">
        <p14:creationId xmlns:p14="http://schemas.microsoft.com/office/powerpoint/2010/main" val="342587731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0EAFC-956B-461B-AAC7-FB7CBB868A99}"/>
              </a:ext>
            </a:extLst>
          </p:cNvPr>
          <p:cNvSpPr>
            <a:spLocks noGrp="1"/>
          </p:cNvSpPr>
          <p:nvPr>
            <p:ph type="title"/>
          </p:nvPr>
        </p:nvSpPr>
        <p:spPr/>
        <p:txBody>
          <a:bodyPr/>
          <a:lstStyle/>
          <a:p>
            <a:r>
              <a:rPr lang="es-ES" dirty="0"/>
              <a:t>2. Criterios para un caso de estudio</a:t>
            </a:r>
          </a:p>
        </p:txBody>
      </p:sp>
      <p:sp>
        <p:nvSpPr>
          <p:cNvPr id="5" name="CuadroTexto 4">
            <a:extLst>
              <a:ext uri="{FF2B5EF4-FFF2-40B4-BE49-F238E27FC236}">
                <a16:creationId xmlns:a16="http://schemas.microsoft.com/office/drawing/2014/main" id="{A31A4FA7-29BE-447C-92E8-40442FA03981}"/>
              </a:ext>
            </a:extLst>
          </p:cNvPr>
          <p:cNvSpPr txBox="1"/>
          <p:nvPr/>
        </p:nvSpPr>
        <p:spPr>
          <a:xfrm>
            <a:off x="407368" y="1484784"/>
            <a:ext cx="3600400" cy="47577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s-ES" b="0" dirty="0"/>
              <a:t>Tiene preguntas de investigación desde el inicio del caso de estudio</a:t>
            </a:r>
          </a:p>
        </p:txBody>
      </p:sp>
      <p:sp>
        <p:nvSpPr>
          <p:cNvPr id="6" name="CuadroTexto 5">
            <a:extLst>
              <a:ext uri="{FF2B5EF4-FFF2-40B4-BE49-F238E27FC236}">
                <a16:creationId xmlns:a16="http://schemas.microsoft.com/office/drawing/2014/main" id="{C1BA28E1-82FD-4640-8119-2E520436AB52}"/>
              </a:ext>
            </a:extLst>
          </p:cNvPr>
          <p:cNvSpPr txBox="1"/>
          <p:nvPr/>
        </p:nvSpPr>
        <p:spPr>
          <a:xfrm>
            <a:off x="2351584" y="2393945"/>
            <a:ext cx="3600400" cy="47577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s-ES" dirty="0"/>
              <a:t>Los datos son recolectados en una forma consistente y planificada</a:t>
            </a:r>
            <a:endParaRPr lang="es-ES" b="0" dirty="0"/>
          </a:p>
        </p:txBody>
      </p:sp>
      <p:sp>
        <p:nvSpPr>
          <p:cNvPr id="7" name="CuadroTexto 6">
            <a:extLst>
              <a:ext uri="{FF2B5EF4-FFF2-40B4-BE49-F238E27FC236}">
                <a16:creationId xmlns:a16="http://schemas.microsoft.com/office/drawing/2014/main" id="{BDB9689B-D4B0-4DA0-9363-E386360D7E31}"/>
              </a:ext>
            </a:extLst>
          </p:cNvPr>
          <p:cNvSpPr txBox="1"/>
          <p:nvPr/>
        </p:nvSpPr>
        <p:spPr>
          <a:xfrm>
            <a:off x="4943872" y="3302571"/>
            <a:ext cx="3600400" cy="66749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s-ES" dirty="0"/>
              <a:t>Las inferencias son hechas desde los datos para responder las preguntas de investigación</a:t>
            </a:r>
            <a:endParaRPr lang="es-ES" b="0" dirty="0"/>
          </a:p>
        </p:txBody>
      </p:sp>
      <p:sp>
        <p:nvSpPr>
          <p:cNvPr id="8" name="Flecha: hacia abajo 7">
            <a:extLst>
              <a:ext uri="{FF2B5EF4-FFF2-40B4-BE49-F238E27FC236}">
                <a16:creationId xmlns:a16="http://schemas.microsoft.com/office/drawing/2014/main" id="{0EB11CB8-598F-46F7-AF08-CADFEAA77FE0}"/>
              </a:ext>
            </a:extLst>
          </p:cNvPr>
          <p:cNvSpPr/>
          <p:nvPr/>
        </p:nvSpPr>
        <p:spPr bwMode="auto">
          <a:xfrm rot="16200000">
            <a:off x="1315947" y="2170543"/>
            <a:ext cx="775131" cy="864096"/>
          </a:xfrm>
          <a:prstGeom prst="downArrow">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bg2"/>
                </a:solidFill>
                <a:prstDash val="solid"/>
                <a:round/>
                <a:headEnd type="none" w="sm" len="sm"/>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rebuchet MS" charset="0"/>
              <a:ea typeface="ＭＳ Ｐゴシック" charset="0"/>
            </a:endParaRPr>
          </a:p>
        </p:txBody>
      </p:sp>
      <p:sp>
        <p:nvSpPr>
          <p:cNvPr id="9" name="Flecha: hacia abajo 8">
            <a:extLst>
              <a:ext uri="{FF2B5EF4-FFF2-40B4-BE49-F238E27FC236}">
                <a16:creationId xmlns:a16="http://schemas.microsoft.com/office/drawing/2014/main" id="{2CB00AEA-B2EF-41CC-8FA8-9AA8BC7909D9}"/>
              </a:ext>
            </a:extLst>
          </p:cNvPr>
          <p:cNvSpPr/>
          <p:nvPr/>
        </p:nvSpPr>
        <p:spPr bwMode="auto">
          <a:xfrm rot="16200000">
            <a:off x="3908235" y="3079704"/>
            <a:ext cx="775131" cy="864096"/>
          </a:xfrm>
          <a:prstGeom prst="downArrow">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bg2"/>
                </a:solidFill>
                <a:prstDash val="solid"/>
                <a:round/>
                <a:headEnd type="none" w="sm" len="sm"/>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rebuchet MS" charset="0"/>
              <a:ea typeface="ＭＳ Ｐゴシック" charset="0"/>
            </a:endParaRPr>
          </a:p>
        </p:txBody>
      </p:sp>
      <p:sp>
        <p:nvSpPr>
          <p:cNvPr id="12" name="CuadroTexto 11">
            <a:extLst>
              <a:ext uri="{FF2B5EF4-FFF2-40B4-BE49-F238E27FC236}">
                <a16:creationId xmlns:a16="http://schemas.microsoft.com/office/drawing/2014/main" id="{55969BE5-5858-4B30-8B25-A25CB2543C49}"/>
              </a:ext>
            </a:extLst>
          </p:cNvPr>
          <p:cNvSpPr txBox="1"/>
          <p:nvPr/>
        </p:nvSpPr>
        <p:spPr>
          <a:xfrm>
            <a:off x="6744072" y="4600879"/>
            <a:ext cx="3600400" cy="66749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s-ES" dirty="0"/>
              <a:t>Exploran un fenómeno, o producen una explicación, descripción, o análisis causal de éste.</a:t>
            </a:r>
            <a:endParaRPr lang="es-ES" b="0" dirty="0"/>
          </a:p>
        </p:txBody>
      </p:sp>
      <p:sp>
        <p:nvSpPr>
          <p:cNvPr id="14" name="Flecha: hacia abajo 13">
            <a:extLst>
              <a:ext uri="{FF2B5EF4-FFF2-40B4-BE49-F238E27FC236}">
                <a16:creationId xmlns:a16="http://schemas.microsoft.com/office/drawing/2014/main" id="{240429B0-ACFB-4EA6-8DC9-43587C8ACE8B}"/>
              </a:ext>
            </a:extLst>
          </p:cNvPr>
          <p:cNvSpPr/>
          <p:nvPr/>
        </p:nvSpPr>
        <p:spPr bwMode="auto">
          <a:xfrm rot="16200000">
            <a:off x="5708435" y="4378012"/>
            <a:ext cx="775131" cy="864096"/>
          </a:xfrm>
          <a:prstGeom prst="downArrow">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bg2"/>
                </a:solidFill>
                <a:prstDash val="solid"/>
                <a:round/>
                <a:headEnd type="none" w="sm" len="sm"/>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rebuchet MS" charset="0"/>
              <a:ea typeface="ＭＳ Ｐゴシック" charset="0"/>
            </a:endParaRPr>
          </a:p>
        </p:txBody>
      </p:sp>
      <p:sp>
        <p:nvSpPr>
          <p:cNvPr id="15" name="CuadroTexto 14">
            <a:extLst>
              <a:ext uri="{FF2B5EF4-FFF2-40B4-BE49-F238E27FC236}">
                <a16:creationId xmlns:a16="http://schemas.microsoft.com/office/drawing/2014/main" id="{56F777B7-7F71-4487-820E-CB48BF6F1335}"/>
              </a:ext>
            </a:extLst>
          </p:cNvPr>
          <p:cNvSpPr txBox="1"/>
          <p:nvPr/>
        </p:nvSpPr>
        <p:spPr>
          <a:xfrm>
            <a:off x="8472264" y="5805264"/>
            <a:ext cx="3600400" cy="47577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s-ES" dirty="0"/>
              <a:t>Los problemas de validez son direccionables en un modo sistemático.</a:t>
            </a:r>
            <a:endParaRPr lang="es-ES" b="0" dirty="0"/>
          </a:p>
        </p:txBody>
      </p:sp>
      <p:sp>
        <p:nvSpPr>
          <p:cNvPr id="16" name="Flecha: hacia abajo 15">
            <a:extLst>
              <a:ext uri="{FF2B5EF4-FFF2-40B4-BE49-F238E27FC236}">
                <a16:creationId xmlns:a16="http://schemas.microsoft.com/office/drawing/2014/main" id="{A8D96F45-DB4A-493A-B979-094BD1E5B51A}"/>
              </a:ext>
            </a:extLst>
          </p:cNvPr>
          <p:cNvSpPr/>
          <p:nvPr/>
        </p:nvSpPr>
        <p:spPr bwMode="auto">
          <a:xfrm rot="16200000">
            <a:off x="7436627" y="5582397"/>
            <a:ext cx="775131" cy="864096"/>
          </a:xfrm>
          <a:prstGeom prst="downArrow">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bg2"/>
                </a:solidFill>
                <a:prstDash val="solid"/>
                <a:round/>
                <a:headEnd type="none" w="sm" len="sm"/>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rebuchet MS" charset="0"/>
              <a:ea typeface="ＭＳ Ｐゴシック" charset="0"/>
            </a:endParaRPr>
          </a:p>
        </p:txBody>
      </p:sp>
      <p:pic>
        <p:nvPicPr>
          <p:cNvPr id="2050" name="Picture 2" descr="Case Study Method in Psychology - FreeEducator.com">
            <a:extLst>
              <a:ext uri="{FF2B5EF4-FFF2-40B4-BE49-F238E27FC236}">
                <a16:creationId xmlns:a16="http://schemas.microsoft.com/office/drawing/2014/main" id="{4B442CF2-F8B0-4898-B1A9-7C3E66DE52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00" t="5175" r="6000" b="6075"/>
          <a:stretch/>
        </p:blipFill>
        <p:spPr bwMode="auto">
          <a:xfrm>
            <a:off x="8951640" y="600059"/>
            <a:ext cx="3240360" cy="17974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cepto de estudio de caso redondo azul - arte vectorial de Maletín libre de derechos">
            <a:extLst>
              <a:ext uri="{FF2B5EF4-FFF2-40B4-BE49-F238E27FC236}">
                <a16:creationId xmlns:a16="http://schemas.microsoft.com/office/drawing/2014/main" id="{946CF3B5-BBEB-40D1-9953-01F10D12A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24286"/>
            <a:ext cx="2708920" cy="270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390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268FB-25CB-459D-BC13-F43C01067CB2}"/>
              </a:ext>
            </a:extLst>
          </p:cNvPr>
          <p:cNvSpPr>
            <a:spLocks noGrp="1"/>
          </p:cNvSpPr>
          <p:nvPr>
            <p:ph type="title"/>
          </p:nvPr>
        </p:nvSpPr>
        <p:spPr/>
        <p:txBody>
          <a:bodyPr/>
          <a:lstStyle/>
          <a:p>
            <a:r>
              <a:rPr lang="es-ES" dirty="0"/>
              <a:t>Pasos de un caso de estudio</a:t>
            </a:r>
          </a:p>
        </p:txBody>
      </p:sp>
      <p:sp>
        <p:nvSpPr>
          <p:cNvPr id="3" name="Marcador de contenido 2">
            <a:extLst>
              <a:ext uri="{FF2B5EF4-FFF2-40B4-BE49-F238E27FC236}">
                <a16:creationId xmlns:a16="http://schemas.microsoft.com/office/drawing/2014/main" id="{010E1AE1-BF90-4F6D-8E2D-A4DFDF835C72}"/>
              </a:ext>
            </a:extLst>
          </p:cNvPr>
          <p:cNvSpPr>
            <a:spLocks noGrp="1"/>
          </p:cNvSpPr>
          <p:nvPr>
            <p:ph idx="1"/>
          </p:nvPr>
        </p:nvSpPr>
        <p:spPr/>
        <p:txBody>
          <a:bodyPr/>
          <a:lstStyle/>
          <a:p>
            <a:r>
              <a:rPr lang="es-ES" dirty="0"/>
              <a:t>Tiene 5 actividades:</a:t>
            </a:r>
          </a:p>
          <a:p>
            <a:endParaRPr lang="es-ES" dirty="0"/>
          </a:p>
          <a:p>
            <a:pPr marL="936625" lvl="1" indent="-457200">
              <a:buFont typeface="+mj-lt"/>
              <a:buAutoNum type="arabicPeriod"/>
            </a:pPr>
            <a:r>
              <a:rPr lang="es-ES" dirty="0"/>
              <a:t>Diseñar y planificar el caso de estudio.</a:t>
            </a:r>
          </a:p>
          <a:p>
            <a:pPr marL="936625" lvl="1" indent="-457200">
              <a:buFont typeface="+mj-lt"/>
              <a:buAutoNum type="arabicPeriod"/>
            </a:pPr>
            <a:r>
              <a:rPr lang="es-ES" dirty="0"/>
              <a:t>Preparar la recogida de los datos.</a:t>
            </a:r>
          </a:p>
          <a:p>
            <a:pPr marL="936625" lvl="1" indent="-457200">
              <a:buFont typeface="+mj-lt"/>
              <a:buAutoNum type="arabicPeriod"/>
            </a:pPr>
            <a:r>
              <a:rPr lang="es-ES" dirty="0"/>
              <a:t>Recoger los datos.</a:t>
            </a:r>
          </a:p>
          <a:p>
            <a:pPr marL="936625" lvl="1" indent="-457200">
              <a:buFont typeface="+mj-lt"/>
              <a:buAutoNum type="arabicPeriod"/>
            </a:pPr>
            <a:r>
              <a:rPr lang="es-ES" dirty="0"/>
              <a:t>Analizar e interpretar los datos recogidos.</a:t>
            </a:r>
          </a:p>
          <a:p>
            <a:pPr marL="936625" lvl="1" indent="-457200">
              <a:buFont typeface="+mj-lt"/>
              <a:buAutoNum type="arabicPeriod"/>
            </a:pPr>
            <a:r>
              <a:rPr lang="es-ES" dirty="0"/>
              <a:t>Informar sobre los resultados obtenidos.</a:t>
            </a:r>
          </a:p>
        </p:txBody>
      </p:sp>
      <p:pic>
        <p:nvPicPr>
          <p:cNvPr id="4" name="Imagen 3">
            <a:extLst>
              <a:ext uri="{FF2B5EF4-FFF2-40B4-BE49-F238E27FC236}">
                <a16:creationId xmlns:a16="http://schemas.microsoft.com/office/drawing/2014/main" id="{50F33D27-953D-4282-8B1D-32CA4EFE5F02}"/>
              </a:ext>
            </a:extLst>
          </p:cNvPr>
          <p:cNvPicPr>
            <a:picLocks noChangeAspect="1"/>
          </p:cNvPicPr>
          <p:nvPr/>
        </p:nvPicPr>
        <p:blipFill>
          <a:blip r:embed="rId3"/>
          <a:stretch>
            <a:fillRect/>
          </a:stretch>
        </p:blipFill>
        <p:spPr>
          <a:xfrm>
            <a:off x="7727752" y="1253246"/>
            <a:ext cx="4032448" cy="4032448"/>
          </a:xfrm>
          <a:prstGeom prst="rect">
            <a:avLst/>
          </a:prstGeom>
        </p:spPr>
      </p:pic>
    </p:spTree>
    <p:extLst>
      <p:ext uri="{BB962C8B-B14F-4D97-AF65-F5344CB8AC3E}">
        <p14:creationId xmlns:p14="http://schemas.microsoft.com/office/powerpoint/2010/main" val="293592629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so de estudio: Cómo probar una idea en dos semanas y obtener 100.000  dólares de facturación | Recursos para Pymes">
            <a:extLst>
              <a:ext uri="{FF2B5EF4-FFF2-40B4-BE49-F238E27FC236}">
                <a16:creationId xmlns:a16="http://schemas.microsoft.com/office/drawing/2014/main" id="{6F156B2B-F106-435E-9B67-1584F25B9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47" y="498642"/>
            <a:ext cx="11623922" cy="566666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F0199B0-7476-42AA-8874-4E1E7700813B}"/>
              </a:ext>
            </a:extLst>
          </p:cNvPr>
          <p:cNvSpPr>
            <a:spLocks noGrp="1"/>
          </p:cNvSpPr>
          <p:nvPr>
            <p:ph type="title"/>
          </p:nvPr>
        </p:nvSpPr>
        <p:spPr>
          <a:xfrm>
            <a:off x="840318" y="787233"/>
            <a:ext cx="10919883" cy="685800"/>
          </a:xfrm>
          <a:solidFill>
            <a:schemeClr val="accent3"/>
          </a:solidFill>
        </p:spPr>
        <p:txBody>
          <a:bodyPr/>
          <a:lstStyle/>
          <a:p>
            <a:r>
              <a:rPr lang="es-ES" dirty="0"/>
              <a:t>Diseñar y planificar el estudio de caso</a:t>
            </a:r>
          </a:p>
        </p:txBody>
      </p:sp>
      <p:sp>
        <p:nvSpPr>
          <p:cNvPr id="3" name="Marcador de contenido 2">
            <a:extLst>
              <a:ext uri="{FF2B5EF4-FFF2-40B4-BE49-F238E27FC236}">
                <a16:creationId xmlns:a16="http://schemas.microsoft.com/office/drawing/2014/main" id="{BFC96172-FB2E-44D9-B446-D784F3EA44CA}"/>
              </a:ext>
            </a:extLst>
          </p:cNvPr>
          <p:cNvSpPr>
            <a:spLocks noGrp="1"/>
          </p:cNvSpPr>
          <p:nvPr>
            <p:ph idx="1"/>
          </p:nvPr>
        </p:nvSpPr>
        <p:spPr>
          <a:xfrm>
            <a:off x="831819" y="1988840"/>
            <a:ext cx="10909300" cy="3816424"/>
          </a:xfrm>
          <a:solidFill>
            <a:schemeClr val="accent3">
              <a:alpha val="8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r>
              <a:rPr lang="es-ES" sz="2000" dirty="0"/>
              <a:t>Un estudio de caso es flexible, sin embargo no exime de la necesidad de planificarlo rigurosamente.</a:t>
            </a:r>
          </a:p>
          <a:p>
            <a:r>
              <a:rPr lang="es-ES" sz="2000" dirty="0"/>
              <a:t>Se debe conocer:</a:t>
            </a:r>
          </a:p>
          <a:p>
            <a:pPr lvl="1"/>
            <a:r>
              <a:rPr lang="es-ES" sz="1800" b="1" dirty="0"/>
              <a:t>Objetivo</a:t>
            </a:r>
            <a:r>
              <a:rPr lang="es-ES" sz="1800" dirty="0"/>
              <a:t> ¿Qué se pretende conseguir?</a:t>
            </a:r>
          </a:p>
          <a:p>
            <a:pPr lvl="1"/>
            <a:r>
              <a:rPr lang="es-ES" sz="1800" b="1" dirty="0"/>
              <a:t>El caso y unidad de análisis:</a:t>
            </a:r>
            <a:r>
              <a:rPr lang="es-ES" sz="1800" dirty="0"/>
              <a:t> ¿Qué se va a estudiar?</a:t>
            </a:r>
          </a:p>
          <a:p>
            <a:pPr lvl="1"/>
            <a:r>
              <a:rPr lang="es-ES" sz="1800" b="1" dirty="0"/>
              <a:t>Teoría</a:t>
            </a:r>
            <a:r>
              <a:rPr lang="es-ES" sz="1800" dirty="0"/>
              <a:t>: Marco de referencia en el que se encuadra el estudio.</a:t>
            </a:r>
          </a:p>
          <a:p>
            <a:pPr lvl="1"/>
            <a:r>
              <a:rPr lang="es-ES" sz="1800" b="1" dirty="0"/>
              <a:t>Preguntas de investigación:</a:t>
            </a:r>
            <a:r>
              <a:rPr lang="es-ES" sz="1800" dirty="0"/>
              <a:t> ¿Qué hay que saber?</a:t>
            </a:r>
          </a:p>
          <a:p>
            <a:pPr lvl="1"/>
            <a:r>
              <a:rPr lang="es-ES" sz="1800" b="1" dirty="0"/>
              <a:t>Método:</a:t>
            </a:r>
            <a:r>
              <a:rPr lang="es-ES" sz="1800" dirty="0"/>
              <a:t> ¿Cómo se van a recoger los datos?</a:t>
            </a:r>
          </a:p>
          <a:p>
            <a:pPr lvl="1"/>
            <a:r>
              <a:rPr lang="es-ES" sz="1800" b="1" dirty="0"/>
              <a:t>Estrategia de selección: </a:t>
            </a:r>
            <a:r>
              <a:rPr lang="es-ES" sz="1800" dirty="0"/>
              <a:t>¿Dónde hay que buscar los datos?</a:t>
            </a:r>
          </a:p>
        </p:txBody>
      </p:sp>
    </p:spTree>
    <p:extLst>
      <p:ext uri="{BB962C8B-B14F-4D97-AF65-F5344CB8AC3E}">
        <p14:creationId xmlns:p14="http://schemas.microsoft.com/office/powerpoint/2010/main" val="93518193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93A93-1287-40A5-8110-8021FCEA0AB0}"/>
              </a:ext>
            </a:extLst>
          </p:cNvPr>
          <p:cNvSpPr>
            <a:spLocks noGrp="1"/>
          </p:cNvSpPr>
          <p:nvPr>
            <p:ph type="title"/>
          </p:nvPr>
        </p:nvSpPr>
        <p:spPr/>
        <p:txBody>
          <a:bodyPr/>
          <a:lstStyle/>
          <a:p>
            <a:r>
              <a:rPr lang="es-ES" dirty="0"/>
              <a:t>Objetivo del estudio de caso</a:t>
            </a:r>
          </a:p>
        </p:txBody>
      </p:sp>
      <p:sp>
        <p:nvSpPr>
          <p:cNvPr id="3" name="Marcador de contenido 2">
            <a:extLst>
              <a:ext uri="{FF2B5EF4-FFF2-40B4-BE49-F238E27FC236}">
                <a16:creationId xmlns:a16="http://schemas.microsoft.com/office/drawing/2014/main" id="{19458F35-2A6B-4C09-B67B-C5B0FFE0781A}"/>
              </a:ext>
            </a:extLst>
          </p:cNvPr>
          <p:cNvSpPr>
            <a:spLocks noGrp="1"/>
          </p:cNvSpPr>
          <p:nvPr>
            <p:ph idx="1"/>
          </p:nvPr>
        </p:nvSpPr>
        <p:spPr/>
        <p:txBody>
          <a:bodyPr/>
          <a:lstStyle/>
          <a:p>
            <a:r>
              <a:rPr lang="es-ES" dirty="0"/>
              <a:t>Puede ser de tipo </a:t>
            </a:r>
            <a:r>
              <a:rPr lang="es-ES" dirty="0">
                <a:solidFill>
                  <a:srgbClr val="FF0000"/>
                </a:solidFill>
              </a:rPr>
              <a:t>exploratorio, descriptivo, explicativo o de mejora</a:t>
            </a:r>
            <a:r>
              <a:rPr lang="es-ES" dirty="0"/>
              <a:t>.</a:t>
            </a:r>
          </a:p>
          <a:p>
            <a:r>
              <a:rPr lang="es-ES" dirty="0"/>
              <a:t>El objetivo es formulado por naturaleza de </a:t>
            </a:r>
            <a:r>
              <a:rPr lang="es-ES" dirty="0">
                <a:solidFill>
                  <a:srgbClr val="FF0000"/>
                </a:solidFill>
              </a:rPr>
              <a:t>manera más general y menos precisa</a:t>
            </a:r>
            <a:r>
              <a:rPr lang="es-ES" dirty="0"/>
              <a:t> que los diseños de investigación fijos.</a:t>
            </a:r>
          </a:p>
          <a:p>
            <a:r>
              <a:rPr lang="es-ES" dirty="0"/>
              <a:t>Las preguntas de investigación establecen lo que se necesita saber con el fin de </a:t>
            </a:r>
            <a:r>
              <a:rPr lang="es-ES" dirty="0">
                <a:solidFill>
                  <a:srgbClr val="FF0000"/>
                </a:solidFill>
              </a:rPr>
              <a:t>cumplir con el objetivo del estudio</a:t>
            </a:r>
            <a:r>
              <a:rPr lang="es-ES" dirty="0"/>
              <a:t>. </a:t>
            </a:r>
          </a:p>
          <a:p>
            <a:r>
              <a:rPr lang="es-ES" dirty="0"/>
              <a:t>Al igual que en el objetivo, las preguntas de investigación se desarrollan durante el estudio y se concretan en preguntas específicas de investigación durante las iteraciones de estudio.</a:t>
            </a:r>
          </a:p>
        </p:txBody>
      </p:sp>
    </p:spTree>
    <p:extLst>
      <p:ext uri="{BB962C8B-B14F-4D97-AF65-F5344CB8AC3E}">
        <p14:creationId xmlns:p14="http://schemas.microsoft.com/office/powerpoint/2010/main" val="3125730712"/>
      </p:ext>
    </p:extLst>
  </p:cSld>
  <p:clrMapOvr>
    <a:masterClrMapping/>
  </p:clrMapOvr>
  <p:transition spd="slow"/>
</p:sld>
</file>

<file path=ppt/theme/theme1.xml><?xml version="1.0" encoding="utf-8"?>
<a:theme xmlns:a="http://schemas.openxmlformats.org/drawingml/2006/main" name="estados">
  <a:themeElements>
    <a:clrScheme name="">
      <a:dk1>
        <a:srgbClr val="000000"/>
      </a:dk1>
      <a:lt1>
        <a:srgbClr val="F8F8F8"/>
      </a:lt1>
      <a:dk2>
        <a:srgbClr val="5F5F5F"/>
      </a:dk2>
      <a:lt2>
        <a:srgbClr val="969696"/>
      </a:lt2>
      <a:accent1>
        <a:srgbClr val="3399FF"/>
      </a:accent1>
      <a:accent2>
        <a:srgbClr val="CC3300"/>
      </a:accent2>
      <a:accent3>
        <a:srgbClr val="FBFBFB"/>
      </a:accent3>
      <a:accent4>
        <a:srgbClr val="000000"/>
      </a:accent4>
      <a:accent5>
        <a:srgbClr val="ADCAFF"/>
      </a:accent5>
      <a:accent6>
        <a:srgbClr val="B92D00"/>
      </a:accent6>
      <a:hlink>
        <a:srgbClr val="000000"/>
      </a:hlink>
      <a:folHlink>
        <a:srgbClr val="FFFF00"/>
      </a:folHlink>
    </a:clrScheme>
    <a:fontScheme name="estados">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bg2"/>
              </a:solidFill>
              <a:prstDash val="solid"/>
              <a:round/>
              <a:headEnd type="none" w="sm" len="sm"/>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89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rebuchet MS"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bg2"/>
              </a:solidFill>
              <a:prstDash val="solid"/>
              <a:round/>
              <a:headEnd type="none" w="sm" len="sm"/>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89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rebuchet MS" charset="0"/>
            <a:ea typeface="ＭＳ Ｐゴシック" charset="0"/>
          </a:defRPr>
        </a:defPPr>
      </a:lstStyle>
    </a:lnDef>
  </a:objectDefaults>
  <a:extraClrSchemeLst>
    <a:extraClrScheme>
      <a:clrScheme name="estados 1">
        <a:dk1>
          <a:srgbClr val="969696"/>
        </a:dk1>
        <a:lt1>
          <a:srgbClr val="FFFFFF"/>
        </a:lt1>
        <a:dk2>
          <a:srgbClr val="000080"/>
        </a:dk2>
        <a:lt2>
          <a:srgbClr val="FFFFFF"/>
        </a:lt2>
        <a:accent1>
          <a:srgbClr val="3399FF"/>
        </a:accent1>
        <a:accent2>
          <a:srgbClr val="009900"/>
        </a:accent2>
        <a:accent3>
          <a:srgbClr val="AAAAC0"/>
        </a:accent3>
        <a:accent4>
          <a:srgbClr val="DADADA"/>
        </a:accent4>
        <a:accent5>
          <a:srgbClr val="ADCAFF"/>
        </a:accent5>
        <a:accent6>
          <a:srgbClr val="008A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estados 2">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13741</TotalTime>
  <Pages>55</Pages>
  <Words>3342</Words>
  <Application>Microsoft Office PowerPoint</Application>
  <PresentationFormat>Widescreen</PresentationFormat>
  <Paragraphs>158</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Calibri Light</vt:lpstr>
      <vt:lpstr>Monotype Sorts</vt:lpstr>
      <vt:lpstr>Times</vt:lpstr>
      <vt:lpstr>Times New Roman</vt:lpstr>
      <vt:lpstr>Trebuchet MS</vt:lpstr>
      <vt:lpstr>estados</vt:lpstr>
      <vt:lpstr>Estudios de Caso</vt:lpstr>
      <vt:lpstr>1. Definición</vt:lpstr>
      <vt:lpstr>1. Definición (ii)</vt:lpstr>
      <vt:lpstr>Características de las Metodologías de Investigación (Repaso)</vt:lpstr>
      <vt:lpstr>2. Características</vt:lpstr>
      <vt:lpstr>2. Criterios para un caso de estudio</vt:lpstr>
      <vt:lpstr>Pasos de un caso de estudio</vt:lpstr>
      <vt:lpstr>Diseñar y planificar el estudio de caso</vt:lpstr>
      <vt:lpstr>Objetivo del estudio de caso</vt:lpstr>
      <vt:lpstr>Objetivo del estudio de caso (ii)</vt:lpstr>
      <vt:lpstr>Tipos de estudios de caso</vt:lpstr>
      <vt:lpstr>Métodos de recolección de datos</vt:lpstr>
      <vt:lpstr>El caso y la unidad de análisis</vt:lpstr>
      <vt:lpstr>Protocolo del caso de estudio</vt:lpstr>
      <vt:lpstr>Protocolo del caso de estudio</vt:lpstr>
      <vt:lpstr>Protocolo del caso de estudio</vt:lpstr>
      <vt:lpstr>Consideraciones éticas</vt:lpstr>
      <vt:lpstr>Preparar y recoger los datos</vt:lpstr>
      <vt:lpstr>Entrevistas</vt:lpstr>
      <vt:lpstr>Observaciones</vt:lpstr>
      <vt:lpstr>Datos de archivo</vt:lpstr>
      <vt:lpstr>Informar sobre los resultados obtenidos</vt:lpstr>
      <vt:lpstr>Ampliar el conocimiento a través del libro guía…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Irene C.</dc:creator>
  <cp:keywords/>
  <dc:description/>
  <cp:lastModifiedBy>Irene C.</cp:lastModifiedBy>
  <cp:revision>922</cp:revision>
  <cp:lastPrinted>2000-08-09T21:21:59Z</cp:lastPrinted>
  <dcterms:created xsi:type="dcterms:W3CDTF">1995-12-05T14:01:45Z</dcterms:created>
  <dcterms:modified xsi:type="dcterms:W3CDTF">2022-12-21T05:22:10Z</dcterms:modified>
</cp:coreProperties>
</file>