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Palatino Linotype"/>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9" roundtripDataSignature="AMtx7mjrsD+x0Q332VUpRgZwCASgEy+s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alatinoLinotype-italic.fntdata"/><Relationship Id="rId10" Type="http://schemas.openxmlformats.org/officeDocument/2006/relationships/slide" Target="slides/slide5.xml"/><Relationship Id="rId32" Type="http://schemas.openxmlformats.org/officeDocument/2006/relationships/font" Target="fonts/PalatinoLinotype-bold.fntdata"/><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font" Target="fonts/PalatinoLinotype-boldItalic.fntdata"/><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Lecture slides prepared for “Computer Security: Principles and Practice”, 3/e, by William Stallings and Lawrie Brown, Chapter 1 “Overview”.</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98" name="Google Shape;9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 The assets of a computer system can be categorized as follows: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Hardware:  Including computer systems and other data processing, data storage,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and data communications devices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Software:  Including the operating system, system utilities, and applications.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Data:  Including files and databases, as well as security-related data, such as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password files.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Communication facilities and networks:  Local and wide area network</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communication links, bridges, routers, and so on.</a:t>
            </a:r>
            <a:endParaRPr/>
          </a:p>
        </p:txBody>
      </p:sp>
      <p:sp>
        <p:nvSpPr>
          <p:cNvPr id="197" name="Google Shape;19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In the context of security, our concern is with the vulnerabilities of system</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resources. [NRC02] lists the following general categories of vulnerabilities of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computer system or network asset:</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It can be corrupted , so that it does the wrong thing or gives wrong answers.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For example, stored data values may differ from what they should be because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they have been improperly modified.</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It can become leaky . For example, someone who should not have access to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some or all of the information available through the network obtains such</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access.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It can become unavailable or very slow. That is, using the system or network</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becomes impossible or impractical.</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These three general types of vulnerability correspond to the concepts of integrity,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confidentiality, and availability, enumerated earlier in this section.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Corresponding to the various types of vulnerabilities to a system resource are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threats that are capable of exploiting those vulnerabilities. A threat represents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potential security harm to an asset. An attack is a threat that is carried out (threat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action) and, if successful, leads to an undesirable violation of security, or threat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consequence. The agent carrying out the attack is referred to as an attacker, or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threat agent . We can distinguish two types of attacks: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Active attack: An attempt to alter system resources or affect their operation.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Passive attack: An attempt to learn or make use of information from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system that does not affect system resources.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We can also classify attacks based on the origin of the attack:</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Inside attack: Initiated by an entity inside the security perimeter (an “insider”).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insider is authorized to access system resources but uses them in a way not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approved by those who granted the authorization.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Outside attack: Initiated from outside the perimeter, by an unauthorized or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illegitimate user of the system (an “outsider”). On the Internet, potential</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outside attackers range from amateur pranksters to organized criminals, international</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terrorists, and hostile governments.</a:t>
            </a:r>
            <a:endParaRPr b="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Finally, a countermeasure is any means taken to deal with a security attack.</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Ideally, a countermeasure can be devised to prevent a particular type of attack from</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succeeding. When prevention is not possible, or fails in some instance, the goal is to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detect the attack and then recover from the effects of the attack. A countermeasure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may itself introduce new vulnerabilities. In any case, residual vulnerabilities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may remain after the imposition of countermeasures. Such vulnerabilities may be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exploited by threat agents representing a residual level of risk to the assets. Owners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will seek to minimize that risk given other constraints.</a:t>
            </a:r>
            <a:endParaRPr b="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Table 1.2 , based on RFC 4949, describes four kinds of threat consequences and lists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kinds of attacks that result in each consequence.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Unauthorized disclosure is a threat to confidentiality. The following types of</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attacks can result in this threat consequence: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Exposure: This can be deliberate, as when an insider intentionally releases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sensitive information, such as credit card numbers, to an outsider. It can also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be the result of a human, hardware, or software error, which results in an entity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gaining unauthorized knowledge of sensitive data. There have been numerous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instances of this, such as universities accidentally posting student confidential</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information on the Web.</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Interception: Interception is a common attack in the context of communications.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On a shared local area network (LAN), such as a wireless LAN or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broadcast Ethernet, any device attached to the LAN can receive a copy of</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packets intended for another device. On the Internet, a determined hacker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can gain access to e-mail traffic and other data transfers. All of these situations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create the potential for unauthorized access to data.</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Inference: An example of inference is known as traffic analysis, in which 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adversary is able to gain information from observing the pattern of traffic 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 network, such as the amount of traffic between particular pairs of hosts 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network. Another example is the inference of detailed information from</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 database by a user who has only limited access; this is accomplished by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repeated queries whose combined results enable inference.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Intrusion: An example of intrusion is an adversary gaining unauthorized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access to sensitive data by overcoming the system’s access control protections.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Deception is a threat to either system integrity or data integrity. The following</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types of attacks can result in this threat consequence: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Masquerade: One example of masquerade is an attempt by an unauthorized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user to gain access to a system by posing as an authorized user; this could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happen if the unauthorized user has learned another user’s logon ID and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password. Another example is malicious logic, such as a Trojan horse, that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appears to perform a useful or desirable function but actually gains unauthorized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access to system resources or tricks a user into executing other malicious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logic.</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Falsification: This refers to the altering or replacing of valid data or the introduction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of false data into a file or database. For example, a student may alter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his or her grades on a school database.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Repudiation: In this case, a user either denies sending data or a user denies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receiving or possessing the data.</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Disruption is a threat to availability or system integrity. The following types of</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attacks can result in this threat consequence: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Incapacitation: This is an attack on system availability. This could occur as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result of physical destruction of or damage to system hardware. More typically,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malicious software, such as Trojan horses, viruses, or worms, could operate in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such a way as to disable a system or some of its services.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Corruption: This is an attack on system integrity. Malicious software in this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context could operate in such a way that system resources or services function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 an unintended manner. Or a user could gain unauthorized access to a system</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and modify some of its functions. An example of the latter is a user placing</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backdoor logic in the system to provide subsequent access to a system and its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resources by other than the usual procedure.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Obstruction: One way to obstruct system operation is to interfere with communications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by disabling communication links or altering communication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control information. Another way is to overload the system by placing excess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burden on communication traffic or processing resources.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Usurpation is a threat to system integrity. The following types of attacks can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result in this threat consequence: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Misappropriation: This can include theft of service. An example is a distributed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denial of service attack, when malicious software is installed on a number of hosts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to be used as platforms to launch traffic at a target host. In this case, the malicious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software makes unauthorized use of processor and operating system resources.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Misuse: Misuse can occur by means of either malicious logic or a hacker that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has gained unauthorized access to a system. In either case, security functions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can be disabled or thwarted.</a:t>
            </a:r>
            <a:endParaRPr b="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assets of a computer system can be categorized as hardware, software, data,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communication lines and networks. In this subsection, we briefly describe these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four categories and relate these to the concepts of integrity, confidentiality,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availability introduced in Section 1.1 (see Figure 1.2 and Table 1.3 ).</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0" i="1" lang="en-US" sz="930">
                <a:solidFill>
                  <a:schemeClr val="dk1"/>
                </a:solidFill>
                <a:latin typeface="Arial"/>
                <a:ea typeface="Arial"/>
                <a:cs typeface="Arial"/>
                <a:sym typeface="Arial"/>
              </a:rPr>
              <a:t>HARDWARE A major threat to computer system hardware is the threat to</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availability. Hardware is the most vulnerable to attack and the least susceptible to</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automated controls. Threats include accidental and deliberate damage to equipment</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as well as theft. The proliferation of personal computers and workstations and the</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widespread use of LANs increase the potential for losses in this area. Theft of</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CD-ROMs and DVDs can lead to loss of confidentiality. Physical and administrative</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security measures are needed to deal with these threats.</a:t>
            </a:r>
            <a:endParaRPr/>
          </a:p>
          <a:p>
            <a:pPr indent="0" lvl="0" marL="0" rtl="0" algn="l">
              <a:lnSpc>
                <a:spcPct val="80000"/>
              </a:lnSpc>
              <a:spcBef>
                <a:spcPts val="279"/>
              </a:spcBef>
              <a:spcAft>
                <a:spcPts val="0"/>
              </a:spcAft>
              <a:buNone/>
            </a:pPr>
            <a:r>
              <a:t/>
            </a:r>
            <a:endParaRPr b="0" i="1" sz="930">
              <a:solidFill>
                <a:schemeClr val="dk1"/>
              </a:solidFill>
              <a:latin typeface="Arial"/>
              <a:ea typeface="Arial"/>
              <a:cs typeface="Arial"/>
              <a:sym typeface="Arial"/>
            </a:endParaRPr>
          </a:p>
          <a:p>
            <a:pPr indent="0" lvl="0" marL="0" rtl="0" algn="l">
              <a:lnSpc>
                <a:spcPct val="80000"/>
              </a:lnSpc>
              <a:spcBef>
                <a:spcPts val="279"/>
              </a:spcBef>
              <a:spcAft>
                <a:spcPts val="0"/>
              </a:spcAft>
              <a:buNone/>
            </a:pPr>
            <a:r>
              <a:rPr b="0" i="1" lang="en-US" sz="930">
                <a:solidFill>
                  <a:schemeClr val="dk1"/>
                </a:solidFill>
                <a:latin typeface="Arial"/>
                <a:ea typeface="Arial"/>
                <a:cs typeface="Arial"/>
                <a:sym typeface="Arial"/>
              </a:rPr>
              <a:t>SOFTWARE Software includes the operating system, utilities, and application</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programs. A key threat to software is an attack on availability. Software, especially</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application software, is often easy to delete. Software can also be altered or</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damaged to render it useless. Careful software configuration management, which</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includes making backups of the most recent version of software, can maintain high</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availability. A more difficult problem to deal with is software modification that</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results in a program that still functions but that behaves differently than before,</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which is a threat to integrity/authenticity. Computer viruses and related attacks fall</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into this category. A final problem is protection against software piracy. Although</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certain countermeasures are available, by and large the problem of unauthorized</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copying of software has not been solved.</a:t>
            </a:r>
            <a:endParaRPr/>
          </a:p>
          <a:p>
            <a:pPr indent="0" lvl="0" marL="0" rtl="0" algn="l">
              <a:lnSpc>
                <a:spcPct val="80000"/>
              </a:lnSpc>
              <a:spcBef>
                <a:spcPts val="279"/>
              </a:spcBef>
              <a:spcAft>
                <a:spcPts val="0"/>
              </a:spcAft>
              <a:buNone/>
            </a:pPr>
            <a:r>
              <a:t/>
            </a:r>
            <a:endParaRPr b="0" i="1" sz="930">
              <a:solidFill>
                <a:schemeClr val="dk1"/>
              </a:solidFill>
              <a:latin typeface="Arial"/>
              <a:ea typeface="Arial"/>
              <a:cs typeface="Arial"/>
              <a:sym typeface="Arial"/>
            </a:endParaRPr>
          </a:p>
          <a:p>
            <a:pPr indent="0" lvl="0" marL="0" rtl="0" algn="l">
              <a:lnSpc>
                <a:spcPct val="80000"/>
              </a:lnSpc>
              <a:spcBef>
                <a:spcPts val="279"/>
              </a:spcBef>
              <a:spcAft>
                <a:spcPts val="0"/>
              </a:spcAft>
              <a:buNone/>
            </a:pPr>
            <a:r>
              <a:rPr b="0" i="1" lang="en-US" sz="930">
                <a:solidFill>
                  <a:schemeClr val="dk1"/>
                </a:solidFill>
                <a:latin typeface="Arial"/>
                <a:ea typeface="Arial"/>
                <a:cs typeface="Arial"/>
                <a:sym typeface="Arial"/>
              </a:rPr>
              <a:t>DATA Hardware and software security are typically concerns of computing center</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professionals or individual concerns of personal computer users. A much more</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widespread problem is data security, which involves files and other forms of data</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controlled by individuals, groups, and business organizations.</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Security concerns with respect to data are broad, encompassing availability,</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secrecy, and integrity. In the case of availability, the concern is with the destruction</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of data files, which can occur either accidentally or maliciously.</a:t>
            </a:r>
            <a:endParaRPr/>
          </a:p>
          <a:p>
            <a:pPr indent="0" lvl="0" marL="0" rtl="0" algn="l">
              <a:lnSpc>
                <a:spcPct val="80000"/>
              </a:lnSpc>
              <a:spcBef>
                <a:spcPts val="279"/>
              </a:spcBef>
              <a:spcAft>
                <a:spcPts val="0"/>
              </a:spcAft>
              <a:buNone/>
            </a:pPr>
            <a:r>
              <a:t/>
            </a:r>
            <a:endParaRPr b="0" sz="930">
              <a:solidFill>
                <a:schemeClr val="dk1"/>
              </a:solidFill>
              <a:latin typeface="Arial"/>
              <a:ea typeface="Arial"/>
              <a:cs typeface="Arial"/>
              <a:sym typeface="Arial"/>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The obvious concern with secrecy is the unauthorized reading of data files or</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databases, and this area has been the subject of perhaps more research and effort</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than any other area of computer security. A less obvious threat to secrecy involves</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the analysis of data and manifests itself in the use of so-called statistical databases,</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which provide summary or aggregate information. Presumably, the existence of</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aggregate information does not threaten the privacy of the individuals involved.</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However, as the use of statistical databases grows, there is an increasing potential</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for disclosure of personal information. In essence, characteristics of constituent</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individuals may be identified through careful analysis. For example, if one table</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records the aggregate of the incomes of respondents A, B, C, and D and another</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records the aggregate of the incomes of A, B, C, D, and E, the difference between</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the two aggregates would be the income of E. This problem is exacerbated by the</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increasing desire to combine data sets. In many cases, matching several sets of data</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for consistency at different levels of aggregation requires access to individual units.</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Thus, the individual units, which are the subject of privacy concerns, are available at</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various stages in the processing of data sets.</a:t>
            </a:r>
            <a:endParaRPr/>
          </a:p>
          <a:p>
            <a:pPr indent="0" lvl="0" marL="0" rtl="0" algn="l">
              <a:lnSpc>
                <a:spcPct val="80000"/>
              </a:lnSpc>
              <a:spcBef>
                <a:spcPts val="279"/>
              </a:spcBef>
              <a:spcAft>
                <a:spcPts val="0"/>
              </a:spcAft>
              <a:buNone/>
            </a:pPr>
            <a:r>
              <a:t/>
            </a:r>
            <a:endParaRPr b="0" sz="930">
              <a:solidFill>
                <a:schemeClr val="dk1"/>
              </a:solidFill>
              <a:latin typeface="Arial"/>
              <a:ea typeface="Arial"/>
              <a:cs typeface="Arial"/>
              <a:sym typeface="Arial"/>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Finally, data integrity is a major concern in most installations. Modifications</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to data files can have consequences ranging from minor to disastrous.</a:t>
            </a:r>
            <a:endParaRPr b="0" sz="930"/>
          </a:p>
        </p:txBody>
      </p:sp>
      <p:sp>
        <p:nvSpPr>
          <p:cNvPr id="260" name="Google Shape;26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sz="1200">
                <a:solidFill>
                  <a:schemeClr val="dk1"/>
                </a:solidFill>
                <a:latin typeface="Arial"/>
                <a:ea typeface="Arial"/>
                <a:cs typeface="Arial"/>
                <a:sym typeface="Arial"/>
              </a:rPr>
              <a:t>Network security attacks can be classified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as </a:t>
            </a:r>
            <a:r>
              <a:rPr b="0" i="1" lang="en-US" sz="1200">
                <a:solidFill>
                  <a:schemeClr val="dk1"/>
                </a:solidFill>
                <a:latin typeface="Arial"/>
                <a:ea typeface="Arial"/>
                <a:cs typeface="Arial"/>
                <a:sym typeface="Arial"/>
              </a:rPr>
              <a:t>passive attacks and active attacks . A passive attack attempts to learn or make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use of information from the system but does not affect system resources. An active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attack attempts to alter system resources or affect their operation.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Passive attacks are in the nature of eavesdropping on, or monitoring of,</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transmissions. The goal of the attacker is to obtain information that is being transmitted.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Two types of passive attacks are release of message contents and traffic</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analysis.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release of message contents is easily understood. A telephone conversation,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an electronic mail message, and a transferred file may contain sensitive or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confidential information. We would like to prevent an opponent from learning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contents of these transmissions.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 second type of passive attack, traffic analysis , is subtler. Suppose that we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had a way of masking the contents of messages or other information traffic so that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opponents, even if they captured the message, could not extract the information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from the message. The common technique for masking contents is encryption. If we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had encryption protection in place, an opponent might still be able to observe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pattern of these messages. The opponent could determine the location and identity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of communicating hosts and could observe the frequency and length of messages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being exchanged. This information might be useful in guessing the nature of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communication that was taking place.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Passive attacks are very difficult to detect because they do not involve any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alteration of the data. Typically, the message traffic is sent and received in 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apparently normal fashion and neither the sender nor receiver is aware that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third party has read the messages or observed the traffic pattern. However, it is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feasible to prevent the success of these attacks, usually by means of encryption.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Thus, the emphasis in dealing with passive attacks is on prevention rather than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detection.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Active attacks involve some modification of the data stream or the creation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of a false stream and can be subdivided into four categories: replay, masquerade,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modification of messages, and denial of service.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Replay involves the passive capture of a data unit and its subsequent retransmission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to produce an unauthorized effect.</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 masquerade takes place when one entity pretends to be a different entity.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masquerade attack usually includes one of the other forms of active attack. For example,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authentication sequences can be captured and replayed after a valid authentication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sequence has taken place, thus enabling an authorized entity with few privileges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to obtain extra privileges by impersonating an entity that has those privileges.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Modification of messages simply means that some portion of a legitimate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message is altered, or that messages are delayed or reordered, to produce 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unauthorized effect. For example, a message stating, “Allow John Smith to read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confidential file accounts” is modified to say, “Allow Fred Brown to read confidential</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file accounts.”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denial of service prevents or inhibits the normal use or management of</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communications facilities. This attack may have a specific target; for example, 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entity may suppress all messages directed to a particular destination (e.g., the security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audit service). Another form of service denial is the disruption of an entire network,</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either by disabling the network or by overloading it with messages so as to degrade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performance.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Active attacks present the opposite characteristics of passive attacks. Whereas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passive attacks are difficult to detect, measures are available to prevent their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success. On the other hand, it is quite difficult to prevent active attacks absolutely,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because to do so would require physical protection of all communications facilities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and paths at all times. Instead, the goal is to detect them and to recover from any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disruption or delays caused by them. Because the detection has a deterrent effect, it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may also contribute to prevention.</a:t>
            </a:r>
            <a:endParaRPr b="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8" name="Google Shape;27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110">
                <a:solidFill>
                  <a:schemeClr val="dk1"/>
                </a:solidFill>
                <a:latin typeface="Arial"/>
                <a:ea typeface="Arial"/>
                <a:cs typeface="Arial"/>
                <a:sym typeface="Arial"/>
              </a:rPr>
              <a:t>There are a number of ways of classifying and characterizing the countermeasures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that may be used to reduce vulnerabilities and deal with threats to system assets. It</a:t>
            </a:r>
            <a:endParaRPr/>
          </a:p>
          <a:p>
            <a:pPr indent="0" lvl="0" marL="0" rtl="0" algn="l">
              <a:spcBef>
                <a:spcPts val="333"/>
              </a:spcBef>
              <a:spcAft>
                <a:spcPts val="0"/>
              </a:spcAft>
              <a:buNone/>
            </a:pPr>
            <a:r>
              <a:rPr lang="en-US" sz="1110">
                <a:solidFill>
                  <a:schemeClr val="dk1"/>
                </a:solidFill>
                <a:latin typeface="Arial"/>
                <a:ea typeface="Arial"/>
                <a:cs typeface="Arial"/>
                <a:sym typeface="Arial"/>
              </a:rPr>
              <a:t>will be useful for the presentation in the remainder of the book to look at several</a:t>
            </a:r>
            <a:endParaRPr/>
          </a:p>
          <a:p>
            <a:pPr indent="0" lvl="0" marL="0" rtl="0" algn="l">
              <a:spcBef>
                <a:spcPts val="333"/>
              </a:spcBef>
              <a:spcAft>
                <a:spcPts val="0"/>
              </a:spcAft>
              <a:buNone/>
            </a:pPr>
            <a:r>
              <a:rPr lang="en-US" sz="1110">
                <a:solidFill>
                  <a:schemeClr val="dk1"/>
                </a:solidFill>
                <a:latin typeface="Arial"/>
                <a:ea typeface="Arial"/>
                <a:cs typeface="Arial"/>
                <a:sym typeface="Arial"/>
              </a:rPr>
              <a:t>approaches, which we do in this and the next two sections. In this section, we view</a:t>
            </a:r>
            <a:endParaRPr/>
          </a:p>
          <a:p>
            <a:pPr indent="0" lvl="0" marL="0" rtl="0" algn="l">
              <a:spcBef>
                <a:spcPts val="333"/>
              </a:spcBef>
              <a:spcAft>
                <a:spcPts val="0"/>
              </a:spcAft>
              <a:buNone/>
            </a:pPr>
            <a:r>
              <a:rPr lang="en-US" sz="1110">
                <a:solidFill>
                  <a:schemeClr val="dk1"/>
                </a:solidFill>
                <a:latin typeface="Arial"/>
                <a:ea typeface="Arial"/>
                <a:cs typeface="Arial"/>
                <a:sym typeface="Arial"/>
              </a:rPr>
              <a:t>countermeasures in terms of functional requirements, and we follow the classification</a:t>
            </a:r>
            <a:endParaRPr/>
          </a:p>
          <a:p>
            <a:pPr indent="0" lvl="0" marL="0" rtl="0" algn="l">
              <a:spcBef>
                <a:spcPts val="333"/>
              </a:spcBef>
              <a:spcAft>
                <a:spcPts val="0"/>
              </a:spcAft>
              <a:buNone/>
            </a:pPr>
            <a:r>
              <a:rPr lang="en-US" sz="1110">
                <a:solidFill>
                  <a:schemeClr val="dk1"/>
                </a:solidFill>
                <a:latin typeface="Arial"/>
                <a:ea typeface="Arial"/>
                <a:cs typeface="Arial"/>
                <a:sym typeface="Arial"/>
              </a:rPr>
              <a:t>defined in FIPS PUB 200 ( </a:t>
            </a:r>
            <a:r>
              <a:rPr i="1" lang="en-US" sz="1110">
                <a:solidFill>
                  <a:schemeClr val="dk1"/>
                </a:solidFill>
                <a:latin typeface="Arial"/>
                <a:ea typeface="Arial"/>
                <a:cs typeface="Arial"/>
                <a:sym typeface="Arial"/>
              </a:rPr>
              <a:t>Minimum Security Requirements for Federal Information</a:t>
            </a:r>
            <a:endParaRPr/>
          </a:p>
          <a:p>
            <a:pPr indent="0" lvl="0" marL="0" rtl="0" algn="l">
              <a:spcBef>
                <a:spcPts val="333"/>
              </a:spcBef>
              <a:spcAft>
                <a:spcPts val="0"/>
              </a:spcAft>
              <a:buNone/>
            </a:pPr>
            <a:r>
              <a:rPr i="1" lang="en-US" sz="1110">
                <a:solidFill>
                  <a:schemeClr val="dk1"/>
                </a:solidFill>
                <a:latin typeface="Arial"/>
                <a:ea typeface="Arial"/>
                <a:cs typeface="Arial"/>
                <a:sym typeface="Arial"/>
              </a:rPr>
              <a:t>and Information Systems ). This standard enumerates 17 security-related areas with</a:t>
            </a:r>
            <a:endParaRPr/>
          </a:p>
          <a:p>
            <a:pPr indent="0" lvl="0" marL="0" rtl="0" algn="l">
              <a:spcBef>
                <a:spcPts val="333"/>
              </a:spcBef>
              <a:spcAft>
                <a:spcPts val="0"/>
              </a:spcAft>
              <a:buNone/>
            </a:pPr>
            <a:r>
              <a:rPr lang="en-US" sz="1110">
                <a:solidFill>
                  <a:schemeClr val="dk1"/>
                </a:solidFill>
                <a:latin typeface="Arial"/>
                <a:ea typeface="Arial"/>
                <a:cs typeface="Arial"/>
                <a:sym typeface="Arial"/>
              </a:rPr>
              <a:t>regard to protecting the confidentiality, integrity, and availability of information</a:t>
            </a:r>
            <a:endParaRPr/>
          </a:p>
          <a:p>
            <a:pPr indent="0" lvl="0" marL="0" rtl="0" algn="l">
              <a:spcBef>
                <a:spcPts val="333"/>
              </a:spcBef>
              <a:spcAft>
                <a:spcPts val="0"/>
              </a:spcAft>
              <a:buNone/>
            </a:pPr>
            <a:r>
              <a:rPr lang="en-US" sz="1110">
                <a:solidFill>
                  <a:schemeClr val="dk1"/>
                </a:solidFill>
                <a:latin typeface="Arial"/>
                <a:ea typeface="Arial"/>
                <a:cs typeface="Arial"/>
                <a:sym typeface="Arial"/>
              </a:rPr>
              <a:t>systems and the information processed, stored, and transmitted by those systems.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The areas are defined in Table 1.4 .</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The requirements listed in FIP PUB 200 encompass a wide range of countermeasures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to security vulnerabilities and threats. Roughly, we can divide these</a:t>
            </a:r>
            <a:endParaRPr/>
          </a:p>
          <a:p>
            <a:pPr indent="0" lvl="0" marL="0" rtl="0" algn="l">
              <a:spcBef>
                <a:spcPts val="333"/>
              </a:spcBef>
              <a:spcAft>
                <a:spcPts val="0"/>
              </a:spcAft>
              <a:buNone/>
            </a:pPr>
            <a:r>
              <a:rPr lang="en-US" sz="1110">
                <a:solidFill>
                  <a:schemeClr val="dk1"/>
                </a:solidFill>
                <a:latin typeface="Arial"/>
                <a:ea typeface="Arial"/>
                <a:cs typeface="Arial"/>
                <a:sym typeface="Arial"/>
              </a:rPr>
              <a:t>countermeasures into two categories: those that require computer security technical</a:t>
            </a:r>
            <a:endParaRPr/>
          </a:p>
          <a:p>
            <a:pPr indent="0" lvl="0" marL="0" rtl="0" algn="l">
              <a:spcBef>
                <a:spcPts val="333"/>
              </a:spcBef>
              <a:spcAft>
                <a:spcPts val="0"/>
              </a:spcAft>
              <a:buNone/>
            </a:pPr>
            <a:r>
              <a:rPr lang="en-US" sz="1110">
                <a:solidFill>
                  <a:schemeClr val="dk1"/>
                </a:solidFill>
                <a:latin typeface="Arial"/>
                <a:ea typeface="Arial"/>
                <a:cs typeface="Arial"/>
                <a:sym typeface="Arial"/>
              </a:rPr>
              <a:t>measures (covered in this book in Parts One and Two), either hardware or</a:t>
            </a:r>
            <a:endParaRPr/>
          </a:p>
          <a:p>
            <a:pPr indent="0" lvl="0" marL="0" rtl="0" algn="l">
              <a:spcBef>
                <a:spcPts val="333"/>
              </a:spcBef>
              <a:spcAft>
                <a:spcPts val="0"/>
              </a:spcAft>
              <a:buNone/>
            </a:pPr>
            <a:r>
              <a:rPr lang="en-US" sz="1110">
                <a:solidFill>
                  <a:schemeClr val="dk1"/>
                </a:solidFill>
                <a:latin typeface="Arial"/>
                <a:ea typeface="Arial"/>
                <a:cs typeface="Arial"/>
                <a:sym typeface="Arial"/>
              </a:rPr>
              <a:t>software, or both; and those that are fundamentally management issues (covered in</a:t>
            </a:r>
            <a:endParaRPr/>
          </a:p>
          <a:p>
            <a:pPr indent="0" lvl="0" marL="0" rtl="0" algn="l">
              <a:spcBef>
                <a:spcPts val="333"/>
              </a:spcBef>
              <a:spcAft>
                <a:spcPts val="0"/>
              </a:spcAft>
              <a:buNone/>
            </a:pPr>
            <a:r>
              <a:rPr lang="en-US" sz="1110">
                <a:solidFill>
                  <a:schemeClr val="dk1"/>
                </a:solidFill>
                <a:latin typeface="Arial"/>
                <a:ea typeface="Arial"/>
                <a:cs typeface="Arial"/>
                <a:sym typeface="Arial"/>
              </a:rPr>
              <a:t>Part Three).</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t/>
            </a:r>
            <a:endParaRPr sz="1110"/>
          </a:p>
        </p:txBody>
      </p:sp>
      <p:sp>
        <p:nvSpPr>
          <p:cNvPr id="279" name="Google Shape;27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t/>
            </a:r>
            <a:endParaRPr sz="1110"/>
          </a:p>
        </p:txBody>
      </p:sp>
      <p:sp>
        <p:nvSpPr>
          <p:cNvPr id="287" name="Google Shape;28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Despite years of research and development, it has not been possible to develop</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security design and implementation techniques that systematically exclude security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flaws and prevent all unauthorized actions. In the absence of such foolproof techniques,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it is useful to have a set of widely agreed design principles that can guide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development of protection mechanisms. The National Centers of Academic</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Excellence in Information Assurance/Cyber Defense, which is jointly sponsored by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U.S. National Security Agency and the U. S. Department of Homeland Security,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list the following as fundamental security design principles [NCAE13]:</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Economy of mechanism</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Fail-safe defaults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Complete mediation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Open design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Separation of privilege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Least privilege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Least common mechanism</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Psychological acceptability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Isolation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Encapsulation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Modularity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Layering</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Least astonishment</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95" name="Google Shape;29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110" u="none" strike="noStrike">
                <a:solidFill>
                  <a:schemeClr val="dk1"/>
                </a:solidFill>
                <a:latin typeface="Arial"/>
                <a:ea typeface="Arial"/>
                <a:cs typeface="Arial"/>
                <a:sym typeface="Arial"/>
              </a:rPr>
              <a:t>This chapter provides an overview of computer security. We begin with a discussion</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of what we mean by computer security. In essence, computer security deals</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with computer-related assets that are subject to a variety of threats and for which</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various measures are taken to protect those assets. Accordingly, the next section of</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this chapter provides a brief overview of the categories of computer-related assets</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that users and system managers wish to preserve and protect, and a look at the</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various threats and attacks that can be made on those assets. Then, we survey the</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measures that can be taken to deal with such threats and attacks. This we do from</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three different viewpoints, in Sections 1.3 through 1.5. We then lay out in general</a:t>
            </a:r>
            <a:endParaRPr/>
          </a:p>
          <a:p>
            <a:pPr indent="0" lvl="0" marL="0" rtl="0" algn="l">
              <a:spcBef>
                <a:spcPts val="333"/>
              </a:spcBef>
              <a:spcAft>
                <a:spcPts val="0"/>
              </a:spcAft>
              <a:buNone/>
            </a:pPr>
            <a:r>
              <a:rPr b="0" i="0" lang="en-US" sz="1110" u="none" strike="noStrike">
                <a:solidFill>
                  <a:schemeClr val="dk1"/>
                </a:solidFill>
                <a:latin typeface="Arial"/>
                <a:ea typeface="Arial"/>
                <a:cs typeface="Arial"/>
                <a:sym typeface="Arial"/>
              </a:rPr>
              <a:t>terms a computer security strategy.</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The focus of this chapter, and indeed this book, is on three fundamental</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questions:</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1. What assets do we need to protect?</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2. How are those assets threatened?</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3. What can we do to counter those threats?</a:t>
            </a:r>
            <a:endParaRPr b="0" sz="1110"/>
          </a:p>
        </p:txBody>
      </p:sp>
      <p:sp>
        <p:nvSpPr>
          <p:cNvPr id="105" name="Google Shape;10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8" name="Google Shape;32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 An attack surface consists of the reachable and exploitable vulnerabilities in a system</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[MANA11, HOWA03]. Examples of attack surfaces are the following:</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Open ports on outward facing Web and other servers, and code listening 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those ports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Services available on the inside of a firewall</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Code that processes incoming data, email, XML, office documents, and industry-specific</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custom data exchange formats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Interfaces, SQL, and Web forms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An employee with access to sensitive information vulnerable to a social engineering</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attack</a:t>
            </a:r>
            <a:endParaRPr/>
          </a:p>
        </p:txBody>
      </p:sp>
      <p:sp>
        <p:nvSpPr>
          <p:cNvPr id="329" name="Google Shape;32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0" name="Google Shape;35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Attack surfaces can be categorized in the following way:</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Network attack surface:  This category refers to vulnerabilities over an enterprise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network, wide-area network, or the Internet. Included in this category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are network protocol vulnerabilities, such as those used for a denial-of-service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attack, disruption of communications links, and various forms of intruder attacks.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Software attack surface:  This refers to vulnerabilities in application, utility,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or operating system code. A particular focus in this category is Web server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software.</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Human attack surface:  This category refers to vulnerabilities created by personnel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or outsiders, such as social engineering, human error, and trusted insiders.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 attack surface analysis is a useful technique for assessing the scale and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severity of threats to a system. A systematic analysis of points of vulnerability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makes developers and security analysts aware of where security mechanisms are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required. Once an attack surface is defined, designers may be able to find ways to</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make the surface smaller, thus making the task of the adversary more difficult. The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attack surface also provides guidance on setting priorities for testing, strengthening</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security measures, or modifying the service or application.</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p:txBody>
      </p:sp>
      <p:sp>
        <p:nvSpPr>
          <p:cNvPr id="351" name="Google Shape;35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4" name="Google Shape;3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 As illustrated in Figure 1.3, the use of layering, or defense in depth, and attack</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surface reduction complement each other in mitigating security risk.</a:t>
            </a:r>
            <a:endParaRPr/>
          </a:p>
          <a:p>
            <a:pPr indent="0" lvl="0" marL="0" rtl="0" algn="l">
              <a:spcBef>
                <a:spcPts val="360"/>
              </a:spcBef>
              <a:spcAft>
                <a:spcPts val="0"/>
              </a:spcAft>
              <a:buNone/>
            </a:pPr>
            <a:r>
              <a:t/>
            </a:r>
            <a:endParaRPr/>
          </a:p>
        </p:txBody>
      </p:sp>
      <p:sp>
        <p:nvSpPr>
          <p:cNvPr id="375" name="Google Shape;37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1" name="Google Shape;38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 An attack tree is a branching, hierarchical data structure that represents a set of</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potential techniques for exploiting security vulnerabilities [MAUW05, MOOR01,</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SCHN99]. The security incident that is the goal of the attack is represented as the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root node of the tree, and the ways that an attacker could reach that goal are iteratively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and incrementally represented as branches and subnodes of the tree. Each</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subnode defines a subgoal, and each subgoal may have its own set of further subgoals,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etc. The final nodes on the paths outward from the root, i.e., the leaf nodes,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represent different ways to initiate an attack. Each node other than a leaf is either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 AND-node or an OR-node. To achieve the goal represented by an AND-node,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subgoals represented by all of that node’s subnodes must be achieved; and for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 OR-node, at least one of the subgoals must be achieved. Branches can be labeled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with values representing difficulty, cost, or other attack attributes, so that alternative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attacks can be compared.</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motivation for the use of attack trees is to effectively exploit the information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available on attack patterns. Organizations such as CERT publish security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advisories that have enabled the development of a body of knowledge about both</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general attack strategies and specific attack patterns. Security analysts can use the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attack tree to document security attacks in a structured form that reveals key vulnerabilities.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attack tree can guide both the design of systems and applications,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and the choice and strength of countermeasures.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Figure 1.4, from [DIMI07], is an example of an attack tree analysis for an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Internet banking authentication application. The root of the tree is the objective of</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attacker, which is to compromise a user’s account. The shaded boxes on the tree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are the leaf nodes, which represent events that comprise the attacks. The white boxes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are categories which consist of one or more specific attack events (leaf nodes).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Figure 1.4 provides a thorough view of the different types of attacks on an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Internet banking authentication application. Using this tree as a starting point, security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analysts can assess the risk of each attack and, using the design principles outlined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 the preceding section, design a comprehensive security facility. [DIMO07]</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provides a good account of the results of this design effort.</a:t>
            </a:r>
            <a:endParaRPr/>
          </a:p>
        </p:txBody>
      </p:sp>
      <p:sp>
        <p:nvSpPr>
          <p:cNvPr id="382" name="Google Shape;38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8" name="Google Shape;3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 The first step in devising security services and mechanisms is to develop a security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policy. Those involved with computer security use the term security policy  in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various ways. At the least, a security policy is an informal description of desired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system behavior [NRC91]. Such informal policies may reference requirements for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security, integrity, and availability. More usefully, a security policy is a formal statement</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of rules and practices that specify or regulate how a system or organization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provides security services to protect sensitive and critical system resources (RFC</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4949). Such a formal security policy lends itself to being enforced by the system’s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technical controls as well as its management and operational controls.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In developing a security policy, a security manager needs to consider the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following factors: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The value of the assets being protected</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The vulnerabilities of the system</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Potential threats and the likelihood of attacks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Security implementation involves four complementary courses of action:</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Prevention:  An ideal security scheme is one in which no attack is successful.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Although this is not practical in all cases, there is a wide range of threats in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which prevention is a reasonable goal. For example, consider the transmission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of encrypted data. If a secure encryption algorithm is used, and if measures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are in place to prevent unauthorized access to encryption keys, then attacks 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confidentiality of the transmitted data will be prevented.</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Detection:  In a number of cases, absolute protection is not feasible, but it is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practical to detect security attacks. For example, there are intrusion detection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systems designed to detect the presence of unauthorized individuals logged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onto a system. Another example is detection of a denial of service attack, in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which communications or processing resources are consumed so that they are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unavailable to legitimate users.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Response:  If security mechanisms detect an ongoing attack, such as a denial of</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service attack, the system may be able to respond in such a way as to halt the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attack and prevent further damage.</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Recovery:  An example of recovery is the use of backup systems, so that if data</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integrity is compromised, a prior, correct copy of the data can be reloaded.</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NIST Computer Security Handbook [NIST95] defines assurance  as the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degree of confidence one has that the security measures, both technical and operational,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work as intended to protect the system and the information it processes. This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encompasses both system design and system implementation. Thus, assurance deals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with the questions, “Does the security system design meet its requirements?” and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“Does the security system implementation meet its specifications?”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Note that assurance is expressed as a degree of confidence, not in terms of a formal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proof that a design or implementation is correct. The state of the art in proving</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designs and implementations is such that it is not possible to provide absolute proof.</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Much work has been done in developing formal models that define requirements and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characterize designs and implementations, together with logical and mathematical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techniques for addressing these issues. But assurance is still a matter of degree.</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Evaluation  is the process of examining a computer product or system with</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respect to certain criteria. Evaluation involves testing and may also involve formal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analytic or mathematical techniques. The central thrust of work in this area is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the development of evaluation criteria that can be applied to any security system</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(encompassing security services and mechanisms) and that are broadly supported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for making product comparisons.</a:t>
            </a:r>
            <a:endParaRPr/>
          </a:p>
        </p:txBody>
      </p:sp>
      <p:sp>
        <p:nvSpPr>
          <p:cNvPr id="389" name="Google Shape;38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Chapter 1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The NIST Computer Security Handbook [NIST95] defines the term </a:t>
            </a:r>
            <a:r>
              <a:rPr b="0" i="1" lang="en-US" sz="1200">
                <a:solidFill>
                  <a:schemeClr val="dk1"/>
                </a:solidFill>
                <a:latin typeface="Arial"/>
                <a:ea typeface="Arial"/>
                <a:cs typeface="Arial"/>
                <a:sym typeface="Arial"/>
              </a:rPr>
              <a:t>computer security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as follows: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Computer Security: The protection afforded to an automated information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system in order to attain the applicable objectives of preserving the integrity,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availability, and confidentiality of information system resources (includes hardware,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software, firmware, information/data, and telecommunications).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This definition introduces three key objectives that are at the heart of computer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security:</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Confidentiality: This term covers two related concepts: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Data confidentiality : 1 Assures that private or confidential information is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not made available or disclosed to unauthorized individuals.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Privacy : Assures that individuals control or influence what information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related to them may be collected and stored and by whom and to whom</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that information may be disclosed.</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Integrity: This term covers two related concepts: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Data integrity : Assures that information and programs are changed only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 a specified and authorized manner.</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System integrity : Assures that a system performs its intended function in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an unimpaired manner, free from deliberate or inadvertent unauthorized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manipulation of the system.</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Availability: Assures that systems work promptly and service is not denied to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authorized users.</a:t>
            </a:r>
            <a:endParaRPr b="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This definition introduces three key objectives that are at the heart of computer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security:</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Confidentiality:  This term covers two related concepts: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Data confidentiality:  Assures that private or confidential information is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not made available or disclosed to unauthorized individuals.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Privacy:  Assures that individuals control or influence what information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related to them may be collected and stored and by whom and to whom</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that information may be disclosed.</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Integrity:  This term covers two related concepts: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Data integrity:  Assures that information and programs are changed only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 a specified and authorized manner.</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System integrity:  Assures that a system performs its intended function in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 unimpaired manner, free from deliberate or inadvertent unauthorized</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manipulation of the system.</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Availability:  Assures that systems work promptly and service is not denied to</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authorized users.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These three concepts form what is often referred to as the CIA triad.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three concepts embody the fundamental security objectives for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both data and for information and computing services. For example, the NIST standard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FIPS 199 ( </a:t>
            </a:r>
            <a:r>
              <a:rPr b="0" i="1" lang="en-US" sz="1200">
                <a:solidFill>
                  <a:schemeClr val="dk1"/>
                </a:solidFill>
                <a:latin typeface="Arial"/>
                <a:ea typeface="Arial"/>
                <a:cs typeface="Arial"/>
                <a:sym typeface="Arial"/>
              </a:rPr>
              <a:t>Standards for Security Categorization of Federal Information</a:t>
            </a:r>
            <a:endParaRPr/>
          </a:p>
          <a:p>
            <a:pPr indent="0" lvl="0" marL="0" rtl="0" algn="l">
              <a:spcBef>
                <a:spcPts val="360"/>
              </a:spcBef>
              <a:spcAft>
                <a:spcPts val="0"/>
              </a:spcAft>
              <a:buNone/>
            </a:pPr>
            <a:r>
              <a:rPr b="0" i="1" lang="en-US" sz="1200">
                <a:solidFill>
                  <a:schemeClr val="dk1"/>
                </a:solidFill>
                <a:latin typeface="Arial"/>
                <a:ea typeface="Arial"/>
                <a:cs typeface="Arial"/>
                <a:sym typeface="Arial"/>
              </a:rPr>
              <a:t>and Information Systems ) lists confidentiality, integrity, and availability as the three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security objectives for information and for information systems.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n-US" sz="1110">
                <a:solidFill>
                  <a:schemeClr val="dk1"/>
                </a:solidFill>
                <a:latin typeface="Arial"/>
                <a:ea typeface="Arial"/>
                <a:cs typeface="Arial"/>
                <a:sym typeface="Arial"/>
              </a:rPr>
              <a:t>FIPS PUB 199</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provides a useful characterization of these three objectives in terms of requirements</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and the definition of a loss of security in each category:</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 Confidentiality: Preserving authorized restrictions on information access</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and disclosure, including means for protecting personal privacy and proprietary</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information. A loss of confidentiality is the unauthorized disclosure of</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information.</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 Integrity: Guarding against improper information modification or destruction,</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including ensuring information non-repudiation and authenticity. A loss of</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integrity is the unauthorized modification or destruction of information.</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 Availability: Ensuring timely and reliable access to and use of information.</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A loss of availability is the disruption of access to or use of information or an</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information system.</a:t>
            </a:r>
            <a:endParaRPr/>
          </a:p>
          <a:p>
            <a:pPr indent="0" lvl="0" marL="0" rtl="0" algn="l">
              <a:spcBef>
                <a:spcPts val="333"/>
              </a:spcBef>
              <a:spcAft>
                <a:spcPts val="0"/>
              </a:spcAft>
              <a:buNone/>
            </a:pPr>
            <a:r>
              <a:t/>
            </a:r>
            <a:endParaRPr b="0" sz="1110">
              <a:latin typeface="Times New Roman"/>
              <a:ea typeface="Times New Roman"/>
              <a:cs typeface="Times New Roman"/>
              <a:sym typeface="Times New Roman"/>
            </a:endParaRPr>
          </a:p>
          <a:p>
            <a:pPr indent="0" lvl="0" marL="0" rtl="0" algn="l">
              <a:spcBef>
                <a:spcPts val="333"/>
              </a:spcBef>
              <a:spcAft>
                <a:spcPts val="0"/>
              </a:spcAft>
              <a:buNone/>
            </a:pPr>
            <a:r>
              <a:rPr b="0" lang="en-US" sz="1110">
                <a:solidFill>
                  <a:schemeClr val="dk1"/>
                </a:solidFill>
                <a:latin typeface="Arial"/>
                <a:ea typeface="Arial"/>
                <a:cs typeface="Arial"/>
                <a:sym typeface="Arial"/>
              </a:rPr>
              <a:t>Although the use of the CIA triad to define security objectives is well established,</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some in the security field feel that additional concepts are needed to present</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a complete picture. Two of the most commonly mentioned are as follows:</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 Authenticity: The property of being genuine and being able to be verified and</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trusted; confidence in the validity of a transmission, a message, or message</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originator. This means verifying that users are who they say they are and that</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each input arriving at the system came from a trusted source.</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 Accountability: The security goal that generates the requirement for actions</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of an entity to be traced uniquely to that entity. This supports nonrepudiation,</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deterrence, fault isolation, intrusion detection and prevention, and after-action</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recovery and legal action. Because truly secure systems aren’t yet an achievable</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goal, we must be able to trace a security breach to a responsible party. Systems</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must keep records of their activities to permit later forensic analysis to trace</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security breaches or to aid in transaction disputes.</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b="0" lang="en-US" sz="1110">
                <a:solidFill>
                  <a:schemeClr val="dk1"/>
                </a:solidFill>
                <a:latin typeface="Arial"/>
                <a:ea typeface="Arial"/>
                <a:cs typeface="Arial"/>
                <a:sym typeface="Arial"/>
              </a:rPr>
              <a:t>Note that FIPS PUB 199 includes authenticity under integrity.</a:t>
            </a:r>
            <a:endParaRPr b="0" sz="1110"/>
          </a:p>
          <a:p>
            <a:pPr indent="0" lvl="0" marL="0" rtl="0" algn="l">
              <a:spcBef>
                <a:spcPts val="333"/>
              </a:spcBef>
              <a:spcAft>
                <a:spcPts val="0"/>
              </a:spcAft>
              <a:buNone/>
            </a:pPr>
            <a:r>
              <a:t/>
            </a:r>
            <a:endParaRPr b="0" sz="1110"/>
          </a:p>
        </p:txBody>
      </p:sp>
      <p:sp>
        <p:nvSpPr>
          <p:cNvPr id="131" name="Google Shape;13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We use three levels of impact on organizations or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individuals should there be a breach of security (i.e., a loss of confidentiality, integrity,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or availability). These levels are defined in FIPS 199:</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Low:  The loss could be expected to have a limited adverse effect on organizational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operations, organizational assets, or individuals. A limited adverse effect</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means that, for example, the loss of confidentiality, integrity, or availability</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might (i) cause a degradation in mission capability to an extent and duration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that the organization is able to perform its primary functions, but the effectiveness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of the functions is noticeably reduced; (ii) result in minor damage to</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organizational assets; (iii) result in minor financial loss; or (iv) result in minor</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harm to individuals.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Moderate:  The loss could be expected to have a serious adverse effect 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organizational operations, organizational assets, or individuals. A serious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adverse effect means that, for example, the loss might (i) cause a significant</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degradation in mission capability to an extent and duration that the organization</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is able to perform its primary functions, but the effectiveness of the functions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is significantly reduced; (ii) result in significant damage to organizational</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assets; (iii) result in significant financial loss; or (iv) result in significant harm</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to individuals that does not involve loss of life or serious, life-threatening</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injuries.</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High:  The loss could be expected to have a severe or catastrophic adverse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effect on organizational operations, organizational assets, or individuals. A</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severe or catastrophic adverse effect means that, for example, the loss might</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 cause a severe degradation in or loss of mission capability to an extent</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and duration that the organization is not able to perform one or more of its</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primary functions; (ii) result in major damage to organizational assets; (iii)</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result in major financial loss; or (iv) result in severe or catastrophic harm to</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individuals involving loss of life or serious life-threatening injuries.</a:t>
            </a:r>
            <a:endParaRPr/>
          </a:p>
        </p:txBody>
      </p:sp>
      <p:sp>
        <p:nvSpPr>
          <p:cNvPr id="152" name="Google Shape;15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Computer security is both fascinating and complex. Some of the reasons follow:</a:t>
            </a:r>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b="1"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Computer security is not as simple as it might first appear to the novice. The requirements seem to be straightforward, but the mechanisms used to meet those requirements can be quite complex and subtle.</a:t>
            </a:r>
            <a:endParaRPr/>
          </a:p>
          <a:p>
            <a:pPr indent="0" lvl="0" marL="0" rtl="0" algn="l">
              <a:spcBef>
                <a:spcPts val="360"/>
              </a:spcBef>
              <a:spcAft>
                <a:spcPts val="0"/>
              </a:spcAft>
              <a:buNone/>
            </a:pPr>
            <a:r>
              <a:rPr b="1"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 In developing a particular security mechanism or algorithm, one must always consider potential attacks (often unexpected) on those security features. </a:t>
            </a:r>
            <a:endParaRPr/>
          </a:p>
          <a:p>
            <a:pPr indent="0" lvl="0" marL="0" rtl="0" algn="l">
              <a:spcBef>
                <a:spcPts val="360"/>
              </a:spcBef>
              <a:spcAft>
                <a:spcPts val="0"/>
              </a:spcAft>
              <a:buNone/>
            </a:pPr>
            <a:r>
              <a:rPr b="1"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Hence procedures used to provide particular services are often counterintuitive. </a:t>
            </a:r>
            <a:endParaRPr/>
          </a:p>
          <a:p>
            <a:pPr indent="0" lvl="0" marL="0" rtl="0" algn="l">
              <a:spcBef>
                <a:spcPts val="360"/>
              </a:spcBef>
              <a:spcAft>
                <a:spcPts val="0"/>
              </a:spcAft>
              <a:buNone/>
            </a:pPr>
            <a:r>
              <a:rPr b="1" lang="en-US">
                <a:latin typeface="Times New Roman"/>
                <a:ea typeface="Times New Roman"/>
                <a:cs typeface="Times New Roman"/>
                <a:sym typeface="Times New Roman"/>
              </a:rPr>
              <a:t>4. </a:t>
            </a:r>
            <a:r>
              <a:rPr lang="en-US">
                <a:latin typeface="Times New Roman"/>
                <a:ea typeface="Times New Roman"/>
                <a:cs typeface="Times New Roman"/>
                <a:sym typeface="Times New Roman"/>
              </a:rPr>
              <a:t>Having designed various security mechanisms, it is necessary to decide where to use them.</a:t>
            </a:r>
            <a:endParaRPr/>
          </a:p>
          <a:p>
            <a:pPr indent="0" lvl="0" marL="0" rtl="0" algn="l">
              <a:spcBef>
                <a:spcPts val="360"/>
              </a:spcBef>
              <a:spcAft>
                <a:spcPts val="0"/>
              </a:spcAft>
              <a:buNone/>
            </a:pPr>
            <a:r>
              <a:rPr b="1" lang="en-US">
                <a:latin typeface="Times New Roman"/>
                <a:ea typeface="Times New Roman"/>
                <a:cs typeface="Times New Roman"/>
                <a:sym typeface="Times New Roman"/>
              </a:rPr>
              <a:t>5.</a:t>
            </a:r>
            <a:r>
              <a:rPr lang="en-US">
                <a:latin typeface="Times New Roman"/>
                <a:ea typeface="Times New Roman"/>
                <a:cs typeface="Times New Roman"/>
                <a:sym typeface="Times New Roman"/>
              </a:rPr>
              <a:t> Security mechanisms typically involve more than a particular algorithm or protocol, but also require participants to have secret information, leading to issues of creation, distribution, and protection of that secret information. </a:t>
            </a:r>
            <a:endParaRPr/>
          </a:p>
          <a:p>
            <a:pPr indent="0" lvl="0" marL="0" rtl="0" algn="l">
              <a:spcBef>
                <a:spcPts val="360"/>
              </a:spcBef>
              <a:spcAft>
                <a:spcPts val="0"/>
              </a:spcAft>
              <a:buNone/>
            </a:pPr>
            <a:r>
              <a:rPr b="1" lang="en-US">
                <a:latin typeface="Times New Roman"/>
                <a:ea typeface="Times New Roman"/>
                <a:cs typeface="Times New Roman"/>
                <a:sym typeface="Times New Roman"/>
              </a:rPr>
              <a:t>6. </a:t>
            </a:r>
            <a:r>
              <a:rPr lang="en-US">
                <a:latin typeface="Times New Roman"/>
                <a:ea typeface="Times New Roman"/>
                <a:cs typeface="Times New Roman"/>
                <a:sym typeface="Times New Roman"/>
              </a:rPr>
              <a:t>Computer security is essentially a battle of wits between a perpetrator who tries to find holes and the designer or administrator who tries to close them. </a:t>
            </a:r>
            <a:endParaRPr/>
          </a:p>
          <a:p>
            <a:pPr indent="0" lvl="0" marL="0" rtl="0" algn="l">
              <a:spcBef>
                <a:spcPts val="360"/>
              </a:spcBef>
              <a:spcAft>
                <a:spcPts val="0"/>
              </a:spcAft>
              <a:buNone/>
            </a:pPr>
            <a:r>
              <a:rPr b="1" lang="en-US">
                <a:latin typeface="Times New Roman"/>
                <a:ea typeface="Times New Roman"/>
                <a:cs typeface="Times New Roman"/>
                <a:sym typeface="Times New Roman"/>
              </a:rPr>
              <a:t>7. </a:t>
            </a:r>
            <a:r>
              <a:rPr lang="en-US">
                <a:latin typeface="Times New Roman"/>
                <a:ea typeface="Times New Roman"/>
                <a:cs typeface="Times New Roman"/>
                <a:sym typeface="Times New Roman"/>
              </a:rPr>
              <a:t>There is a natural tendency on the part of users and system managers to perceive little benefit from security investment until a security failure occurs.</a:t>
            </a:r>
            <a:endParaRPr/>
          </a:p>
          <a:p>
            <a:pPr indent="0" lvl="0" marL="0" rtl="0" algn="l">
              <a:spcBef>
                <a:spcPts val="360"/>
              </a:spcBef>
              <a:spcAft>
                <a:spcPts val="0"/>
              </a:spcAft>
              <a:buNone/>
            </a:pPr>
            <a:r>
              <a:rPr b="1" lang="en-US">
                <a:latin typeface="Times New Roman"/>
                <a:ea typeface="Times New Roman"/>
                <a:cs typeface="Times New Roman"/>
                <a:sym typeface="Times New Roman"/>
              </a:rPr>
              <a:t>8. </a:t>
            </a:r>
            <a:r>
              <a:rPr lang="en-US">
                <a:latin typeface="Times New Roman"/>
                <a:ea typeface="Times New Roman"/>
                <a:cs typeface="Times New Roman"/>
                <a:sym typeface="Times New Roman"/>
              </a:rPr>
              <a:t>Security requires regular monitoring, difficult in today's short-term environment.</a:t>
            </a:r>
            <a:endParaRPr/>
          </a:p>
          <a:p>
            <a:pPr indent="0" lvl="0" marL="0" rtl="0" algn="l">
              <a:spcBef>
                <a:spcPts val="360"/>
              </a:spcBef>
              <a:spcAft>
                <a:spcPts val="0"/>
              </a:spcAft>
              <a:buNone/>
            </a:pPr>
            <a:r>
              <a:rPr b="1" lang="en-US">
                <a:latin typeface="Times New Roman"/>
                <a:ea typeface="Times New Roman"/>
                <a:cs typeface="Times New Roman"/>
                <a:sym typeface="Times New Roman"/>
              </a:rPr>
              <a:t>9. </a:t>
            </a:r>
            <a:r>
              <a:rPr lang="en-US">
                <a:latin typeface="Times New Roman"/>
                <a:ea typeface="Times New Roman"/>
                <a:cs typeface="Times New Roman"/>
                <a:sym typeface="Times New Roman"/>
              </a:rPr>
              <a:t>Security is still too often an afterthought - incorporated after the design is complete.</a:t>
            </a:r>
            <a:endParaRPr/>
          </a:p>
          <a:p>
            <a:pPr indent="0" lvl="0" marL="0" rtl="0" algn="l">
              <a:spcBef>
                <a:spcPts val="360"/>
              </a:spcBef>
              <a:spcAft>
                <a:spcPts val="0"/>
              </a:spcAft>
              <a:buNone/>
            </a:pPr>
            <a:r>
              <a:rPr b="1" lang="en-US">
                <a:latin typeface="Times New Roman"/>
                <a:ea typeface="Times New Roman"/>
                <a:cs typeface="Times New Roman"/>
                <a:sym typeface="Times New Roman"/>
              </a:rPr>
              <a:t>10. </a:t>
            </a:r>
            <a:r>
              <a:rPr lang="en-US">
                <a:latin typeface="Times New Roman"/>
                <a:ea typeface="Times New Roman"/>
                <a:cs typeface="Times New Roman"/>
                <a:sym typeface="Times New Roman"/>
              </a:rPr>
              <a:t>Many users / security administrators view strong security as an impediment to efficient and user-friendly operation of an information system or use of information.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0" name="Google Shape;18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i="0" lang="en-US" sz="1200">
                <a:solidFill>
                  <a:schemeClr val="dk1"/>
                </a:solidFill>
                <a:latin typeface="Arial"/>
                <a:ea typeface="Arial"/>
                <a:cs typeface="Arial"/>
                <a:sym typeface="Arial"/>
              </a:rPr>
              <a:t>We now introduce some terminology that will be useful throughout the book, relying</a:t>
            </a:r>
            <a:endParaRPr/>
          </a:p>
          <a:p>
            <a:pPr indent="0" lvl="0" marL="0" rtl="0" algn="l">
              <a:spcBef>
                <a:spcPts val="360"/>
              </a:spcBef>
              <a:spcAft>
                <a:spcPts val="0"/>
              </a:spcAft>
              <a:buNone/>
            </a:pPr>
            <a:r>
              <a:rPr i="0" lang="en-US" sz="1200">
                <a:solidFill>
                  <a:schemeClr val="dk1"/>
                </a:solidFill>
                <a:latin typeface="Arial"/>
                <a:ea typeface="Arial"/>
                <a:cs typeface="Arial"/>
                <a:sym typeface="Arial"/>
              </a:rPr>
              <a:t>on RFC 4949, Internet Security Glossary .  Table 1.1 defines terms.</a:t>
            </a:r>
            <a:endParaRPr i="0"/>
          </a:p>
        </p:txBody>
      </p:sp>
      <p:sp>
        <p:nvSpPr>
          <p:cNvPr id="181" name="Google Shape;18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 Figure 1.1, based on [CCPS12a], shows the relationship among some of these terms.</a:t>
            </a:r>
            <a:endParaRPr/>
          </a:p>
          <a:p>
            <a:pPr indent="0" lvl="0" marL="0" rtl="0" algn="l">
              <a:spcBef>
                <a:spcPts val="360"/>
              </a:spcBef>
              <a:spcAft>
                <a:spcPts val="0"/>
              </a:spcAft>
              <a:buNone/>
            </a:pPr>
            <a:r>
              <a:t/>
            </a:r>
            <a:endParaRPr i="1">
              <a:latin typeface="Times New Roman"/>
              <a:ea typeface="Times New Roman"/>
              <a:cs typeface="Times New Roman"/>
              <a:sym typeface="Times New Roman"/>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 We start with the concept of a system resource , or asset , that users and owners wish to protect.</a:t>
            </a:r>
            <a:endParaRPr i="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 name="Shape 17"/>
        <p:cNvGrpSpPr/>
        <p:nvPr/>
      </p:nvGrpSpPr>
      <p:grpSpPr>
        <a:xfrm>
          <a:off x="0" y="0"/>
          <a:ext cx="0" cy="0"/>
          <a:chOff x="0" y="0"/>
          <a:chExt cx="0" cy="0"/>
        </a:xfrm>
      </p:grpSpPr>
      <p:sp>
        <p:nvSpPr>
          <p:cNvPr id="18" name="Google Shape;18;p2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36"/>
          <p:cNvSpPr txBox="1"/>
          <p:nvPr>
            <p:ph type="title"/>
          </p:nvPr>
        </p:nvSpPr>
        <p:spPr>
          <a:xfrm>
            <a:off x="1679576" y="228600"/>
            <a:ext cx="5711824" cy="895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6"/>
          <p:cNvSpPr/>
          <p:nvPr>
            <p:ph idx="2" type="pic"/>
          </p:nvPr>
        </p:nvSpPr>
        <p:spPr>
          <a:xfrm>
            <a:off x="1508126" y="1143000"/>
            <a:ext cx="6054724" cy="4541044"/>
          </a:xfrm>
          <a:prstGeom prst="rect">
            <a:avLst/>
          </a:prstGeom>
          <a:noFill/>
          <a:ln cap="flat" cmpd="sng" w="76200">
            <a:solidFill>
              <a:schemeClr val="dk1"/>
            </a:solidFill>
            <a:prstDash val="solid"/>
            <a:round/>
            <a:headEnd len="sm" w="sm" type="none"/>
            <a:tailEnd len="sm" w="sm" type="none"/>
          </a:ln>
          <a:effectLst>
            <a:outerShdw blurRad="88900" rotWithShape="0" algn="ctr" dir="5400000" dist="50800">
              <a:srgbClr val="000000">
                <a:alpha val="24705"/>
              </a:srgbClr>
            </a:outerShdw>
          </a:effectLst>
        </p:spPr>
      </p:sp>
      <p:sp>
        <p:nvSpPr>
          <p:cNvPr id="79" name="Google Shape;79;p36"/>
          <p:cNvSpPr txBox="1"/>
          <p:nvPr>
            <p:ph idx="1" type="body"/>
          </p:nvPr>
        </p:nvSpPr>
        <p:spPr>
          <a:xfrm>
            <a:off x="1679576" y="5810250"/>
            <a:ext cx="5711824" cy="5334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Clr>
                <a:srgbClr val="FEFEFE"/>
              </a:buClr>
              <a:buSzPts val="1600"/>
              <a:buNone/>
              <a:defRPr sz="1600"/>
            </a:lvl1pPr>
            <a:lvl2pPr indent="-228600" lvl="1" marL="914400" algn="l">
              <a:spcBef>
                <a:spcPts val="240"/>
              </a:spcBef>
              <a:spcAft>
                <a:spcPts val="0"/>
              </a:spcAft>
              <a:buClr>
                <a:srgbClr val="FEFEFE"/>
              </a:buClr>
              <a:buSzPts val="1200"/>
              <a:buNone/>
              <a:defRPr sz="1200"/>
            </a:lvl2pPr>
            <a:lvl3pPr indent="-228600" lvl="2" marL="1371600" algn="l">
              <a:spcBef>
                <a:spcPts val="200"/>
              </a:spcBef>
              <a:spcAft>
                <a:spcPts val="0"/>
              </a:spcAft>
              <a:buClr>
                <a:srgbClr val="FEFEFE"/>
              </a:buClr>
              <a:buSzPts val="1000"/>
              <a:buNone/>
              <a:defRPr sz="1000"/>
            </a:lvl3pPr>
            <a:lvl4pPr indent="-228600" lvl="3" marL="1828800" algn="l">
              <a:spcBef>
                <a:spcPts val="180"/>
              </a:spcBef>
              <a:spcAft>
                <a:spcPts val="0"/>
              </a:spcAft>
              <a:buClr>
                <a:srgbClr val="FEFEFE"/>
              </a:buClr>
              <a:buSzPts val="900"/>
              <a:buNone/>
              <a:defRPr sz="900"/>
            </a:lvl4pPr>
            <a:lvl5pPr indent="-228600" lvl="4" marL="2286000" algn="l">
              <a:spcBef>
                <a:spcPts val="180"/>
              </a:spcBef>
              <a:spcAft>
                <a:spcPts val="0"/>
              </a:spcAft>
              <a:buClr>
                <a:srgbClr val="FEFEFE"/>
              </a:buClr>
              <a:buSzPts val="900"/>
              <a:buNone/>
              <a:defRPr sz="900"/>
            </a:lvl5pPr>
            <a:lvl6pPr indent="-228600" lvl="5" marL="2743200" algn="l">
              <a:spcBef>
                <a:spcPts val="180"/>
              </a:spcBef>
              <a:spcAft>
                <a:spcPts val="0"/>
              </a:spcAft>
              <a:buClr>
                <a:srgbClr val="FEFEFE"/>
              </a:buClr>
              <a:buSzPts val="900"/>
              <a:buNone/>
              <a:defRPr sz="900"/>
            </a:lvl6pPr>
            <a:lvl7pPr indent="-228600" lvl="6" marL="3200400" algn="l">
              <a:spcBef>
                <a:spcPts val="180"/>
              </a:spcBef>
              <a:spcAft>
                <a:spcPts val="0"/>
              </a:spcAft>
              <a:buClr>
                <a:srgbClr val="FEFEFE"/>
              </a:buClr>
              <a:buSzPts val="900"/>
              <a:buNone/>
              <a:defRPr sz="900"/>
            </a:lvl7pPr>
            <a:lvl8pPr indent="-228600" lvl="7" marL="3657600" algn="l">
              <a:spcBef>
                <a:spcPts val="180"/>
              </a:spcBef>
              <a:spcAft>
                <a:spcPts val="0"/>
              </a:spcAft>
              <a:buClr>
                <a:srgbClr val="FEFEFE"/>
              </a:buClr>
              <a:buSzPts val="900"/>
              <a:buNone/>
              <a:defRPr sz="900"/>
            </a:lvl8pPr>
            <a:lvl9pPr indent="-228600" lvl="8" marL="4114800" algn="l">
              <a:spcBef>
                <a:spcPts val="180"/>
              </a:spcBef>
              <a:spcAft>
                <a:spcPts val="0"/>
              </a:spcAft>
              <a:buClr>
                <a:srgbClr val="FEFEFE"/>
              </a:buClr>
              <a:buSzPts val="900"/>
              <a:buNone/>
              <a:defRPr sz="900"/>
            </a:lvl9pPr>
          </a:lstStyle>
          <a:p/>
        </p:txBody>
      </p:sp>
      <p:sp>
        <p:nvSpPr>
          <p:cNvPr id="80" name="Google Shape;80;p3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3" name="Shape 83"/>
        <p:cNvGrpSpPr/>
        <p:nvPr/>
      </p:nvGrpSpPr>
      <p:grpSpPr>
        <a:xfrm>
          <a:off x="0" y="0"/>
          <a:ext cx="0" cy="0"/>
          <a:chOff x="0" y="0"/>
          <a:chExt cx="0" cy="0"/>
        </a:xfrm>
      </p:grpSpPr>
      <p:sp>
        <p:nvSpPr>
          <p:cNvPr id="84" name="Google Shape;84;p3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FEFEFE"/>
              </a:buClr>
              <a:buSzPts val="1800"/>
              <a:buChar char="•"/>
              <a:defRPr/>
            </a:lvl1pPr>
            <a:lvl2pPr indent="-342900" lvl="1" marL="914400" algn="l">
              <a:spcBef>
                <a:spcPts val="360"/>
              </a:spcBef>
              <a:spcAft>
                <a:spcPts val="0"/>
              </a:spcAft>
              <a:buClr>
                <a:srgbClr val="FEFEFE"/>
              </a:buClr>
              <a:buSzPts val="1800"/>
              <a:buChar char="o"/>
              <a:defRPr/>
            </a:lvl2pPr>
            <a:lvl3pPr indent="-342900" lvl="2" marL="1371600" algn="l">
              <a:spcBef>
                <a:spcPts val="360"/>
              </a:spcBef>
              <a:spcAft>
                <a:spcPts val="0"/>
              </a:spcAft>
              <a:buClr>
                <a:srgbClr val="FEFEFE"/>
              </a:buClr>
              <a:buSzPts val="1800"/>
              <a:buChar char="•"/>
              <a:defRPr/>
            </a:lvl3pPr>
            <a:lvl4pPr indent="-342900" lvl="3" marL="1828800" algn="l">
              <a:spcBef>
                <a:spcPts val="360"/>
              </a:spcBef>
              <a:spcAft>
                <a:spcPts val="0"/>
              </a:spcAft>
              <a:buClr>
                <a:srgbClr val="FEFEFE"/>
              </a:buClr>
              <a:buSzPts val="1800"/>
              <a:buChar char="o"/>
              <a:defRPr/>
            </a:lvl4pPr>
            <a:lvl5pPr indent="-342900" lvl="4" marL="2286000" algn="l">
              <a:spcBef>
                <a:spcPts val="360"/>
              </a:spcBef>
              <a:spcAft>
                <a:spcPts val="0"/>
              </a:spcAft>
              <a:buClr>
                <a:srgbClr val="FEFEFE"/>
              </a:buClr>
              <a:buSzPts val="1800"/>
              <a:buChar char="•"/>
              <a:defRPr/>
            </a:lvl5pPr>
            <a:lvl6pPr indent="-342900" lvl="5" marL="2743200" algn="l">
              <a:spcBef>
                <a:spcPts val="360"/>
              </a:spcBef>
              <a:spcAft>
                <a:spcPts val="0"/>
              </a:spcAft>
              <a:buClr>
                <a:srgbClr val="FEFEFE"/>
              </a:buClr>
              <a:buSzPts val="1800"/>
              <a:buChar char="o"/>
              <a:defRPr/>
            </a:lvl6pPr>
            <a:lvl7pPr indent="-342900" lvl="6" marL="3200400" algn="l">
              <a:spcBef>
                <a:spcPts val="360"/>
              </a:spcBef>
              <a:spcAft>
                <a:spcPts val="0"/>
              </a:spcAft>
              <a:buClr>
                <a:srgbClr val="FEFEFE"/>
              </a:buClr>
              <a:buSzPts val="1800"/>
              <a:buChar char="•"/>
              <a:defRPr/>
            </a:lvl7pPr>
            <a:lvl8pPr indent="-342900" lvl="7" marL="3657600" algn="l">
              <a:spcBef>
                <a:spcPts val="360"/>
              </a:spcBef>
              <a:spcAft>
                <a:spcPts val="0"/>
              </a:spcAft>
              <a:buClr>
                <a:srgbClr val="FEFEFE"/>
              </a:buClr>
              <a:buSzPts val="1800"/>
              <a:buChar char="o"/>
              <a:defRPr/>
            </a:lvl8pPr>
            <a:lvl9pPr indent="-342900" lvl="8" marL="4114800" algn="l">
              <a:spcBef>
                <a:spcPts val="360"/>
              </a:spcBef>
              <a:spcAft>
                <a:spcPts val="0"/>
              </a:spcAft>
              <a:buClr>
                <a:srgbClr val="FEFEFE"/>
              </a:buClr>
              <a:buSzPts val="1800"/>
              <a:buChar char="•"/>
              <a:defRPr/>
            </a:lvl9pPr>
          </a:lstStyle>
          <a:p/>
        </p:txBody>
      </p:sp>
      <p:sp>
        <p:nvSpPr>
          <p:cNvPr id="86" name="Google Shape;86;p3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8"/>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FEFEFE"/>
              </a:buClr>
              <a:buSzPts val="1800"/>
              <a:buChar char="•"/>
              <a:defRPr/>
            </a:lvl1pPr>
            <a:lvl2pPr indent="-342900" lvl="1" marL="914400" algn="l">
              <a:spcBef>
                <a:spcPts val="360"/>
              </a:spcBef>
              <a:spcAft>
                <a:spcPts val="0"/>
              </a:spcAft>
              <a:buClr>
                <a:srgbClr val="FEFEFE"/>
              </a:buClr>
              <a:buSzPts val="1800"/>
              <a:buChar char="o"/>
              <a:defRPr/>
            </a:lvl2pPr>
            <a:lvl3pPr indent="-342900" lvl="2" marL="1371600" algn="l">
              <a:spcBef>
                <a:spcPts val="360"/>
              </a:spcBef>
              <a:spcAft>
                <a:spcPts val="0"/>
              </a:spcAft>
              <a:buClr>
                <a:srgbClr val="FEFEFE"/>
              </a:buClr>
              <a:buSzPts val="1800"/>
              <a:buChar char="•"/>
              <a:defRPr/>
            </a:lvl3pPr>
            <a:lvl4pPr indent="-342900" lvl="3" marL="1828800" algn="l">
              <a:spcBef>
                <a:spcPts val="360"/>
              </a:spcBef>
              <a:spcAft>
                <a:spcPts val="0"/>
              </a:spcAft>
              <a:buClr>
                <a:srgbClr val="FEFEFE"/>
              </a:buClr>
              <a:buSzPts val="1800"/>
              <a:buChar char="o"/>
              <a:defRPr/>
            </a:lvl4pPr>
            <a:lvl5pPr indent="-342900" lvl="4" marL="2286000" algn="l">
              <a:spcBef>
                <a:spcPts val="360"/>
              </a:spcBef>
              <a:spcAft>
                <a:spcPts val="0"/>
              </a:spcAft>
              <a:buClr>
                <a:srgbClr val="FEFEFE"/>
              </a:buClr>
              <a:buSzPts val="1800"/>
              <a:buChar char="•"/>
              <a:defRPr/>
            </a:lvl5pPr>
            <a:lvl6pPr indent="-342900" lvl="5" marL="2743200" algn="l">
              <a:spcBef>
                <a:spcPts val="360"/>
              </a:spcBef>
              <a:spcAft>
                <a:spcPts val="0"/>
              </a:spcAft>
              <a:buClr>
                <a:srgbClr val="FEFEFE"/>
              </a:buClr>
              <a:buSzPts val="1800"/>
              <a:buChar char="o"/>
              <a:defRPr/>
            </a:lvl6pPr>
            <a:lvl7pPr indent="-342900" lvl="6" marL="3200400" algn="l">
              <a:spcBef>
                <a:spcPts val="360"/>
              </a:spcBef>
              <a:spcAft>
                <a:spcPts val="0"/>
              </a:spcAft>
              <a:buClr>
                <a:srgbClr val="FEFEFE"/>
              </a:buClr>
              <a:buSzPts val="1800"/>
              <a:buChar char="•"/>
              <a:defRPr/>
            </a:lvl7pPr>
            <a:lvl8pPr indent="-342900" lvl="7" marL="3657600" algn="l">
              <a:spcBef>
                <a:spcPts val="360"/>
              </a:spcBef>
              <a:spcAft>
                <a:spcPts val="0"/>
              </a:spcAft>
              <a:buClr>
                <a:srgbClr val="FEFEFE"/>
              </a:buClr>
              <a:buSzPts val="1800"/>
              <a:buChar char="o"/>
              <a:defRPr/>
            </a:lvl8pPr>
            <a:lvl9pPr indent="-342900" lvl="8" marL="4114800" algn="l">
              <a:spcBef>
                <a:spcPts val="360"/>
              </a:spcBef>
              <a:spcAft>
                <a:spcPts val="0"/>
              </a:spcAft>
              <a:buClr>
                <a:srgbClr val="FEFEFE"/>
              </a:buClr>
              <a:buSzPts val="1800"/>
              <a:buChar char="•"/>
              <a:defRPr/>
            </a:lvl9pPr>
          </a:lstStyle>
          <a:p/>
        </p:txBody>
      </p:sp>
      <p:sp>
        <p:nvSpPr>
          <p:cNvPr id="92" name="Google Shape;92;p3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chemeClr val="lt1"/>
              </a:buClr>
              <a:buSzPts val="2400"/>
              <a:buNone/>
              <a:defRPr sz="2400">
                <a:solidFill>
                  <a:schemeClr val="lt1"/>
                </a:solidFill>
              </a:defRPr>
            </a:lvl1pPr>
            <a:lvl2pPr lvl="1" algn="ctr">
              <a:spcBef>
                <a:spcPts val="320"/>
              </a:spcBef>
              <a:spcAft>
                <a:spcPts val="0"/>
              </a:spcAft>
              <a:buClr>
                <a:schemeClr val="lt1"/>
              </a:buClr>
              <a:buSzPts val="1600"/>
              <a:buNone/>
              <a:defRPr>
                <a:solidFill>
                  <a:schemeClr val="lt1"/>
                </a:solidFill>
              </a:defRPr>
            </a:lvl2pPr>
            <a:lvl3pPr lvl="2" algn="ctr">
              <a:spcBef>
                <a:spcPts val="320"/>
              </a:spcBef>
              <a:spcAft>
                <a:spcPts val="0"/>
              </a:spcAft>
              <a:buClr>
                <a:schemeClr val="lt1"/>
              </a:buClr>
              <a:buSzPts val="1600"/>
              <a:buNone/>
              <a:defRPr>
                <a:solidFill>
                  <a:schemeClr val="lt1"/>
                </a:solidFill>
              </a:defRPr>
            </a:lvl3pPr>
            <a:lvl4pPr lvl="3" algn="ctr">
              <a:spcBef>
                <a:spcPts val="320"/>
              </a:spcBef>
              <a:spcAft>
                <a:spcPts val="0"/>
              </a:spcAft>
              <a:buClr>
                <a:schemeClr val="lt1"/>
              </a:buClr>
              <a:buSzPts val="1600"/>
              <a:buNone/>
              <a:defRPr>
                <a:solidFill>
                  <a:schemeClr val="lt1"/>
                </a:solidFill>
              </a:defRPr>
            </a:lvl4pPr>
            <a:lvl5pPr lvl="4" algn="ctr">
              <a:spcBef>
                <a:spcPts val="320"/>
              </a:spcBef>
              <a:spcAft>
                <a:spcPts val="0"/>
              </a:spcAft>
              <a:buClr>
                <a:schemeClr val="lt1"/>
              </a:buClr>
              <a:buSzPts val="1600"/>
              <a:buNone/>
              <a:defRPr>
                <a:solidFill>
                  <a:schemeClr val="lt1"/>
                </a:solidFill>
              </a:defRPr>
            </a:lvl5pPr>
            <a:lvl6pPr lvl="5" algn="ctr">
              <a:spcBef>
                <a:spcPts val="320"/>
              </a:spcBef>
              <a:spcAft>
                <a:spcPts val="0"/>
              </a:spcAft>
              <a:buClr>
                <a:schemeClr val="lt1"/>
              </a:buClr>
              <a:buSzPts val="1600"/>
              <a:buNone/>
              <a:defRPr>
                <a:solidFill>
                  <a:schemeClr val="lt1"/>
                </a:solidFill>
              </a:defRPr>
            </a:lvl6pPr>
            <a:lvl7pPr lvl="6" algn="ctr">
              <a:spcBef>
                <a:spcPts val="320"/>
              </a:spcBef>
              <a:spcAft>
                <a:spcPts val="0"/>
              </a:spcAft>
              <a:buClr>
                <a:schemeClr val="lt1"/>
              </a:buClr>
              <a:buSzPts val="1600"/>
              <a:buNone/>
              <a:defRPr>
                <a:solidFill>
                  <a:schemeClr val="lt1"/>
                </a:solidFill>
              </a:defRPr>
            </a:lvl7pPr>
            <a:lvl8pPr lvl="7" algn="ctr">
              <a:spcBef>
                <a:spcPts val="320"/>
              </a:spcBef>
              <a:spcAft>
                <a:spcPts val="0"/>
              </a:spcAft>
              <a:buClr>
                <a:schemeClr val="lt1"/>
              </a:buClr>
              <a:buSzPts val="1600"/>
              <a:buNone/>
              <a:defRPr>
                <a:solidFill>
                  <a:schemeClr val="lt1"/>
                </a:solidFill>
              </a:defRPr>
            </a:lvl8pPr>
            <a:lvl9pPr lvl="8" algn="ctr">
              <a:spcBef>
                <a:spcPts val="320"/>
              </a:spcBef>
              <a:spcAft>
                <a:spcPts val="0"/>
              </a:spcAft>
              <a:buClr>
                <a:schemeClr val="lt1"/>
              </a:buClr>
              <a:buSzPts val="1600"/>
              <a:buNone/>
              <a:defRPr>
                <a:solidFill>
                  <a:schemeClr val="lt1"/>
                </a:solidFill>
              </a:defRPr>
            </a:lvl9pPr>
          </a:lstStyle>
          <a:p/>
        </p:txBody>
      </p:sp>
      <p:sp>
        <p:nvSpPr>
          <p:cNvPr id="24" name="Google Shape;24;p2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2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7" name="Shape 27"/>
        <p:cNvGrpSpPr/>
        <p:nvPr/>
      </p:nvGrpSpPr>
      <p:grpSpPr>
        <a:xfrm>
          <a:off x="0" y="0"/>
          <a:ext cx="0" cy="0"/>
          <a:chOff x="0" y="0"/>
          <a:chExt cx="0" cy="0"/>
        </a:xfrm>
      </p:grpSpPr>
      <p:sp>
        <p:nvSpPr>
          <p:cNvPr id="28" name="Google Shape;28;p2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FEFEFE"/>
              </a:buClr>
              <a:buSzPts val="1800"/>
              <a:buChar char="•"/>
              <a:defRPr/>
            </a:lvl1pPr>
            <a:lvl2pPr indent="-342900" lvl="1" marL="914400" algn="l">
              <a:spcBef>
                <a:spcPts val="360"/>
              </a:spcBef>
              <a:spcAft>
                <a:spcPts val="0"/>
              </a:spcAft>
              <a:buClr>
                <a:srgbClr val="FEFEFE"/>
              </a:buClr>
              <a:buSzPts val="1800"/>
              <a:buChar char="o"/>
              <a:defRPr/>
            </a:lvl2pPr>
            <a:lvl3pPr indent="-342900" lvl="2" marL="1371600" algn="l">
              <a:spcBef>
                <a:spcPts val="360"/>
              </a:spcBef>
              <a:spcAft>
                <a:spcPts val="0"/>
              </a:spcAft>
              <a:buClr>
                <a:srgbClr val="FEFEFE"/>
              </a:buClr>
              <a:buSzPts val="1800"/>
              <a:buChar char="•"/>
              <a:defRPr/>
            </a:lvl3pPr>
            <a:lvl4pPr indent="-342900" lvl="3" marL="1828800" algn="l">
              <a:spcBef>
                <a:spcPts val="360"/>
              </a:spcBef>
              <a:spcAft>
                <a:spcPts val="0"/>
              </a:spcAft>
              <a:buClr>
                <a:srgbClr val="FEFEFE"/>
              </a:buClr>
              <a:buSzPts val="1800"/>
              <a:buChar char="o"/>
              <a:defRPr/>
            </a:lvl4pPr>
            <a:lvl5pPr indent="-330200" lvl="4" marL="2286000" algn="l">
              <a:spcBef>
                <a:spcPts val="320"/>
              </a:spcBef>
              <a:spcAft>
                <a:spcPts val="0"/>
              </a:spcAft>
              <a:buClr>
                <a:srgbClr val="FEFEFE"/>
              </a:buClr>
              <a:buSzPts val="1600"/>
              <a:buChar char="•"/>
              <a:defRPr/>
            </a:lvl5pPr>
            <a:lvl6pPr indent="-330200" lvl="5" marL="2743200" algn="l">
              <a:spcBef>
                <a:spcPts val="320"/>
              </a:spcBef>
              <a:spcAft>
                <a:spcPts val="0"/>
              </a:spcAft>
              <a:buClr>
                <a:srgbClr val="FEFEFE"/>
              </a:buClr>
              <a:buSzPts val="1600"/>
              <a:buChar char="o"/>
              <a:defRPr/>
            </a:lvl6pPr>
            <a:lvl7pPr indent="-330200" lvl="6" marL="3200400" algn="l">
              <a:spcBef>
                <a:spcPts val="320"/>
              </a:spcBef>
              <a:spcAft>
                <a:spcPts val="0"/>
              </a:spcAft>
              <a:buClr>
                <a:srgbClr val="FEFEFE"/>
              </a:buClr>
              <a:buSzPts val="1600"/>
              <a:buChar char="•"/>
              <a:defRPr/>
            </a:lvl7pPr>
            <a:lvl8pPr indent="-330200" lvl="7" marL="3657600" algn="l">
              <a:spcBef>
                <a:spcPts val="320"/>
              </a:spcBef>
              <a:spcAft>
                <a:spcPts val="0"/>
              </a:spcAft>
              <a:buClr>
                <a:srgbClr val="FEFEFE"/>
              </a:buClr>
              <a:buSzPts val="1600"/>
              <a:buChar char="o"/>
              <a:defRPr/>
            </a:lvl8pPr>
            <a:lvl9pPr indent="-330200" lvl="8" marL="4114800" algn="l">
              <a:spcBef>
                <a:spcPts val="320"/>
              </a:spcBef>
              <a:spcAft>
                <a:spcPts val="0"/>
              </a:spcAft>
              <a:buClr>
                <a:srgbClr val="FEFEFE"/>
              </a:buClr>
              <a:buSzPts val="1600"/>
              <a:buFont typeface="Arial"/>
              <a:buChar char="•"/>
              <a:defRPr/>
            </a:lvl9pPr>
          </a:lstStyle>
          <a:p/>
        </p:txBody>
      </p:sp>
      <p:sp>
        <p:nvSpPr>
          <p:cNvPr id="30" name="Google Shape;30;p2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33" name="Shape 33"/>
        <p:cNvGrpSpPr/>
        <p:nvPr/>
      </p:nvGrpSpPr>
      <p:grpSpPr>
        <a:xfrm>
          <a:off x="0" y="0"/>
          <a:ext cx="0" cy="0"/>
          <a:chOff x="0" y="0"/>
          <a:chExt cx="0" cy="0"/>
        </a:xfrm>
      </p:grpSpPr>
      <p:sp>
        <p:nvSpPr>
          <p:cNvPr id="34" name="Google Shape;34;p30"/>
          <p:cNvSpPr txBox="1"/>
          <p:nvPr>
            <p:ph type="ctrTitle"/>
          </p:nvPr>
        </p:nvSpPr>
        <p:spPr>
          <a:xfrm>
            <a:off x="900113" y="3442447"/>
            <a:ext cx="7345362" cy="1532965"/>
          </a:xfrm>
          <a:prstGeom prst="rect">
            <a:avLst/>
          </a:prstGeom>
          <a:noFill/>
          <a:ln>
            <a:noFill/>
          </a:ln>
        </p:spPr>
        <p:txBody>
          <a:bodyPr anchorCtr="0" anchor="b" bIns="45700" lIns="91425" spcFirstLastPara="1" rIns="91425" wrap="square" tIns="45700">
            <a:normAutofit/>
          </a:bodyPr>
          <a:lstStyle>
            <a:lvl1pPr lvl="0" algn="ctr">
              <a:lnSpc>
                <a:spcPct val="107407"/>
              </a:lnSpc>
              <a:spcBef>
                <a:spcPts val="0"/>
              </a:spcBef>
              <a:spcAft>
                <a:spcPts val="0"/>
              </a:spcAft>
              <a:buClr>
                <a:schemeClr val="lt2"/>
              </a:buClr>
              <a:buSzPts val="5400"/>
              <a:buFont typeface="Palatino Linotyp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subTitle"/>
          </p:nvPr>
        </p:nvSpPr>
        <p:spPr>
          <a:xfrm>
            <a:off x="900113" y="5029200"/>
            <a:ext cx="7345362" cy="990600"/>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FEFEFE"/>
              </a:buClr>
              <a:buSzPts val="2000"/>
              <a:buNone/>
              <a:defRPr sz="2000">
                <a:solidFill>
                  <a:srgbClr val="FEFEFE"/>
                </a:solidFill>
              </a:defRPr>
            </a:lvl1pPr>
            <a:lvl2pPr lvl="1" algn="ctr">
              <a:spcBef>
                <a:spcPts val="320"/>
              </a:spcBef>
              <a:spcAft>
                <a:spcPts val="0"/>
              </a:spcAft>
              <a:buClr>
                <a:schemeClr val="lt1"/>
              </a:buClr>
              <a:buSzPts val="1600"/>
              <a:buNone/>
              <a:defRPr>
                <a:solidFill>
                  <a:schemeClr val="lt1"/>
                </a:solidFill>
              </a:defRPr>
            </a:lvl2pPr>
            <a:lvl3pPr lvl="2" algn="ctr">
              <a:spcBef>
                <a:spcPts val="320"/>
              </a:spcBef>
              <a:spcAft>
                <a:spcPts val="0"/>
              </a:spcAft>
              <a:buClr>
                <a:schemeClr val="lt1"/>
              </a:buClr>
              <a:buSzPts val="1600"/>
              <a:buNone/>
              <a:defRPr>
                <a:solidFill>
                  <a:schemeClr val="lt1"/>
                </a:solidFill>
              </a:defRPr>
            </a:lvl3pPr>
            <a:lvl4pPr lvl="3" algn="ctr">
              <a:spcBef>
                <a:spcPts val="320"/>
              </a:spcBef>
              <a:spcAft>
                <a:spcPts val="0"/>
              </a:spcAft>
              <a:buClr>
                <a:schemeClr val="lt1"/>
              </a:buClr>
              <a:buSzPts val="1600"/>
              <a:buNone/>
              <a:defRPr>
                <a:solidFill>
                  <a:schemeClr val="lt1"/>
                </a:solidFill>
              </a:defRPr>
            </a:lvl4pPr>
            <a:lvl5pPr lvl="4" algn="ctr">
              <a:spcBef>
                <a:spcPts val="320"/>
              </a:spcBef>
              <a:spcAft>
                <a:spcPts val="0"/>
              </a:spcAft>
              <a:buClr>
                <a:schemeClr val="lt1"/>
              </a:buClr>
              <a:buSzPts val="1600"/>
              <a:buNone/>
              <a:defRPr>
                <a:solidFill>
                  <a:schemeClr val="lt1"/>
                </a:solidFill>
              </a:defRPr>
            </a:lvl5pPr>
            <a:lvl6pPr lvl="5" algn="ctr">
              <a:spcBef>
                <a:spcPts val="320"/>
              </a:spcBef>
              <a:spcAft>
                <a:spcPts val="0"/>
              </a:spcAft>
              <a:buClr>
                <a:schemeClr val="lt1"/>
              </a:buClr>
              <a:buSzPts val="1600"/>
              <a:buNone/>
              <a:defRPr>
                <a:solidFill>
                  <a:schemeClr val="lt1"/>
                </a:solidFill>
              </a:defRPr>
            </a:lvl6pPr>
            <a:lvl7pPr lvl="6" algn="ctr">
              <a:spcBef>
                <a:spcPts val="320"/>
              </a:spcBef>
              <a:spcAft>
                <a:spcPts val="0"/>
              </a:spcAft>
              <a:buClr>
                <a:schemeClr val="lt1"/>
              </a:buClr>
              <a:buSzPts val="1600"/>
              <a:buNone/>
              <a:defRPr>
                <a:solidFill>
                  <a:schemeClr val="lt1"/>
                </a:solidFill>
              </a:defRPr>
            </a:lvl7pPr>
            <a:lvl8pPr lvl="7" algn="ctr">
              <a:spcBef>
                <a:spcPts val="320"/>
              </a:spcBef>
              <a:spcAft>
                <a:spcPts val="0"/>
              </a:spcAft>
              <a:buClr>
                <a:schemeClr val="lt1"/>
              </a:buClr>
              <a:buSzPts val="1600"/>
              <a:buNone/>
              <a:defRPr>
                <a:solidFill>
                  <a:schemeClr val="lt1"/>
                </a:solidFill>
              </a:defRPr>
            </a:lvl8pPr>
            <a:lvl9pPr lvl="8" algn="ctr">
              <a:spcBef>
                <a:spcPts val="320"/>
              </a:spcBef>
              <a:spcAft>
                <a:spcPts val="0"/>
              </a:spcAft>
              <a:buClr>
                <a:schemeClr val="lt1"/>
              </a:buClr>
              <a:buSzPts val="1600"/>
              <a:buNone/>
              <a:defRPr>
                <a:solidFill>
                  <a:schemeClr val="lt1"/>
                </a:solidFill>
              </a:defRPr>
            </a:lvl9pPr>
          </a:lstStyle>
          <a:p/>
        </p:txBody>
      </p:sp>
      <p:sp>
        <p:nvSpPr>
          <p:cNvPr id="36" name="Google Shape;36;p30"/>
          <p:cNvSpPr txBox="1"/>
          <p:nvPr>
            <p:ph idx="10" type="dt"/>
          </p:nvPr>
        </p:nvSpPr>
        <p:spPr>
          <a:xfrm>
            <a:off x="569259" y="6122894"/>
            <a:ext cx="2133600" cy="259317"/>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1" type="ftr"/>
          </p:nvPr>
        </p:nvSpPr>
        <p:spPr>
          <a:xfrm>
            <a:off x="5638800" y="6124401"/>
            <a:ext cx="2895600" cy="25781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p:nvPr>
            <p:ph idx="2" type="pic"/>
          </p:nvPr>
        </p:nvSpPr>
        <p:spPr>
          <a:xfrm>
            <a:off x="636493" y="533400"/>
            <a:ext cx="7836408" cy="2828925"/>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9" name="Shape 39"/>
        <p:cNvGrpSpPr/>
        <p:nvPr/>
      </p:nvGrpSpPr>
      <p:grpSpPr>
        <a:xfrm>
          <a:off x="0" y="0"/>
          <a:ext cx="0" cy="0"/>
          <a:chOff x="0" y="0"/>
          <a:chExt cx="0" cy="0"/>
        </a:xfrm>
      </p:grpSpPr>
      <p:sp>
        <p:nvSpPr>
          <p:cNvPr id="40" name="Google Shape;40;p3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1"/>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FEFEFE"/>
              </a:buClr>
              <a:buSzPts val="2400"/>
              <a:buChar char="•"/>
              <a:defRPr sz="2400"/>
            </a:lvl1pPr>
            <a:lvl2pPr indent="-330200" lvl="1" marL="914400" algn="l">
              <a:spcBef>
                <a:spcPts val="320"/>
              </a:spcBef>
              <a:spcAft>
                <a:spcPts val="0"/>
              </a:spcAft>
              <a:buClr>
                <a:srgbClr val="FEFEFE"/>
              </a:buClr>
              <a:buSzPts val="1600"/>
              <a:buChar char="o"/>
              <a:defRPr sz="1600"/>
            </a:lvl2pPr>
            <a:lvl3pPr indent="-330200" lvl="2" marL="1371600" algn="l">
              <a:spcBef>
                <a:spcPts val="320"/>
              </a:spcBef>
              <a:spcAft>
                <a:spcPts val="0"/>
              </a:spcAft>
              <a:buClr>
                <a:srgbClr val="FEFEFE"/>
              </a:buClr>
              <a:buSzPts val="1600"/>
              <a:buChar char="•"/>
              <a:defRPr sz="1600"/>
            </a:lvl3pPr>
            <a:lvl4pPr indent="-330200" lvl="3" marL="1828800" algn="l">
              <a:spcBef>
                <a:spcPts val="320"/>
              </a:spcBef>
              <a:spcAft>
                <a:spcPts val="0"/>
              </a:spcAft>
              <a:buClr>
                <a:srgbClr val="FEFEFE"/>
              </a:buClr>
              <a:buSzPts val="1600"/>
              <a:buChar char="o"/>
              <a:defRPr sz="1600"/>
            </a:lvl4pPr>
            <a:lvl5pPr indent="-330200" lvl="4" marL="2286000" algn="l">
              <a:spcBef>
                <a:spcPts val="320"/>
              </a:spcBef>
              <a:spcAft>
                <a:spcPts val="0"/>
              </a:spcAft>
              <a:buClr>
                <a:srgbClr val="FEFEFE"/>
              </a:buClr>
              <a:buSzPts val="1600"/>
              <a:buChar char="•"/>
              <a:defRPr sz="1600"/>
            </a:lvl5pPr>
            <a:lvl6pPr indent="-330200" lvl="5" marL="2743200" algn="l">
              <a:spcBef>
                <a:spcPts val="320"/>
              </a:spcBef>
              <a:spcAft>
                <a:spcPts val="0"/>
              </a:spcAft>
              <a:buClr>
                <a:srgbClr val="FEFEFE"/>
              </a:buClr>
              <a:buSzPts val="1600"/>
              <a:buChar char="o"/>
              <a:defRPr sz="1600"/>
            </a:lvl6pPr>
            <a:lvl7pPr indent="-330200" lvl="6" marL="3200400" algn="l">
              <a:spcBef>
                <a:spcPts val="320"/>
              </a:spcBef>
              <a:spcAft>
                <a:spcPts val="0"/>
              </a:spcAft>
              <a:buClr>
                <a:srgbClr val="FEFEFE"/>
              </a:buClr>
              <a:buSzPts val="1600"/>
              <a:buChar char="•"/>
              <a:defRPr sz="1600"/>
            </a:lvl7pPr>
            <a:lvl8pPr indent="-330200" lvl="7" marL="3657600" algn="l">
              <a:spcBef>
                <a:spcPts val="320"/>
              </a:spcBef>
              <a:spcAft>
                <a:spcPts val="0"/>
              </a:spcAft>
              <a:buClr>
                <a:srgbClr val="FEFEFE"/>
              </a:buClr>
              <a:buSzPts val="1600"/>
              <a:buChar char="o"/>
              <a:defRPr sz="1600"/>
            </a:lvl8pPr>
            <a:lvl9pPr indent="-330200" lvl="8" marL="4114800" algn="l">
              <a:spcBef>
                <a:spcPts val="320"/>
              </a:spcBef>
              <a:spcAft>
                <a:spcPts val="0"/>
              </a:spcAft>
              <a:buClr>
                <a:srgbClr val="FEFEFE"/>
              </a:buClr>
              <a:buSzPts val="1600"/>
              <a:buChar char="•"/>
              <a:defRPr sz="1600"/>
            </a:lvl9pPr>
          </a:lstStyle>
          <a:p/>
        </p:txBody>
      </p:sp>
      <p:sp>
        <p:nvSpPr>
          <p:cNvPr id="42" name="Google Shape;42;p3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31"/>
          <p:cNvSpPr txBox="1"/>
          <p:nvPr>
            <p:ph idx="2" type="body"/>
          </p:nvPr>
        </p:nvSpPr>
        <p:spPr>
          <a:xfrm>
            <a:off x="365760" y="1600200"/>
            <a:ext cx="4041648" cy="452628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FEFEFE"/>
              </a:buClr>
              <a:buSzPts val="1800"/>
              <a:buChar char="•"/>
              <a:defRPr/>
            </a:lvl1pPr>
            <a:lvl2pPr indent="-342900" lvl="1" marL="914400" algn="l">
              <a:spcBef>
                <a:spcPts val="360"/>
              </a:spcBef>
              <a:spcAft>
                <a:spcPts val="0"/>
              </a:spcAft>
              <a:buClr>
                <a:srgbClr val="FEFEFE"/>
              </a:buClr>
              <a:buSzPts val="1800"/>
              <a:buChar char="o"/>
              <a:defRPr/>
            </a:lvl2pPr>
            <a:lvl3pPr indent="-342900" lvl="2" marL="1371600" algn="l">
              <a:spcBef>
                <a:spcPts val="360"/>
              </a:spcBef>
              <a:spcAft>
                <a:spcPts val="0"/>
              </a:spcAft>
              <a:buClr>
                <a:srgbClr val="FEFEFE"/>
              </a:buClr>
              <a:buSzPts val="1800"/>
              <a:buChar char="•"/>
              <a:defRPr/>
            </a:lvl3pPr>
            <a:lvl4pPr indent="-342900" lvl="3" marL="1828800" algn="l">
              <a:spcBef>
                <a:spcPts val="360"/>
              </a:spcBef>
              <a:spcAft>
                <a:spcPts val="0"/>
              </a:spcAft>
              <a:buClr>
                <a:srgbClr val="FEFEFE"/>
              </a:buClr>
              <a:buSzPts val="1800"/>
              <a:buChar char="o"/>
              <a:defRPr/>
            </a:lvl4pPr>
            <a:lvl5pPr indent="-342900" lvl="4" marL="2286000" algn="l">
              <a:spcBef>
                <a:spcPts val="360"/>
              </a:spcBef>
              <a:spcAft>
                <a:spcPts val="0"/>
              </a:spcAft>
              <a:buClr>
                <a:srgbClr val="FEFEFE"/>
              </a:buClr>
              <a:buSzPts val="1800"/>
              <a:buChar char="•"/>
              <a:defRPr/>
            </a:lvl5pPr>
            <a:lvl6pPr indent="-342900" lvl="5" marL="2743200" algn="l">
              <a:spcBef>
                <a:spcPts val="360"/>
              </a:spcBef>
              <a:spcAft>
                <a:spcPts val="0"/>
              </a:spcAft>
              <a:buClr>
                <a:srgbClr val="FEFEFE"/>
              </a:buClr>
              <a:buSzPts val="1800"/>
              <a:buChar char="o"/>
              <a:defRPr/>
            </a:lvl6pPr>
            <a:lvl7pPr indent="-342900" lvl="6" marL="3200400" algn="l">
              <a:spcBef>
                <a:spcPts val="360"/>
              </a:spcBef>
              <a:spcAft>
                <a:spcPts val="0"/>
              </a:spcAft>
              <a:buClr>
                <a:srgbClr val="FEFEFE"/>
              </a:buClr>
              <a:buSzPts val="1800"/>
              <a:buChar char="•"/>
              <a:defRPr/>
            </a:lvl7pPr>
            <a:lvl8pPr indent="-342900" lvl="7" marL="3657600" algn="l">
              <a:spcBef>
                <a:spcPts val="360"/>
              </a:spcBef>
              <a:spcAft>
                <a:spcPts val="0"/>
              </a:spcAft>
              <a:buClr>
                <a:srgbClr val="FEFEFE"/>
              </a:buClr>
              <a:buSzPts val="1800"/>
              <a:buChar char="o"/>
              <a:defRPr/>
            </a:lvl8pPr>
            <a:lvl9pPr indent="-342900" lvl="8" marL="4114800" algn="l">
              <a:spcBef>
                <a:spcPts val="360"/>
              </a:spcBef>
              <a:spcAft>
                <a:spcPts val="0"/>
              </a:spcAft>
              <a:buClr>
                <a:srgbClr val="FEFEFE"/>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6" name="Shape 46"/>
        <p:cNvGrpSpPr/>
        <p:nvPr/>
      </p:nvGrpSpPr>
      <p:grpSpPr>
        <a:xfrm>
          <a:off x="0" y="0"/>
          <a:ext cx="0" cy="0"/>
          <a:chOff x="0" y="0"/>
          <a:chExt cx="0" cy="0"/>
        </a:xfrm>
      </p:grpSpPr>
      <p:sp>
        <p:nvSpPr>
          <p:cNvPr id="47" name="Google Shape;47;p3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3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107407"/>
              </a:lnSpc>
              <a:spcBef>
                <a:spcPts val="0"/>
              </a:spcBef>
              <a:spcAft>
                <a:spcPts val="0"/>
              </a:spcAft>
              <a:buClr>
                <a:schemeClr val="lt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FEFEFE"/>
              </a:buClr>
              <a:buSzPts val="2400"/>
              <a:buNone/>
              <a:defRPr b="0" sz="2400"/>
            </a:lvl1pPr>
            <a:lvl2pPr indent="-228600" lvl="1" marL="914400" algn="l">
              <a:spcBef>
                <a:spcPts val="400"/>
              </a:spcBef>
              <a:spcAft>
                <a:spcPts val="0"/>
              </a:spcAft>
              <a:buClr>
                <a:srgbClr val="FEFEFE"/>
              </a:buClr>
              <a:buSzPts val="2000"/>
              <a:buNone/>
              <a:defRPr b="1" sz="2000"/>
            </a:lvl2pPr>
            <a:lvl3pPr indent="-228600" lvl="2" marL="1371600" algn="l">
              <a:spcBef>
                <a:spcPts val="360"/>
              </a:spcBef>
              <a:spcAft>
                <a:spcPts val="0"/>
              </a:spcAft>
              <a:buClr>
                <a:srgbClr val="FEFEFE"/>
              </a:buClr>
              <a:buSzPts val="1800"/>
              <a:buNone/>
              <a:defRPr b="1" sz="1800"/>
            </a:lvl3pPr>
            <a:lvl4pPr indent="-228600" lvl="3" marL="1828800" algn="l">
              <a:spcBef>
                <a:spcPts val="320"/>
              </a:spcBef>
              <a:spcAft>
                <a:spcPts val="0"/>
              </a:spcAft>
              <a:buClr>
                <a:srgbClr val="FEFEFE"/>
              </a:buClr>
              <a:buSzPts val="1600"/>
              <a:buNone/>
              <a:defRPr b="1" sz="1600"/>
            </a:lvl4pPr>
            <a:lvl5pPr indent="-228600" lvl="4" marL="2286000" algn="l">
              <a:spcBef>
                <a:spcPts val="320"/>
              </a:spcBef>
              <a:spcAft>
                <a:spcPts val="0"/>
              </a:spcAft>
              <a:buClr>
                <a:srgbClr val="FEFEFE"/>
              </a:buClr>
              <a:buSzPts val="1600"/>
              <a:buNone/>
              <a:defRPr b="1" sz="1600"/>
            </a:lvl5pPr>
            <a:lvl6pPr indent="-228600" lvl="5" marL="2743200" algn="l">
              <a:spcBef>
                <a:spcPts val="320"/>
              </a:spcBef>
              <a:spcAft>
                <a:spcPts val="0"/>
              </a:spcAft>
              <a:buClr>
                <a:srgbClr val="FEFEFE"/>
              </a:buClr>
              <a:buSzPts val="1600"/>
              <a:buNone/>
              <a:defRPr b="1" sz="1600"/>
            </a:lvl6pPr>
            <a:lvl7pPr indent="-228600" lvl="6" marL="3200400" algn="l">
              <a:spcBef>
                <a:spcPts val="320"/>
              </a:spcBef>
              <a:spcAft>
                <a:spcPts val="0"/>
              </a:spcAft>
              <a:buClr>
                <a:srgbClr val="FEFEFE"/>
              </a:buClr>
              <a:buSzPts val="1600"/>
              <a:buNone/>
              <a:defRPr b="1" sz="1600"/>
            </a:lvl7pPr>
            <a:lvl8pPr indent="-228600" lvl="7" marL="3657600" algn="l">
              <a:spcBef>
                <a:spcPts val="320"/>
              </a:spcBef>
              <a:spcAft>
                <a:spcPts val="0"/>
              </a:spcAft>
              <a:buClr>
                <a:srgbClr val="FEFEFE"/>
              </a:buClr>
              <a:buSzPts val="1600"/>
              <a:buNone/>
              <a:defRPr b="1" sz="1600"/>
            </a:lvl8pPr>
            <a:lvl9pPr indent="-228600" lvl="8" marL="4114800" algn="l">
              <a:spcBef>
                <a:spcPts val="320"/>
              </a:spcBef>
              <a:spcAft>
                <a:spcPts val="0"/>
              </a:spcAft>
              <a:buClr>
                <a:srgbClr val="FEFEFE"/>
              </a:buClr>
              <a:buSzPts val="1600"/>
              <a:buNone/>
              <a:defRPr b="1" sz="1600"/>
            </a:lvl9pPr>
          </a:lstStyle>
          <a:p/>
        </p:txBody>
      </p:sp>
      <p:sp>
        <p:nvSpPr>
          <p:cNvPr id="54" name="Google Shape;54;p33"/>
          <p:cNvSpPr txBox="1"/>
          <p:nvPr>
            <p:ph idx="2" type="body"/>
          </p:nvPr>
        </p:nvSpPr>
        <p:spPr>
          <a:xfrm>
            <a:off x="4648200" y="1600200"/>
            <a:ext cx="4041775"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FEFEFE"/>
              </a:buClr>
              <a:buSzPts val="2400"/>
              <a:buNone/>
              <a:defRPr b="0" sz="2400"/>
            </a:lvl1pPr>
            <a:lvl2pPr indent="-228600" lvl="1" marL="914400" algn="l">
              <a:spcBef>
                <a:spcPts val="400"/>
              </a:spcBef>
              <a:spcAft>
                <a:spcPts val="0"/>
              </a:spcAft>
              <a:buClr>
                <a:srgbClr val="FEFEFE"/>
              </a:buClr>
              <a:buSzPts val="2000"/>
              <a:buNone/>
              <a:defRPr b="1" sz="2000"/>
            </a:lvl2pPr>
            <a:lvl3pPr indent="-228600" lvl="2" marL="1371600" algn="l">
              <a:spcBef>
                <a:spcPts val="360"/>
              </a:spcBef>
              <a:spcAft>
                <a:spcPts val="0"/>
              </a:spcAft>
              <a:buClr>
                <a:srgbClr val="FEFEFE"/>
              </a:buClr>
              <a:buSzPts val="1800"/>
              <a:buNone/>
              <a:defRPr b="1" sz="1800"/>
            </a:lvl3pPr>
            <a:lvl4pPr indent="-228600" lvl="3" marL="1828800" algn="l">
              <a:spcBef>
                <a:spcPts val="320"/>
              </a:spcBef>
              <a:spcAft>
                <a:spcPts val="0"/>
              </a:spcAft>
              <a:buClr>
                <a:srgbClr val="FEFEFE"/>
              </a:buClr>
              <a:buSzPts val="1600"/>
              <a:buNone/>
              <a:defRPr b="1" sz="1600"/>
            </a:lvl4pPr>
            <a:lvl5pPr indent="-228600" lvl="4" marL="2286000" algn="l">
              <a:spcBef>
                <a:spcPts val="320"/>
              </a:spcBef>
              <a:spcAft>
                <a:spcPts val="0"/>
              </a:spcAft>
              <a:buClr>
                <a:srgbClr val="FEFEFE"/>
              </a:buClr>
              <a:buSzPts val="1600"/>
              <a:buNone/>
              <a:defRPr b="1" sz="1600"/>
            </a:lvl5pPr>
            <a:lvl6pPr indent="-228600" lvl="5" marL="2743200" algn="l">
              <a:spcBef>
                <a:spcPts val="320"/>
              </a:spcBef>
              <a:spcAft>
                <a:spcPts val="0"/>
              </a:spcAft>
              <a:buClr>
                <a:srgbClr val="FEFEFE"/>
              </a:buClr>
              <a:buSzPts val="1600"/>
              <a:buNone/>
              <a:defRPr b="1" sz="1600"/>
            </a:lvl6pPr>
            <a:lvl7pPr indent="-228600" lvl="6" marL="3200400" algn="l">
              <a:spcBef>
                <a:spcPts val="320"/>
              </a:spcBef>
              <a:spcAft>
                <a:spcPts val="0"/>
              </a:spcAft>
              <a:buClr>
                <a:srgbClr val="FEFEFE"/>
              </a:buClr>
              <a:buSzPts val="1600"/>
              <a:buNone/>
              <a:defRPr b="1" sz="1600"/>
            </a:lvl7pPr>
            <a:lvl8pPr indent="-228600" lvl="7" marL="3657600" algn="l">
              <a:spcBef>
                <a:spcPts val="320"/>
              </a:spcBef>
              <a:spcAft>
                <a:spcPts val="0"/>
              </a:spcAft>
              <a:buClr>
                <a:srgbClr val="FEFEFE"/>
              </a:buClr>
              <a:buSzPts val="1600"/>
              <a:buNone/>
              <a:defRPr b="1" sz="1600"/>
            </a:lvl8pPr>
            <a:lvl9pPr indent="-228600" lvl="8" marL="4114800" algn="l">
              <a:spcBef>
                <a:spcPts val="320"/>
              </a:spcBef>
              <a:spcAft>
                <a:spcPts val="0"/>
              </a:spcAft>
              <a:buClr>
                <a:srgbClr val="FEFEFE"/>
              </a:buClr>
              <a:buSzPts val="1600"/>
              <a:buNone/>
              <a:defRPr b="1" sz="1600"/>
            </a:lvl9pPr>
          </a:lstStyle>
          <a:p/>
        </p:txBody>
      </p:sp>
      <p:sp>
        <p:nvSpPr>
          <p:cNvPr id="55" name="Google Shape;55;p33"/>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33"/>
          <p:cNvSpPr txBox="1"/>
          <p:nvPr>
            <p:ph idx="3" type="body"/>
          </p:nvPr>
        </p:nvSpPr>
        <p:spPr>
          <a:xfrm>
            <a:off x="457200" y="2212848"/>
            <a:ext cx="4041648" cy="391363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FEFEFE"/>
              </a:buClr>
              <a:buSzPts val="1800"/>
              <a:buChar char="•"/>
              <a:defRPr/>
            </a:lvl1pPr>
            <a:lvl2pPr indent="-342900" lvl="1" marL="914400" algn="l">
              <a:spcBef>
                <a:spcPts val="360"/>
              </a:spcBef>
              <a:spcAft>
                <a:spcPts val="0"/>
              </a:spcAft>
              <a:buClr>
                <a:srgbClr val="FEFEFE"/>
              </a:buClr>
              <a:buSzPts val="1800"/>
              <a:buChar char="o"/>
              <a:defRPr/>
            </a:lvl2pPr>
            <a:lvl3pPr indent="-342900" lvl="2" marL="1371600" algn="l">
              <a:spcBef>
                <a:spcPts val="360"/>
              </a:spcBef>
              <a:spcAft>
                <a:spcPts val="0"/>
              </a:spcAft>
              <a:buClr>
                <a:srgbClr val="FEFEFE"/>
              </a:buClr>
              <a:buSzPts val="1800"/>
              <a:buChar char="•"/>
              <a:defRPr/>
            </a:lvl3pPr>
            <a:lvl4pPr indent="-342900" lvl="3" marL="1828800" algn="l">
              <a:spcBef>
                <a:spcPts val="360"/>
              </a:spcBef>
              <a:spcAft>
                <a:spcPts val="0"/>
              </a:spcAft>
              <a:buClr>
                <a:srgbClr val="FEFEFE"/>
              </a:buClr>
              <a:buSzPts val="1800"/>
              <a:buChar char="o"/>
              <a:defRPr/>
            </a:lvl4pPr>
            <a:lvl5pPr indent="-342900" lvl="4" marL="2286000" algn="l">
              <a:spcBef>
                <a:spcPts val="360"/>
              </a:spcBef>
              <a:spcAft>
                <a:spcPts val="0"/>
              </a:spcAft>
              <a:buClr>
                <a:srgbClr val="FEFEFE"/>
              </a:buClr>
              <a:buSzPts val="1800"/>
              <a:buChar char="•"/>
              <a:defRPr/>
            </a:lvl5pPr>
            <a:lvl6pPr indent="-342900" lvl="5" marL="2743200" algn="l">
              <a:spcBef>
                <a:spcPts val="360"/>
              </a:spcBef>
              <a:spcAft>
                <a:spcPts val="0"/>
              </a:spcAft>
              <a:buClr>
                <a:srgbClr val="FEFEFE"/>
              </a:buClr>
              <a:buSzPts val="1800"/>
              <a:buChar char="o"/>
              <a:defRPr/>
            </a:lvl6pPr>
            <a:lvl7pPr indent="-342900" lvl="6" marL="3200400" algn="l">
              <a:spcBef>
                <a:spcPts val="360"/>
              </a:spcBef>
              <a:spcAft>
                <a:spcPts val="0"/>
              </a:spcAft>
              <a:buClr>
                <a:srgbClr val="FEFEFE"/>
              </a:buClr>
              <a:buSzPts val="1800"/>
              <a:buChar char="•"/>
              <a:defRPr/>
            </a:lvl7pPr>
            <a:lvl8pPr indent="-342900" lvl="7" marL="3657600" algn="l">
              <a:spcBef>
                <a:spcPts val="360"/>
              </a:spcBef>
              <a:spcAft>
                <a:spcPts val="0"/>
              </a:spcAft>
              <a:buClr>
                <a:srgbClr val="FEFEFE"/>
              </a:buClr>
              <a:buSzPts val="1800"/>
              <a:buChar char="o"/>
              <a:defRPr/>
            </a:lvl8pPr>
            <a:lvl9pPr indent="-342900" lvl="8" marL="4114800" algn="l">
              <a:spcBef>
                <a:spcPts val="360"/>
              </a:spcBef>
              <a:spcAft>
                <a:spcPts val="0"/>
              </a:spcAft>
              <a:buClr>
                <a:srgbClr val="FEFEFE"/>
              </a:buClr>
              <a:buSzPts val="1800"/>
              <a:buChar char="•"/>
              <a:defRPr/>
            </a:lvl9pPr>
          </a:lstStyle>
          <a:p/>
        </p:txBody>
      </p:sp>
      <p:sp>
        <p:nvSpPr>
          <p:cNvPr id="59" name="Google Shape;59;p33"/>
          <p:cNvSpPr txBox="1"/>
          <p:nvPr>
            <p:ph idx="4" type="body"/>
          </p:nvPr>
        </p:nvSpPr>
        <p:spPr>
          <a:xfrm>
            <a:off x="4672584" y="2212848"/>
            <a:ext cx="4041648" cy="391318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FEFEFE"/>
              </a:buClr>
              <a:buSzPts val="1800"/>
              <a:buChar char="•"/>
              <a:defRPr/>
            </a:lvl1pPr>
            <a:lvl2pPr indent="-342900" lvl="1" marL="914400" algn="l">
              <a:spcBef>
                <a:spcPts val="360"/>
              </a:spcBef>
              <a:spcAft>
                <a:spcPts val="0"/>
              </a:spcAft>
              <a:buClr>
                <a:srgbClr val="FEFEFE"/>
              </a:buClr>
              <a:buSzPts val="1800"/>
              <a:buChar char="o"/>
              <a:defRPr/>
            </a:lvl2pPr>
            <a:lvl3pPr indent="-342900" lvl="2" marL="1371600" algn="l">
              <a:spcBef>
                <a:spcPts val="360"/>
              </a:spcBef>
              <a:spcAft>
                <a:spcPts val="0"/>
              </a:spcAft>
              <a:buClr>
                <a:srgbClr val="FEFEFE"/>
              </a:buClr>
              <a:buSzPts val="1800"/>
              <a:buChar char="•"/>
              <a:defRPr/>
            </a:lvl3pPr>
            <a:lvl4pPr indent="-342900" lvl="3" marL="1828800" algn="l">
              <a:spcBef>
                <a:spcPts val="360"/>
              </a:spcBef>
              <a:spcAft>
                <a:spcPts val="0"/>
              </a:spcAft>
              <a:buClr>
                <a:srgbClr val="FEFEFE"/>
              </a:buClr>
              <a:buSzPts val="1800"/>
              <a:buChar char="o"/>
              <a:defRPr/>
            </a:lvl4pPr>
            <a:lvl5pPr indent="-342900" lvl="4" marL="2286000" algn="l">
              <a:spcBef>
                <a:spcPts val="360"/>
              </a:spcBef>
              <a:spcAft>
                <a:spcPts val="0"/>
              </a:spcAft>
              <a:buClr>
                <a:srgbClr val="FEFEFE"/>
              </a:buClr>
              <a:buSzPts val="1800"/>
              <a:buChar char="•"/>
              <a:defRPr/>
            </a:lvl5pPr>
            <a:lvl6pPr indent="-342900" lvl="5" marL="2743200" algn="l">
              <a:spcBef>
                <a:spcPts val="360"/>
              </a:spcBef>
              <a:spcAft>
                <a:spcPts val="0"/>
              </a:spcAft>
              <a:buClr>
                <a:srgbClr val="FEFEFE"/>
              </a:buClr>
              <a:buSzPts val="1800"/>
              <a:buChar char="o"/>
              <a:defRPr/>
            </a:lvl6pPr>
            <a:lvl7pPr indent="-342900" lvl="6" marL="3200400" algn="l">
              <a:spcBef>
                <a:spcPts val="360"/>
              </a:spcBef>
              <a:spcAft>
                <a:spcPts val="0"/>
              </a:spcAft>
              <a:buClr>
                <a:srgbClr val="FEFEFE"/>
              </a:buClr>
              <a:buSzPts val="1800"/>
              <a:buChar char="•"/>
              <a:defRPr/>
            </a:lvl7pPr>
            <a:lvl8pPr indent="-342900" lvl="7" marL="3657600" algn="l">
              <a:spcBef>
                <a:spcPts val="360"/>
              </a:spcBef>
              <a:spcAft>
                <a:spcPts val="0"/>
              </a:spcAft>
              <a:buClr>
                <a:srgbClr val="FEFEFE"/>
              </a:buClr>
              <a:buSzPts val="1800"/>
              <a:buChar char="o"/>
              <a:defRPr/>
            </a:lvl8pPr>
            <a:lvl9pPr indent="-342900" lvl="8" marL="4114800" algn="l">
              <a:spcBef>
                <a:spcPts val="360"/>
              </a:spcBef>
              <a:spcAft>
                <a:spcPts val="0"/>
              </a:spcAft>
              <a:buClr>
                <a:srgbClr val="FEFEFE"/>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34"/>
          <p:cNvSpPr txBox="1"/>
          <p:nvPr>
            <p:ph type="title"/>
          </p:nvPr>
        </p:nvSpPr>
        <p:spPr>
          <a:xfrm>
            <a:off x="5907087" y="266700"/>
            <a:ext cx="3008313" cy="20955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4"/>
          <p:cNvSpPr txBox="1"/>
          <p:nvPr>
            <p:ph idx="1" type="body"/>
          </p:nvPr>
        </p:nvSpPr>
        <p:spPr>
          <a:xfrm>
            <a:off x="719137" y="273050"/>
            <a:ext cx="4995863"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FEFEFE"/>
              </a:buClr>
              <a:buSzPts val="3200"/>
              <a:buChar char="•"/>
              <a:defRPr sz="3200"/>
            </a:lvl1pPr>
            <a:lvl2pPr indent="-406400" lvl="1" marL="914400" algn="l">
              <a:spcBef>
                <a:spcPts val="560"/>
              </a:spcBef>
              <a:spcAft>
                <a:spcPts val="0"/>
              </a:spcAft>
              <a:buClr>
                <a:srgbClr val="FEFEFE"/>
              </a:buClr>
              <a:buSzPts val="2800"/>
              <a:buChar char="o"/>
              <a:defRPr sz="2800"/>
            </a:lvl2pPr>
            <a:lvl3pPr indent="-381000" lvl="2" marL="1371600" algn="l">
              <a:spcBef>
                <a:spcPts val="480"/>
              </a:spcBef>
              <a:spcAft>
                <a:spcPts val="0"/>
              </a:spcAft>
              <a:buClr>
                <a:srgbClr val="FEFEFE"/>
              </a:buClr>
              <a:buSzPts val="2400"/>
              <a:buChar char="•"/>
              <a:defRPr sz="2400"/>
            </a:lvl3pPr>
            <a:lvl4pPr indent="-355600" lvl="3" marL="1828800" algn="l">
              <a:spcBef>
                <a:spcPts val="400"/>
              </a:spcBef>
              <a:spcAft>
                <a:spcPts val="0"/>
              </a:spcAft>
              <a:buClr>
                <a:srgbClr val="FEFEFE"/>
              </a:buClr>
              <a:buSzPts val="2000"/>
              <a:buChar char="o"/>
              <a:defRPr sz="2000"/>
            </a:lvl4pPr>
            <a:lvl5pPr indent="-355600" lvl="4" marL="2286000" algn="l">
              <a:spcBef>
                <a:spcPts val="400"/>
              </a:spcBef>
              <a:spcAft>
                <a:spcPts val="0"/>
              </a:spcAft>
              <a:buClr>
                <a:srgbClr val="FEFEFE"/>
              </a:buClr>
              <a:buSzPts val="2000"/>
              <a:buChar char="•"/>
              <a:defRPr sz="2000"/>
            </a:lvl5pPr>
            <a:lvl6pPr indent="-355600" lvl="5" marL="2743200" algn="l">
              <a:spcBef>
                <a:spcPts val="400"/>
              </a:spcBef>
              <a:spcAft>
                <a:spcPts val="0"/>
              </a:spcAft>
              <a:buClr>
                <a:srgbClr val="FEFEFE"/>
              </a:buClr>
              <a:buSzPts val="2000"/>
              <a:buChar char="o"/>
              <a:defRPr sz="2000"/>
            </a:lvl6pPr>
            <a:lvl7pPr indent="-355600" lvl="6" marL="3200400" algn="l">
              <a:spcBef>
                <a:spcPts val="400"/>
              </a:spcBef>
              <a:spcAft>
                <a:spcPts val="0"/>
              </a:spcAft>
              <a:buClr>
                <a:srgbClr val="FEFEFE"/>
              </a:buClr>
              <a:buSzPts val="2000"/>
              <a:buChar char="•"/>
              <a:defRPr sz="2000"/>
            </a:lvl7pPr>
            <a:lvl8pPr indent="-355600" lvl="7" marL="3657600" algn="l">
              <a:spcBef>
                <a:spcPts val="400"/>
              </a:spcBef>
              <a:spcAft>
                <a:spcPts val="0"/>
              </a:spcAft>
              <a:buClr>
                <a:srgbClr val="FEFEFE"/>
              </a:buClr>
              <a:buSzPts val="2000"/>
              <a:buChar char="o"/>
              <a:defRPr sz="2000"/>
            </a:lvl8pPr>
            <a:lvl9pPr indent="-355600" lvl="8" marL="4114800" algn="l">
              <a:spcBef>
                <a:spcPts val="400"/>
              </a:spcBef>
              <a:spcAft>
                <a:spcPts val="0"/>
              </a:spcAft>
              <a:buClr>
                <a:srgbClr val="FEFEFE"/>
              </a:buClr>
              <a:buSzPts val="2000"/>
              <a:buChar char="•"/>
              <a:defRPr sz="2000"/>
            </a:lvl9pPr>
          </a:lstStyle>
          <a:p/>
        </p:txBody>
      </p:sp>
      <p:sp>
        <p:nvSpPr>
          <p:cNvPr id="63" name="Google Shape;63;p34"/>
          <p:cNvSpPr txBox="1"/>
          <p:nvPr>
            <p:ph idx="2" type="body"/>
          </p:nvPr>
        </p:nvSpPr>
        <p:spPr>
          <a:xfrm>
            <a:off x="5907087" y="2438400"/>
            <a:ext cx="3008313" cy="3687763"/>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320"/>
              </a:spcBef>
              <a:spcAft>
                <a:spcPts val="0"/>
              </a:spcAft>
              <a:buClr>
                <a:srgbClr val="FEFEFE"/>
              </a:buClr>
              <a:buSzPts val="1600"/>
              <a:buNone/>
              <a:defRPr sz="1600"/>
            </a:lvl1pPr>
            <a:lvl2pPr indent="-228600" lvl="1" marL="914400" algn="l">
              <a:spcBef>
                <a:spcPts val="240"/>
              </a:spcBef>
              <a:spcAft>
                <a:spcPts val="0"/>
              </a:spcAft>
              <a:buClr>
                <a:srgbClr val="FEFEFE"/>
              </a:buClr>
              <a:buSzPts val="1200"/>
              <a:buNone/>
              <a:defRPr sz="1200"/>
            </a:lvl2pPr>
            <a:lvl3pPr indent="-228600" lvl="2" marL="1371600" algn="l">
              <a:spcBef>
                <a:spcPts val="200"/>
              </a:spcBef>
              <a:spcAft>
                <a:spcPts val="0"/>
              </a:spcAft>
              <a:buClr>
                <a:srgbClr val="FEFEFE"/>
              </a:buClr>
              <a:buSzPts val="1000"/>
              <a:buNone/>
              <a:defRPr sz="1000"/>
            </a:lvl3pPr>
            <a:lvl4pPr indent="-228600" lvl="3" marL="1828800" algn="l">
              <a:spcBef>
                <a:spcPts val="180"/>
              </a:spcBef>
              <a:spcAft>
                <a:spcPts val="0"/>
              </a:spcAft>
              <a:buClr>
                <a:srgbClr val="FEFEFE"/>
              </a:buClr>
              <a:buSzPts val="900"/>
              <a:buNone/>
              <a:defRPr sz="900"/>
            </a:lvl4pPr>
            <a:lvl5pPr indent="-228600" lvl="4" marL="2286000" algn="l">
              <a:spcBef>
                <a:spcPts val="180"/>
              </a:spcBef>
              <a:spcAft>
                <a:spcPts val="0"/>
              </a:spcAft>
              <a:buClr>
                <a:srgbClr val="FEFEFE"/>
              </a:buClr>
              <a:buSzPts val="900"/>
              <a:buNone/>
              <a:defRPr sz="900"/>
            </a:lvl5pPr>
            <a:lvl6pPr indent="-228600" lvl="5" marL="2743200" algn="l">
              <a:spcBef>
                <a:spcPts val="180"/>
              </a:spcBef>
              <a:spcAft>
                <a:spcPts val="0"/>
              </a:spcAft>
              <a:buClr>
                <a:srgbClr val="FEFEFE"/>
              </a:buClr>
              <a:buSzPts val="900"/>
              <a:buNone/>
              <a:defRPr sz="900"/>
            </a:lvl6pPr>
            <a:lvl7pPr indent="-228600" lvl="6" marL="3200400" algn="l">
              <a:spcBef>
                <a:spcPts val="180"/>
              </a:spcBef>
              <a:spcAft>
                <a:spcPts val="0"/>
              </a:spcAft>
              <a:buClr>
                <a:srgbClr val="FEFEFE"/>
              </a:buClr>
              <a:buSzPts val="900"/>
              <a:buNone/>
              <a:defRPr sz="900"/>
            </a:lvl7pPr>
            <a:lvl8pPr indent="-228600" lvl="7" marL="3657600" algn="l">
              <a:spcBef>
                <a:spcPts val="180"/>
              </a:spcBef>
              <a:spcAft>
                <a:spcPts val="0"/>
              </a:spcAft>
              <a:buClr>
                <a:srgbClr val="FEFEFE"/>
              </a:buClr>
              <a:buSzPts val="900"/>
              <a:buNone/>
              <a:defRPr sz="900"/>
            </a:lvl8pPr>
            <a:lvl9pPr indent="-228600" lvl="8" marL="4114800" algn="l">
              <a:spcBef>
                <a:spcPts val="180"/>
              </a:spcBef>
              <a:spcAft>
                <a:spcPts val="0"/>
              </a:spcAft>
              <a:buClr>
                <a:srgbClr val="FEFEFE"/>
              </a:buClr>
              <a:buSzPts val="900"/>
              <a:buNone/>
              <a:defRPr sz="900"/>
            </a:lvl9pPr>
          </a:lstStyle>
          <a:p/>
        </p:txBody>
      </p:sp>
      <p:sp>
        <p:nvSpPr>
          <p:cNvPr id="64" name="Google Shape;64;p34"/>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7" name="Shape 67"/>
        <p:cNvGrpSpPr/>
        <p:nvPr/>
      </p:nvGrpSpPr>
      <p:grpSpPr>
        <a:xfrm>
          <a:off x="0" y="0"/>
          <a:ext cx="0" cy="0"/>
          <a:chOff x="0" y="0"/>
          <a:chExt cx="0" cy="0"/>
        </a:xfrm>
      </p:grpSpPr>
      <p:sp>
        <p:nvSpPr>
          <p:cNvPr id="68" name="Google Shape;68;p35"/>
          <p:cNvSpPr txBox="1"/>
          <p:nvPr>
            <p:ph type="title"/>
          </p:nvPr>
        </p:nvSpPr>
        <p:spPr>
          <a:xfrm>
            <a:off x="722313" y="1371600"/>
            <a:ext cx="7772400" cy="250507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2"/>
              </a:buClr>
              <a:buSzPts val="4800"/>
              <a:buFont typeface="Palatino Linotype"/>
              <a:buNone/>
              <a:defRPr sz="4800">
                <a:solidFill>
                  <a:schemeClr val="lt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5"/>
          <p:cNvSpPr txBox="1"/>
          <p:nvPr>
            <p:ph idx="1" type="body"/>
          </p:nvPr>
        </p:nvSpPr>
        <p:spPr>
          <a:xfrm>
            <a:off x="722313" y="4068763"/>
            <a:ext cx="7772400" cy="11318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lt1"/>
              </a:buClr>
              <a:buSzPts val="1800"/>
              <a:buNone/>
              <a:defRPr sz="1800">
                <a:solidFill>
                  <a:schemeClr val="lt1"/>
                </a:solidFill>
              </a:defRPr>
            </a:lvl2pPr>
            <a:lvl3pPr indent="-228600" lvl="2" marL="1371600" algn="l">
              <a:spcBef>
                <a:spcPts val="320"/>
              </a:spcBef>
              <a:spcAft>
                <a:spcPts val="0"/>
              </a:spcAft>
              <a:buClr>
                <a:schemeClr val="lt1"/>
              </a:buClr>
              <a:buSzPts val="1600"/>
              <a:buNone/>
              <a:defRPr sz="1600">
                <a:solidFill>
                  <a:schemeClr val="lt1"/>
                </a:solidFill>
              </a:defRPr>
            </a:lvl3pPr>
            <a:lvl4pPr indent="-228600" lvl="3" marL="1828800" algn="l">
              <a:spcBef>
                <a:spcPts val="280"/>
              </a:spcBef>
              <a:spcAft>
                <a:spcPts val="0"/>
              </a:spcAft>
              <a:buClr>
                <a:schemeClr val="lt1"/>
              </a:buClr>
              <a:buSzPts val="1400"/>
              <a:buNone/>
              <a:defRPr sz="1400">
                <a:solidFill>
                  <a:schemeClr val="lt1"/>
                </a:solidFill>
              </a:defRPr>
            </a:lvl4pPr>
            <a:lvl5pPr indent="-228600" lvl="4" marL="2286000" algn="l">
              <a:spcBef>
                <a:spcPts val="280"/>
              </a:spcBef>
              <a:spcAft>
                <a:spcPts val="0"/>
              </a:spcAft>
              <a:buClr>
                <a:schemeClr val="lt1"/>
              </a:buClr>
              <a:buSzPts val="140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70" name="Google Shape;70;p35"/>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73" name="Google Shape;73;p35"/>
          <p:cNvSpPr/>
          <p:nvPr/>
        </p:nvSpPr>
        <p:spPr>
          <a:xfrm>
            <a:off x="4495800" y="3924300"/>
            <a:ext cx="84772" cy="84772"/>
          </a:xfrm>
          <a:prstGeom prst="ellipse">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35"/>
          <p:cNvSpPr/>
          <p:nvPr/>
        </p:nvSpPr>
        <p:spPr>
          <a:xfrm>
            <a:off x="4695825" y="3924300"/>
            <a:ext cx="84772" cy="84772"/>
          </a:xfrm>
          <a:prstGeom prst="ellipse">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35"/>
          <p:cNvSpPr/>
          <p:nvPr/>
        </p:nvSpPr>
        <p:spPr>
          <a:xfrm>
            <a:off x="4296728" y="3924300"/>
            <a:ext cx="84772" cy="84772"/>
          </a:xfrm>
          <a:prstGeom prst="ellipse">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5064"/>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marR="0" rtl="0" algn="ctr">
              <a:lnSpc>
                <a:spcPct val="107407"/>
              </a:lnSpc>
              <a:spcBef>
                <a:spcPts val="0"/>
              </a:spcBef>
              <a:spcAft>
                <a:spcPts val="0"/>
              </a:spcAft>
              <a:buClr>
                <a:schemeClr val="lt2"/>
              </a:buClr>
              <a:buSzPts val="5400"/>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FEFEFE"/>
              </a:buClr>
              <a:buSzPts val="2400"/>
              <a:buFont typeface="Arial"/>
              <a:buChar char="•"/>
              <a:defRPr b="0" i="0" sz="2400" u="none" cap="none" strike="noStrike">
                <a:solidFill>
                  <a:srgbClr val="FEFEFE"/>
                </a:solidFill>
                <a:latin typeface="Century Gothic"/>
                <a:ea typeface="Century Gothic"/>
                <a:cs typeface="Century Gothic"/>
                <a:sym typeface="Century Gothic"/>
              </a:defRPr>
            </a:lvl1pPr>
            <a:lvl2pPr indent="-330200" lvl="1" marL="914400" marR="0" rtl="0" algn="l">
              <a:spcBef>
                <a:spcPts val="320"/>
              </a:spcBef>
              <a:spcAft>
                <a:spcPts val="0"/>
              </a:spcAft>
              <a:buClr>
                <a:srgbClr val="FEFEFE"/>
              </a:buClr>
              <a:buSzPts val="16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330200" lvl="2" marL="1371600" marR="0" rtl="0" algn="l">
              <a:spcBef>
                <a:spcPts val="320"/>
              </a:spcBef>
              <a:spcAft>
                <a:spcPts val="0"/>
              </a:spcAft>
              <a:buClr>
                <a:srgbClr val="FEFEFE"/>
              </a:buClr>
              <a:buSzPts val="1600"/>
              <a:buFont typeface="Arial"/>
              <a:buChar char="•"/>
              <a:defRPr b="0" i="0" sz="1600" u="none" cap="none" strike="noStrike">
                <a:solidFill>
                  <a:srgbClr val="FEFEFE"/>
                </a:solidFill>
                <a:latin typeface="Century Gothic"/>
                <a:ea typeface="Century Gothic"/>
                <a:cs typeface="Century Gothic"/>
                <a:sym typeface="Century Gothic"/>
              </a:defRPr>
            </a:lvl3pPr>
            <a:lvl4pPr indent="-330200" lvl="3" marL="1828800" marR="0" rtl="0" algn="l">
              <a:spcBef>
                <a:spcPts val="320"/>
              </a:spcBef>
              <a:spcAft>
                <a:spcPts val="0"/>
              </a:spcAft>
              <a:buClr>
                <a:srgbClr val="FEFEFE"/>
              </a:buClr>
              <a:buSzPts val="16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330200" lvl="4" marL="2286000" marR="0" rtl="0" algn="l">
              <a:spcBef>
                <a:spcPts val="320"/>
              </a:spcBef>
              <a:spcAft>
                <a:spcPts val="0"/>
              </a:spcAft>
              <a:buClr>
                <a:srgbClr val="FEFEFE"/>
              </a:buClr>
              <a:buSzPts val="1600"/>
              <a:buFont typeface="Arial"/>
              <a:buChar char="•"/>
              <a:defRPr b="0" i="0" sz="1600" u="none" cap="none" strike="noStrike">
                <a:solidFill>
                  <a:srgbClr val="FEFEFE"/>
                </a:solidFill>
                <a:latin typeface="Century Gothic"/>
                <a:ea typeface="Century Gothic"/>
                <a:cs typeface="Century Gothic"/>
                <a:sym typeface="Century Gothic"/>
              </a:defRPr>
            </a:lvl5pPr>
            <a:lvl6pPr indent="-330200" lvl="5" marL="2743200" marR="0" rtl="0" algn="l">
              <a:spcBef>
                <a:spcPts val="320"/>
              </a:spcBef>
              <a:spcAft>
                <a:spcPts val="0"/>
              </a:spcAft>
              <a:buClr>
                <a:srgbClr val="FEFEFE"/>
              </a:buClr>
              <a:buSzPts val="16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330200" lvl="6" marL="3200400" marR="0" rtl="0" algn="l">
              <a:spcBef>
                <a:spcPts val="320"/>
              </a:spcBef>
              <a:spcAft>
                <a:spcPts val="0"/>
              </a:spcAft>
              <a:buClr>
                <a:srgbClr val="FEFEFE"/>
              </a:buClr>
              <a:buSzPts val="1600"/>
              <a:buFont typeface="Arial"/>
              <a:buChar char="•"/>
              <a:defRPr b="0" i="0" sz="1600" u="none" cap="none" strike="noStrike">
                <a:solidFill>
                  <a:srgbClr val="FEFEFE"/>
                </a:solidFill>
                <a:latin typeface="Century Gothic"/>
                <a:ea typeface="Century Gothic"/>
                <a:cs typeface="Century Gothic"/>
                <a:sym typeface="Century Gothic"/>
              </a:defRPr>
            </a:lvl7pPr>
            <a:lvl8pPr indent="-330200" lvl="7" marL="3657600" marR="0" rtl="0" algn="l">
              <a:spcBef>
                <a:spcPts val="320"/>
              </a:spcBef>
              <a:spcAft>
                <a:spcPts val="0"/>
              </a:spcAft>
              <a:buClr>
                <a:srgbClr val="FEFEFE"/>
              </a:buClr>
              <a:buSzPts val="16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330200" lvl="8" marL="4114800" marR="0" rtl="0" algn="l">
              <a:spcBef>
                <a:spcPts val="320"/>
              </a:spcBef>
              <a:spcAft>
                <a:spcPts val="0"/>
              </a:spcAft>
              <a:buClr>
                <a:srgbClr val="FEFEFE"/>
              </a:buClr>
              <a:buSzPts val="16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12" name="Google Shape;12;p2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2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2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26"/>
          <p:cNvSpPr/>
          <p:nvPr/>
        </p:nvSpPr>
        <p:spPr>
          <a:xfrm>
            <a:off x="8457760" y="6499384"/>
            <a:ext cx="84772" cy="84772"/>
          </a:xfrm>
          <a:prstGeom prst="ellipse">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6" name="Google Shape;16;p26"/>
          <p:cNvSpPr/>
          <p:nvPr/>
        </p:nvSpPr>
        <p:spPr>
          <a:xfrm>
            <a:off x="569119" y="6499384"/>
            <a:ext cx="84772" cy="84772"/>
          </a:xfrm>
          <a:prstGeom prst="ellipse">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pic>
        <p:nvPicPr>
          <p:cNvPr id="100" name="Google Shape;100;p1"/>
          <p:cNvPicPr preferRelativeResize="0"/>
          <p:nvPr/>
        </p:nvPicPr>
        <p:blipFill rotWithShape="1">
          <a:blip r:embed="rId3">
            <a:alphaModFix/>
          </a:blip>
          <a:srcRect b="0" l="0" r="0" t="0"/>
          <a:stretch/>
        </p:blipFill>
        <p:spPr>
          <a:xfrm>
            <a:off x="2195736" y="332656"/>
            <a:ext cx="4791334" cy="6226870"/>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
        <p:nvSpPr>
          <p:cNvPr id="101" name="Google Shape;101;p1"/>
          <p:cNvSpPr txBox="1"/>
          <p:nvPr>
            <p:ph idx="11" type="ftr"/>
          </p:nvPr>
        </p:nvSpPr>
        <p:spPr>
          <a:xfrm>
            <a:off x="7107609" y="6093296"/>
            <a:ext cx="2016224" cy="72516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467544" y="116632"/>
            <a:ext cx="8229600" cy="1600200"/>
          </a:xfrm>
          <a:prstGeom prst="rect">
            <a:avLst/>
          </a:prstGeom>
          <a:noFill/>
          <a:ln>
            <a:noFill/>
          </a:ln>
        </p:spPr>
        <p:txBody>
          <a:bodyPr anchorCtr="0" anchor="b" bIns="45700" lIns="91425" spcFirstLastPara="1" rIns="91425" wrap="square" tIns="45700">
            <a:normAutofit/>
          </a:bodyPr>
          <a:lstStyle/>
          <a:p>
            <a:pPr indent="0" lvl="0" marL="0" rtl="0" algn="ctr">
              <a:lnSpc>
                <a:spcPct val="107407"/>
              </a:lnSpc>
              <a:spcBef>
                <a:spcPts val="0"/>
              </a:spcBef>
              <a:spcAft>
                <a:spcPts val="0"/>
              </a:spcAft>
              <a:buClr>
                <a:schemeClr val="lt2"/>
              </a:buClr>
              <a:buSzPts val="5400"/>
              <a:buFont typeface="Palatino Linotype"/>
              <a:buNone/>
            </a:pPr>
            <a:r>
              <a:rPr lang="en-US"/>
              <a:t>Assets of a Computer System</a:t>
            </a:r>
            <a:endParaRPr/>
          </a:p>
        </p:txBody>
      </p:sp>
      <p:grpSp>
        <p:nvGrpSpPr>
          <p:cNvPr id="200" name="Google Shape;200;p10"/>
          <p:cNvGrpSpPr/>
          <p:nvPr/>
        </p:nvGrpSpPr>
        <p:grpSpPr>
          <a:xfrm>
            <a:off x="563030" y="2058772"/>
            <a:ext cx="8229599" cy="4525963"/>
            <a:chOff x="0" y="0"/>
            <a:chExt cx="8229599" cy="4525963"/>
          </a:xfrm>
        </p:grpSpPr>
        <p:sp>
          <p:nvSpPr>
            <p:cNvPr id="201" name="Google Shape;201;p10"/>
            <p:cNvSpPr/>
            <p:nvPr/>
          </p:nvSpPr>
          <p:spPr>
            <a:xfrm>
              <a:off x="0" y="0"/>
              <a:ext cx="4525963" cy="4525963"/>
            </a:xfrm>
            <a:prstGeom prst="pie">
              <a:avLst>
                <a:gd fmla="val 5400000" name="adj1"/>
                <a:gd fmla="val 16200000" name="adj2"/>
              </a:avLst>
            </a:prstGeom>
            <a:solidFill>
              <a:srgbClr val="8C7A6E"/>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a:off x="2262981" y="0"/>
              <a:ext cx="5966618" cy="4525963"/>
            </a:xfrm>
            <a:prstGeom prst="rect">
              <a:avLst/>
            </a:prstGeom>
            <a:solidFill>
              <a:schemeClr val="lt1">
                <a:alpha val="89803"/>
              </a:schemeClr>
            </a:solidFill>
            <a:ln cap="flat" cmpd="sng" w="28575">
              <a:solidFill>
                <a:srgbClr val="8C7A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txBox="1"/>
            <p:nvPr/>
          </p:nvSpPr>
          <p:spPr>
            <a:xfrm>
              <a:off x="2262981" y="0"/>
              <a:ext cx="5966618" cy="96176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1" lang="en-US" sz="2700">
                  <a:solidFill>
                    <a:schemeClr val="dk1"/>
                  </a:solidFill>
                  <a:latin typeface="Century Gothic"/>
                  <a:ea typeface="Century Gothic"/>
                  <a:cs typeface="Century Gothic"/>
                  <a:sym typeface="Century Gothic"/>
                </a:rPr>
                <a:t>Hardware</a:t>
              </a:r>
              <a:endParaRPr sz="2700">
                <a:solidFill>
                  <a:schemeClr val="dk1"/>
                </a:solidFill>
                <a:latin typeface="Century Gothic"/>
                <a:ea typeface="Century Gothic"/>
                <a:cs typeface="Century Gothic"/>
                <a:sym typeface="Century Gothic"/>
              </a:endParaRPr>
            </a:p>
          </p:txBody>
        </p:sp>
        <p:sp>
          <p:nvSpPr>
            <p:cNvPr id="204" name="Google Shape;204;p10"/>
            <p:cNvSpPr/>
            <p:nvPr/>
          </p:nvSpPr>
          <p:spPr>
            <a:xfrm>
              <a:off x="594032" y="961767"/>
              <a:ext cx="3337897" cy="3337897"/>
            </a:xfrm>
            <a:prstGeom prst="pie">
              <a:avLst>
                <a:gd fmla="val 5400000" name="adj1"/>
                <a:gd fmla="val 16200000" name="adj2"/>
              </a:avLst>
            </a:prstGeom>
            <a:solidFill>
              <a:srgbClr val="989576"/>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2262981" y="961767"/>
              <a:ext cx="5966618" cy="3337897"/>
            </a:xfrm>
            <a:prstGeom prst="rect">
              <a:avLst/>
            </a:prstGeom>
            <a:solidFill>
              <a:schemeClr val="lt1">
                <a:alpha val="89803"/>
              </a:schemeClr>
            </a:solidFill>
            <a:ln cap="flat" cmpd="sng" w="28575">
              <a:solidFill>
                <a:srgbClr val="9895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txBox="1"/>
            <p:nvPr/>
          </p:nvSpPr>
          <p:spPr>
            <a:xfrm>
              <a:off x="2262981" y="961767"/>
              <a:ext cx="5966618" cy="96176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1" lang="en-US" sz="2700">
                  <a:solidFill>
                    <a:schemeClr val="dk1"/>
                  </a:solidFill>
                  <a:latin typeface="Century Gothic"/>
                  <a:ea typeface="Century Gothic"/>
                  <a:cs typeface="Century Gothic"/>
                  <a:sym typeface="Century Gothic"/>
                </a:rPr>
                <a:t>Software</a:t>
              </a:r>
              <a:endParaRPr sz="2700">
                <a:solidFill>
                  <a:schemeClr val="dk1"/>
                </a:solidFill>
                <a:latin typeface="Century Gothic"/>
                <a:ea typeface="Century Gothic"/>
                <a:cs typeface="Century Gothic"/>
                <a:sym typeface="Century Gothic"/>
              </a:endParaRPr>
            </a:p>
          </p:txBody>
        </p:sp>
        <p:sp>
          <p:nvSpPr>
            <p:cNvPr id="207" name="Google Shape;207;p10"/>
            <p:cNvSpPr/>
            <p:nvPr/>
          </p:nvSpPr>
          <p:spPr>
            <a:xfrm>
              <a:off x="1188065" y="1923534"/>
              <a:ext cx="2149832" cy="2149832"/>
            </a:xfrm>
            <a:prstGeom prst="pie">
              <a:avLst>
                <a:gd fmla="val 5400000" name="adj1"/>
                <a:gd fmla="val 16200000" name="adj2"/>
              </a:avLst>
            </a:prstGeom>
            <a:solidFill>
              <a:srgbClr val="95A480"/>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2262981" y="1923534"/>
              <a:ext cx="5966618" cy="2149832"/>
            </a:xfrm>
            <a:prstGeom prst="rect">
              <a:avLst/>
            </a:prstGeom>
            <a:solidFill>
              <a:schemeClr val="lt1">
                <a:alpha val="89803"/>
              </a:schemeClr>
            </a:solidFill>
            <a:ln cap="flat" cmpd="sng" w="28575">
              <a:solidFill>
                <a:srgbClr val="95A4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txBox="1"/>
            <p:nvPr/>
          </p:nvSpPr>
          <p:spPr>
            <a:xfrm>
              <a:off x="2262981" y="1923534"/>
              <a:ext cx="5966618" cy="96176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1" lang="en-US" sz="2700">
                  <a:solidFill>
                    <a:schemeClr val="dk1"/>
                  </a:solidFill>
                  <a:latin typeface="Century Gothic"/>
                  <a:ea typeface="Century Gothic"/>
                  <a:cs typeface="Century Gothic"/>
                  <a:sym typeface="Century Gothic"/>
                </a:rPr>
                <a:t>Data</a:t>
              </a:r>
              <a:endParaRPr sz="2700">
                <a:solidFill>
                  <a:schemeClr val="dk1"/>
                </a:solidFill>
                <a:latin typeface="Century Gothic"/>
                <a:ea typeface="Century Gothic"/>
                <a:cs typeface="Century Gothic"/>
                <a:sym typeface="Century Gothic"/>
              </a:endParaRPr>
            </a:p>
          </p:txBody>
        </p:sp>
        <p:sp>
          <p:nvSpPr>
            <p:cNvPr id="210" name="Google Shape;210;p10"/>
            <p:cNvSpPr/>
            <p:nvPr/>
          </p:nvSpPr>
          <p:spPr>
            <a:xfrm>
              <a:off x="1782097" y="2885301"/>
              <a:ext cx="961767" cy="961767"/>
            </a:xfrm>
            <a:prstGeom prst="pie">
              <a:avLst>
                <a:gd fmla="val 5400000" name="adj1"/>
                <a:gd fmla="val 16200000" name="adj2"/>
              </a:avLst>
            </a:prstGeom>
            <a:solidFill>
              <a:srgbClr val="8EAF8A"/>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2262981" y="2885301"/>
              <a:ext cx="5966618" cy="961767"/>
            </a:xfrm>
            <a:prstGeom prst="rect">
              <a:avLst/>
            </a:prstGeom>
            <a:solidFill>
              <a:schemeClr val="lt1">
                <a:alpha val="89803"/>
              </a:schemeClr>
            </a:solidFill>
            <a:ln cap="flat" cmpd="sng" w="28575">
              <a:solidFill>
                <a:srgbClr val="8EAF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txBox="1"/>
            <p:nvPr/>
          </p:nvSpPr>
          <p:spPr>
            <a:xfrm>
              <a:off x="2262981" y="2885301"/>
              <a:ext cx="5966618" cy="96176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1" lang="en-US" sz="2700">
                  <a:solidFill>
                    <a:schemeClr val="dk1"/>
                  </a:solidFill>
                  <a:latin typeface="Century Gothic"/>
                  <a:ea typeface="Century Gothic"/>
                  <a:cs typeface="Century Gothic"/>
                  <a:sym typeface="Century Gothic"/>
                </a:rPr>
                <a:t>Communication facilities and networks</a:t>
              </a:r>
              <a:endParaRPr sz="2700">
                <a:solidFill>
                  <a:schemeClr val="dk1"/>
                </a:solidFill>
                <a:latin typeface="Century Gothic"/>
                <a:ea typeface="Century Gothic"/>
                <a:cs typeface="Century Gothic"/>
                <a:sym typeface="Century Gothic"/>
              </a:endParaRPr>
            </a:p>
          </p:txBody>
        </p:sp>
      </p:grpSp>
      <p:sp>
        <p:nvSpPr>
          <p:cNvPr id="213" name="Google Shape;213;p10"/>
          <p:cNvSpPr txBox="1"/>
          <p:nvPr>
            <p:ph idx="11" type="ftr"/>
          </p:nvPr>
        </p:nvSpPr>
        <p:spPr>
          <a:xfrm>
            <a:off x="35496" y="6448251"/>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1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rmAutofit/>
          </a:bodyPr>
          <a:lstStyle/>
          <a:p>
            <a:pPr indent="0" lvl="0" marL="0" rtl="0" algn="ctr">
              <a:lnSpc>
                <a:spcPct val="107407"/>
              </a:lnSpc>
              <a:spcBef>
                <a:spcPts val="0"/>
              </a:spcBef>
              <a:spcAft>
                <a:spcPts val="0"/>
              </a:spcAft>
              <a:buClr>
                <a:srgbClr val="B9CDCD"/>
              </a:buClr>
              <a:buSzPts val="5400"/>
              <a:buFont typeface="Palatino Linotype"/>
              <a:buNone/>
            </a:pPr>
            <a:r>
              <a:rPr lang="en-US">
                <a:solidFill>
                  <a:srgbClr val="B9CDCD"/>
                </a:solidFill>
              </a:rPr>
              <a:t>Vulnerabilities, Threats </a:t>
            </a:r>
            <a:br>
              <a:rPr lang="en-US">
                <a:solidFill>
                  <a:srgbClr val="B9CDCD"/>
                </a:solidFill>
              </a:rPr>
            </a:br>
            <a:r>
              <a:rPr lang="en-US">
                <a:solidFill>
                  <a:srgbClr val="B9CDCD"/>
                </a:solidFill>
              </a:rPr>
              <a:t>and Attacks</a:t>
            </a:r>
            <a:endParaRPr/>
          </a:p>
        </p:txBody>
      </p:sp>
      <p:sp>
        <p:nvSpPr>
          <p:cNvPr id="220" name="Google Shape;220;p11"/>
          <p:cNvSpPr txBox="1"/>
          <p:nvPr>
            <p:ph idx="1" type="body"/>
          </p:nvPr>
        </p:nvSpPr>
        <p:spPr>
          <a:xfrm>
            <a:off x="467544" y="190500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B9CDCD"/>
              </a:buClr>
              <a:buSzPts val="3374"/>
              <a:buChar char="•"/>
            </a:pPr>
            <a:r>
              <a:rPr lang="en-US" sz="2595"/>
              <a:t>Categories of vulnerabilities</a:t>
            </a:r>
            <a:endParaRPr/>
          </a:p>
          <a:p>
            <a:pPr indent="-228600" lvl="2" marL="1143000" rtl="0" algn="l">
              <a:spcBef>
                <a:spcPts val="320"/>
              </a:spcBef>
              <a:spcAft>
                <a:spcPts val="0"/>
              </a:spcAft>
              <a:buClr>
                <a:srgbClr val="FEFEFE"/>
              </a:buClr>
              <a:buSzPts val="1600"/>
              <a:buChar char="•"/>
            </a:pPr>
            <a:r>
              <a:rPr lang="en-US"/>
              <a:t>Corrupted (loss of integrity)</a:t>
            </a:r>
            <a:endParaRPr/>
          </a:p>
          <a:p>
            <a:pPr indent="-228600" lvl="2" marL="1143000" rtl="0" algn="l">
              <a:spcBef>
                <a:spcPts val="320"/>
              </a:spcBef>
              <a:spcAft>
                <a:spcPts val="0"/>
              </a:spcAft>
              <a:buClr>
                <a:srgbClr val="FEFEFE"/>
              </a:buClr>
              <a:buSzPts val="1600"/>
              <a:buChar char="•"/>
            </a:pPr>
            <a:r>
              <a:rPr lang="en-US"/>
              <a:t>Leaky (loss of confidentiality)</a:t>
            </a:r>
            <a:endParaRPr/>
          </a:p>
          <a:p>
            <a:pPr indent="-228600" lvl="2" marL="1143000" rtl="0" algn="l">
              <a:spcBef>
                <a:spcPts val="320"/>
              </a:spcBef>
              <a:spcAft>
                <a:spcPts val="0"/>
              </a:spcAft>
              <a:buClr>
                <a:srgbClr val="FEFEFE"/>
              </a:buClr>
              <a:buSzPts val="1600"/>
              <a:buChar char="•"/>
            </a:pPr>
            <a:r>
              <a:rPr lang="en-US"/>
              <a:t>Unavailable or very slow (loss of availability)</a:t>
            </a:r>
            <a:endParaRPr/>
          </a:p>
          <a:p>
            <a:pPr indent="-342900" lvl="1" marL="342900" rtl="0" algn="l">
              <a:spcBef>
                <a:spcPts val="519"/>
              </a:spcBef>
              <a:spcAft>
                <a:spcPts val="0"/>
              </a:spcAft>
              <a:buClr>
                <a:srgbClr val="B9CDCD"/>
              </a:buClr>
              <a:buSzPts val="3374"/>
              <a:buFont typeface="Arial"/>
              <a:buChar char="•"/>
            </a:pPr>
            <a:r>
              <a:rPr lang="en-US" sz="2595"/>
              <a:t>Threats</a:t>
            </a:r>
            <a:endParaRPr/>
          </a:p>
          <a:p>
            <a:pPr indent="-228600" lvl="2" marL="1143000" rtl="0" algn="l">
              <a:spcBef>
                <a:spcPts val="320"/>
              </a:spcBef>
              <a:spcAft>
                <a:spcPts val="0"/>
              </a:spcAft>
              <a:buClr>
                <a:srgbClr val="FEFEFE"/>
              </a:buClr>
              <a:buSzPts val="1600"/>
              <a:buChar char="•"/>
            </a:pPr>
            <a:r>
              <a:rPr lang="en-US"/>
              <a:t>Capable of exploiting vulnerabilities</a:t>
            </a:r>
            <a:endParaRPr/>
          </a:p>
          <a:p>
            <a:pPr indent="-228600" lvl="2" marL="1143000" rtl="0" algn="l">
              <a:spcBef>
                <a:spcPts val="320"/>
              </a:spcBef>
              <a:spcAft>
                <a:spcPts val="0"/>
              </a:spcAft>
              <a:buClr>
                <a:srgbClr val="FEFEFE"/>
              </a:buClr>
              <a:buSzPts val="1600"/>
              <a:buChar char="•"/>
            </a:pPr>
            <a:r>
              <a:rPr lang="en-US"/>
              <a:t>Represent potential security harm to an asset</a:t>
            </a:r>
            <a:endParaRPr/>
          </a:p>
          <a:p>
            <a:pPr indent="-342900" lvl="1" marL="342900" rtl="0" algn="l">
              <a:spcBef>
                <a:spcPts val="519"/>
              </a:spcBef>
              <a:spcAft>
                <a:spcPts val="0"/>
              </a:spcAft>
              <a:buClr>
                <a:srgbClr val="B9CDCD"/>
              </a:buClr>
              <a:buSzPts val="3374"/>
              <a:buFont typeface="Arial"/>
              <a:buChar char="•"/>
            </a:pPr>
            <a:r>
              <a:rPr lang="en-US" sz="2595"/>
              <a:t>Attacks (threats carried out)</a:t>
            </a:r>
            <a:endParaRPr/>
          </a:p>
          <a:p>
            <a:pPr indent="-228600" lvl="2" marL="1143000" rtl="0" algn="l">
              <a:spcBef>
                <a:spcPts val="320"/>
              </a:spcBef>
              <a:spcAft>
                <a:spcPts val="0"/>
              </a:spcAft>
              <a:buClr>
                <a:srgbClr val="FEFEFE"/>
              </a:buClr>
              <a:buSzPts val="1600"/>
              <a:buChar char="•"/>
            </a:pPr>
            <a:r>
              <a:rPr lang="en-US"/>
              <a:t>Passive – attempt to learn or make use of information from the system 	    that does not affect system resources</a:t>
            </a:r>
            <a:endParaRPr/>
          </a:p>
          <a:p>
            <a:pPr indent="-228600" lvl="2" marL="1143000" rtl="0" algn="l">
              <a:spcBef>
                <a:spcPts val="320"/>
              </a:spcBef>
              <a:spcAft>
                <a:spcPts val="0"/>
              </a:spcAft>
              <a:buClr>
                <a:srgbClr val="FEFEFE"/>
              </a:buClr>
              <a:buSzPts val="1600"/>
              <a:buChar char="•"/>
            </a:pPr>
            <a:r>
              <a:rPr lang="en-US"/>
              <a:t>Active – attempt to alter system resources or affect their operation</a:t>
            </a:r>
            <a:endParaRPr/>
          </a:p>
          <a:p>
            <a:pPr indent="-228600" lvl="2" marL="1143000" rtl="0" algn="l">
              <a:spcBef>
                <a:spcPts val="320"/>
              </a:spcBef>
              <a:spcAft>
                <a:spcPts val="0"/>
              </a:spcAft>
              <a:buClr>
                <a:srgbClr val="FEFEFE"/>
              </a:buClr>
              <a:buSzPts val="1600"/>
              <a:buChar char="•"/>
            </a:pPr>
            <a:r>
              <a:rPr lang="en-US"/>
              <a:t>Insider – initiated by an entity inside the security parameter</a:t>
            </a:r>
            <a:endParaRPr/>
          </a:p>
          <a:p>
            <a:pPr indent="-228600" lvl="2" marL="1143000" rtl="0" algn="l">
              <a:spcBef>
                <a:spcPts val="320"/>
              </a:spcBef>
              <a:spcAft>
                <a:spcPts val="0"/>
              </a:spcAft>
              <a:buClr>
                <a:srgbClr val="FEFEFE"/>
              </a:buClr>
              <a:buSzPts val="1600"/>
              <a:buChar char="•"/>
            </a:pPr>
            <a:r>
              <a:rPr lang="en-US"/>
              <a:t>Outsider – initiated from outside the perimeter</a:t>
            </a:r>
            <a:endParaRPr/>
          </a:p>
        </p:txBody>
      </p:sp>
      <p:pic>
        <p:nvPicPr>
          <p:cNvPr id="221" name="Google Shape;221;p11"/>
          <p:cNvPicPr preferRelativeResize="0"/>
          <p:nvPr/>
        </p:nvPicPr>
        <p:blipFill rotWithShape="1">
          <a:blip r:embed="rId3">
            <a:alphaModFix/>
          </a:blip>
          <a:srcRect b="0" l="0" r="0" t="0"/>
          <a:stretch/>
        </p:blipFill>
        <p:spPr>
          <a:xfrm>
            <a:off x="6444208" y="2204864"/>
            <a:ext cx="2411760" cy="1767983"/>
          </a:xfrm>
          <a:prstGeom prst="rect">
            <a:avLst/>
          </a:prstGeom>
          <a:noFill/>
          <a:ln>
            <a:noFill/>
          </a:ln>
        </p:spPr>
      </p:pic>
      <p:sp>
        <p:nvSpPr>
          <p:cNvPr id="222" name="Google Shape;222;p1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 calcmode="lin" valueType="num">
                                      <p:cBhvr additive="base">
                                        <p:cTn dur="3000"/>
                                        <p:tgtEl>
                                          <p:spTgt spid="22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 calcmode="lin" valueType="num">
                                      <p:cBhvr additive="base">
                                        <p:cTn dur="3000"/>
                                        <p:tgtEl>
                                          <p:spTgt spid="22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 calcmode="lin" valueType="num">
                                      <p:cBhvr additive="base">
                                        <p:cTn dur="3000"/>
                                        <p:tgtEl>
                                          <p:spTgt spid="22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 calcmode="lin" valueType="num">
                                      <p:cBhvr additive="base">
                                        <p:cTn dur="3000"/>
                                        <p:tgtEl>
                                          <p:spTgt spid="22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 calcmode="lin" valueType="num">
                                      <p:cBhvr additive="base">
                                        <p:cTn dur="3000"/>
                                        <p:tgtEl>
                                          <p:spTgt spid="22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 calcmode="lin" valueType="num">
                                      <p:cBhvr additive="base">
                                        <p:cTn dur="3000"/>
                                        <p:tgtEl>
                                          <p:spTgt spid="22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 calcmode="lin" valueType="num">
                                      <p:cBhvr additive="base">
                                        <p:cTn dur="3000"/>
                                        <p:tgtEl>
                                          <p:spTgt spid="22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 calcmode="lin" valueType="num">
                                      <p:cBhvr additive="base">
                                        <p:cTn dur="3000"/>
                                        <p:tgtEl>
                                          <p:spTgt spid="22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 calcmode="lin" valueType="num">
                                      <p:cBhvr additive="base">
                                        <p:cTn dur="3000"/>
                                        <p:tgtEl>
                                          <p:spTgt spid="22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anim calcmode="lin" valueType="num">
                                      <p:cBhvr additive="base">
                                        <p:cTn dur="3000"/>
                                        <p:tgtEl>
                                          <p:spTgt spid="220">
                                            <p:txEl>
                                              <p:pRg end="9" st="9"/>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10" st="10"/>
                                            </p:txEl>
                                          </p:spTgt>
                                        </p:tgtEl>
                                        <p:attrNameLst>
                                          <p:attrName>style.visibility</p:attrName>
                                        </p:attrNameLst>
                                      </p:cBhvr>
                                      <p:to>
                                        <p:strVal val="visible"/>
                                      </p:to>
                                    </p:set>
                                    <p:anim calcmode="lin" valueType="num">
                                      <p:cBhvr additive="base">
                                        <p:cTn dur="3000"/>
                                        <p:tgtEl>
                                          <p:spTgt spid="220">
                                            <p:txEl>
                                              <p:pRg end="10" st="1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0">
                                            <p:txEl>
                                              <p:pRg end="11" st="11"/>
                                            </p:txEl>
                                          </p:spTgt>
                                        </p:tgtEl>
                                        <p:attrNameLst>
                                          <p:attrName>style.visibility</p:attrName>
                                        </p:attrNameLst>
                                      </p:cBhvr>
                                      <p:to>
                                        <p:strVal val="visible"/>
                                      </p:to>
                                    </p:set>
                                    <p:anim calcmode="lin" valueType="num">
                                      <p:cBhvr additive="base">
                                        <p:cTn dur="3000"/>
                                        <p:tgtEl>
                                          <p:spTgt spid="22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612576" y="404664"/>
            <a:ext cx="5616624" cy="1268760"/>
          </a:xfrm>
          <a:prstGeom prst="rect">
            <a:avLst/>
          </a:prstGeom>
          <a:noFill/>
          <a:ln>
            <a:noFill/>
          </a:ln>
        </p:spPr>
        <p:txBody>
          <a:bodyPr anchorCtr="0" anchor="b" bIns="45700" lIns="91425" spcFirstLastPara="1" rIns="91425" wrap="square" tIns="45700">
            <a:noAutofit/>
          </a:bodyPr>
          <a:lstStyle/>
          <a:p>
            <a:pPr indent="0" lvl="0" marL="0" rtl="0" algn="ctr">
              <a:lnSpc>
                <a:spcPct val="138095"/>
              </a:lnSpc>
              <a:spcBef>
                <a:spcPts val="0"/>
              </a:spcBef>
              <a:spcAft>
                <a:spcPts val="0"/>
              </a:spcAft>
              <a:buClr>
                <a:srgbClr val="E3BB91"/>
              </a:buClr>
              <a:buSzPts val="4200"/>
              <a:buFont typeface="Palatino Linotype"/>
              <a:buNone/>
            </a:pPr>
            <a:r>
              <a:rPr lang="en-US" sz="4200">
                <a:solidFill>
                  <a:srgbClr val="E3BB91"/>
                </a:solidFill>
              </a:rPr>
              <a:t>Countermeasures</a:t>
            </a:r>
            <a:endParaRPr sz="4200">
              <a:solidFill>
                <a:srgbClr val="E3BB91"/>
              </a:solidFill>
            </a:endParaRPr>
          </a:p>
        </p:txBody>
      </p:sp>
      <p:grpSp>
        <p:nvGrpSpPr>
          <p:cNvPr id="229" name="Google Shape;229;p12"/>
          <p:cNvGrpSpPr/>
          <p:nvPr/>
        </p:nvGrpSpPr>
        <p:grpSpPr>
          <a:xfrm>
            <a:off x="2158617" y="83396"/>
            <a:ext cx="6741368" cy="6741368"/>
            <a:chOff x="229716" y="0"/>
            <a:chExt cx="6741368" cy="6741368"/>
          </a:xfrm>
        </p:grpSpPr>
        <p:sp>
          <p:nvSpPr>
            <p:cNvPr id="230" name="Google Shape;230;p12"/>
            <p:cNvSpPr/>
            <p:nvPr/>
          </p:nvSpPr>
          <p:spPr>
            <a:xfrm>
              <a:off x="1915058" y="0"/>
              <a:ext cx="3370684" cy="3370684"/>
            </a:xfrm>
            <a:prstGeom prst="triangle">
              <a:avLst>
                <a:gd fmla="val 50000" name="adj"/>
              </a:avLst>
            </a:prstGeom>
            <a:solidFill>
              <a:srgbClr val="9987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txBox="1"/>
            <p:nvPr/>
          </p:nvSpPr>
          <p:spPr>
            <a:xfrm>
              <a:off x="2757729" y="1685342"/>
              <a:ext cx="1685342" cy="168534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Means used to deal with security attacks</a:t>
              </a:r>
              <a:endParaRPr b="1" sz="1600">
                <a:solidFill>
                  <a:schemeClr val="lt1"/>
                </a:solidFill>
                <a:latin typeface="Century Gothic"/>
                <a:ea typeface="Century Gothic"/>
                <a:cs typeface="Century Gothic"/>
                <a:sym typeface="Century Gothic"/>
              </a:endParaRPr>
            </a:p>
            <a:p>
              <a:pPr indent="-114300" lvl="1" marL="114300" marR="0" rtl="0" algn="l">
                <a:lnSpc>
                  <a:spcPct val="90000"/>
                </a:lnSpc>
                <a:spcBef>
                  <a:spcPts val="560"/>
                </a:spcBef>
                <a:spcAft>
                  <a:spcPts val="0"/>
                </a:spcAft>
                <a:buClr>
                  <a:schemeClr val="lt1"/>
                </a:buClr>
                <a:buSzPts val="1200"/>
                <a:buFont typeface="Century Gothic"/>
                <a:buChar char="•"/>
              </a:pPr>
              <a:r>
                <a:rPr b="1" i="0" lang="en-US" sz="1200" u="none" cap="none" strike="noStrike">
                  <a:solidFill>
                    <a:schemeClr val="lt1"/>
                  </a:solidFill>
                  <a:latin typeface="Century Gothic"/>
                  <a:ea typeface="Century Gothic"/>
                  <a:cs typeface="Century Gothic"/>
                  <a:sym typeface="Century Gothic"/>
                </a:rPr>
                <a:t>Prevent</a:t>
              </a:r>
              <a:endParaRPr b="1" i="0" sz="1200" u="none" cap="none" strike="noStrike">
                <a:solidFill>
                  <a:schemeClr val="lt1"/>
                </a:solidFill>
                <a:latin typeface="Century Gothic"/>
                <a:ea typeface="Century Gothic"/>
                <a:cs typeface="Century Gothic"/>
                <a:sym typeface="Century Gothic"/>
              </a:endParaRPr>
            </a:p>
            <a:p>
              <a:pPr indent="-114300" lvl="1" marL="114300" marR="0" rtl="0" algn="l">
                <a:lnSpc>
                  <a:spcPct val="90000"/>
                </a:lnSpc>
                <a:spcBef>
                  <a:spcPts val="180"/>
                </a:spcBef>
                <a:spcAft>
                  <a:spcPts val="0"/>
                </a:spcAft>
                <a:buClr>
                  <a:schemeClr val="lt1"/>
                </a:buClr>
                <a:buSzPts val="1200"/>
                <a:buFont typeface="Century Gothic"/>
                <a:buChar char="•"/>
              </a:pPr>
              <a:r>
                <a:rPr b="1" i="0" lang="en-US" sz="1200" u="none" cap="none" strike="noStrike">
                  <a:solidFill>
                    <a:schemeClr val="lt1"/>
                  </a:solidFill>
                  <a:latin typeface="Century Gothic"/>
                  <a:ea typeface="Century Gothic"/>
                  <a:cs typeface="Century Gothic"/>
                  <a:sym typeface="Century Gothic"/>
                </a:rPr>
                <a:t>Detect</a:t>
              </a:r>
              <a:endParaRPr b="1" i="0" sz="1200" u="none" cap="none" strike="noStrike">
                <a:solidFill>
                  <a:schemeClr val="lt1"/>
                </a:solidFill>
                <a:latin typeface="Century Gothic"/>
                <a:ea typeface="Century Gothic"/>
                <a:cs typeface="Century Gothic"/>
                <a:sym typeface="Century Gothic"/>
              </a:endParaRPr>
            </a:p>
            <a:p>
              <a:pPr indent="-114300" lvl="1" marL="114300" marR="0" rtl="0" algn="l">
                <a:lnSpc>
                  <a:spcPct val="90000"/>
                </a:lnSpc>
                <a:spcBef>
                  <a:spcPts val="180"/>
                </a:spcBef>
                <a:spcAft>
                  <a:spcPts val="0"/>
                </a:spcAft>
                <a:buClr>
                  <a:schemeClr val="lt1"/>
                </a:buClr>
                <a:buSzPts val="1200"/>
                <a:buFont typeface="Century Gothic"/>
                <a:buChar char="•"/>
              </a:pPr>
              <a:r>
                <a:rPr b="1" i="0" lang="en-US" sz="1200" u="none" cap="none" strike="noStrike">
                  <a:solidFill>
                    <a:schemeClr val="lt1"/>
                  </a:solidFill>
                  <a:latin typeface="Century Gothic"/>
                  <a:ea typeface="Century Gothic"/>
                  <a:cs typeface="Century Gothic"/>
                  <a:sym typeface="Century Gothic"/>
                </a:rPr>
                <a:t>Recover</a:t>
              </a:r>
              <a:endParaRPr b="1" i="0" sz="1200" u="none" cap="none" strike="noStrike">
                <a:solidFill>
                  <a:schemeClr val="lt1"/>
                </a:solidFill>
                <a:latin typeface="Century Gothic"/>
                <a:ea typeface="Century Gothic"/>
                <a:cs typeface="Century Gothic"/>
                <a:sym typeface="Century Gothic"/>
              </a:endParaRPr>
            </a:p>
          </p:txBody>
        </p:sp>
        <p:sp>
          <p:nvSpPr>
            <p:cNvPr id="232" name="Google Shape;232;p12"/>
            <p:cNvSpPr/>
            <p:nvPr/>
          </p:nvSpPr>
          <p:spPr>
            <a:xfrm>
              <a:off x="229716" y="3370684"/>
              <a:ext cx="3370684" cy="3370684"/>
            </a:xfrm>
            <a:prstGeom prst="triangle">
              <a:avLst>
                <a:gd fmla="val 50000" name="adj"/>
              </a:avLst>
            </a:prstGeom>
            <a:solidFill>
              <a:srgbClr val="A86C2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txBox="1"/>
            <p:nvPr/>
          </p:nvSpPr>
          <p:spPr>
            <a:xfrm>
              <a:off x="1072387" y="5056026"/>
              <a:ext cx="1685342" cy="168534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May itself introduce new vulnerabilities</a:t>
              </a:r>
              <a:endParaRPr b="1" sz="1600">
                <a:solidFill>
                  <a:schemeClr val="lt1"/>
                </a:solidFill>
                <a:latin typeface="Century Gothic"/>
                <a:ea typeface="Century Gothic"/>
                <a:cs typeface="Century Gothic"/>
                <a:sym typeface="Century Gothic"/>
              </a:endParaRPr>
            </a:p>
          </p:txBody>
        </p:sp>
        <p:sp>
          <p:nvSpPr>
            <p:cNvPr id="234" name="Google Shape;234;p12"/>
            <p:cNvSpPr/>
            <p:nvPr/>
          </p:nvSpPr>
          <p:spPr>
            <a:xfrm rot="10800000">
              <a:off x="1915058" y="3370684"/>
              <a:ext cx="3370684" cy="3370684"/>
            </a:xfrm>
            <a:prstGeom prst="triangle">
              <a:avLst>
                <a:gd fmla="val 50000" name="adj"/>
              </a:avLst>
            </a:prstGeom>
            <a:solidFill>
              <a:srgbClr val="405B5C"/>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nvSpPr>
          <p:spPr>
            <a:xfrm>
              <a:off x="2757729" y="3370684"/>
              <a:ext cx="1685342" cy="168534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Residual vulnerabilities may remain</a:t>
              </a:r>
              <a:endParaRPr b="1" sz="1600">
                <a:solidFill>
                  <a:schemeClr val="lt1"/>
                </a:solidFill>
                <a:latin typeface="Century Gothic"/>
                <a:ea typeface="Century Gothic"/>
                <a:cs typeface="Century Gothic"/>
                <a:sym typeface="Century Gothic"/>
              </a:endParaRPr>
            </a:p>
          </p:txBody>
        </p:sp>
        <p:sp>
          <p:nvSpPr>
            <p:cNvPr id="236" name="Google Shape;236;p12"/>
            <p:cNvSpPr/>
            <p:nvPr/>
          </p:nvSpPr>
          <p:spPr>
            <a:xfrm>
              <a:off x="3600400" y="3370684"/>
              <a:ext cx="3370684" cy="3370684"/>
            </a:xfrm>
            <a:prstGeom prst="triangle">
              <a:avLst>
                <a:gd fmla="val 50000" name="adj"/>
              </a:avLst>
            </a:prstGeom>
            <a:solidFill>
              <a:srgbClr val="A8422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txBox="1"/>
            <p:nvPr/>
          </p:nvSpPr>
          <p:spPr>
            <a:xfrm>
              <a:off x="4443071" y="5056026"/>
              <a:ext cx="1685342" cy="168534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Goal is to minimize residual level of risk to the assets</a:t>
              </a:r>
              <a:endParaRPr b="1" sz="1600">
                <a:solidFill>
                  <a:schemeClr val="lt1"/>
                </a:solidFill>
                <a:latin typeface="Century Gothic"/>
                <a:ea typeface="Century Gothic"/>
                <a:cs typeface="Century Gothic"/>
                <a:sym typeface="Century Gothic"/>
              </a:endParaRPr>
            </a:p>
          </p:txBody>
        </p:sp>
      </p:grpSp>
      <p:sp>
        <p:nvSpPr>
          <p:cNvPr id="238" name="Google Shape;238;p12"/>
          <p:cNvSpPr txBox="1"/>
          <p:nvPr>
            <p:ph idx="11" type="ftr"/>
          </p:nvPr>
        </p:nvSpPr>
        <p:spPr>
          <a:xfrm>
            <a:off x="35496" y="6520259"/>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13"/>
          <p:cNvSpPr txBox="1"/>
          <p:nvPr/>
        </p:nvSpPr>
        <p:spPr>
          <a:xfrm>
            <a:off x="265386" y="6172200"/>
            <a:ext cx="6973614" cy="5669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3"/>
          <p:cNvSpPr txBox="1"/>
          <p:nvPr/>
        </p:nvSpPr>
        <p:spPr>
          <a:xfrm>
            <a:off x="32270" y="6525344"/>
            <a:ext cx="68042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entury Gothic"/>
                <a:ea typeface="Century Gothic"/>
                <a:cs typeface="Century Gothic"/>
                <a:sym typeface="Century Gothic"/>
              </a:rPr>
              <a:t>**Table is on page 20 in the textbook</a:t>
            </a:r>
            <a:r>
              <a:rPr lang="en-US" sz="1200">
                <a:solidFill>
                  <a:schemeClr val="lt1"/>
                </a:solidFill>
                <a:latin typeface="Palatino Linotype"/>
                <a:ea typeface="Palatino Linotype"/>
                <a:cs typeface="Palatino Linotype"/>
                <a:sym typeface="Palatino Linotype"/>
              </a:rPr>
              <a:t>.</a:t>
            </a:r>
            <a:endParaRPr sz="1800">
              <a:solidFill>
                <a:schemeClr val="lt1"/>
              </a:solidFill>
              <a:latin typeface="Arial"/>
              <a:ea typeface="Arial"/>
              <a:cs typeface="Arial"/>
              <a:sym typeface="Arial"/>
            </a:endParaRPr>
          </a:p>
        </p:txBody>
      </p:sp>
      <p:sp>
        <p:nvSpPr>
          <p:cNvPr id="246" name="Google Shape;246;p13"/>
          <p:cNvSpPr/>
          <p:nvPr/>
        </p:nvSpPr>
        <p:spPr>
          <a:xfrm>
            <a:off x="6781800" y="762000"/>
            <a:ext cx="1979712" cy="47807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Palatino Linotype"/>
                <a:ea typeface="Palatino Linotype"/>
                <a:cs typeface="Palatino Linotype"/>
                <a:sym typeface="Palatino Linotype"/>
              </a:rPr>
              <a:t>Table 1.2   </a:t>
            </a:r>
            <a:endParaRPr b="1" sz="24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Threat Consequences,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and the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Types of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Threat Actions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That Cause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Each </a:t>
            </a:r>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Consequence </a:t>
            </a:r>
            <a:endParaRPr/>
          </a:p>
          <a:p>
            <a:pPr indent="0" lvl="0" marL="0" marR="0" rtl="0" algn="ctr">
              <a:lnSpc>
                <a:spcPct val="150000"/>
              </a:lnSpc>
              <a:spcBef>
                <a:spcPts val="0"/>
              </a:spcBef>
              <a:spcAft>
                <a:spcPts val="0"/>
              </a:spcAft>
              <a:buNone/>
            </a:pPr>
            <a:r>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Based on </a:t>
            </a:r>
            <a:endParaRPr sz="1600">
              <a:solidFill>
                <a:schemeClr val="lt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None/>
            </a:pPr>
            <a:r>
              <a:rPr lang="en-US" sz="1600">
                <a:solidFill>
                  <a:schemeClr val="lt1"/>
                </a:solidFill>
                <a:latin typeface="Palatino Linotype"/>
                <a:ea typeface="Palatino Linotype"/>
                <a:cs typeface="Palatino Linotype"/>
                <a:sym typeface="Palatino Linotype"/>
              </a:rPr>
              <a:t>RFC 4949 </a:t>
            </a:r>
            <a:endParaRPr sz="1600">
              <a:solidFill>
                <a:schemeClr val="lt1"/>
              </a:solidFill>
              <a:latin typeface="Palatino Linotype"/>
              <a:ea typeface="Palatino Linotype"/>
              <a:cs typeface="Palatino Linotype"/>
              <a:sym typeface="Palatino Linotype"/>
            </a:endParaRPr>
          </a:p>
        </p:txBody>
      </p:sp>
      <p:pic>
        <p:nvPicPr>
          <p:cNvPr id="247" name="Google Shape;247;p13"/>
          <p:cNvPicPr preferRelativeResize="0"/>
          <p:nvPr/>
        </p:nvPicPr>
        <p:blipFill rotWithShape="1">
          <a:blip r:embed="rId3">
            <a:alphaModFix/>
          </a:blip>
          <a:srcRect b="0" l="0" r="0" t="0"/>
          <a:stretch/>
        </p:blipFill>
        <p:spPr>
          <a:xfrm>
            <a:off x="533400" y="152400"/>
            <a:ext cx="5791200" cy="6549416"/>
          </a:xfrm>
          <a:prstGeom prst="rect">
            <a:avLst/>
          </a:prstGeom>
          <a:noFill/>
          <a:ln>
            <a:noFill/>
          </a:ln>
        </p:spPr>
      </p:pic>
      <p:sp>
        <p:nvSpPr>
          <p:cNvPr id="248" name="Google Shape;248;p13"/>
          <p:cNvSpPr txBox="1"/>
          <p:nvPr>
            <p:ph idx="11" type="ftr"/>
          </p:nvPr>
        </p:nvSpPr>
        <p:spPr>
          <a:xfrm>
            <a:off x="3131840" y="6453336"/>
            <a:ext cx="5929059"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pic>
        <p:nvPicPr>
          <p:cNvPr descr="f2.pdf" id="254" name="Google Shape;254;p14"/>
          <p:cNvPicPr preferRelativeResize="0"/>
          <p:nvPr/>
        </p:nvPicPr>
        <p:blipFill rotWithShape="1">
          <a:blip r:embed="rId3">
            <a:alphaModFix/>
          </a:blip>
          <a:srcRect b="0" l="0" r="0" t="0"/>
          <a:stretch/>
        </p:blipFill>
        <p:spPr>
          <a:xfrm>
            <a:off x="0" y="0"/>
            <a:ext cx="9108504" cy="6882110"/>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255" name="Google Shape;255;p14"/>
          <p:cNvPicPr preferRelativeResize="0"/>
          <p:nvPr/>
        </p:nvPicPr>
        <p:blipFill rotWithShape="1">
          <a:blip r:embed="rId4">
            <a:alphaModFix/>
          </a:blip>
          <a:srcRect b="0" l="0" r="0" t="0"/>
          <a:stretch/>
        </p:blipFill>
        <p:spPr>
          <a:xfrm>
            <a:off x="7380312" y="4365104"/>
            <a:ext cx="1619983" cy="1736888"/>
          </a:xfrm>
          <a:prstGeom prst="rect">
            <a:avLst/>
          </a:prstGeom>
          <a:noFill/>
          <a:ln>
            <a:noFill/>
          </a:ln>
        </p:spPr>
      </p:pic>
      <p:sp>
        <p:nvSpPr>
          <p:cNvPr id="256" name="Google Shape;256;p14"/>
          <p:cNvSpPr txBox="1"/>
          <p:nvPr>
            <p:ph idx="11" type="ftr"/>
          </p:nvPr>
        </p:nvSpPr>
        <p:spPr>
          <a:xfrm>
            <a:off x="1235229" y="6597352"/>
            <a:ext cx="7585243"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solidFill>
                  <a:srgbClr val="546D79"/>
                </a:solidFill>
              </a:rPr>
              <a:t>© 2016 Pearson Education, Inc., Hoboken, NJ.  All rights reserved.</a:t>
            </a:r>
            <a:endParaRPr>
              <a:solidFill>
                <a:srgbClr val="546D79"/>
              </a:solidFill>
            </a:endParaRP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pic>
        <p:nvPicPr>
          <p:cNvPr id="262" name="Google Shape;262;p15"/>
          <p:cNvPicPr preferRelativeResize="0"/>
          <p:nvPr/>
        </p:nvPicPr>
        <p:blipFill rotWithShape="1">
          <a:blip r:embed="rId3">
            <a:alphaModFix/>
          </a:blip>
          <a:srcRect b="0" l="0" r="0" t="0"/>
          <a:stretch/>
        </p:blipFill>
        <p:spPr>
          <a:xfrm>
            <a:off x="107504" y="980728"/>
            <a:ext cx="8921830" cy="6040822"/>
          </a:xfrm>
          <a:prstGeom prst="rect">
            <a:avLst/>
          </a:prstGeom>
          <a:noFill/>
          <a:ln>
            <a:noFill/>
          </a:ln>
        </p:spPr>
      </p:pic>
      <p:sp>
        <p:nvSpPr>
          <p:cNvPr id="263" name="Google Shape;263;p15"/>
          <p:cNvSpPr/>
          <p:nvPr/>
        </p:nvSpPr>
        <p:spPr>
          <a:xfrm>
            <a:off x="92826" y="27715"/>
            <a:ext cx="9036496"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Palatino Linotype"/>
                <a:ea typeface="Palatino Linotype"/>
                <a:cs typeface="Palatino Linotype"/>
                <a:sym typeface="Palatino Linotype"/>
              </a:rPr>
              <a:t>Table 1.3    </a:t>
            </a:r>
            <a:endParaRPr/>
          </a:p>
          <a:p>
            <a:pPr indent="0" lvl="0" marL="0" marR="0" rtl="0" algn="ctr">
              <a:spcBef>
                <a:spcPts val="0"/>
              </a:spcBef>
              <a:spcAft>
                <a:spcPts val="0"/>
              </a:spcAft>
              <a:buNone/>
            </a:pPr>
            <a:r>
              <a:rPr b="1" lang="en-US" sz="2200">
                <a:solidFill>
                  <a:schemeClr val="lt1"/>
                </a:solidFill>
                <a:latin typeface="Palatino Linotype"/>
                <a:ea typeface="Palatino Linotype"/>
                <a:cs typeface="Palatino Linotype"/>
                <a:sym typeface="Palatino Linotype"/>
              </a:rPr>
              <a:t>Computer and Network Assets, with Examples of Threats </a:t>
            </a:r>
            <a:endParaRPr b="1" sz="2200">
              <a:solidFill>
                <a:schemeClr val="lt1"/>
              </a:solidFill>
              <a:latin typeface="Palatino Linotype"/>
              <a:ea typeface="Palatino Linotype"/>
              <a:cs typeface="Palatino Linotype"/>
              <a:sym typeface="Palatino Linotype"/>
            </a:endParaRP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1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rgbClr val="E3BB91"/>
              </a:buClr>
              <a:buSzPts val="5400"/>
              <a:buFont typeface="Palatino Linotype"/>
              <a:buNone/>
            </a:pPr>
            <a:r>
              <a:rPr lang="en-US">
                <a:solidFill>
                  <a:srgbClr val="E3BB91"/>
                </a:solidFill>
              </a:rPr>
              <a:t>Passive and Active Attacks</a:t>
            </a:r>
            <a:endParaRPr/>
          </a:p>
        </p:txBody>
      </p:sp>
      <p:sp>
        <p:nvSpPr>
          <p:cNvPr id="270" name="Google Shape;270;p16"/>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EFEFE"/>
              </a:buClr>
              <a:buSzPts val="2400"/>
              <a:buNone/>
            </a:pPr>
            <a:r>
              <a:rPr lang="en-US"/>
              <a:t>Passive Attack</a:t>
            </a:r>
            <a:endParaRPr/>
          </a:p>
        </p:txBody>
      </p:sp>
      <p:sp>
        <p:nvSpPr>
          <p:cNvPr id="271" name="Google Shape;271;p16"/>
          <p:cNvSpPr txBox="1"/>
          <p:nvPr>
            <p:ph idx="2" type="body"/>
          </p:nvPr>
        </p:nvSpPr>
        <p:spPr>
          <a:xfrm>
            <a:off x="4644008" y="1628800"/>
            <a:ext cx="4041775"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EFEFE"/>
              </a:buClr>
              <a:buSzPts val="2400"/>
              <a:buNone/>
            </a:pPr>
            <a:r>
              <a:rPr lang="en-US"/>
              <a:t>Active Attack</a:t>
            </a:r>
            <a:endParaRPr/>
          </a:p>
        </p:txBody>
      </p:sp>
      <p:sp>
        <p:nvSpPr>
          <p:cNvPr id="272" name="Google Shape;272;p16"/>
          <p:cNvSpPr txBox="1"/>
          <p:nvPr>
            <p:ph idx="3" type="body"/>
          </p:nvPr>
        </p:nvSpPr>
        <p:spPr>
          <a:xfrm>
            <a:off x="457200" y="2060848"/>
            <a:ext cx="4041648" cy="460851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90000"/>
              </a:lnSpc>
              <a:spcBef>
                <a:spcPts val="0"/>
              </a:spcBef>
              <a:spcAft>
                <a:spcPts val="0"/>
              </a:spcAft>
              <a:buClr>
                <a:srgbClr val="FEFEFE"/>
              </a:buClr>
              <a:buSzPct val="100000"/>
              <a:buNone/>
            </a:pPr>
            <a:r>
              <a:t/>
            </a:r>
            <a:endParaRPr sz="2800"/>
          </a:p>
          <a:p>
            <a:pPr indent="-342900" lvl="0" marL="342900" rtl="0" algn="l">
              <a:lnSpc>
                <a:spcPct val="120000"/>
              </a:lnSpc>
              <a:spcBef>
                <a:spcPts val="403"/>
              </a:spcBef>
              <a:spcAft>
                <a:spcPts val="0"/>
              </a:spcAft>
              <a:buClr>
                <a:srgbClr val="FEFEFE"/>
              </a:buClr>
              <a:buSzPct val="100000"/>
              <a:buChar char="•"/>
            </a:pPr>
            <a:r>
              <a:rPr lang="en-US" sz="2600"/>
              <a:t>Attempts to learn or make use of information from the system but does not affect system resources</a:t>
            </a:r>
            <a:endParaRPr/>
          </a:p>
          <a:p>
            <a:pPr indent="-342900" lvl="0" marL="342900" rtl="0" algn="l">
              <a:lnSpc>
                <a:spcPct val="120000"/>
              </a:lnSpc>
              <a:spcBef>
                <a:spcPts val="1003"/>
              </a:spcBef>
              <a:spcAft>
                <a:spcPts val="0"/>
              </a:spcAft>
              <a:buClr>
                <a:srgbClr val="FEFEFE"/>
              </a:buClr>
              <a:buSzPct val="100000"/>
              <a:buChar char="•"/>
            </a:pPr>
            <a:r>
              <a:rPr lang="en-US" sz="2600"/>
              <a:t>Eavesdropping on, or monitoring of, transmissions</a:t>
            </a:r>
            <a:endParaRPr/>
          </a:p>
          <a:p>
            <a:pPr indent="-342900" lvl="0" marL="342900" rtl="0" algn="l">
              <a:lnSpc>
                <a:spcPct val="120000"/>
              </a:lnSpc>
              <a:spcBef>
                <a:spcPts val="1003"/>
              </a:spcBef>
              <a:spcAft>
                <a:spcPts val="0"/>
              </a:spcAft>
              <a:buClr>
                <a:srgbClr val="FEFEFE"/>
              </a:buClr>
              <a:buSzPct val="100000"/>
              <a:buChar char="•"/>
            </a:pPr>
            <a:r>
              <a:rPr lang="en-US" sz="2600"/>
              <a:t>Goal of attacker is to obtain information that is being transmitted</a:t>
            </a:r>
            <a:endParaRPr/>
          </a:p>
          <a:p>
            <a:pPr indent="-342900" lvl="0" marL="342900" rtl="0" algn="l">
              <a:lnSpc>
                <a:spcPct val="120000"/>
              </a:lnSpc>
              <a:spcBef>
                <a:spcPts val="1003"/>
              </a:spcBef>
              <a:spcAft>
                <a:spcPts val="0"/>
              </a:spcAft>
              <a:buClr>
                <a:srgbClr val="FEFEFE"/>
              </a:buClr>
              <a:buSzPct val="100000"/>
              <a:buChar char="•"/>
            </a:pPr>
            <a:r>
              <a:rPr lang="en-US" sz="2600"/>
              <a:t>Two types:</a:t>
            </a:r>
            <a:endParaRPr/>
          </a:p>
          <a:p>
            <a:pPr indent="-285781" lvl="1" marL="742950" rtl="0" algn="l">
              <a:lnSpc>
                <a:spcPct val="120000"/>
              </a:lnSpc>
              <a:spcBef>
                <a:spcPts val="925"/>
              </a:spcBef>
              <a:spcAft>
                <a:spcPts val="0"/>
              </a:spcAft>
              <a:buClr>
                <a:srgbClr val="FEFEFE"/>
              </a:buClr>
              <a:buSzPct val="100000"/>
              <a:buChar char="o"/>
            </a:pPr>
            <a:r>
              <a:rPr lang="en-US" sz="2100"/>
              <a:t>Release of message contents</a:t>
            </a:r>
            <a:endParaRPr/>
          </a:p>
          <a:p>
            <a:pPr indent="-285781" lvl="1" marL="742950" rtl="0" algn="l">
              <a:lnSpc>
                <a:spcPct val="120000"/>
              </a:lnSpc>
              <a:spcBef>
                <a:spcPts val="925"/>
              </a:spcBef>
              <a:spcAft>
                <a:spcPts val="0"/>
              </a:spcAft>
              <a:buClr>
                <a:srgbClr val="FEFEFE"/>
              </a:buClr>
              <a:buSzPct val="100000"/>
              <a:buChar char="o"/>
            </a:pPr>
            <a:r>
              <a:rPr lang="en-US" sz="2100"/>
              <a:t>Traffic analysis</a:t>
            </a:r>
            <a:endParaRPr/>
          </a:p>
        </p:txBody>
      </p:sp>
      <p:sp>
        <p:nvSpPr>
          <p:cNvPr id="273" name="Google Shape;273;p16"/>
          <p:cNvSpPr txBox="1"/>
          <p:nvPr>
            <p:ph idx="4" type="body"/>
          </p:nvPr>
        </p:nvSpPr>
        <p:spPr>
          <a:xfrm>
            <a:off x="4860032" y="2492896"/>
            <a:ext cx="4041648" cy="493714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EFEFE"/>
              </a:buClr>
              <a:buSzPts val="2000"/>
              <a:buChar char="•"/>
            </a:pPr>
            <a:r>
              <a:rPr lang="en-US" sz="2000"/>
              <a:t>Attempts to alter system resources or affect their operation</a:t>
            </a:r>
            <a:endParaRPr/>
          </a:p>
          <a:p>
            <a:pPr indent="-342900" lvl="0" marL="342900" rtl="0" algn="l">
              <a:spcBef>
                <a:spcPts val="400"/>
              </a:spcBef>
              <a:spcAft>
                <a:spcPts val="0"/>
              </a:spcAft>
              <a:buClr>
                <a:srgbClr val="FEFEFE"/>
              </a:buClr>
              <a:buSzPts val="2000"/>
              <a:buChar char="•"/>
            </a:pPr>
            <a:r>
              <a:rPr lang="en-US" sz="2000"/>
              <a:t>Involve some modification of the data stream or the creation of a false stream</a:t>
            </a:r>
            <a:endParaRPr/>
          </a:p>
          <a:p>
            <a:pPr indent="-342900" lvl="0" marL="342900" rtl="0" algn="l">
              <a:spcBef>
                <a:spcPts val="400"/>
              </a:spcBef>
              <a:spcAft>
                <a:spcPts val="0"/>
              </a:spcAft>
              <a:buClr>
                <a:srgbClr val="FEFEFE"/>
              </a:buClr>
              <a:buSzPts val="2000"/>
              <a:buChar char="•"/>
            </a:pPr>
            <a:r>
              <a:rPr lang="en-US" sz="2000"/>
              <a:t>Four categories:</a:t>
            </a:r>
            <a:endParaRPr/>
          </a:p>
          <a:p>
            <a:pPr indent="-285750" lvl="1" marL="742950" rtl="0" algn="l">
              <a:spcBef>
                <a:spcPts val="320"/>
              </a:spcBef>
              <a:spcAft>
                <a:spcPts val="0"/>
              </a:spcAft>
              <a:buClr>
                <a:srgbClr val="FEFEFE"/>
              </a:buClr>
              <a:buSzPts val="1600"/>
              <a:buChar char="o"/>
            </a:pPr>
            <a:r>
              <a:rPr lang="en-US"/>
              <a:t>Replay</a:t>
            </a:r>
            <a:endParaRPr/>
          </a:p>
          <a:p>
            <a:pPr indent="-285750" lvl="1" marL="742950" rtl="0" algn="l">
              <a:spcBef>
                <a:spcPts val="320"/>
              </a:spcBef>
              <a:spcAft>
                <a:spcPts val="0"/>
              </a:spcAft>
              <a:buClr>
                <a:srgbClr val="FEFEFE"/>
              </a:buClr>
              <a:buSzPts val="1600"/>
              <a:buChar char="o"/>
            </a:pPr>
            <a:r>
              <a:rPr lang="en-US"/>
              <a:t>Masquerade</a:t>
            </a:r>
            <a:endParaRPr/>
          </a:p>
          <a:p>
            <a:pPr indent="-285750" lvl="1" marL="742950" rtl="0" algn="l">
              <a:spcBef>
                <a:spcPts val="320"/>
              </a:spcBef>
              <a:spcAft>
                <a:spcPts val="0"/>
              </a:spcAft>
              <a:buClr>
                <a:srgbClr val="FEFEFE"/>
              </a:buClr>
              <a:buSzPts val="1600"/>
              <a:buChar char="o"/>
            </a:pPr>
            <a:r>
              <a:rPr lang="en-US"/>
              <a:t>Modification of messages</a:t>
            </a:r>
            <a:endParaRPr/>
          </a:p>
          <a:p>
            <a:pPr indent="-285750" lvl="1" marL="742950" rtl="0" algn="l">
              <a:spcBef>
                <a:spcPts val="320"/>
              </a:spcBef>
              <a:spcAft>
                <a:spcPts val="0"/>
              </a:spcAft>
              <a:buClr>
                <a:srgbClr val="FEFEFE"/>
              </a:buClr>
              <a:buSzPts val="1600"/>
              <a:buChar char="o"/>
            </a:pPr>
            <a:r>
              <a:rPr lang="en-US"/>
              <a:t>Denial of service</a:t>
            </a:r>
            <a:endParaRPr/>
          </a:p>
        </p:txBody>
      </p:sp>
      <p:pic>
        <p:nvPicPr>
          <p:cNvPr id="274" name="Google Shape;274;p16"/>
          <p:cNvPicPr preferRelativeResize="0"/>
          <p:nvPr/>
        </p:nvPicPr>
        <p:blipFill rotWithShape="1">
          <a:blip r:embed="rId3">
            <a:alphaModFix/>
          </a:blip>
          <a:srcRect b="0" l="0" r="0" t="0"/>
          <a:stretch/>
        </p:blipFill>
        <p:spPr>
          <a:xfrm>
            <a:off x="0" y="0"/>
            <a:ext cx="1563566" cy="1676400"/>
          </a:xfrm>
          <a:prstGeom prst="rect">
            <a:avLst/>
          </a:prstGeom>
          <a:noFill/>
          <a:ln>
            <a:noFill/>
          </a:ln>
        </p:spPr>
      </p:pic>
      <p:sp>
        <p:nvSpPr>
          <p:cNvPr id="275" name="Google Shape;275;p16"/>
          <p:cNvSpPr txBox="1"/>
          <p:nvPr>
            <p:ph idx="11" type="ftr"/>
          </p:nvPr>
        </p:nvSpPr>
        <p:spPr>
          <a:xfrm>
            <a:off x="3164185" y="6356350"/>
            <a:ext cx="536825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17"/>
          <p:cNvSpPr txBox="1"/>
          <p:nvPr/>
        </p:nvSpPr>
        <p:spPr>
          <a:xfrm>
            <a:off x="6084168" y="548680"/>
            <a:ext cx="2921168" cy="32624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Palatino Linotype"/>
                <a:ea typeface="Palatino Linotype"/>
                <a:cs typeface="Palatino Linotype"/>
                <a:sym typeface="Palatino Linotype"/>
              </a:rPr>
              <a:t>Table 1.4   </a:t>
            </a:r>
            <a:endParaRPr b="1" sz="32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b="1" sz="32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rPr b="1" lang="en-US" sz="2800">
                <a:solidFill>
                  <a:schemeClr val="lt1"/>
                </a:solidFill>
                <a:latin typeface="Palatino Linotype"/>
                <a:ea typeface="Palatino Linotype"/>
                <a:cs typeface="Palatino Linotype"/>
                <a:sym typeface="Palatino Linotype"/>
              </a:rPr>
              <a:t>Security </a:t>
            </a:r>
            <a:endParaRPr/>
          </a:p>
          <a:p>
            <a:pPr indent="0" lvl="0" marL="0" marR="0" rtl="0" algn="ctr">
              <a:spcBef>
                <a:spcPts val="0"/>
              </a:spcBef>
              <a:spcAft>
                <a:spcPts val="0"/>
              </a:spcAft>
              <a:buNone/>
            </a:pPr>
            <a:r>
              <a:rPr b="1" lang="en-US" sz="2800">
                <a:solidFill>
                  <a:schemeClr val="lt1"/>
                </a:solidFill>
                <a:latin typeface="Palatino Linotype"/>
                <a:ea typeface="Palatino Linotype"/>
                <a:cs typeface="Palatino Linotype"/>
                <a:sym typeface="Palatino Linotype"/>
              </a:rPr>
              <a:t>Requirements </a:t>
            </a:r>
            <a:endParaRPr/>
          </a:p>
          <a:p>
            <a:pPr indent="0" lvl="0" marL="0" marR="0" rtl="0" algn="ctr">
              <a:spcBef>
                <a:spcPts val="0"/>
              </a:spcBef>
              <a:spcAft>
                <a:spcPts val="0"/>
              </a:spcAft>
              <a:buNone/>
            </a:pPr>
            <a:r>
              <a:t/>
            </a:r>
            <a:endParaRPr b="1" sz="32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rPr b="1" lang="en-US" sz="2000">
                <a:solidFill>
                  <a:schemeClr val="lt1"/>
                </a:solidFill>
                <a:latin typeface="Palatino Linotype"/>
                <a:ea typeface="Palatino Linotype"/>
                <a:cs typeface="Palatino Linotype"/>
                <a:sym typeface="Palatino Linotype"/>
              </a:rPr>
              <a:t>(FIPS PUB 200) </a:t>
            </a:r>
            <a:endParaRPr b="1" sz="2000">
              <a:solidFill>
                <a:schemeClr val="lt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b="1" sz="18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rPr lang="en-US" sz="1600">
                <a:solidFill>
                  <a:schemeClr val="lt1"/>
                </a:solidFill>
                <a:latin typeface="Palatino Linotype"/>
                <a:ea typeface="Palatino Linotype"/>
                <a:cs typeface="Palatino Linotype"/>
                <a:sym typeface="Palatino Linotype"/>
              </a:rPr>
              <a:t>(page 1 of 2) </a:t>
            </a:r>
            <a:endParaRPr/>
          </a:p>
        </p:txBody>
      </p:sp>
      <p:sp>
        <p:nvSpPr>
          <p:cNvPr id="282" name="Google Shape;282;p17"/>
          <p:cNvSpPr txBox="1"/>
          <p:nvPr/>
        </p:nvSpPr>
        <p:spPr>
          <a:xfrm>
            <a:off x="6088911" y="6165304"/>
            <a:ext cx="305983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(Table can be found on page 26 in the textbook.)</a:t>
            </a:r>
            <a:endParaRPr sz="1100">
              <a:solidFill>
                <a:schemeClr val="lt1"/>
              </a:solidFill>
              <a:latin typeface="Century Gothic"/>
              <a:ea typeface="Century Gothic"/>
              <a:cs typeface="Century Gothic"/>
              <a:sym typeface="Century Gothic"/>
            </a:endParaRPr>
          </a:p>
        </p:txBody>
      </p:sp>
      <p:pic>
        <p:nvPicPr>
          <p:cNvPr id="283" name="Google Shape;283;p17"/>
          <p:cNvPicPr preferRelativeResize="0"/>
          <p:nvPr/>
        </p:nvPicPr>
        <p:blipFill rotWithShape="1">
          <a:blip r:embed="rId3">
            <a:alphaModFix/>
          </a:blip>
          <a:srcRect b="0" l="0" r="0" t="0"/>
          <a:stretch/>
        </p:blipFill>
        <p:spPr>
          <a:xfrm>
            <a:off x="0" y="0"/>
            <a:ext cx="5832648" cy="6979236"/>
          </a:xfrm>
          <a:prstGeom prst="rect">
            <a:avLst/>
          </a:prstGeom>
          <a:noFill/>
          <a:ln>
            <a:noFill/>
          </a:ln>
        </p:spPr>
      </p:pic>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18"/>
          <p:cNvSpPr txBox="1"/>
          <p:nvPr/>
        </p:nvSpPr>
        <p:spPr>
          <a:xfrm>
            <a:off x="6084168" y="548680"/>
            <a:ext cx="2921168" cy="32624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Palatino Linotype"/>
                <a:ea typeface="Palatino Linotype"/>
                <a:cs typeface="Palatino Linotype"/>
                <a:sym typeface="Palatino Linotype"/>
              </a:rPr>
              <a:t>Table 1.4   </a:t>
            </a:r>
            <a:endParaRPr b="1" sz="32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b="1" sz="32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rPr b="1" lang="en-US" sz="2800">
                <a:solidFill>
                  <a:schemeClr val="lt1"/>
                </a:solidFill>
                <a:latin typeface="Palatino Linotype"/>
                <a:ea typeface="Palatino Linotype"/>
                <a:cs typeface="Palatino Linotype"/>
                <a:sym typeface="Palatino Linotype"/>
              </a:rPr>
              <a:t>Security </a:t>
            </a:r>
            <a:endParaRPr/>
          </a:p>
          <a:p>
            <a:pPr indent="0" lvl="0" marL="0" marR="0" rtl="0" algn="ctr">
              <a:spcBef>
                <a:spcPts val="0"/>
              </a:spcBef>
              <a:spcAft>
                <a:spcPts val="0"/>
              </a:spcAft>
              <a:buNone/>
            </a:pPr>
            <a:r>
              <a:rPr b="1" lang="en-US" sz="2800">
                <a:solidFill>
                  <a:schemeClr val="lt1"/>
                </a:solidFill>
                <a:latin typeface="Palatino Linotype"/>
                <a:ea typeface="Palatino Linotype"/>
                <a:cs typeface="Palatino Linotype"/>
                <a:sym typeface="Palatino Linotype"/>
              </a:rPr>
              <a:t>Requirements </a:t>
            </a:r>
            <a:endParaRPr/>
          </a:p>
          <a:p>
            <a:pPr indent="0" lvl="0" marL="0" marR="0" rtl="0" algn="ctr">
              <a:spcBef>
                <a:spcPts val="0"/>
              </a:spcBef>
              <a:spcAft>
                <a:spcPts val="0"/>
              </a:spcAft>
              <a:buNone/>
            </a:pPr>
            <a:r>
              <a:t/>
            </a:r>
            <a:endParaRPr b="1" sz="32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rPr b="1" lang="en-US" sz="2000">
                <a:solidFill>
                  <a:schemeClr val="lt1"/>
                </a:solidFill>
                <a:latin typeface="Palatino Linotype"/>
                <a:ea typeface="Palatino Linotype"/>
                <a:cs typeface="Palatino Linotype"/>
                <a:sym typeface="Palatino Linotype"/>
              </a:rPr>
              <a:t>(FIPS PUB 200) </a:t>
            </a:r>
            <a:endParaRPr b="1" sz="2000">
              <a:solidFill>
                <a:schemeClr val="lt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b="1" sz="1800">
              <a:solidFill>
                <a:schemeClr val="lt1"/>
              </a:solidFill>
              <a:latin typeface="Palatino Linotype"/>
              <a:ea typeface="Palatino Linotype"/>
              <a:cs typeface="Palatino Linotype"/>
              <a:sym typeface="Palatino Linotype"/>
            </a:endParaRPr>
          </a:p>
          <a:p>
            <a:pPr indent="0" lvl="0" marL="0" marR="0" rtl="0" algn="ctr">
              <a:spcBef>
                <a:spcPts val="0"/>
              </a:spcBef>
              <a:spcAft>
                <a:spcPts val="0"/>
              </a:spcAft>
              <a:buNone/>
            </a:pPr>
            <a:r>
              <a:rPr lang="en-US" sz="1600">
                <a:solidFill>
                  <a:schemeClr val="lt1"/>
                </a:solidFill>
                <a:latin typeface="Palatino Linotype"/>
                <a:ea typeface="Palatino Linotype"/>
                <a:cs typeface="Palatino Linotype"/>
                <a:sym typeface="Palatino Linotype"/>
              </a:rPr>
              <a:t>(page 2 of 2) </a:t>
            </a:r>
            <a:endParaRPr/>
          </a:p>
        </p:txBody>
      </p:sp>
      <p:sp>
        <p:nvSpPr>
          <p:cNvPr id="290" name="Google Shape;290;p18"/>
          <p:cNvSpPr txBox="1"/>
          <p:nvPr/>
        </p:nvSpPr>
        <p:spPr>
          <a:xfrm>
            <a:off x="6061504" y="6165304"/>
            <a:ext cx="305983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(Table can be found on page 27 in the textbook.)</a:t>
            </a:r>
            <a:endParaRPr sz="1100">
              <a:solidFill>
                <a:schemeClr val="lt1"/>
              </a:solidFill>
              <a:latin typeface="Century Gothic"/>
              <a:ea typeface="Century Gothic"/>
              <a:cs typeface="Century Gothic"/>
              <a:sym typeface="Century Gothic"/>
            </a:endParaRPr>
          </a:p>
        </p:txBody>
      </p:sp>
      <p:pic>
        <p:nvPicPr>
          <p:cNvPr id="291" name="Google Shape;291;p18"/>
          <p:cNvPicPr preferRelativeResize="0"/>
          <p:nvPr/>
        </p:nvPicPr>
        <p:blipFill rotWithShape="1">
          <a:blip r:embed="rId3">
            <a:alphaModFix/>
          </a:blip>
          <a:srcRect b="0" l="0" r="0" t="0"/>
          <a:stretch/>
        </p:blipFill>
        <p:spPr>
          <a:xfrm>
            <a:off x="0" y="0"/>
            <a:ext cx="5472608" cy="6969390"/>
          </a:xfrm>
          <a:prstGeom prst="rect">
            <a:avLst/>
          </a:prstGeom>
          <a:noFill/>
          <a:ln>
            <a:noFill/>
          </a:ln>
        </p:spPr>
      </p:pic>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rmAutofit/>
          </a:bodyPr>
          <a:lstStyle/>
          <a:p>
            <a:pPr indent="0" lvl="0" marL="0" rtl="0" algn="ctr">
              <a:lnSpc>
                <a:spcPct val="107407"/>
              </a:lnSpc>
              <a:spcBef>
                <a:spcPts val="0"/>
              </a:spcBef>
              <a:spcAft>
                <a:spcPts val="0"/>
              </a:spcAft>
              <a:buClr>
                <a:srgbClr val="B9CDCD"/>
              </a:buClr>
              <a:buSzPts val="5400"/>
              <a:buFont typeface="Palatino Linotype"/>
              <a:buNone/>
            </a:pPr>
            <a:r>
              <a:rPr lang="en-US">
                <a:solidFill>
                  <a:srgbClr val="B9CDCD"/>
                </a:solidFill>
              </a:rPr>
              <a:t>Fundamental Security Design Principles</a:t>
            </a:r>
            <a:endParaRPr>
              <a:solidFill>
                <a:srgbClr val="B9CDCD"/>
              </a:solidFill>
            </a:endParaRPr>
          </a:p>
        </p:txBody>
      </p:sp>
      <p:grpSp>
        <p:nvGrpSpPr>
          <p:cNvPr id="298" name="Google Shape;298;p19"/>
          <p:cNvGrpSpPr/>
          <p:nvPr/>
        </p:nvGrpSpPr>
        <p:grpSpPr>
          <a:xfrm>
            <a:off x="802833" y="1845191"/>
            <a:ext cx="7682349" cy="4823800"/>
            <a:chOff x="551313" y="367"/>
            <a:chExt cx="7682349" cy="4823800"/>
          </a:xfrm>
        </p:grpSpPr>
        <p:sp>
          <p:nvSpPr>
            <p:cNvPr id="299" name="Google Shape;299;p19"/>
            <p:cNvSpPr/>
            <p:nvPr/>
          </p:nvSpPr>
          <p:spPr>
            <a:xfrm>
              <a:off x="551313" y="36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txBox="1"/>
            <p:nvPr/>
          </p:nvSpPr>
          <p:spPr>
            <a:xfrm>
              <a:off x="551313" y="36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Economy of mechanism</a:t>
              </a:r>
              <a:endParaRPr sz="2000">
                <a:solidFill>
                  <a:schemeClr val="lt1"/>
                </a:solidFill>
                <a:latin typeface="Arial"/>
                <a:ea typeface="Arial"/>
                <a:cs typeface="Arial"/>
                <a:sym typeface="Arial"/>
              </a:endParaRPr>
            </a:p>
          </p:txBody>
        </p:sp>
        <p:sp>
          <p:nvSpPr>
            <p:cNvPr id="301" name="Google Shape;301;p19"/>
            <p:cNvSpPr/>
            <p:nvPr/>
          </p:nvSpPr>
          <p:spPr>
            <a:xfrm>
              <a:off x="2516565" y="36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txBox="1"/>
            <p:nvPr/>
          </p:nvSpPr>
          <p:spPr>
            <a:xfrm>
              <a:off x="2516565" y="36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Fail-safe defaults</a:t>
              </a:r>
              <a:endParaRPr sz="2000">
                <a:solidFill>
                  <a:schemeClr val="lt1"/>
                </a:solidFill>
                <a:latin typeface="Arial"/>
                <a:ea typeface="Arial"/>
                <a:cs typeface="Arial"/>
                <a:sym typeface="Arial"/>
              </a:endParaRPr>
            </a:p>
          </p:txBody>
        </p:sp>
        <p:sp>
          <p:nvSpPr>
            <p:cNvPr id="303" name="Google Shape;303;p19"/>
            <p:cNvSpPr/>
            <p:nvPr/>
          </p:nvSpPr>
          <p:spPr>
            <a:xfrm>
              <a:off x="4481817" y="36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txBox="1"/>
            <p:nvPr/>
          </p:nvSpPr>
          <p:spPr>
            <a:xfrm>
              <a:off x="4481817" y="36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Complete mediation</a:t>
              </a:r>
              <a:endParaRPr sz="2000">
                <a:solidFill>
                  <a:schemeClr val="lt1"/>
                </a:solidFill>
                <a:latin typeface="Arial"/>
                <a:ea typeface="Arial"/>
                <a:cs typeface="Arial"/>
                <a:sym typeface="Arial"/>
              </a:endParaRPr>
            </a:p>
          </p:txBody>
        </p:sp>
        <p:sp>
          <p:nvSpPr>
            <p:cNvPr id="305" name="Google Shape;305;p19"/>
            <p:cNvSpPr/>
            <p:nvPr/>
          </p:nvSpPr>
          <p:spPr>
            <a:xfrm>
              <a:off x="6447069" y="36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txBox="1"/>
            <p:nvPr/>
          </p:nvSpPr>
          <p:spPr>
            <a:xfrm>
              <a:off x="6447069" y="36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Open design</a:t>
              </a:r>
              <a:endParaRPr sz="2000">
                <a:solidFill>
                  <a:schemeClr val="lt1"/>
                </a:solidFill>
                <a:latin typeface="Arial"/>
                <a:ea typeface="Arial"/>
                <a:cs typeface="Arial"/>
                <a:sym typeface="Arial"/>
              </a:endParaRPr>
            </a:p>
          </p:txBody>
        </p:sp>
        <p:sp>
          <p:nvSpPr>
            <p:cNvPr id="307" name="Google Shape;307;p19"/>
            <p:cNvSpPr/>
            <p:nvPr/>
          </p:nvSpPr>
          <p:spPr>
            <a:xfrm>
              <a:off x="551313" y="1250982"/>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txBox="1"/>
            <p:nvPr/>
          </p:nvSpPr>
          <p:spPr>
            <a:xfrm>
              <a:off x="551313" y="1250982"/>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Separation of privilege</a:t>
              </a:r>
              <a:endParaRPr sz="2000">
                <a:solidFill>
                  <a:schemeClr val="lt1"/>
                </a:solidFill>
                <a:latin typeface="Arial"/>
                <a:ea typeface="Arial"/>
                <a:cs typeface="Arial"/>
                <a:sym typeface="Arial"/>
              </a:endParaRPr>
            </a:p>
          </p:txBody>
        </p:sp>
        <p:sp>
          <p:nvSpPr>
            <p:cNvPr id="309" name="Google Shape;309;p19"/>
            <p:cNvSpPr/>
            <p:nvPr/>
          </p:nvSpPr>
          <p:spPr>
            <a:xfrm>
              <a:off x="2516565" y="1250982"/>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txBox="1"/>
            <p:nvPr/>
          </p:nvSpPr>
          <p:spPr>
            <a:xfrm>
              <a:off x="2516565" y="1250982"/>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Least privilege</a:t>
              </a:r>
              <a:endParaRPr sz="2000">
                <a:solidFill>
                  <a:schemeClr val="lt1"/>
                </a:solidFill>
                <a:latin typeface="Arial"/>
                <a:ea typeface="Arial"/>
                <a:cs typeface="Arial"/>
                <a:sym typeface="Arial"/>
              </a:endParaRPr>
            </a:p>
          </p:txBody>
        </p:sp>
        <p:sp>
          <p:nvSpPr>
            <p:cNvPr id="311" name="Google Shape;311;p19"/>
            <p:cNvSpPr/>
            <p:nvPr/>
          </p:nvSpPr>
          <p:spPr>
            <a:xfrm>
              <a:off x="4481817" y="1250982"/>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txBox="1"/>
            <p:nvPr/>
          </p:nvSpPr>
          <p:spPr>
            <a:xfrm>
              <a:off x="4481817" y="1250982"/>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Least common mechanism</a:t>
              </a:r>
              <a:endParaRPr sz="2000">
                <a:solidFill>
                  <a:schemeClr val="lt1"/>
                </a:solidFill>
                <a:latin typeface="Arial"/>
                <a:ea typeface="Arial"/>
                <a:cs typeface="Arial"/>
                <a:sym typeface="Arial"/>
              </a:endParaRPr>
            </a:p>
          </p:txBody>
        </p:sp>
        <p:sp>
          <p:nvSpPr>
            <p:cNvPr id="313" name="Google Shape;313;p19"/>
            <p:cNvSpPr/>
            <p:nvPr/>
          </p:nvSpPr>
          <p:spPr>
            <a:xfrm>
              <a:off x="6447069" y="1250982"/>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txBox="1"/>
            <p:nvPr/>
          </p:nvSpPr>
          <p:spPr>
            <a:xfrm>
              <a:off x="6447069" y="1250982"/>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Psychological acceptability</a:t>
              </a:r>
              <a:endParaRPr sz="2000">
                <a:solidFill>
                  <a:schemeClr val="lt1"/>
                </a:solidFill>
                <a:latin typeface="Arial"/>
                <a:ea typeface="Arial"/>
                <a:cs typeface="Arial"/>
                <a:sym typeface="Arial"/>
              </a:endParaRPr>
            </a:p>
          </p:txBody>
        </p:sp>
        <p:sp>
          <p:nvSpPr>
            <p:cNvPr id="315" name="Google Shape;315;p19"/>
            <p:cNvSpPr/>
            <p:nvPr/>
          </p:nvSpPr>
          <p:spPr>
            <a:xfrm>
              <a:off x="551313" y="250159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txBox="1"/>
            <p:nvPr/>
          </p:nvSpPr>
          <p:spPr>
            <a:xfrm>
              <a:off x="551313" y="250159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Isolation</a:t>
              </a:r>
              <a:endParaRPr sz="2000">
                <a:solidFill>
                  <a:schemeClr val="lt1"/>
                </a:solidFill>
                <a:latin typeface="Arial"/>
                <a:ea typeface="Arial"/>
                <a:cs typeface="Arial"/>
                <a:sym typeface="Arial"/>
              </a:endParaRPr>
            </a:p>
          </p:txBody>
        </p:sp>
        <p:sp>
          <p:nvSpPr>
            <p:cNvPr id="317" name="Google Shape;317;p19"/>
            <p:cNvSpPr/>
            <p:nvPr/>
          </p:nvSpPr>
          <p:spPr>
            <a:xfrm>
              <a:off x="2516565" y="250159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txBox="1"/>
            <p:nvPr/>
          </p:nvSpPr>
          <p:spPr>
            <a:xfrm>
              <a:off x="2516565" y="250159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Encapsulation</a:t>
              </a:r>
              <a:endParaRPr sz="2000">
                <a:solidFill>
                  <a:schemeClr val="lt1"/>
                </a:solidFill>
                <a:latin typeface="Arial"/>
                <a:ea typeface="Arial"/>
                <a:cs typeface="Arial"/>
                <a:sym typeface="Arial"/>
              </a:endParaRPr>
            </a:p>
          </p:txBody>
        </p:sp>
        <p:sp>
          <p:nvSpPr>
            <p:cNvPr id="319" name="Google Shape;319;p19"/>
            <p:cNvSpPr/>
            <p:nvPr/>
          </p:nvSpPr>
          <p:spPr>
            <a:xfrm>
              <a:off x="4481817" y="250159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txBox="1"/>
            <p:nvPr/>
          </p:nvSpPr>
          <p:spPr>
            <a:xfrm>
              <a:off x="4481817" y="250159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Modularity</a:t>
              </a:r>
              <a:endParaRPr sz="2000">
                <a:solidFill>
                  <a:schemeClr val="lt1"/>
                </a:solidFill>
                <a:latin typeface="Arial"/>
                <a:ea typeface="Arial"/>
                <a:cs typeface="Arial"/>
                <a:sym typeface="Arial"/>
              </a:endParaRPr>
            </a:p>
          </p:txBody>
        </p:sp>
        <p:sp>
          <p:nvSpPr>
            <p:cNvPr id="321" name="Google Shape;321;p19"/>
            <p:cNvSpPr/>
            <p:nvPr/>
          </p:nvSpPr>
          <p:spPr>
            <a:xfrm>
              <a:off x="6447069" y="2501597"/>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txBox="1"/>
            <p:nvPr/>
          </p:nvSpPr>
          <p:spPr>
            <a:xfrm>
              <a:off x="6447069" y="2501597"/>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Layering</a:t>
              </a:r>
              <a:endParaRPr sz="2000">
                <a:solidFill>
                  <a:schemeClr val="lt1"/>
                </a:solidFill>
                <a:latin typeface="Arial"/>
                <a:ea typeface="Arial"/>
                <a:cs typeface="Arial"/>
                <a:sym typeface="Arial"/>
              </a:endParaRPr>
            </a:p>
          </p:txBody>
        </p:sp>
        <p:sp>
          <p:nvSpPr>
            <p:cNvPr id="323" name="Google Shape;323;p19"/>
            <p:cNvSpPr/>
            <p:nvPr/>
          </p:nvSpPr>
          <p:spPr>
            <a:xfrm>
              <a:off x="3499191" y="3752212"/>
              <a:ext cx="1786593" cy="1071955"/>
            </a:xfrm>
            <a:prstGeom prst="rect">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txBox="1"/>
            <p:nvPr/>
          </p:nvSpPr>
          <p:spPr>
            <a:xfrm>
              <a:off x="3499191" y="3752212"/>
              <a:ext cx="1786593" cy="107195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lt1"/>
                  </a:solidFill>
                  <a:latin typeface="Arial"/>
                  <a:ea typeface="Arial"/>
                  <a:cs typeface="Arial"/>
                  <a:sym typeface="Arial"/>
                </a:rPr>
                <a:t>Least astonishment</a:t>
              </a:r>
              <a:endParaRPr sz="2000">
                <a:solidFill>
                  <a:schemeClr val="lt1"/>
                </a:solidFill>
                <a:latin typeface="Arial"/>
                <a:ea typeface="Arial"/>
                <a:cs typeface="Arial"/>
                <a:sym typeface="Arial"/>
              </a:endParaRPr>
            </a:p>
          </p:txBody>
        </p:sp>
      </p:grpSp>
      <p:sp>
        <p:nvSpPr>
          <p:cNvPr id="325" name="Google Shape;325;p1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8000"/>
              <a:buFont typeface="Palatino Linotype"/>
              <a:buNone/>
            </a:pPr>
            <a:r>
              <a:rPr lang="en-US"/>
              <a:t>Chapter 1</a:t>
            </a:r>
            <a:endParaRPr/>
          </a:p>
        </p:txBody>
      </p:sp>
      <p:sp>
        <p:nvSpPr>
          <p:cNvPr id="108" name="Google Shape;108;p2"/>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200"/>
              <a:buNone/>
            </a:pPr>
            <a:r>
              <a:rPr lang="en-US" sz="3200"/>
              <a:t>Overview</a:t>
            </a:r>
            <a:endParaRPr/>
          </a:p>
          <a:p>
            <a:pPr indent="0" lvl="0" marL="0" rtl="0" algn="ctr">
              <a:spcBef>
                <a:spcPts val="480"/>
              </a:spcBef>
              <a:spcAft>
                <a:spcPts val="0"/>
              </a:spcAft>
              <a:buClr>
                <a:schemeClr val="lt1"/>
              </a:buClr>
              <a:buSzPts val="2400"/>
              <a:buNone/>
            </a:pPr>
            <a:r>
              <a:t/>
            </a:r>
            <a:endParaRPr/>
          </a:p>
        </p:txBody>
      </p:sp>
      <p:sp>
        <p:nvSpPr>
          <p:cNvPr id="109" name="Google Shape;109;p2"/>
          <p:cNvSpPr txBox="1"/>
          <p:nvPr/>
        </p:nvSpPr>
        <p:spPr>
          <a:xfrm>
            <a:off x="4644935" y="1979452"/>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10" name="Google Shape;110;p2"/>
          <p:cNvPicPr preferRelativeResize="0"/>
          <p:nvPr/>
        </p:nvPicPr>
        <p:blipFill rotWithShape="1">
          <a:blip r:embed="rId3">
            <a:alphaModFix/>
          </a:blip>
          <a:srcRect b="0" l="0" r="-1189" t="0"/>
          <a:stretch/>
        </p:blipFill>
        <p:spPr>
          <a:xfrm>
            <a:off x="3275856" y="908720"/>
            <a:ext cx="2592288" cy="2221260"/>
          </a:xfrm>
          <a:prstGeom prst="round1Rect">
            <a:avLst>
              <a:gd fmla="val 16667" name="adj"/>
            </a:avLst>
          </a:prstGeom>
          <a:noFill/>
          <a:ln>
            <a:noFill/>
          </a:ln>
        </p:spPr>
      </p:pic>
      <p:sp>
        <p:nvSpPr>
          <p:cNvPr id="111" name="Google Shape;111;p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457200" y="0"/>
            <a:ext cx="8229600" cy="1340768"/>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rgbClr val="B9CDCD"/>
              </a:buClr>
              <a:buSzPts val="5400"/>
              <a:buFont typeface="Palatino Linotype"/>
              <a:buNone/>
            </a:pPr>
            <a:r>
              <a:rPr lang="en-US">
                <a:solidFill>
                  <a:srgbClr val="B9CDCD"/>
                </a:solidFill>
              </a:rPr>
              <a:t>Attack Surfaces</a:t>
            </a:r>
            <a:endParaRPr>
              <a:solidFill>
                <a:srgbClr val="B9CDCD"/>
              </a:solidFill>
            </a:endParaRPr>
          </a:p>
        </p:txBody>
      </p:sp>
      <p:grpSp>
        <p:nvGrpSpPr>
          <p:cNvPr id="332" name="Google Shape;332;p20"/>
          <p:cNvGrpSpPr/>
          <p:nvPr/>
        </p:nvGrpSpPr>
        <p:grpSpPr>
          <a:xfrm>
            <a:off x="457200" y="1700808"/>
            <a:ext cx="8229600" cy="4968552"/>
            <a:chOff x="0" y="0"/>
            <a:chExt cx="8229600" cy="4968552"/>
          </a:xfrm>
        </p:grpSpPr>
        <p:sp>
          <p:nvSpPr>
            <p:cNvPr id="333" name="Google Shape;333;p20"/>
            <p:cNvSpPr/>
            <p:nvPr/>
          </p:nvSpPr>
          <p:spPr>
            <a:xfrm>
              <a:off x="0" y="0"/>
              <a:ext cx="8229600" cy="4968552"/>
            </a:xfrm>
            <a:prstGeom prst="roundRect">
              <a:avLst>
                <a:gd fmla="val 8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txBox="1"/>
            <p:nvPr/>
          </p:nvSpPr>
          <p:spPr>
            <a:xfrm>
              <a:off x="123695" y="123695"/>
              <a:ext cx="7982210" cy="4721162"/>
            </a:xfrm>
            <a:prstGeom prst="rect">
              <a:avLst/>
            </a:prstGeom>
            <a:noFill/>
            <a:ln>
              <a:noFill/>
            </a:ln>
          </p:spPr>
          <p:txBody>
            <a:bodyPr anchorCtr="0" anchor="t" bIns="3856125" lIns="102850" spcFirstLastPara="1" rIns="102850" wrap="square" tIns="102850">
              <a:noAutofit/>
            </a:bodyPr>
            <a:lstStyle/>
            <a:p>
              <a:pPr indent="0" lvl="0" marL="0" marR="0" rtl="0" algn="l">
                <a:lnSpc>
                  <a:spcPct val="90000"/>
                </a:lnSpc>
                <a:spcBef>
                  <a:spcPts val="0"/>
                </a:spcBef>
                <a:spcAft>
                  <a:spcPts val="0"/>
                </a:spcAft>
                <a:buNone/>
              </a:pPr>
              <a:r>
                <a:rPr lang="en-US" sz="2700">
                  <a:solidFill>
                    <a:schemeClr val="lt1"/>
                  </a:solidFill>
                  <a:latin typeface="Arial"/>
                  <a:ea typeface="Arial"/>
                  <a:cs typeface="Arial"/>
                  <a:sym typeface="Arial"/>
                </a:rPr>
                <a:t>Consist of the reachable and exploitable vulnerabilities in a system</a:t>
              </a:r>
              <a:endParaRPr sz="2700">
                <a:solidFill>
                  <a:schemeClr val="lt1"/>
                </a:solidFill>
                <a:latin typeface="Arial"/>
                <a:ea typeface="Arial"/>
                <a:cs typeface="Arial"/>
                <a:sym typeface="Arial"/>
              </a:endParaRPr>
            </a:p>
          </p:txBody>
        </p:sp>
        <p:sp>
          <p:nvSpPr>
            <p:cNvPr id="335" name="Google Shape;335;p20"/>
            <p:cNvSpPr/>
            <p:nvPr/>
          </p:nvSpPr>
          <p:spPr>
            <a:xfrm>
              <a:off x="205740" y="1242138"/>
              <a:ext cx="7818120" cy="3477986"/>
            </a:xfrm>
            <a:prstGeom prst="roundRect">
              <a:avLst>
                <a:gd fmla="val 10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txBox="1"/>
            <p:nvPr/>
          </p:nvSpPr>
          <p:spPr>
            <a:xfrm>
              <a:off x="312700" y="1349098"/>
              <a:ext cx="7604200" cy="3264066"/>
            </a:xfrm>
            <a:prstGeom prst="rect">
              <a:avLst/>
            </a:prstGeom>
            <a:noFill/>
            <a:ln>
              <a:noFill/>
            </a:ln>
          </p:spPr>
          <p:txBody>
            <a:bodyPr anchorCtr="0" anchor="t" bIns="2208500" lIns="102850" spcFirstLastPara="1" rIns="102850" wrap="square" tIns="102850">
              <a:noAutofit/>
            </a:bodyPr>
            <a:lstStyle/>
            <a:p>
              <a:pPr indent="0" lvl="0" marL="0" marR="0" rtl="0" algn="l">
                <a:lnSpc>
                  <a:spcPct val="90000"/>
                </a:lnSpc>
                <a:spcBef>
                  <a:spcPts val="0"/>
                </a:spcBef>
                <a:spcAft>
                  <a:spcPts val="0"/>
                </a:spcAft>
                <a:buNone/>
              </a:pPr>
              <a:r>
                <a:rPr lang="en-US" sz="2700">
                  <a:solidFill>
                    <a:schemeClr val="lt1"/>
                  </a:solidFill>
                  <a:latin typeface="Arial"/>
                  <a:ea typeface="Arial"/>
                  <a:cs typeface="Arial"/>
                  <a:sym typeface="Arial"/>
                </a:rPr>
                <a:t>Examples:</a:t>
              </a:r>
              <a:endParaRPr sz="2700">
                <a:solidFill>
                  <a:schemeClr val="lt1"/>
                </a:solidFill>
                <a:latin typeface="Arial"/>
                <a:ea typeface="Arial"/>
                <a:cs typeface="Arial"/>
                <a:sym typeface="Arial"/>
              </a:endParaRPr>
            </a:p>
          </p:txBody>
        </p:sp>
        <p:sp>
          <p:nvSpPr>
            <p:cNvPr id="337" name="Google Shape;337;p20"/>
            <p:cNvSpPr/>
            <p:nvPr/>
          </p:nvSpPr>
          <p:spPr>
            <a:xfrm>
              <a:off x="401193" y="2807231"/>
              <a:ext cx="1465134" cy="1565093"/>
            </a:xfrm>
            <a:prstGeom prst="roundRect">
              <a:avLst>
                <a:gd fmla="val 105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txBox="1"/>
            <p:nvPr/>
          </p:nvSpPr>
          <p:spPr>
            <a:xfrm>
              <a:off x="446251" y="2852289"/>
              <a:ext cx="1375018" cy="147497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1200">
                  <a:solidFill>
                    <a:schemeClr val="dk1"/>
                  </a:solidFill>
                  <a:latin typeface="Arial"/>
                  <a:ea typeface="Arial"/>
                  <a:cs typeface="Arial"/>
                  <a:sym typeface="Arial"/>
                </a:rPr>
                <a:t>Open ports on outward facing Web and other servers, and code listening on those ports</a:t>
              </a:r>
              <a:endParaRPr sz="1200">
                <a:solidFill>
                  <a:schemeClr val="dk1"/>
                </a:solidFill>
                <a:latin typeface="Arial"/>
                <a:ea typeface="Arial"/>
                <a:cs typeface="Arial"/>
                <a:sym typeface="Arial"/>
              </a:endParaRPr>
            </a:p>
          </p:txBody>
        </p:sp>
        <p:sp>
          <p:nvSpPr>
            <p:cNvPr id="339" name="Google Shape;339;p20"/>
            <p:cNvSpPr/>
            <p:nvPr/>
          </p:nvSpPr>
          <p:spPr>
            <a:xfrm>
              <a:off x="1890678" y="2807231"/>
              <a:ext cx="1465134" cy="1565093"/>
            </a:xfrm>
            <a:prstGeom prst="roundRect">
              <a:avLst>
                <a:gd fmla="val 105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txBox="1"/>
            <p:nvPr/>
          </p:nvSpPr>
          <p:spPr>
            <a:xfrm>
              <a:off x="1935736" y="2852289"/>
              <a:ext cx="1375018" cy="147497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1200">
                  <a:solidFill>
                    <a:schemeClr val="dk1"/>
                  </a:solidFill>
                  <a:latin typeface="Arial"/>
                  <a:ea typeface="Arial"/>
                  <a:cs typeface="Arial"/>
                  <a:sym typeface="Arial"/>
                </a:rPr>
                <a:t>Services available on the inside of a firewall</a:t>
              </a:r>
              <a:endParaRPr sz="1200">
                <a:solidFill>
                  <a:schemeClr val="dk1"/>
                </a:solidFill>
                <a:latin typeface="Arial"/>
                <a:ea typeface="Arial"/>
                <a:cs typeface="Arial"/>
                <a:sym typeface="Arial"/>
              </a:endParaRPr>
            </a:p>
          </p:txBody>
        </p:sp>
        <p:sp>
          <p:nvSpPr>
            <p:cNvPr id="341" name="Google Shape;341;p20"/>
            <p:cNvSpPr/>
            <p:nvPr/>
          </p:nvSpPr>
          <p:spPr>
            <a:xfrm>
              <a:off x="3380163" y="2807231"/>
              <a:ext cx="1465134" cy="1565093"/>
            </a:xfrm>
            <a:prstGeom prst="roundRect">
              <a:avLst>
                <a:gd fmla="val 105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txBox="1"/>
            <p:nvPr/>
          </p:nvSpPr>
          <p:spPr>
            <a:xfrm>
              <a:off x="3425221" y="2852289"/>
              <a:ext cx="1375018" cy="147497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1200">
                  <a:solidFill>
                    <a:schemeClr val="dk1"/>
                  </a:solidFill>
                  <a:latin typeface="Arial"/>
                  <a:ea typeface="Arial"/>
                  <a:cs typeface="Arial"/>
                  <a:sym typeface="Arial"/>
                </a:rPr>
                <a:t>Code that processes incoming data, email, XML, office documents, and industry-specific custom data exchange formats</a:t>
              </a:r>
              <a:endParaRPr sz="1200">
                <a:solidFill>
                  <a:schemeClr val="dk1"/>
                </a:solidFill>
                <a:latin typeface="Arial"/>
                <a:ea typeface="Arial"/>
                <a:cs typeface="Arial"/>
                <a:sym typeface="Arial"/>
              </a:endParaRPr>
            </a:p>
          </p:txBody>
        </p:sp>
        <p:sp>
          <p:nvSpPr>
            <p:cNvPr id="343" name="Google Shape;343;p20"/>
            <p:cNvSpPr/>
            <p:nvPr/>
          </p:nvSpPr>
          <p:spPr>
            <a:xfrm>
              <a:off x="4869648" y="2807231"/>
              <a:ext cx="1465134" cy="1565093"/>
            </a:xfrm>
            <a:prstGeom prst="roundRect">
              <a:avLst>
                <a:gd fmla="val 105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txBox="1"/>
            <p:nvPr/>
          </p:nvSpPr>
          <p:spPr>
            <a:xfrm>
              <a:off x="4914706" y="2852289"/>
              <a:ext cx="1374900" cy="14751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1200">
                  <a:solidFill>
                    <a:schemeClr val="dk1"/>
                  </a:solidFill>
                  <a:latin typeface="Arial"/>
                  <a:ea typeface="Arial"/>
                  <a:cs typeface="Arial"/>
                  <a:sym typeface="Arial"/>
                </a:rPr>
                <a:t>Interfaces, SQL, and Web forms</a:t>
              </a:r>
              <a:endParaRPr sz="1200">
                <a:solidFill>
                  <a:schemeClr val="dk1"/>
                </a:solidFill>
                <a:latin typeface="Arial"/>
                <a:ea typeface="Arial"/>
                <a:cs typeface="Arial"/>
                <a:sym typeface="Arial"/>
              </a:endParaRPr>
            </a:p>
          </p:txBody>
        </p:sp>
        <p:sp>
          <p:nvSpPr>
            <p:cNvPr id="345" name="Google Shape;345;p20"/>
            <p:cNvSpPr/>
            <p:nvPr/>
          </p:nvSpPr>
          <p:spPr>
            <a:xfrm>
              <a:off x="6359134" y="2807231"/>
              <a:ext cx="1465134" cy="1565093"/>
            </a:xfrm>
            <a:prstGeom prst="roundRect">
              <a:avLst>
                <a:gd fmla="val 10500" name="adj"/>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txBox="1"/>
            <p:nvPr/>
          </p:nvSpPr>
          <p:spPr>
            <a:xfrm>
              <a:off x="6404192" y="2852289"/>
              <a:ext cx="1375018" cy="147497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1200">
                  <a:solidFill>
                    <a:schemeClr val="dk1"/>
                  </a:solidFill>
                  <a:latin typeface="Arial"/>
                  <a:ea typeface="Arial"/>
                  <a:cs typeface="Arial"/>
                  <a:sym typeface="Arial"/>
                </a:rPr>
                <a:t>An employee with access to sensitive information vulnerable to a social engineering attack</a:t>
              </a:r>
              <a:endParaRPr sz="1200">
                <a:solidFill>
                  <a:schemeClr val="dk1"/>
                </a:solidFill>
                <a:latin typeface="Arial"/>
                <a:ea typeface="Arial"/>
                <a:cs typeface="Arial"/>
                <a:sym typeface="Arial"/>
              </a:endParaRPr>
            </a:p>
          </p:txBody>
        </p:sp>
      </p:grpSp>
      <p:sp>
        <p:nvSpPr>
          <p:cNvPr id="347" name="Google Shape;347;p2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2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rgbClr val="E3BB91"/>
              </a:buClr>
              <a:buSzPts val="5400"/>
              <a:buFont typeface="Palatino Linotype"/>
              <a:buNone/>
            </a:pPr>
            <a:r>
              <a:rPr lang="en-US">
                <a:solidFill>
                  <a:srgbClr val="E3BB91"/>
                </a:solidFill>
              </a:rPr>
              <a:t>Attack Surface Categories</a:t>
            </a:r>
            <a:endParaRPr>
              <a:solidFill>
                <a:srgbClr val="E3BB91"/>
              </a:solidFill>
            </a:endParaRPr>
          </a:p>
        </p:txBody>
      </p:sp>
      <p:grpSp>
        <p:nvGrpSpPr>
          <p:cNvPr id="354" name="Google Shape;354;p21"/>
          <p:cNvGrpSpPr/>
          <p:nvPr/>
        </p:nvGrpSpPr>
        <p:grpSpPr>
          <a:xfrm>
            <a:off x="458204" y="2057400"/>
            <a:ext cx="8227590" cy="4251919"/>
            <a:chOff x="1004" y="0"/>
            <a:chExt cx="8227590" cy="4251919"/>
          </a:xfrm>
        </p:grpSpPr>
        <p:sp>
          <p:nvSpPr>
            <p:cNvPr id="355" name="Google Shape;355;p21"/>
            <p:cNvSpPr/>
            <p:nvPr/>
          </p:nvSpPr>
          <p:spPr>
            <a:xfrm>
              <a:off x="1004" y="0"/>
              <a:ext cx="2611933" cy="4251919"/>
            </a:xfrm>
            <a:prstGeom prst="roundRect">
              <a:avLst>
                <a:gd fmla="val 10000" name="adj"/>
              </a:avLst>
            </a:prstGeom>
            <a:gradFill>
              <a:gsLst>
                <a:gs pos="0">
                  <a:srgbClr val="B09692"/>
                </a:gs>
                <a:gs pos="80000">
                  <a:srgbClr val="E8C6C1"/>
                </a:gs>
                <a:gs pos="100000">
                  <a:srgbClr val="EAC7C1"/>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txBox="1"/>
            <p:nvPr/>
          </p:nvSpPr>
          <p:spPr>
            <a:xfrm>
              <a:off x="1004" y="0"/>
              <a:ext cx="2611933" cy="127557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lang="en-US" sz="2800">
                  <a:solidFill>
                    <a:schemeClr val="lt1"/>
                  </a:solidFill>
                  <a:latin typeface="Arial"/>
                  <a:ea typeface="Arial"/>
                  <a:cs typeface="Arial"/>
                  <a:sym typeface="Arial"/>
                </a:rPr>
                <a:t>Network Attack Surface</a:t>
              </a:r>
              <a:endParaRPr sz="2800">
                <a:solidFill>
                  <a:schemeClr val="lt1"/>
                </a:solidFill>
                <a:latin typeface="Arial"/>
                <a:ea typeface="Arial"/>
                <a:cs typeface="Arial"/>
                <a:sym typeface="Arial"/>
              </a:endParaRPr>
            </a:p>
          </p:txBody>
        </p:sp>
        <p:sp>
          <p:nvSpPr>
            <p:cNvPr id="357" name="Google Shape;357;p21"/>
            <p:cNvSpPr/>
            <p:nvPr/>
          </p:nvSpPr>
          <p:spPr>
            <a:xfrm>
              <a:off x="262197" y="1276821"/>
              <a:ext cx="2089546" cy="1282011"/>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txBox="1"/>
            <p:nvPr/>
          </p:nvSpPr>
          <p:spPr>
            <a:xfrm>
              <a:off x="299746" y="1314370"/>
              <a:ext cx="2014448" cy="1206913"/>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1" lang="en-US" sz="1000">
                  <a:solidFill>
                    <a:schemeClr val="lt1"/>
                  </a:solidFill>
                  <a:latin typeface="Century Gothic"/>
                  <a:ea typeface="Century Gothic"/>
                  <a:cs typeface="Century Gothic"/>
                  <a:sym typeface="Century Gothic"/>
                </a:rPr>
                <a:t>Vulnerabilities over an enterprise network, wide-area network, or the Internet</a:t>
              </a:r>
              <a:endParaRPr sz="1000">
                <a:solidFill>
                  <a:schemeClr val="lt1"/>
                </a:solidFill>
                <a:latin typeface="Century Gothic"/>
                <a:ea typeface="Century Gothic"/>
                <a:cs typeface="Century Gothic"/>
                <a:sym typeface="Century Gothic"/>
              </a:endParaRPr>
            </a:p>
          </p:txBody>
        </p:sp>
        <p:sp>
          <p:nvSpPr>
            <p:cNvPr id="359" name="Google Shape;359;p21"/>
            <p:cNvSpPr/>
            <p:nvPr/>
          </p:nvSpPr>
          <p:spPr>
            <a:xfrm>
              <a:off x="262197" y="2756065"/>
              <a:ext cx="2089546" cy="1282011"/>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txBox="1"/>
            <p:nvPr/>
          </p:nvSpPr>
          <p:spPr>
            <a:xfrm>
              <a:off x="299746" y="2793614"/>
              <a:ext cx="2014448" cy="1206913"/>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1" lang="en-US" sz="1000">
                  <a:solidFill>
                    <a:schemeClr val="lt1"/>
                  </a:solidFill>
                  <a:latin typeface="Century Gothic"/>
                  <a:ea typeface="Century Gothic"/>
                  <a:cs typeface="Century Gothic"/>
                  <a:sym typeface="Century Gothic"/>
                </a:rPr>
                <a:t>Included in this category are network protocol vulnerabilities, such as those used for a denial-of-service attack, disruption of communications links, and various forms of intruder attacks</a:t>
              </a:r>
              <a:endParaRPr sz="1000">
                <a:solidFill>
                  <a:schemeClr val="lt1"/>
                </a:solidFill>
                <a:latin typeface="Century Gothic"/>
                <a:ea typeface="Century Gothic"/>
                <a:cs typeface="Century Gothic"/>
                <a:sym typeface="Century Gothic"/>
              </a:endParaRPr>
            </a:p>
          </p:txBody>
        </p:sp>
        <p:sp>
          <p:nvSpPr>
            <p:cNvPr id="361" name="Google Shape;361;p21"/>
            <p:cNvSpPr/>
            <p:nvPr/>
          </p:nvSpPr>
          <p:spPr>
            <a:xfrm>
              <a:off x="2808833" y="0"/>
              <a:ext cx="2611933" cy="4251919"/>
            </a:xfrm>
            <a:prstGeom prst="roundRect">
              <a:avLst>
                <a:gd fmla="val 10000" name="adj"/>
              </a:avLst>
            </a:prstGeom>
            <a:gradFill>
              <a:gsLst>
                <a:gs pos="0">
                  <a:srgbClr val="B09692"/>
                </a:gs>
                <a:gs pos="80000">
                  <a:srgbClr val="E8C6C1"/>
                </a:gs>
                <a:gs pos="100000">
                  <a:srgbClr val="EAC7C1"/>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txBox="1"/>
            <p:nvPr/>
          </p:nvSpPr>
          <p:spPr>
            <a:xfrm>
              <a:off x="2808833" y="0"/>
              <a:ext cx="2611933" cy="127557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lang="en-US" sz="2800">
                  <a:solidFill>
                    <a:schemeClr val="lt1"/>
                  </a:solidFill>
                  <a:latin typeface="Arial"/>
                  <a:ea typeface="Arial"/>
                  <a:cs typeface="Arial"/>
                  <a:sym typeface="Arial"/>
                </a:rPr>
                <a:t>Software Attack Surface</a:t>
              </a:r>
              <a:endParaRPr sz="2800">
                <a:solidFill>
                  <a:schemeClr val="lt1"/>
                </a:solidFill>
                <a:latin typeface="Arial"/>
                <a:ea typeface="Arial"/>
                <a:cs typeface="Arial"/>
                <a:sym typeface="Arial"/>
              </a:endParaRPr>
            </a:p>
          </p:txBody>
        </p:sp>
        <p:sp>
          <p:nvSpPr>
            <p:cNvPr id="363" name="Google Shape;363;p21"/>
            <p:cNvSpPr/>
            <p:nvPr/>
          </p:nvSpPr>
          <p:spPr>
            <a:xfrm>
              <a:off x="3070026" y="1276821"/>
              <a:ext cx="2089546" cy="1282011"/>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txBox="1"/>
            <p:nvPr/>
          </p:nvSpPr>
          <p:spPr>
            <a:xfrm>
              <a:off x="3107575" y="1314370"/>
              <a:ext cx="2014448" cy="1206913"/>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1" lang="en-US" sz="1000">
                  <a:solidFill>
                    <a:schemeClr val="lt1"/>
                  </a:solidFill>
                  <a:latin typeface="Century Gothic"/>
                  <a:ea typeface="Century Gothic"/>
                  <a:cs typeface="Century Gothic"/>
                  <a:sym typeface="Century Gothic"/>
                </a:rPr>
                <a:t>Vulnerabilities in application, utility, or operating system code</a:t>
              </a:r>
              <a:endParaRPr sz="1000">
                <a:solidFill>
                  <a:schemeClr val="lt1"/>
                </a:solidFill>
                <a:latin typeface="Century Gothic"/>
                <a:ea typeface="Century Gothic"/>
                <a:cs typeface="Century Gothic"/>
                <a:sym typeface="Century Gothic"/>
              </a:endParaRPr>
            </a:p>
          </p:txBody>
        </p:sp>
        <p:sp>
          <p:nvSpPr>
            <p:cNvPr id="365" name="Google Shape;365;p21"/>
            <p:cNvSpPr/>
            <p:nvPr/>
          </p:nvSpPr>
          <p:spPr>
            <a:xfrm>
              <a:off x="3070026" y="2756065"/>
              <a:ext cx="2089546" cy="1282011"/>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txBox="1"/>
            <p:nvPr/>
          </p:nvSpPr>
          <p:spPr>
            <a:xfrm>
              <a:off x="3107575" y="2793614"/>
              <a:ext cx="2014448" cy="1206913"/>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1" lang="en-US" sz="1000">
                  <a:solidFill>
                    <a:schemeClr val="lt1"/>
                  </a:solidFill>
                  <a:latin typeface="Century Gothic"/>
                  <a:ea typeface="Century Gothic"/>
                  <a:cs typeface="Century Gothic"/>
                  <a:sym typeface="Century Gothic"/>
                </a:rPr>
                <a:t>Particular focus is Web server software</a:t>
              </a:r>
              <a:endParaRPr sz="1000">
                <a:solidFill>
                  <a:schemeClr val="lt1"/>
                </a:solidFill>
                <a:latin typeface="Century Gothic"/>
                <a:ea typeface="Century Gothic"/>
                <a:cs typeface="Century Gothic"/>
                <a:sym typeface="Century Gothic"/>
              </a:endParaRPr>
            </a:p>
          </p:txBody>
        </p:sp>
        <p:sp>
          <p:nvSpPr>
            <p:cNvPr id="367" name="Google Shape;367;p21"/>
            <p:cNvSpPr/>
            <p:nvPr/>
          </p:nvSpPr>
          <p:spPr>
            <a:xfrm>
              <a:off x="5616661" y="0"/>
              <a:ext cx="2611933" cy="4251919"/>
            </a:xfrm>
            <a:prstGeom prst="roundRect">
              <a:avLst>
                <a:gd fmla="val 10000" name="adj"/>
              </a:avLst>
            </a:prstGeom>
            <a:gradFill>
              <a:gsLst>
                <a:gs pos="0">
                  <a:srgbClr val="B09692"/>
                </a:gs>
                <a:gs pos="80000">
                  <a:srgbClr val="E8C6C1"/>
                </a:gs>
                <a:gs pos="100000">
                  <a:srgbClr val="EAC7C1"/>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txBox="1"/>
            <p:nvPr/>
          </p:nvSpPr>
          <p:spPr>
            <a:xfrm>
              <a:off x="5616661" y="0"/>
              <a:ext cx="2611933" cy="127557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None/>
              </a:pPr>
              <a:r>
                <a:rPr b="1" lang="en-US" sz="2800">
                  <a:solidFill>
                    <a:schemeClr val="lt1"/>
                  </a:solidFill>
                  <a:latin typeface="Arial"/>
                  <a:ea typeface="Arial"/>
                  <a:cs typeface="Arial"/>
                  <a:sym typeface="Arial"/>
                </a:rPr>
                <a:t>Human Attack Surface</a:t>
              </a:r>
              <a:endParaRPr sz="2800">
                <a:solidFill>
                  <a:schemeClr val="lt1"/>
                </a:solidFill>
                <a:latin typeface="Arial"/>
                <a:ea typeface="Arial"/>
                <a:cs typeface="Arial"/>
                <a:sym typeface="Arial"/>
              </a:endParaRPr>
            </a:p>
          </p:txBody>
        </p:sp>
        <p:sp>
          <p:nvSpPr>
            <p:cNvPr id="369" name="Google Shape;369;p21"/>
            <p:cNvSpPr/>
            <p:nvPr/>
          </p:nvSpPr>
          <p:spPr>
            <a:xfrm>
              <a:off x="5877855" y="1275575"/>
              <a:ext cx="2089546" cy="2763747"/>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txBox="1"/>
            <p:nvPr/>
          </p:nvSpPr>
          <p:spPr>
            <a:xfrm>
              <a:off x="5939056" y="1336776"/>
              <a:ext cx="1967144" cy="264134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None/>
              </a:pPr>
              <a:r>
                <a:rPr b="1" lang="en-US" sz="1000">
                  <a:solidFill>
                    <a:schemeClr val="lt1"/>
                  </a:solidFill>
                  <a:latin typeface="Century Gothic"/>
                  <a:ea typeface="Century Gothic"/>
                  <a:cs typeface="Century Gothic"/>
                  <a:sym typeface="Century Gothic"/>
                </a:rPr>
                <a:t>Vulnerabilities created by personnel or outsiders, such as social engineering, human error, and trusted insiders</a:t>
              </a:r>
              <a:endParaRPr sz="1000">
                <a:solidFill>
                  <a:schemeClr val="lt1"/>
                </a:solidFill>
                <a:latin typeface="Century Gothic"/>
                <a:ea typeface="Century Gothic"/>
                <a:cs typeface="Century Gothic"/>
                <a:sym typeface="Century Gothic"/>
              </a:endParaRPr>
            </a:p>
          </p:txBody>
        </p:sp>
      </p:grpSp>
      <p:sp>
        <p:nvSpPr>
          <p:cNvPr id="371" name="Google Shape;371;p2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pic>
        <p:nvPicPr>
          <p:cNvPr descr="f3.pdf" id="377" name="Google Shape;377;p22"/>
          <p:cNvPicPr preferRelativeResize="0"/>
          <p:nvPr/>
        </p:nvPicPr>
        <p:blipFill rotWithShape="1">
          <a:blip r:embed="rId3">
            <a:alphaModFix/>
          </a:blip>
          <a:srcRect b="15420" l="7999" r="10156" t="22484"/>
          <a:stretch/>
        </p:blipFill>
        <p:spPr>
          <a:xfrm>
            <a:off x="1043608" y="1"/>
            <a:ext cx="6984776" cy="6858000"/>
          </a:xfrm>
          <a:prstGeom prst="rect">
            <a:avLst/>
          </a:prstGeom>
          <a:solidFill>
            <a:schemeClr val="lt1"/>
          </a:solidFill>
          <a:ln>
            <a:noFill/>
          </a:ln>
        </p:spPr>
      </p:pic>
      <p:sp>
        <p:nvSpPr>
          <p:cNvPr id="378" name="Google Shape;378;p22"/>
          <p:cNvSpPr txBox="1"/>
          <p:nvPr>
            <p:ph idx="11" type="ftr"/>
          </p:nvPr>
        </p:nvSpPr>
        <p:spPr>
          <a:xfrm>
            <a:off x="1435993" y="6592267"/>
            <a:ext cx="5872311"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solidFill>
                  <a:srgbClr val="546D7A"/>
                </a:solidFill>
              </a:rPr>
              <a:t>© 2016 Pearson Education, Inc., Hoboken, NJ.  All rights reserved.</a:t>
            </a:r>
            <a:endParaRPr>
              <a:solidFill>
                <a:srgbClr val="546D7A"/>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pic>
        <p:nvPicPr>
          <p:cNvPr descr="figure 1.4 for version 3.pdf" id="384" name="Google Shape;384;p23"/>
          <p:cNvPicPr preferRelativeResize="0"/>
          <p:nvPr/>
        </p:nvPicPr>
        <p:blipFill rotWithShape="1">
          <a:blip r:embed="rId3">
            <a:alphaModFix/>
          </a:blip>
          <a:srcRect b="15261" l="0" r="0" t="7061"/>
          <a:stretch/>
        </p:blipFill>
        <p:spPr>
          <a:xfrm>
            <a:off x="1435940" y="0"/>
            <a:ext cx="6822262" cy="6858000"/>
          </a:xfrm>
          <a:prstGeom prst="rect">
            <a:avLst/>
          </a:prstGeom>
          <a:solidFill>
            <a:schemeClr val="lt1"/>
          </a:solidFill>
          <a:ln>
            <a:noFill/>
          </a:ln>
        </p:spPr>
      </p:pic>
      <p:sp>
        <p:nvSpPr>
          <p:cNvPr id="385" name="Google Shape;385;p23"/>
          <p:cNvSpPr txBox="1"/>
          <p:nvPr>
            <p:ph idx="11" type="ftr"/>
          </p:nvPr>
        </p:nvSpPr>
        <p:spPr>
          <a:xfrm>
            <a:off x="1523261" y="6592267"/>
            <a:ext cx="6865163"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solidFill>
                  <a:srgbClr val="546D7A"/>
                </a:solidFill>
              </a:rPr>
              <a:t>© 2016 Pearson Education, Inc., Hoboken, NJ.  All rights reserved.</a:t>
            </a:r>
            <a:endParaRPr>
              <a:solidFill>
                <a:srgbClr val="546D7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grpSp>
        <p:nvGrpSpPr>
          <p:cNvPr id="391" name="Google Shape;391;p24"/>
          <p:cNvGrpSpPr/>
          <p:nvPr/>
        </p:nvGrpSpPr>
        <p:grpSpPr>
          <a:xfrm>
            <a:off x="1133475" y="836613"/>
            <a:ext cx="6264275" cy="6264275"/>
            <a:chOff x="1746250" y="0"/>
            <a:chExt cx="6264275" cy="6264275"/>
          </a:xfrm>
        </p:grpSpPr>
        <p:sp>
          <p:nvSpPr>
            <p:cNvPr id="392" name="Google Shape;392;p24"/>
            <p:cNvSpPr/>
            <p:nvPr/>
          </p:nvSpPr>
          <p:spPr>
            <a:xfrm>
              <a:off x="1746250" y="0"/>
              <a:ext cx="6264275" cy="6264275"/>
            </a:xfrm>
            <a:prstGeom prst="diamond">
              <a:avLst/>
            </a:prstGeom>
            <a:solidFill>
              <a:srgbClr val="ECD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2341356" y="595106"/>
              <a:ext cx="2443067" cy="2443067"/>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txBox="1"/>
            <p:nvPr/>
          </p:nvSpPr>
          <p:spPr>
            <a:xfrm>
              <a:off x="2460617" y="714367"/>
              <a:ext cx="2204545" cy="220454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b="1" lang="en-US" sz="1700">
                  <a:solidFill>
                    <a:schemeClr val="dk1"/>
                  </a:solidFill>
                  <a:latin typeface="Century Gothic"/>
                  <a:ea typeface="Century Gothic"/>
                  <a:cs typeface="Century Gothic"/>
                  <a:sym typeface="Century Gothic"/>
                </a:rPr>
                <a:t>Security Policy</a:t>
              </a:r>
              <a:endParaRPr sz="1700">
                <a:solidFill>
                  <a:schemeClr val="dk1"/>
                </a:solidFill>
                <a:latin typeface="Century Gothic"/>
                <a:ea typeface="Century Gothic"/>
                <a:cs typeface="Century Gothic"/>
                <a:sym typeface="Century Gothic"/>
              </a:endParaRPr>
            </a:p>
            <a:p>
              <a:pPr indent="-114300" lvl="1" marL="114300" marR="0" rtl="0" algn="l">
                <a:lnSpc>
                  <a:spcPct val="90000"/>
                </a:lnSpc>
                <a:spcBef>
                  <a:spcPts val="5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Formal statement of rules and practices that specify or regulate how a system or organization provides security services to protect sensitive and critical system resources</a:t>
              </a:r>
              <a:endParaRPr b="0" i="0" sz="1300" u="none" cap="none" strike="noStrike">
                <a:solidFill>
                  <a:schemeClr val="dk1"/>
                </a:solidFill>
                <a:latin typeface="Century Gothic"/>
                <a:ea typeface="Century Gothic"/>
                <a:cs typeface="Century Gothic"/>
                <a:sym typeface="Century Gothic"/>
              </a:endParaRPr>
            </a:p>
          </p:txBody>
        </p:sp>
        <p:sp>
          <p:nvSpPr>
            <p:cNvPr id="395" name="Google Shape;395;p24"/>
            <p:cNvSpPr/>
            <p:nvPr/>
          </p:nvSpPr>
          <p:spPr>
            <a:xfrm>
              <a:off x="4972351" y="595106"/>
              <a:ext cx="2443067" cy="2443067"/>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txBox="1"/>
            <p:nvPr/>
          </p:nvSpPr>
          <p:spPr>
            <a:xfrm>
              <a:off x="5091612" y="714367"/>
              <a:ext cx="2204545" cy="220454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b="1" lang="en-US" sz="1700">
                  <a:solidFill>
                    <a:schemeClr val="dk1"/>
                  </a:solidFill>
                  <a:latin typeface="Century Gothic"/>
                  <a:ea typeface="Century Gothic"/>
                  <a:cs typeface="Century Gothic"/>
                  <a:sym typeface="Century Gothic"/>
                </a:rPr>
                <a:t>Security Implementation</a:t>
              </a:r>
              <a:endParaRPr sz="1700">
                <a:solidFill>
                  <a:schemeClr val="dk1"/>
                </a:solidFill>
                <a:latin typeface="Century Gothic"/>
                <a:ea typeface="Century Gothic"/>
                <a:cs typeface="Century Gothic"/>
                <a:sym typeface="Century Gothic"/>
              </a:endParaRPr>
            </a:p>
            <a:p>
              <a:pPr indent="-114300" lvl="1" marL="114300" marR="0" rtl="0" algn="l">
                <a:lnSpc>
                  <a:spcPct val="90000"/>
                </a:lnSpc>
                <a:spcBef>
                  <a:spcPts val="5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Involves four complementary courses of action:</a:t>
              </a:r>
              <a:endParaRPr b="0" i="0" sz="1300" u="none" cap="none" strike="noStrike">
                <a:solidFill>
                  <a:schemeClr val="dk1"/>
                </a:solidFill>
                <a:latin typeface="Century Gothic"/>
                <a:ea typeface="Century Gothic"/>
                <a:cs typeface="Century Gothic"/>
                <a:sym typeface="Century Gothic"/>
              </a:endParaRPr>
            </a:p>
            <a:p>
              <a:pPr indent="-114300" lvl="2" marL="228600" marR="0" rtl="0" algn="l">
                <a:lnSpc>
                  <a:spcPct val="90000"/>
                </a:lnSpc>
                <a:spcBef>
                  <a:spcPts val="1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Prevention</a:t>
              </a:r>
              <a:endParaRPr b="0" i="0" sz="1300" u="none" cap="none" strike="noStrike">
                <a:solidFill>
                  <a:schemeClr val="dk1"/>
                </a:solidFill>
                <a:latin typeface="Century Gothic"/>
                <a:ea typeface="Century Gothic"/>
                <a:cs typeface="Century Gothic"/>
                <a:sym typeface="Century Gothic"/>
              </a:endParaRPr>
            </a:p>
            <a:p>
              <a:pPr indent="-114300" lvl="2" marL="228600" marR="0" rtl="0" algn="l">
                <a:lnSpc>
                  <a:spcPct val="90000"/>
                </a:lnSpc>
                <a:spcBef>
                  <a:spcPts val="1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Detection</a:t>
              </a:r>
              <a:endParaRPr b="0" i="0" sz="1300" u="none" cap="none" strike="noStrike">
                <a:solidFill>
                  <a:schemeClr val="dk1"/>
                </a:solidFill>
                <a:latin typeface="Century Gothic"/>
                <a:ea typeface="Century Gothic"/>
                <a:cs typeface="Century Gothic"/>
                <a:sym typeface="Century Gothic"/>
              </a:endParaRPr>
            </a:p>
            <a:p>
              <a:pPr indent="-114300" lvl="2" marL="228600" marR="0" rtl="0" algn="l">
                <a:lnSpc>
                  <a:spcPct val="90000"/>
                </a:lnSpc>
                <a:spcBef>
                  <a:spcPts val="1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Response</a:t>
              </a:r>
              <a:endParaRPr b="0" i="0" sz="1300" u="none" cap="none" strike="noStrike">
                <a:solidFill>
                  <a:schemeClr val="dk1"/>
                </a:solidFill>
                <a:latin typeface="Century Gothic"/>
                <a:ea typeface="Century Gothic"/>
                <a:cs typeface="Century Gothic"/>
                <a:sym typeface="Century Gothic"/>
              </a:endParaRPr>
            </a:p>
            <a:p>
              <a:pPr indent="-114300" lvl="2" marL="228600" marR="0" rtl="0" algn="l">
                <a:lnSpc>
                  <a:spcPct val="90000"/>
                </a:lnSpc>
                <a:spcBef>
                  <a:spcPts val="1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Recovery </a:t>
              </a:r>
              <a:endParaRPr b="0" i="0" sz="1300" u="none" cap="none" strike="noStrike">
                <a:solidFill>
                  <a:schemeClr val="dk1"/>
                </a:solidFill>
                <a:latin typeface="Century Gothic"/>
                <a:ea typeface="Century Gothic"/>
                <a:cs typeface="Century Gothic"/>
                <a:sym typeface="Century Gothic"/>
              </a:endParaRPr>
            </a:p>
          </p:txBody>
        </p:sp>
        <p:sp>
          <p:nvSpPr>
            <p:cNvPr id="397" name="Google Shape;397;p24"/>
            <p:cNvSpPr/>
            <p:nvPr/>
          </p:nvSpPr>
          <p:spPr>
            <a:xfrm>
              <a:off x="2341356" y="3226101"/>
              <a:ext cx="2443067" cy="2443067"/>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txBox="1"/>
            <p:nvPr/>
          </p:nvSpPr>
          <p:spPr>
            <a:xfrm>
              <a:off x="2460617" y="3345362"/>
              <a:ext cx="2204545" cy="220454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b="1" lang="en-US" sz="1700">
                  <a:solidFill>
                    <a:schemeClr val="dk1"/>
                  </a:solidFill>
                  <a:latin typeface="Century Gothic"/>
                  <a:ea typeface="Century Gothic"/>
                  <a:cs typeface="Century Gothic"/>
                  <a:sym typeface="Century Gothic"/>
                </a:rPr>
                <a:t>Assurance</a:t>
              </a:r>
              <a:endParaRPr sz="1700">
                <a:solidFill>
                  <a:schemeClr val="dk1"/>
                </a:solidFill>
                <a:latin typeface="Century Gothic"/>
                <a:ea typeface="Century Gothic"/>
                <a:cs typeface="Century Gothic"/>
                <a:sym typeface="Century Gothic"/>
              </a:endParaRPr>
            </a:p>
            <a:p>
              <a:pPr indent="-114300" lvl="1" marL="114300" marR="0" rtl="0" algn="l">
                <a:lnSpc>
                  <a:spcPct val="90000"/>
                </a:lnSpc>
                <a:spcBef>
                  <a:spcPts val="5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The degree of confidence one has that the security measures, both technical and operational, work as intended to protect the system and the information it processes</a:t>
              </a:r>
              <a:endParaRPr b="0" i="0" sz="1300" u="none" cap="none" strike="noStrike">
                <a:solidFill>
                  <a:schemeClr val="dk1"/>
                </a:solidFill>
                <a:latin typeface="Century Gothic"/>
                <a:ea typeface="Century Gothic"/>
                <a:cs typeface="Century Gothic"/>
                <a:sym typeface="Century Gothic"/>
              </a:endParaRPr>
            </a:p>
          </p:txBody>
        </p:sp>
        <p:sp>
          <p:nvSpPr>
            <p:cNvPr id="399" name="Google Shape;399;p24"/>
            <p:cNvSpPr/>
            <p:nvPr/>
          </p:nvSpPr>
          <p:spPr>
            <a:xfrm>
              <a:off x="4972351" y="3226101"/>
              <a:ext cx="2443067" cy="2443067"/>
            </a:xfrm>
            <a:prstGeom prst="roundRect">
              <a:avLst>
                <a:gd fmla="val 16667" name="adj"/>
              </a:avLst>
            </a:prstGeom>
            <a:solidFill>
              <a:schemeClr val="accent1"/>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txBox="1"/>
            <p:nvPr/>
          </p:nvSpPr>
          <p:spPr>
            <a:xfrm>
              <a:off x="5091612" y="3345362"/>
              <a:ext cx="2204545" cy="220454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b="1" lang="en-US" sz="1700">
                  <a:solidFill>
                    <a:schemeClr val="dk1"/>
                  </a:solidFill>
                  <a:latin typeface="Century Gothic"/>
                  <a:ea typeface="Century Gothic"/>
                  <a:cs typeface="Century Gothic"/>
                  <a:sym typeface="Century Gothic"/>
                </a:rPr>
                <a:t>Evaluation</a:t>
              </a:r>
              <a:endParaRPr sz="1700">
                <a:solidFill>
                  <a:schemeClr val="dk1"/>
                </a:solidFill>
                <a:latin typeface="Century Gothic"/>
                <a:ea typeface="Century Gothic"/>
                <a:cs typeface="Century Gothic"/>
                <a:sym typeface="Century Gothic"/>
              </a:endParaRPr>
            </a:p>
            <a:p>
              <a:pPr indent="-114300" lvl="1" marL="114300" marR="0" rtl="0" algn="l">
                <a:lnSpc>
                  <a:spcPct val="90000"/>
                </a:lnSpc>
                <a:spcBef>
                  <a:spcPts val="595"/>
                </a:spcBef>
                <a:spcAft>
                  <a:spcPts val="0"/>
                </a:spcAft>
                <a:buClr>
                  <a:schemeClr val="dk1"/>
                </a:buClr>
                <a:buSzPts val="1300"/>
                <a:buFont typeface="Century Gothic"/>
                <a:buChar char="•"/>
              </a:pPr>
              <a:r>
                <a:rPr b="1" i="0" lang="en-US" sz="1300" u="none" cap="none" strike="noStrike">
                  <a:solidFill>
                    <a:schemeClr val="dk1"/>
                  </a:solidFill>
                  <a:latin typeface="Century Gothic"/>
                  <a:ea typeface="Century Gothic"/>
                  <a:cs typeface="Century Gothic"/>
                  <a:sym typeface="Century Gothic"/>
                </a:rPr>
                <a:t>Process of examining a computer product or system with respect to certain criteria</a:t>
              </a:r>
              <a:endParaRPr b="0" i="0" sz="1300" u="none" cap="none" strike="noStrike">
                <a:solidFill>
                  <a:schemeClr val="dk1"/>
                </a:solidFill>
                <a:latin typeface="Century Gothic"/>
                <a:ea typeface="Century Gothic"/>
                <a:cs typeface="Century Gothic"/>
                <a:sym typeface="Century Gothic"/>
              </a:endParaRPr>
            </a:p>
          </p:txBody>
        </p:sp>
      </p:grpSp>
      <p:sp>
        <p:nvSpPr>
          <p:cNvPr id="401" name="Google Shape;401;p24"/>
          <p:cNvSpPr txBox="1"/>
          <p:nvPr>
            <p:ph idx="4294967295" type="title"/>
          </p:nvPr>
        </p:nvSpPr>
        <p:spPr>
          <a:xfrm>
            <a:off x="0" y="17463"/>
            <a:ext cx="9144000" cy="11430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lt2"/>
              </a:buClr>
              <a:buSzPts val="5400"/>
              <a:buFont typeface="Palatino Linotype"/>
              <a:buNone/>
            </a:pPr>
            <a:r>
              <a:rPr lang="en-US"/>
              <a:t>Computer Security Strategy</a:t>
            </a:r>
            <a:endParaRPr/>
          </a:p>
        </p:txBody>
      </p:sp>
      <p:sp>
        <p:nvSpPr>
          <p:cNvPr id="402" name="Google Shape;402;p2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25"/>
          <p:cNvSpPr txBox="1"/>
          <p:nvPr>
            <p:ph type="title"/>
          </p:nvPr>
        </p:nvSpPr>
        <p:spPr>
          <a:xfrm>
            <a:off x="107504" y="-315416"/>
            <a:ext cx="8928992" cy="1368152"/>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rgbClr val="E3BB91"/>
              </a:buClr>
              <a:buSzPts val="5400"/>
              <a:buFont typeface="Palatino Linotype"/>
              <a:buNone/>
            </a:pPr>
            <a:r>
              <a:rPr lang="en-US">
                <a:solidFill>
                  <a:srgbClr val="E3BB91"/>
                </a:solidFill>
              </a:rPr>
              <a:t>Summary</a:t>
            </a:r>
            <a:endParaRPr>
              <a:solidFill>
                <a:srgbClr val="E3BB91"/>
              </a:solidFill>
            </a:endParaRPr>
          </a:p>
        </p:txBody>
      </p:sp>
      <p:sp>
        <p:nvSpPr>
          <p:cNvPr id="409" name="Google Shape;409;p25"/>
          <p:cNvSpPr txBox="1"/>
          <p:nvPr>
            <p:ph idx="1" type="body"/>
          </p:nvPr>
        </p:nvSpPr>
        <p:spPr>
          <a:xfrm>
            <a:off x="5652120" y="1484784"/>
            <a:ext cx="3240360" cy="4824536"/>
          </a:xfrm>
          <a:prstGeom prst="rect">
            <a:avLst/>
          </a:prstGeom>
          <a:noFill/>
          <a:ln>
            <a:noFill/>
          </a:ln>
        </p:spPr>
        <p:txBody>
          <a:bodyPr anchorCtr="0" anchor="t" bIns="45700" lIns="91425" spcFirstLastPara="1" rIns="91425" wrap="square" tIns="45700">
            <a:normAutofit/>
          </a:bodyPr>
          <a:lstStyle/>
          <a:p>
            <a:pPr indent="-342900" lvl="1" marL="342900" rtl="0" algn="l">
              <a:spcBef>
                <a:spcPts val="0"/>
              </a:spcBef>
              <a:spcAft>
                <a:spcPts val="0"/>
              </a:spcAft>
              <a:buClr>
                <a:srgbClr val="FEFEFE"/>
              </a:buClr>
              <a:buSzPts val="2400"/>
              <a:buFont typeface="Arial"/>
              <a:buChar char="•"/>
            </a:pPr>
            <a:r>
              <a:rPr lang="en-US" sz="2400"/>
              <a:t>Fundamental security design principles</a:t>
            </a:r>
            <a:endParaRPr/>
          </a:p>
          <a:p>
            <a:pPr indent="-342900" lvl="1" marL="342900" rtl="0" algn="l">
              <a:spcBef>
                <a:spcPts val="480"/>
              </a:spcBef>
              <a:spcAft>
                <a:spcPts val="0"/>
              </a:spcAft>
              <a:buClr>
                <a:srgbClr val="FEFEFE"/>
              </a:buClr>
              <a:buSzPts val="2400"/>
              <a:buFont typeface="Arial"/>
              <a:buChar char="•"/>
            </a:pPr>
            <a:r>
              <a:rPr lang="en-US" sz="2400"/>
              <a:t>Attack surfaces and attack trees</a:t>
            </a:r>
            <a:endParaRPr/>
          </a:p>
          <a:p>
            <a:pPr indent="-285750" lvl="1" marL="742950" rtl="0" algn="l">
              <a:spcBef>
                <a:spcPts val="320"/>
              </a:spcBef>
              <a:spcAft>
                <a:spcPts val="0"/>
              </a:spcAft>
              <a:buClr>
                <a:srgbClr val="FEFEFE"/>
              </a:buClr>
              <a:buSzPts val="1600"/>
              <a:buChar char="o"/>
            </a:pPr>
            <a:r>
              <a:rPr lang="en-US"/>
              <a:t>Attack surfaces</a:t>
            </a:r>
            <a:endParaRPr/>
          </a:p>
          <a:p>
            <a:pPr indent="-285750" lvl="1" marL="742950" rtl="0" algn="l">
              <a:spcBef>
                <a:spcPts val="320"/>
              </a:spcBef>
              <a:spcAft>
                <a:spcPts val="0"/>
              </a:spcAft>
              <a:buClr>
                <a:srgbClr val="FEFEFE"/>
              </a:buClr>
              <a:buSzPts val="1600"/>
              <a:buChar char="o"/>
            </a:pPr>
            <a:r>
              <a:rPr lang="en-US"/>
              <a:t>Attack trees</a:t>
            </a:r>
            <a:endParaRPr/>
          </a:p>
          <a:p>
            <a:pPr indent="-342900" lvl="1" marL="342900" rtl="0" algn="l">
              <a:spcBef>
                <a:spcPts val="480"/>
              </a:spcBef>
              <a:spcAft>
                <a:spcPts val="0"/>
              </a:spcAft>
              <a:buClr>
                <a:srgbClr val="FEFEFE"/>
              </a:buClr>
              <a:buSzPts val="2400"/>
              <a:buFont typeface="Arial"/>
              <a:buChar char="•"/>
            </a:pPr>
            <a:r>
              <a:rPr lang="en-US" sz="2400"/>
              <a:t>Computer security strategy</a:t>
            </a:r>
            <a:endParaRPr/>
          </a:p>
          <a:p>
            <a:pPr indent="-285750" lvl="1" marL="742950" rtl="0" algn="l">
              <a:spcBef>
                <a:spcPts val="320"/>
              </a:spcBef>
              <a:spcAft>
                <a:spcPts val="0"/>
              </a:spcAft>
              <a:buClr>
                <a:srgbClr val="FEFEFE"/>
              </a:buClr>
              <a:buSzPts val="1600"/>
              <a:buChar char="o"/>
            </a:pPr>
            <a:r>
              <a:rPr lang="en-US"/>
              <a:t>Security policy</a:t>
            </a:r>
            <a:endParaRPr/>
          </a:p>
          <a:p>
            <a:pPr indent="-285750" lvl="1" marL="742950" rtl="0" algn="l">
              <a:spcBef>
                <a:spcPts val="320"/>
              </a:spcBef>
              <a:spcAft>
                <a:spcPts val="0"/>
              </a:spcAft>
              <a:buClr>
                <a:srgbClr val="FEFEFE"/>
              </a:buClr>
              <a:buSzPts val="1600"/>
              <a:buChar char="o"/>
            </a:pPr>
            <a:r>
              <a:rPr lang="en-US"/>
              <a:t>Security implementation</a:t>
            </a:r>
            <a:endParaRPr/>
          </a:p>
          <a:p>
            <a:pPr indent="-285750" lvl="1" marL="742950" rtl="0" algn="l">
              <a:spcBef>
                <a:spcPts val="320"/>
              </a:spcBef>
              <a:spcAft>
                <a:spcPts val="0"/>
              </a:spcAft>
              <a:buClr>
                <a:srgbClr val="FEFEFE"/>
              </a:buClr>
              <a:buSzPts val="1600"/>
              <a:buChar char="o"/>
            </a:pPr>
            <a:r>
              <a:rPr lang="en-US"/>
              <a:t>Assurance and evaluation</a:t>
            </a:r>
            <a:endParaRPr/>
          </a:p>
          <a:p>
            <a:pPr indent="-285750" lvl="1" marL="742950" rtl="0" algn="l">
              <a:spcBef>
                <a:spcPts val="320"/>
              </a:spcBef>
              <a:spcAft>
                <a:spcPts val="0"/>
              </a:spcAft>
              <a:buClr>
                <a:srgbClr val="FEFEFE"/>
              </a:buClr>
              <a:buSzPts val="1600"/>
              <a:buNone/>
            </a:pPr>
            <a:r>
              <a:t/>
            </a:r>
            <a:endParaRPr/>
          </a:p>
        </p:txBody>
      </p:sp>
      <p:sp>
        <p:nvSpPr>
          <p:cNvPr id="410" name="Google Shape;410;p25"/>
          <p:cNvSpPr txBox="1"/>
          <p:nvPr>
            <p:ph idx="2" type="body"/>
          </p:nvPr>
        </p:nvSpPr>
        <p:spPr>
          <a:xfrm>
            <a:off x="323528" y="1484784"/>
            <a:ext cx="4041648" cy="53732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EFEFE"/>
              </a:buClr>
              <a:buSzPts val="2400"/>
              <a:buChar char="•"/>
            </a:pPr>
            <a:r>
              <a:rPr lang="en-US"/>
              <a:t>Computer security concepts</a:t>
            </a:r>
            <a:endParaRPr/>
          </a:p>
          <a:p>
            <a:pPr indent="-285750" lvl="1" marL="742950" rtl="0" algn="l">
              <a:spcBef>
                <a:spcPts val="320"/>
              </a:spcBef>
              <a:spcAft>
                <a:spcPts val="0"/>
              </a:spcAft>
              <a:buClr>
                <a:srgbClr val="FEFEFE"/>
              </a:buClr>
              <a:buSzPts val="1600"/>
              <a:buChar char="o"/>
            </a:pPr>
            <a:r>
              <a:rPr lang="en-US"/>
              <a:t>Definition </a:t>
            </a:r>
            <a:endParaRPr/>
          </a:p>
          <a:p>
            <a:pPr indent="-285750" lvl="1" marL="742950" rtl="0" algn="l">
              <a:spcBef>
                <a:spcPts val="320"/>
              </a:spcBef>
              <a:spcAft>
                <a:spcPts val="0"/>
              </a:spcAft>
              <a:buClr>
                <a:srgbClr val="FEFEFE"/>
              </a:buClr>
              <a:buSzPts val="1600"/>
              <a:buChar char="o"/>
            </a:pPr>
            <a:r>
              <a:rPr lang="en-US"/>
              <a:t>Challenges</a:t>
            </a:r>
            <a:endParaRPr/>
          </a:p>
          <a:p>
            <a:pPr indent="-285750" lvl="1" marL="742950" rtl="0" algn="l">
              <a:spcBef>
                <a:spcPts val="320"/>
              </a:spcBef>
              <a:spcAft>
                <a:spcPts val="0"/>
              </a:spcAft>
              <a:buClr>
                <a:srgbClr val="FEFEFE"/>
              </a:buClr>
              <a:buSzPts val="1600"/>
              <a:buChar char="o"/>
            </a:pPr>
            <a:r>
              <a:rPr lang="en-US"/>
              <a:t>Model </a:t>
            </a:r>
            <a:endParaRPr/>
          </a:p>
          <a:p>
            <a:pPr indent="-342900" lvl="0" marL="342900" rtl="0" algn="l">
              <a:spcBef>
                <a:spcPts val="480"/>
              </a:spcBef>
              <a:spcAft>
                <a:spcPts val="0"/>
              </a:spcAft>
              <a:buClr>
                <a:srgbClr val="FEFEFE"/>
              </a:buClr>
              <a:buSzPts val="2400"/>
              <a:buChar char="•"/>
            </a:pPr>
            <a:r>
              <a:rPr lang="en-US"/>
              <a:t>Threats, attacks,       and assets</a:t>
            </a:r>
            <a:endParaRPr/>
          </a:p>
          <a:p>
            <a:pPr indent="-285750" lvl="1" marL="742950" rtl="0" algn="l">
              <a:spcBef>
                <a:spcPts val="320"/>
              </a:spcBef>
              <a:spcAft>
                <a:spcPts val="0"/>
              </a:spcAft>
              <a:buClr>
                <a:srgbClr val="FEFEFE"/>
              </a:buClr>
              <a:buSzPts val="1600"/>
              <a:buChar char="o"/>
            </a:pPr>
            <a:r>
              <a:rPr lang="en-US"/>
              <a:t>Threats and attacks</a:t>
            </a:r>
            <a:endParaRPr/>
          </a:p>
          <a:p>
            <a:pPr indent="-285750" lvl="1" marL="742950" rtl="0" algn="l">
              <a:spcBef>
                <a:spcPts val="320"/>
              </a:spcBef>
              <a:spcAft>
                <a:spcPts val="0"/>
              </a:spcAft>
              <a:buClr>
                <a:srgbClr val="FEFEFE"/>
              </a:buClr>
              <a:buSzPts val="1600"/>
              <a:buChar char="o"/>
            </a:pPr>
            <a:r>
              <a:rPr lang="en-US"/>
              <a:t>Threats and assets</a:t>
            </a:r>
            <a:endParaRPr/>
          </a:p>
          <a:p>
            <a:pPr indent="-342900" lvl="0" marL="342900" rtl="0" algn="l">
              <a:spcBef>
                <a:spcPts val="480"/>
              </a:spcBef>
              <a:spcAft>
                <a:spcPts val="0"/>
              </a:spcAft>
              <a:buClr>
                <a:srgbClr val="FEFEFE"/>
              </a:buClr>
              <a:buSzPts val="2400"/>
              <a:buChar char="•"/>
            </a:pPr>
            <a:r>
              <a:rPr lang="en-US"/>
              <a:t>Security functional requirements</a:t>
            </a:r>
            <a:endParaRPr/>
          </a:p>
        </p:txBody>
      </p:sp>
      <p:pic>
        <p:nvPicPr>
          <p:cNvPr id="411" name="Google Shape;411;p25"/>
          <p:cNvPicPr preferRelativeResize="0"/>
          <p:nvPr/>
        </p:nvPicPr>
        <p:blipFill rotWithShape="1">
          <a:blip r:embed="rId3">
            <a:alphaModFix/>
          </a:blip>
          <a:srcRect b="0" l="0" r="-1189" t="0"/>
          <a:stretch/>
        </p:blipFill>
        <p:spPr>
          <a:xfrm>
            <a:off x="3635896" y="2564904"/>
            <a:ext cx="1872208" cy="1604244"/>
          </a:xfrm>
          <a:prstGeom prst="round1Rect">
            <a:avLst>
              <a:gd fmla="val 16667" name="adj"/>
            </a:avLst>
          </a:prstGeom>
          <a:noFill/>
          <a:ln>
            <a:noFill/>
          </a:ln>
        </p:spPr>
      </p:pic>
      <p:sp>
        <p:nvSpPr>
          <p:cNvPr id="412" name="Google Shape;412;p2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3"/>
          <p:cNvSpPr txBox="1"/>
          <p:nvPr>
            <p:ph type="title"/>
          </p:nvPr>
        </p:nvSpPr>
        <p:spPr>
          <a:xfrm>
            <a:off x="251520" y="188640"/>
            <a:ext cx="8445624" cy="1800200"/>
          </a:xfrm>
          <a:prstGeom prst="rect">
            <a:avLst/>
          </a:prstGeom>
          <a:noFill/>
          <a:ln>
            <a:noFill/>
          </a:ln>
        </p:spPr>
        <p:txBody>
          <a:bodyPr anchorCtr="0" anchor="b" bIns="45700" lIns="91425" spcFirstLastPara="1" rIns="91425" wrap="square" tIns="45700">
            <a:noAutofit/>
          </a:bodyPr>
          <a:lstStyle/>
          <a:p>
            <a:pPr indent="0" lvl="0" marL="0" rtl="0" algn="l">
              <a:lnSpc>
                <a:spcPct val="122222"/>
              </a:lnSpc>
              <a:spcBef>
                <a:spcPts val="0"/>
              </a:spcBef>
              <a:spcAft>
                <a:spcPts val="0"/>
              </a:spcAft>
              <a:buClr>
                <a:srgbClr val="E3BB91"/>
              </a:buClr>
              <a:buSzPts val="3600"/>
              <a:buFont typeface="Palatino Linotype"/>
              <a:buNone/>
            </a:pPr>
            <a:r>
              <a:rPr b="1" lang="en-US" sz="3600">
                <a:solidFill>
                  <a:srgbClr val="E3BB91"/>
                </a:solidFill>
              </a:rPr>
              <a:t>The NIST Computer Security Handbook defines the term </a:t>
            </a:r>
            <a:br>
              <a:rPr b="1" lang="en-US" sz="3600">
                <a:solidFill>
                  <a:srgbClr val="E3BB91"/>
                </a:solidFill>
              </a:rPr>
            </a:br>
            <a:r>
              <a:rPr b="1" lang="en-US" sz="3600">
                <a:solidFill>
                  <a:srgbClr val="E3BB91"/>
                </a:solidFill>
              </a:rPr>
              <a:t>Computer Security as: </a:t>
            </a:r>
            <a:endParaRPr/>
          </a:p>
        </p:txBody>
      </p:sp>
      <p:sp>
        <p:nvSpPr>
          <p:cNvPr id="118" name="Google Shape;118;p3"/>
          <p:cNvSpPr txBox="1"/>
          <p:nvPr>
            <p:ph idx="1" type="body"/>
          </p:nvPr>
        </p:nvSpPr>
        <p:spPr>
          <a:xfrm>
            <a:off x="467544" y="2420888"/>
            <a:ext cx="8229600" cy="38884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BBCFB9"/>
              </a:buClr>
              <a:buSzPts val="2400"/>
              <a:buFont typeface="Noto Sans Symbols"/>
              <a:buNone/>
            </a:pPr>
            <a:r>
              <a:rPr b="1" lang="en-US">
                <a:solidFill>
                  <a:srgbClr val="BBCFB9"/>
                </a:solidFill>
              </a:rPr>
              <a:t>	</a:t>
            </a:r>
            <a:r>
              <a:rPr lang="en-US">
                <a:solidFill>
                  <a:srgbClr val="FFFFFF"/>
                </a:solidFill>
              </a:rPr>
              <a:t>	</a:t>
            </a:r>
            <a:r>
              <a:rPr lang="en-US" sz="2800">
                <a:solidFill>
                  <a:srgbClr val="FFFFFF"/>
                </a:solidFill>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sz="2800">
              <a:solidFill>
                <a:srgbClr val="FFFFFF"/>
              </a:solidFill>
              <a:latin typeface="Times"/>
              <a:ea typeface="Times"/>
              <a:cs typeface="Times"/>
              <a:sym typeface="Times"/>
            </a:endParaRPr>
          </a:p>
        </p:txBody>
      </p:sp>
      <p:sp>
        <p:nvSpPr>
          <p:cNvPr id="119" name="Google Shape;119;p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4"/>
          <p:cNvSpPr txBox="1"/>
          <p:nvPr>
            <p:ph type="ctrTitle"/>
          </p:nvPr>
        </p:nvSpPr>
        <p:spPr>
          <a:xfrm>
            <a:off x="0" y="-28173"/>
            <a:ext cx="9144000" cy="936893"/>
          </a:xfrm>
          <a:prstGeom prst="rect">
            <a:avLst/>
          </a:prstGeom>
          <a:noFill/>
          <a:ln>
            <a:noFill/>
          </a:ln>
        </p:spPr>
        <p:txBody>
          <a:bodyPr anchorCtr="1" anchor="b" bIns="45700" lIns="91425" spcFirstLastPara="1" rIns="91425" wrap="square" tIns="45700">
            <a:normAutofit/>
          </a:bodyPr>
          <a:lstStyle/>
          <a:p>
            <a:pPr indent="0" lvl="0" marL="0" rtl="0" algn="ctr">
              <a:lnSpc>
                <a:spcPct val="107407"/>
              </a:lnSpc>
              <a:spcBef>
                <a:spcPts val="0"/>
              </a:spcBef>
              <a:spcAft>
                <a:spcPts val="0"/>
              </a:spcAft>
              <a:buClr>
                <a:schemeClr val="lt1"/>
              </a:buClr>
              <a:buSzPts val="5400"/>
              <a:buFont typeface="Palatino Linotype"/>
              <a:buNone/>
            </a:pPr>
            <a:r>
              <a:rPr b="1" lang="en-US">
                <a:solidFill>
                  <a:schemeClr val="lt1"/>
                </a:solidFill>
              </a:rPr>
              <a:t>The CIA Triad</a:t>
            </a:r>
            <a:endParaRPr b="1">
              <a:solidFill>
                <a:schemeClr val="lt1"/>
              </a:solidFill>
            </a:endParaRPr>
          </a:p>
        </p:txBody>
      </p:sp>
      <p:pic>
        <p:nvPicPr>
          <p:cNvPr descr="f1.pdf" id="126" name="Google Shape;126;p4"/>
          <p:cNvPicPr preferRelativeResize="0"/>
          <p:nvPr>
            <p:ph idx="2" type="pic"/>
          </p:nvPr>
        </p:nvPicPr>
        <p:blipFill rotWithShape="1">
          <a:blip r:embed="rId3">
            <a:alphaModFix/>
          </a:blip>
          <a:srcRect b="26835" l="5314" r="8111" t="14550"/>
          <a:stretch/>
        </p:blipFill>
        <p:spPr>
          <a:xfrm>
            <a:off x="1403648" y="1143697"/>
            <a:ext cx="6408712" cy="5615201"/>
          </a:xfrm>
          <a:prstGeom prst="rect">
            <a:avLst/>
          </a:prstGeom>
          <a:solidFill>
            <a:schemeClr val="lt1"/>
          </a:solidFill>
          <a:ln>
            <a:noFill/>
          </a:ln>
        </p:spPr>
      </p:pic>
      <p:sp>
        <p:nvSpPr>
          <p:cNvPr id="127" name="Google Shape;127;p4"/>
          <p:cNvSpPr txBox="1"/>
          <p:nvPr>
            <p:ph idx="11" type="ftr"/>
          </p:nvPr>
        </p:nvSpPr>
        <p:spPr>
          <a:xfrm>
            <a:off x="7884368" y="6021288"/>
            <a:ext cx="1259632" cy="761866"/>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5"/>
          <p:cNvSpPr txBox="1"/>
          <p:nvPr>
            <p:ph type="title"/>
          </p:nvPr>
        </p:nvSpPr>
        <p:spPr>
          <a:xfrm>
            <a:off x="395536" y="-99392"/>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lt2"/>
              </a:buClr>
              <a:buSzPts val="5400"/>
              <a:buFont typeface="Palatino Linotype"/>
              <a:buNone/>
            </a:pPr>
            <a:r>
              <a:rPr lang="en-US"/>
              <a:t>Key Security Concepts</a:t>
            </a:r>
            <a:endParaRPr/>
          </a:p>
        </p:txBody>
      </p:sp>
      <p:grpSp>
        <p:nvGrpSpPr>
          <p:cNvPr id="134" name="Google Shape;134;p5"/>
          <p:cNvGrpSpPr/>
          <p:nvPr/>
        </p:nvGrpSpPr>
        <p:grpSpPr>
          <a:xfrm>
            <a:off x="181297" y="1909629"/>
            <a:ext cx="8637388" cy="4685614"/>
            <a:chOff x="1785" y="352837"/>
            <a:chExt cx="8637388" cy="4685614"/>
          </a:xfrm>
        </p:grpSpPr>
        <p:sp>
          <p:nvSpPr>
            <p:cNvPr id="135" name="Google Shape;135;p5"/>
            <p:cNvSpPr/>
            <p:nvPr/>
          </p:nvSpPr>
          <p:spPr>
            <a:xfrm>
              <a:off x="1785" y="352837"/>
              <a:ext cx="3238427" cy="1026000"/>
            </a:xfrm>
            <a:prstGeom prst="chevron">
              <a:avLst>
                <a:gd fmla="val 5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txBox="1"/>
            <p:nvPr/>
          </p:nvSpPr>
          <p:spPr>
            <a:xfrm>
              <a:off x="514785" y="352837"/>
              <a:ext cx="2212427" cy="1026000"/>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None/>
              </a:pPr>
              <a:r>
                <a:rPr b="1" lang="en-US" sz="2300">
                  <a:solidFill>
                    <a:srgbClr val="313543"/>
                  </a:solidFill>
                  <a:latin typeface="Century Gothic"/>
                  <a:ea typeface="Century Gothic"/>
                  <a:cs typeface="Century Gothic"/>
                  <a:sym typeface="Century Gothic"/>
                </a:rPr>
                <a:t>Confidentiality</a:t>
              </a:r>
              <a:endParaRPr sz="2300">
                <a:solidFill>
                  <a:srgbClr val="313543"/>
                </a:solidFill>
                <a:latin typeface="Century Gothic"/>
                <a:ea typeface="Century Gothic"/>
                <a:cs typeface="Century Gothic"/>
                <a:sym typeface="Century Gothic"/>
              </a:endParaRPr>
            </a:p>
          </p:txBody>
        </p:sp>
        <p:sp>
          <p:nvSpPr>
            <p:cNvPr id="137" name="Google Shape;137;p5"/>
            <p:cNvSpPr/>
            <p:nvPr/>
          </p:nvSpPr>
          <p:spPr>
            <a:xfrm>
              <a:off x="289255" y="1584180"/>
              <a:ext cx="2332384" cy="34542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txBox="1"/>
            <p:nvPr/>
          </p:nvSpPr>
          <p:spPr>
            <a:xfrm>
              <a:off x="289255" y="1584180"/>
              <a:ext cx="2332384" cy="3454271"/>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lt1"/>
                </a:buClr>
                <a:buSzPts val="1900"/>
                <a:buFont typeface="Century Gothic"/>
                <a:buChar char="•"/>
              </a:pPr>
              <a:r>
                <a:rPr b="1" i="0" lang="en-US" sz="1900" u="none" cap="none" strike="noStrike">
                  <a:solidFill>
                    <a:schemeClr val="lt1"/>
                  </a:solidFill>
                  <a:latin typeface="Century Gothic"/>
                  <a:ea typeface="Century Gothic"/>
                  <a:cs typeface="Century Gothic"/>
                  <a:sym typeface="Century Gothic"/>
                </a:rPr>
                <a:t>Preserving authorized restrictions on information access and disclosure, including means for protecting personal privacy and proprietary information</a:t>
              </a:r>
              <a:endParaRPr b="0" i="0" sz="1900" u="none" cap="none" strike="noStrike">
                <a:solidFill>
                  <a:schemeClr val="lt1"/>
                </a:solidFill>
                <a:latin typeface="Century Gothic"/>
                <a:ea typeface="Century Gothic"/>
                <a:cs typeface="Century Gothic"/>
                <a:sym typeface="Century Gothic"/>
              </a:endParaRPr>
            </a:p>
          </p:txBody>
        </p:sp>
        <p:sp>
          <p:nvSpPr>
            <p:cNvPr id="139" name="Google Shape;139;p5"/>
            <p:cNvSpPr/>
            <p:nvPr/>
          </p:nvSpPr>
          <p:spPr>
            <a:xfrm>
              <a:off x="3024213" y="388840"/>
              <a:ext cx="2915480" cy="1026000"/>
            </a:xfrm>
            <a:prstGeom prst="chevron">
              <a:avLst>
                <a:gd fmla="val 5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txBox="1"/>
            <p:nvPr/>
          </p:nvSpPr>
          <p:spPr>
            <a:xfrm>
              <a:off x="3537213" y="388840"/>
              <a:ext cx="1889480" cy="1026000"/>
            </a:xfrm>
            <a:prstGeom prst="rect">
              <a:avLst/>
            </a:prstGeom>
            <a:noFill/>
            <a:ln>
              <a:noFill/>
            </a:ln>
          </p:spPr>
          <p:txBody>
            <a:bodyPr anchorCtr="0" anchor="ctr" bIns="32000" lIns="96000" spcFirstLastPara="1" rIns="32000" wrap="square" tIns="32000">
              <a:noAutofit/>
            </a:bodyPr>
            <a:lstStyle/>
            <a:p>
              <a:pPr indent="0" lvl="0" marL="0" marR="0" rtl="0" algn="ctr">
                <a:lnSpc>
                  <a:spcPct val="90000"/>
                </a:lnSpc>
                <a:spcBef>
                  <a:spcPts val="0"/>
                </a:spcBef>
                <a:spcAft>
                  <a:spcPts val="0"/>
                </a:spcAft>
                <a:buNone/>
              </a:pPr>
              <a:r>
                <a:rPr b="1" lang="en-US" sz="2400">
                  <a:solidFill>
                    <a:srgbClr val="313543"/>
                  </a:solidFill>
                  <a:latin typeface="Century Gothic"/>
                  <a:ea typeface="Century Gothic"/>
                  <a:cs typeface="Century Gothic"/>
                  <a:sym typeface="Century Gothic"/>
                </a:rPr>
                <a:t>Integrity</a:t>
              </a:r>
              <a:endParaRPr sz="2400">
                <a:solidFill>
                  <a:srgbClr val="313543"/>
                </a:solidFill>
                <a:latin typeface="Century Gothic"/>
                <a:ea typeface="Century Gothic"/>
                <a:cs typeface="Century Gothic"/>
                <a:sym typeface="Century Gothic"/>
              </a:endParaRPr>
            </a:p>
          </p:txBody>
        </p:sp>
        <p:sp>
          <p:nvSpPr>
            <p:cNvPr id="141" name="Google Shape;141;p5"/>
            <p:cNvSpPr/>
            <p:nvPr/>
          </p:nvSpPr>
          <p:spPr>
            <a:xfrm>
              <a:off x="3148833" y="1512159"/>
              <a:ext cx="2332384" cy="331025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3148833" y="1512159"/>
              <a:ext cx="2332384" cy="3310259"/>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lt1"/>
                </a:buClr>
                <a:buSzPts val="1900"/>
                <a:buFont typeface="Century Gothic"/>
                <a:buChar char="•"/>
              </a:pPr>
              <a:r>
                <a:rPr b="1" i="0" lang="en-US" sz="1900" u="none" cap="none" strike="noStrike">
                  <a:solidFill>
                    <a:schemeClr val="lt1"/>
                  </a:solidFill>
                  <a:latin typeface="Century Gothic"/>
                  <a:ea typeface="Century Gothic"/>
                  <a:cs typeface="Century Gothic"/>
                  <a:sym typeface="Century Gothic"/>
                </a:rPr>
                <a:t>Guarding against improper information modification or destruction, including ensuring information nonrepudiation and authenticity</a:t>
              </a:r>
              <a:endParaRPr b="1" i="0" sz="1900" u="none" cap="none" strike="noStrike">
                <a:solidFill>
                  <a:schemeClr val="lt1"/>
                </a:solidFill>
                <a:latin typeface="Century Gothic"/>
                <a:ea typeface="Century Gothic"/>
                <a:cs typeface="Century Gothic"/>
                <a:sym typeface="Century Gothic"/>
              </a:endParaRPr>
            </a:p>
          </p:txBody>
        </p:sp>
        <p:sp>
          <p:nvSpPr>
            <p:cNvPr id="143" name="Google Shape;143;p5"/>
            <p:cNvSpPr/>
            <p:nvPr/>
          </p:nvSpPr>
          <p:spPr>
            <a:xfrm>
              <a:off x="5723693" y="388840"/>
              <a:ext cx="2915480" cy="1026000"/>
            </a:xfrm>
            <a:prstGeom prst="chevron">
              <a:avLst>
                <a:gd fmla="val 5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txBox="1"/>
            <p:nvPr/>
          </p:nvSpPr>
          <p:spPr>
            <a:xfrm>
              <a:off x="6236693" y="388840"/>
              <a:ext cx="1889480" cy="1026000"/>
            </a:xfrm>
            <a:prstGeom prst="rect">
              <a:avLst/>
            </a:prstGeom>
            <a:noFill/>
            <a:ln>
              <a:noFill/>
            </a:ln>
          </p:spPr>
          <p:txBody>
            <a:bodyPr anchorCtr="0" anchor="ctr" bIns="32000" lIns="96000" spcFirstLastPara="1" rIns="32000" wrap="square" tIns="32000">
              <a:noAutofit/>
            </a:bodyPr>
            <a:lstStyle/>
            <a:p>
              <a:pPr indent="0" lvl="0" marL="0" marR="0" rtl="0" algn="ctr">
                <a:lnSpc>
                  <a:spcPct val="90000"/>
                </a:lnSpc>
                <a:spcBef>
                  <a:spcPts val="0"/>
                </a:spcBef>
                <a:spcAft>
                  <a:spcPts val="0"/>
                </a:spcAft>
                <a:buNone/>
              </a:pPr>
              <a:r>
                <a:rPr b="1" lang="en-US" sz="2400">
                  <a:solidFill>
                    <a:srgbClr val="313543"/>
                  </a:solidFill>
                  <a:latin typeface="Century Gothic"/>
                  <a:ea typeface="Century Gothic"/>
                  <a:cs typeface="Century Gothic"/>
                  <a:sym typeface="Century Gothic"/>
                </a:rPr>
                <a:t>Availability</a:t>
              </a:r>
              <a:endParaRPr sz="2400">
                <a:solidFill>
                  <a:srgbClr val="313543"/>
                </a:solidFill>
                <a:latin typeface="Century Gothic"/>
                <a:ea typeface="Century Gothic"/>
                <a:cs typeface="Century Gothic"/>
                <a:sym typeface="Century Gothic"/>
              </a:endParaRPr>
            </a:p>
          </p:txBody>
        </p:sp>
        <p:sp>
          <p:nvSpPr>
            <p:cNvPr id="145" name="Google Shape;145;p5"/>
            <p:cNvSpPr/>
            <p:nvPr/>
          </p:nvSpPr>
          <p:spPr>
            <a:xfrm>
              <a:off x="5935171" y="1584166"/>
              <a:ext cx="2332384" cy="331025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txBox="1"/>
            <p:nvPr/>
          </p:nvSpPr>
          <p:spPr>
            <a:xfrm>
              <a:off x="5935171" y="1584166"/>
              <a:ext cx="2332384" cy="3310259"/>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lt1"/>
                </a:buClr>
                <a:buSzPts val="1900"/>
                <a:buFont typeface="Century Gothic"/>
                <a:buChar char="•"/>
              </a:pPr>
              <a:r>
                <a:rPr b="1" i="0" lang="en-US" sz="1900" u="none" cap="none" strike="noStrike">
                  <a:solidFill>
                    <a:schemeClr val="lt1"/>
                  </a:solidFill>
                  <a:latin typeface="Century Gothic"/>
                  <a:ea typeface="Century Gothic"/>
                  <a:cs typeface="Century Gothic"/>
                  <a:sym typeface="Century Gothic"/>
                </a:rPr>
                <a:t>Ensuring timely and reliable access to and use of information</a:t>
              </a:r>
              <a:endParaRPr b="1" i="0" sz="1900" u="none" cap="none" strike="noStrike">
                <a:solidFill>
                  <a:schemeClr val="lt1"/>
                </a:solidFill>
                <a:latin typeface="Century Gothic"/>
                <a:ea typeface="Century Gothic"/>
                <a:cs typeface="Century Gothic"/>
                <a:sym typeface="Century Gothic"/>
              </a:endParaRPr>
            </a:p>
          </p:txBody>
        </p:sp>
      </p:grpSp>
      <p:pic>
        <p:nvPicPr>
          <p:cNvPr id="147" name="Google Shape;147;p5"/>
          <p:cNvPicPr preferRelativeResize="0"/>
          <p:nvPr/>
        </p:nvPicPr>
        <p:blipFill rotWithShape="1">
          <a:blip r:embed="rId3">
            <a:alphaModFix/>
          </a:blip>
          <a:srcRect b="0" l="0" r="0" t="0"/>
          <a:stretch/>
        </p:blipFill>
        <p:spPr>
          <a:xfrm rot="463905">
            <a:off x="6602552" y="4845246"/>
            <a:ext cx="1880749" cy="1410562"/>
          </a:xfrm>
          <a:prstGeom prst="rect">
            <a:avLst/>
          </a:prstGeom>
          <a:noFill/>
          <a:ln>
            <a:noFill/>
          </a:ln>
        </p:spPr>
      </p:pic>
      <p:sp>
        <p:nvSpPr>
          <p:cNvPr id="148" name="Google Shape;148;p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6"/>
          <p:cNvSpPr txBox="1"/>
          <p:nvPr>
            <p:ph type="title"/>
          </p:nvPr>
        </p:nvSpPr>
        <p:spPr>
          <a:xfrm>
            <a:off x="457200" y="0"/>
            <a:ext cx="8229600" cy="1412776"/>
          </a:xfrm>
          <a:prstGeom prst="rect">
            <a:avLst/>
          </a:prstGeom>
          <a:noFill/>
          <a:ln>
            <a:noFill/>
          </a:ln>
        </p:spPr>
        <p:txBody>
          <a:bodyPr anchorCtr="0" anchor="b" bIns="45700" lIns="91425" spcFirstLastPara="1" rIns="91425" wrap="square" tIns="45700">
            <a:noAutofit/>
          </a:bodyPr>
          <a:lstStyle/>
          <a:p>
            <a:pPr indent="0" lvl="0" marL="0" rtl="0" algn="ctr">
              <a:lnSpc>
                <a:spcPct val="80555"/>
              </a:lnSpc>
              <a:spcBef>
                <a:spcPts val="0"/>
              </a:spcBef>
              <a:spcAft>
                <a:spcPts val="0"/>
              </a:spcAft>
              <a:buClr>
                <a:srgbClr val="E3BB91"/>
              </a:buClr>
              <a:buSzPts val="7200"/>
              <a:buFont typeface="Palatino Linotype"/>
              <a:buNone/>
            </a:pPr>
            <a:r>
              <a:rPr lang="en-US" sz="7200">
                <a:solidFill>
                  <a:srgbClr val="E3BB91"/>
                </a:solidFill>
              </a:rPr>
              <a:t>Levels of Impact</a:t>
            </a:r>
            <a:endParaRPr sz="7200">
              <a:solidFill>
                <a:srgbClr val="E3BB91"/>
              </a:solidFill>
            </a:endParaRPr>
          </a:p>
        </p:txBody>
      </p:sp>
      <p:grpSp>
        <p:nvGrpSpPr>
          <p:cNvPr id="155" name="Google Shape;155;p6"/>
          <p:cNvGrpSpPr/>
          <p:nvPr/>
        </p:nvGrpSpPr>
        <p:grpSpPr>
          <a:xfrm>
            <a:off x="458204" y="2057400"/>
            <a:ext cx="8227590" cy="4467943"/>
            <a:chOff x="1004" y="0"/>
            <a:chExt cx="8227590" cy="4467943"/>
          </a:xfrm>
        </p:grpSpPr>
        <p:sp>
          <p:nvSpPr>
            <p:cNvPr id="156" name="Google Shape;156;p6"/>
            <p:cNvSpPr/>
            <p:nvPr/>
          </p:nvSpPr>
          <p:spPr>
            <a:xfrm>
              <a:off x="1004" y="0"/>
              <a:ext cx="2611933" cy="4467943"/>
            </a:xfrm>
            <a:prstGeom prst="roundRect">
              <a:avLst>
                <a:gd fmla="val 10000" name="adj"/>
              </a:avLst>
            </a:prstGeom>
            <a:solidFill>
              <a:srgbClr val="ECD1C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txBox="1"/>
            <p:nvPr/>
          </p:nvSpPr>
          <p:spPr>
            <a:xfrm>
              <a:off x="1004" y="0"/>
              <a:ext cx="2611933" cy="1340382"/>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None/>
              </a:pPr>
              <a:r>
                <a:rPr lang="en-US" sz="4200">
                  <a:solidFill>
                    <a:schemeClr val="lt1"/>
                  </a:solidFill>
                  <a:latin typeface="Arial"/>
                  <a:ea typeface="Arial"/>
                  <a:cs typeface="Arial"/>
                  <a:sym typeface="Arial"/>
                </a:rPr>
                <a:t>Low</a:t>
              </a:r>
              <a:endParaRPr sz="4200">
                <a:solidFill>
                  <a:schemeClr val="lt1"/>
                </a:solidFill>
                <a:latin typeface="Arial"/>
                <a:ea typeface="Arial"/>
                <a:cs typeface="Arial"/>
                <a:sym typeface="Arial"/>
              </a:endParaRPr>
            </a:p>
          </p:txBody>
        </p:sp>
        <p:sp>
          <p:nvSpPr>
            <p:cNvPr id="158" name="Google Shape;158;p6"/>
            <p:cNvSpPr/>
            <p:nvPr/>
          </p:nvSpPr>
          <p:spPr>
            <a:xfrm>
              <a:off x="262197" y="1340382"/>
              <a:ext cx="2089546" cy="2904162"/>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txBox="1"/>
            <p:nvPr/>
          </p:nvSpPr>
          <p:spPr>
            <a:xfrm>
              <a:off x="323398" y="1401583"/>
              <a:ext cx="1967144" cy="2781760"/>
            </a:xfrm>
            <a:prstGeom prst="rect">
              <a:avLst/>
            </a:prstGeom>
            <a:noFill/>
            <a:ln>
              <a:noFill/>
            </a:ln>
          </p:spPr>
          <p:txBody>
            <a:bodyPr anchorCtr="0" anchor="ctr" bIns="36175" lIns="48250" spcFirstLastPara="1" rIns="48250" wrap="square" tIns="36175">
              <a:noAutofit/>
            </a:bodyPr>
            <a:lstStyle/>
            <a:p>
              <a:pPr indent="0" lvl="0" marL="0" marR="0" rtl="0" algn="ctr">
                <a:lnSpc>
                  <a:spcPct val="90000"/>
                </a:lnSpc>
                <a:spcBef>
                  <a:spcPts val="0"/>
                </a:spcBef>
                <a:spcAft>
                  <a:spcPts val="0"/>
                </a:spcAft>
                <a:buNone/>
              </a:pPr>
              <a:r>
                <a:rPr lang="en-US" sz="1900">
                  <a:solidFill>
                    <a:schemeClr val="lt1"/>
                  </a:solidFill>
                  <a:latin typeface="Arial"/>
                  <a:ea typeface="Arial"/>
                  <a:cs typeface="Arial"/>
                  <a:sym typeface="Arial"/>
                </a:rPr>
                <a:t>The loss could be expected to have a limited adverse effect on organizational operations, organizational assets, or individuals</a:t>
              </a:r>
              <a:endParaRPr sz="1900">
                <a:solidFill>
                  <a:schemeClr val="lt1"/>
                </a:solidFill>
                <a:latin typeface="Arial"/>
                <a:ea typeface="Arial"/>
                <a:cs typeface="Arial"/>
                <a:sym typeface="Arial"/>
              </a:endParaRPr>
            </a:p>
          </p:txBody>
        </p:sp>
        <p:sp>
          <p:nvSpPr>
            <p:cNvPr id="160" name="Google Shape;160;p6"/>
            <p:cNvSpPr/>
            <p:nvPr/>
          </p:nvSpPr>
          <p:spPr>
            <a:xfrm>
              <a:off x="2808833" y="0"/>
              <a:ext cx="2611933" cy="4467943"/>
            </a:xfrm>
            <a:prstGeom prst="roundRect">
              <a:avLst>
                <a:gd fmla="val 10000" name="adj"/>
              </a:avLst>
            </a:prstGeom>
            <a:solidFill>
              <a:srgbClr val="ECD1C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txBox="1"/>
            <p:nvPr/>
          </p:nvSpPr>
          <p:spPr>
            <a:xfrm>
              <a:off x="2808833" y="0"/>
              <a:ext cx="2611933" cy="1340382"/>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None/>
              </a:pPr>
              <a:r>
                <a:rPr lang="en-US" sz="4200">
                  <a:solidFill>
                    <a:schemeClr val="lt1"/>
                  </a:solidFill>
                  <a:latin typeface="Arial"/>
                  <a:ea typeface="Arial"/>
                  <a:cs typeface="Arial"/>
                  <a:sym typeface="Arial"/>
                </a:rPr>
                <a:t>Moderate</a:t>
              </a:r>
              <a:endParaRPr sz="4200">
                <a:solidFill>
                  <a:schemeClr val="lt1"/>
                </a:solidFill>
                <a:latin typeface="Arial"/>
                <a:ea typeface="Arial"/>
                <a:cs typeface="Arial"/>
                <a:sym typeface="Arial"/>
              </a:endParaRPr>
            </a:p>
          </p:txBody>
        </p:sp>
        <p:sp>
          <p:nvSpPr>
            <p:cNvPr id="162" name="Google Shape;162;p6"/>
            <p:cNvSpPr/>
            <p:nvPr/>
          </p:nvSpPr>
          <p:spPr>
            <a:xfrm>
              <a:off x="3070026" y="1340382"/>
              <a:ext cx="2089546" cy="2904162"/>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txBox="1"/>
            <p:nvPr/>
          </p:nvSpPr>
          <p:spPr>
            <a:xfrm>
              <a:off x="3131227" y="1401583"/>
              <a:ext cx="1967144" cy="2781760"/>
            </a:xfrm>
            <a:prstGeom prst="rect">
              <a:avLst/>
            </a:prstGeom>
            <a:noFill/>
            <a:ln>
              <a:noFill/>
            </a:ln>
          </p:spPr>
          <p:txBody>
            <a:bodyPr anchorCtr="0" anchor="ctr" bIns="36175" lIns="48250" spcFirstLastPara="1" rIns="48250" wrap="square" tIns="36175">
              <a:noAutofit/>
            </a:bodyPr>
            <a:lstStyle/>
            <a:p>
              <a:pPr indent="0" lvl="0" marL="0" marR="0" rtl="0" algn="ctr">
                <a:lnSpc>
                  <a:spcPct val="90000"/>
                </a:lnSpc>
                <a:spcBef>
                  <a:spcPts val="0"/>
                </a:spcBef>
                <a:spcAft>
                  <a:spcPts val="0"/>
                </a:spcAft>
                <a:buNone/>
              </a:pPr>
              <a:r>
                <a:rPr lang="en-US" sz="1900">
                  <a:solidFill>
                    <a:schemeClr val="lt1"/>
                  </a:solidFill>
                  <a:latin typeface="Arial"/>
                  <a:ea typeface="Arial"/>
                  <a:cs typeface="Arial"/>
                  <a:sym typeface="Arial"/>
                </a:rPr>
                <a:t>The loss could be expected to have a serious adverse effect on organizational operations, organizational assets, or individuals</a:t>
              </a:r>
              <a:endParaRPr sz="1900">
                <a:solidFill>
                  <a:schemeClr val="lt1"/>
                </a:solidFill>
                <a:latin typeface="Arial"/>
                <a:ea typeface="Arial"/>
                <a:cs typeface="Arial"/>
                <a:sym typeface="Arial"/>
              </a:endParaRPr>
            </a:p>
          </p:txBody>
        </p:sp>
        <p:sp>
          <p:nvSpPr>
            <p:cNvPr id="164" name="Google Shape;164;p6"/>
            <p:cNvSpPr/>
            <p:nvPr/>
          </p:nvSpPr>
          <p:spPr>
            <a:xfrm>
              <a:off x="5616661" y="0"/>
              <a:ext cx="2611933" cy="4467943"/>
            </a:xfrm>
            <a:prstGeom prst="roundRect">
              <a:avLst>
                <a:gd fmla="val 10000" name="adj"/>
              </a:avLst>
            </a:prstGeom>
            <a:solidFill>
              <a:srgbClr val="ECD1C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txBox="1"/>
            <p:nvPr/>
          </p:nvSpPr>
          <p:spPr>
            <a:xfrm>
              <a:off x="5616661" y="0"/>
              <a:ext cx="2611933" cy="1340382"/>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None/>
              </a:pPr>
              <a:r>
                <a:rPr lang="en-US" sz="4200">
                  <a:solidFill>
                    <a:schemeClr val="lt1"/>
                  </a:solidFill>
                  <a:latin typeface="Arial"/>
                  <a:ea typeface="Arial"/>
                  <a:cs typeface="Arial"/>
                  <a:sym typeface="Arial"/>
                </a:rPr>
                <a:t>High</a:t>
              </a:r>
              <a:endParaRPr sz="4200">
                <a:solidFill>
                  <a:schemeClr val="lt1"/>
                </a:solidFill>
                <a:latin typeface="Arial"/>
                <a:ea typeface="Arial"/>
                <a:cs typeface="Arial"/>
                <a:sym typeface="Arial"/>
              </a:endParaRPr>
            </a:p>
          </p:txBody>
        </p:sp>
        <p:sp>
          <p:nvSpPr>
            <p:cNvPr id="166" name="Google Shape;166;p6"/>
            <p:cNvSpPr/>
            <p:nvPr/>
          </p:nvSpPr>
          <p:spPr>
            <a:xfrm>
              <a:off x="5877855" y="1340382"/>
              <a:ext cx="2089546" cy="2904162"/>
            </a:xfrm>
            <a:prstGeom prst="roundRect">
              <a:avLst>
                <a:gd fmla="val 10000" name="adj"/>
              </a:avLst>
            </a:prstGeom>
            <a:gradFill>
              <a:gsLst>
                <a:gs pos="0">
                  <a:srgbClr val="A83E25"/>
                </a:gs>
                <a:gs pos="80000">
                  <a:srgbClr val="DD5232"/>
                </a:gs>
                <a:gs pos="100000">
                  <a:srgbClr val="E2512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txBox="1"/>
            <p:nvPr/>
          </p:nvSpPr>
          <p:spPr>
            <a:xfrm>
              <a:off x="5939056" y="1401583"/>
              <a:ext cx="1967144" cy="2781760"/>
            </a:xfrm>
            <a:prstGeom prst="rect">
              <a:avLst/>
            </a:prstGeom>
            <a:noFill/>
            <a:ln>
              <a:noFill/>
            </a:ln>
          </p:spPr>
          <p:txBody>
            <a:bodyPr anchorCtr="0" anchor="ctr" bIns="36175" lIns="48250" spcFirstLastPara="1" rIns="48250" wrap="square" tIns="36175">
              <a:noAutofit/>
            </a:bodyPr>
            <a:lstStyle/>
            <a:p>
              <a:pPr indent="0" lvl="0" marL="0" marR="0" rtl="0" algn="ctr">
                <a:lnSpc>
                  <a:spcPct val="90000"/>
                </a:lnSpc>
                <a:spcBef>
                  <a:spcPts val="0"/>
                </a:spcBef>
                <a:spcAft>
                  <a:spcPts val="0"/>
                </a:spcAft>
                <a:buNone/>
              </a:pPr>
              <a:r>
                <a:rPr lang="en-US" sz="1900">
                  <a:solidFill>
                    <a:schemeClr val="lt1"/>
                  </a:solidFill>
                  <a:latin typeface="Arial"/>
                  <a:ea typeface="Arial"/>
                  <a:cs typeface="Arial"/>
                  <a:sym typeface="Arial"/>
                </a:rPr>
                <a:t>The loss could be expected to have a severe or catastrophic adverse effect on organizational operations, organizational assets, or individuals</a:t>
              </a:r>
              <a:endParaRPr sz="1900">
                <a:solidFill>
                  <a:schemeClr val="lt1"/>
                </a:solidFill>
                <a:latin typeface="Arial"/>
                <a:ea typeface="Arial"/>
                <a:cs typeface="Arial"/>
                <a:sym typeface="Arial"/>
              </a:endParaRPr>
            </a:p>
          </p:txBody>
        </p:sp>
      </p:grpSp>
      <p:sp>
        <p:nvSpPr>
          <p:cNvPr id="168" name="Google Shape;168;p6"/>
          <p:cNvSpPr txBox="1"/>
          <p:nvPr>
            <p:ph idx="11" type="ftr"/>
          </p:nvPr>
        </p:nvSpPr>
        <p:spPr>
          <a:xfrm>
            <a:off x="659165" y="6520259"/>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rmAutofit/>
          </a:bodyPr>
          <a:lstStyle/>
          <a:p>
            <a:pPr indent="0" lvl="0" marL="0" rtl="0" algn="ctr">
              <a:lnSpc>
                <a:spcPct val="107407"/>
              </a:lnSpc>
              <a:spcBef>
                <a:spcPts val="0"/>
              </a:spcBef>
              <a:spcAft>
                <a:spcPts val="0"/>
              </a:spcAft>
              <a:buClr>
                <a:srgbClr val="E3BB91"/>
              </a:buClr>
              <a:buSzPts val="5400"/>
              <a:buFont typeface="Palatino Linotype"/>
              <a:buNone/>
            </a:pPr>
            <a:r>
              <a:rPr b="1" lang="en-US">
                <a:solidFill>
                  <a:srgbClr val="E3BB91"/>
                </a:solidFill>
              </a:rPr>
              <a:t>Computer Security Challenges</a:t>
            </a:r>
            <a:endParaRPr/>
          </a:p>
        </p:txBody>
      </p:sp>
      <p:sp>
        <p:nvSpPr>
          <p:cNvPr id="175" name="Google Shape;175;p7"/>
          <p:cNvSpPr txBox="1"/>
          <p:nvPr>
            <p:ph idx="1" type="body"/>
          </p:nvPr>
        </p:nvSpPr>
        <p:spPr>
          <a:xfrm>
            <a:off x="381000" y="1905000"/>
            <a:ext cx="4008120" cy="46482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E3BB91"/>
              </a:buClr>
              <a:buSzPct val="119999"/>
              <a:buFont typeface="Arial"/>
              <a:buChar char="•"/>
            </a:pPr>
            <a:r>
              <a:rPr lang="en-US"/>
              <a:t>Computer security is not as simple as it might first appear to the novice</a:t>
            </a:r>
            <a:endParaRPr/>
          </a:p>
          <a:p>
            <a:pPr indent="-342900" lvl="0" marL="342900" rtl="0" algn="l">
              <a:spcBef>
                <a:spcPts val="408"/>
              </a:spcBef>
              <a:spcAft>
                <a:spcPts val="0"/>
              </a:spcAft>
              <a:buClr>
                <a:srgbClr val="E3BB91"/>
              </a:buClr>
              <a:buSzPct val="119999"/>
              <a:buFont typeface="Arial"/>
              <a:buChar char="•"/>
            </a:pPr>
            <a:r>
              <a:rPr lang="en-US"/>
              <a:t>Potential attacks on the security features must be considered</a:t>
            </a:r>
            <a:endParaRPr/>
          </a:p>
          <a:p>
            <a:pPr indent="-342900" lvl="0" marL="342900" rtl="0" algn="l">
              <a:spcBef>
                <a:spcPts val="408"/>
              </a:spcBef>
              <a:spcAft>
                <a:spcPts val="0"/>
              </a:spcAft>
              <a:buClr>
                <a:srgbClr val="E3BB91"/>
              </a:buClr>
              <a:buSzPct val="119999"/>
              <a:buFont typeface="Arial"/>
              <a:buChar char="•"/>
            </a:pPr>
            <a:r>
              <a:rPr lang="en-US"/>
              <a:t>Procedures used to provide particular services are often counterintuitive</a:t>
            </a:r>
            <a:endParaRPr/>
          </a:p>
          <a:p>
            <a:pPr indent="-342900" lvl="0" marL="342900" rtl="0" algn="l">
              <a:spcBef>
                <a:spcPts val="408"/>
              </a:spcBef>
              <a:spcAft>
                <a:spcPts val="0"/>
              </a:spcAft>
              <a:buClr>
                <a:srgbClr val="E3BB91"/>
              </a:buClr>
              <a:buSzPct val="119999"/>
              <a:buFont typeface="Arial"/>
              <a:buChar char="•"/>
            </a:pPr>
            <a:r>
              <a:rPr lang="en-US"/>
              <a:t>Physical and logical placement needs to be determined</a:t>
            </a:r>
            <a:endParaRPr/>
          </a:p>
          <a:p>
            <a:pPr indent="-342900" lvl="0" marL="342900" rtl="0" algn="l">
              <a:spcBef>
                <a:spcPts val="408"/>
              </a:spcBef>
              <a:spcAft>
                <a:spcPts val="0"/>
              </a:spcAft>
              <a:buClr>
                <a:srgbClr val="E3BB91"/>
              </a:buClr>
              <a:buSzPct val="119999"/>
              <a:buFont typeface="Arial"/>
              <a:buChar char="•"/>
            </a:pPr>
            <a:r>
              <a:rPr lang="en-US"/>
              <a:t>Additional algorithms or protocols may be involved</a:t>
            </a:r>
            <a:endParaRPr/>
          </a:p>
        </p:txBody>
      </p:sp>
      <p:sp>
        <p:nvSpPr>
          <p:cNvPr id="176" name="Google Shape;176;p7"/>
          <p:cNvSpPr txBox="1"/>
          <p:nvPr>
            <p:ph idx="2" type="body"/>
          </p:nvPr>
        </p:nvSpPr>
        <p:spPr>
          <a:xfrm>
            <a:off x="4754880" y="1905000"/>
            <a:ext cx="3931920" cy="4648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E3BB91"/>
              </a:buClr>
              <a:buSzPct val="119999"/>
              <a:buChar char="•"/>
            </a:pPr>
            <a:r>
              <a:rPr lang="en-US"/>
              <a:t>Attackers only need to find a single weakness, the developer needs to find all weaknesses</a:t>
            </a:r>
            <a:endParaRPr/>
          </a:p>
          <a:p>
            <a:pPr indent="-342900" lvl="0" marL="342900" rtl="0" algn="l">
              <a:spcBef>
                <a:spcPts val="408"/>
              </a:spcBef>
              <a:spcAft>
                <a:spcPts val="0"/>
              </a:spcAft>
              <a:buClr>
                <a:srgbClr val="E3BB91"/>
              </a:buClr>
              <a:buSzPct val="119999"/>
              <a:buChar char="•"/>
            </a:pPr>
            <a:r>
              <a:rPr lang="en-US"/>
              <a:t>Users and system managers tend to not see the benefits of security until a failure occurs</a:t>
            </a:r>
            <a:endParaRPr/>
          </a:p>
          <a:p>
            <a:pPr indent="-342900" lvl="0" marL="342900" rtl="0" algn="l">
              <a:spcBef>
                <a:spcPts val="408"/>
              </a:spcBef>
              <a:spcAft>
                <a:spcPts val="0"/>
              </a:spcAft>
              <a:buClr>
                <a:srgbClr val="E3BB91"/>
              </a:buClr>
              <a:buSzPct val="119999"/>
              <a:buChar char="•"/>
            </a:pPr>
            <a:r>
              <a:rPr lang="en-US"/>
              <a:t>Security requires regular and constant monitoring</a:t>
            </a:r>
            <a:endParaRPr/>
          </a:p>
          <a:p>
            <a:pPr indent="-342900" lvl="0" marL="342900" rtl="0" algn="l">
              <a:spcBef>
                <a:spcPts val="408"/>
              </a:spcBef>
              <a:spcAft>
                <a:spcPts val="0"/>
              </a:spcAft>
              <a:buClr>
                <a:srgbClr val="E3BB91"/>
              </a:buClr>
              <a:buSzPct val="119999"/>
              <a:buChar char="•"/>
            </a:pPr>
            <a:r>
              <a:rPr lang="en-US"/>
              <a:t>Is often an afterthought to be incorporated into a system after the design is complete</a:t>
            </a:r>
            <a:endParaRPr/>
          </a:p>
          <a:p>
            <a:pPr indent="-342900" lvl="0" marL="342900" rtl="0" algn="l">
              <a:spcBef>
                <a:spcPts val="408"/>
              </a:spcBef>
              <a:spcAft>
                <a:spcPts val="0"/>
              </a:spcAft>
              <a:buClr>
                <a:srgbClr val="E3BB91"/>
              </a:buClr>
              <a:buSzPct val="119999"/>
              <a:buChar char="•"/>
            </a:pPr>
            <a:r>
              <a:rPr lang="en-US"/>
              <a:t>Thought of as an impediment to efficient and user-friendly operation</a:t>
            </a:r>
            <a:endParaRPr/>
          </a:p>
        </p:txBody>
      </p:sp>
      <p:sp>
        <p:nvSpPr>
          <p:cNvPr id="177" name="Google Shape;177;p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175">
                                            <p:txEl>
                                              <p:pRg end="0" st="0"/>
                                            </p:txEl>
                                          </p:spTgt>
                                        </p:tgtEl>
                                        <p:attrNameLst>
                                          <p:attrName>style.visibility</p:attrName>
                                        </p:attrNameLst>
                                      </p:cBhvr>
                                      <p:to>
                                        <p:strVal val="visible"/>
                                      </p:to>
                                    </p:set>
                                    <p:anim calcmode="lin" valueType="num">
                                      <p:cBhvr additive="base">
                                        <p:cTn dur="500"/>
                                        <p:tgtEl>
                                          <p:spTgt spid="17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75">
                                            <p:txEl>
                                              <p:pRg end="1" st="1"/>
                                            </p:txEl>
                                          </p:spTgt>
                                        </p:tgtEl>
                                        <p:attrNameLst>
                                          <p:attrName>style.visibility</p:attrName>
                                        </p:attrNameLst>
                                      </p:cBhvr>
                                      <p:to>
                                        <p:strVal val="visible"/>
                                      </p:to>
                                    </p:set>
                                    <p:anim calcmode="lin" valueType="num">
                                      <p:cBhvr additive="base">
                                        <p:cTn dur="500"/>
                                        <p:tgtEl>
                                          <p:spTgt spid="17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75">
                                            <p:txEl>
                                              <p:pRg end="2" st="2"/>
                                            </p:txEl>
                                          </p:spTgt>
                                        </p:tgtEl>
                                        <p:attrNameLst>
                                          <p:attrName>style.visibility</p:attrName>
                                        </p:attrNameLst>
                                      </p:cBhvr>
                                      <p:to>
                                        <p:strVal val="visible"/>
                                      </p:to>
                                    </p:set>
                                    <p:anim calcmode="lin" valueType="num">
                                      <p:cBhvr additive="base">
                                        <p:cTn dur="500"/>
                                        <p:tgtEl>
                                          <p:spTgt spid="17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75">
                                            <p:txEl>
                                              <p:pRg end="3" st="3"/>
                                            </p:txEl>
                                          </p:spTgt>
                                        </p:tgtEl>
                                        <p:attrNameLst>
                                          <p:attrName>style.visibility</p:attrName>
                                        </p:attrNameLst>
                                      </p:cBhvr>
                                      <p:to>
                                        <p:strVal val="visible"/>
                                      </p:to>
                                    </p:set>
                                    <p:anim calcmode="lin" valueType="num">
                                      <p:cBhvr additive="base">
                                        <p:cTn dur="500"/>
                                        <p:tgtEl>
                                          <p:spTgt spid="17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75">
                                            <p:txEl>
                                              <p:pRg end="4" st="4"/>
                                            </p:txEl>
                                          </p:spTgt>
                                        </p:tgtEl>
                                        <p:attrNameLst>
                                          <p:attrName>style.visibility</p:attrName>
                                        </p:attrNameLst>
                                      </p:cBhvr>
                                      <p:to>
                                        <p:strVal val="visible"/>
                                      </p:to>
                                    </p:set>
                                    <p:anim calcmode="lin" valueType="num">
                                      <p:cBhvr additive="base">
                                        <p:cTn dur="500"/>
                                        <p:tgtEl>
                                          <p:spTgt spid="17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75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500"/>
                                        <p:tgtEl>
                                          <p:spTgt spid="1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75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500"/>
                                        <p:tgtEl>
                                          <p:spTgt spid="17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75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500"/>
                                        <p:tgtEl>
                                          <p:spTgt spid="17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750"/>
                                  </p:stCondLst>
                                  <p:childTnLst>
                                    <p:set>
                                      <p:cBhvr>
                                        <p:cTn dur="1" fill="hold">
                                          <p:stCondLst>
                                            <p:cond delay="0"/>
                                          </p:stCondLst>
                                        </p:cTn>
                                        <p:tgtEl>
                                          <p:spTgt spid="176">
                                            <p:txEl>
                                              <p:pRg end="3" st="3"/>
                                            </p:txEl>
                                          </p:spTgt>
                                        </p:tgtEl>
                                        <p:attrNameLst>
                                          <p:attrName>style.visibility</p:attrName>
                                        </p:attrNameLst>
                                      </p:cBhvr>
                                      <p:to>
                                        <p:strVal val="visible"/>
                                      </p:to>
                                    </p:set>
                                    <p:anim calcmode="lin" valueType="num">
                                      <p:cBhvr additive="base">
                                        <p:cTn dur="500"/>
                                        <p:tgtEl>
                                          <p:spTgt spid="17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750"/>
                                  </p:stCondLst>
                                  <p:childTnLst>
                                    <p:set>
                                      <p:cBhvr>
                                        <p:cTn dur="1" fill="hold">
                                          <p:stCondLst>
                                            <p:cond delay="0"/>
                                          </p:stCondLst>
                                        </p:cTn>
                                        <p:tgtEl>
                                          <p:spTgt spid="176">
                                            <p:txEl>
                                              <p:pRg end="4" st="4"/>
                                            </p:txEl>
                                          </p:spTgt>
                                        </p:tgtEl>
                                        <p:attrNameLst>
                                          <p:attrName>style.visibility</p:attrName>
                                        </p:attrNameLst>
                                      </p:cBhvr>
                                      <p:to>
                                        <p:strVal val="visible"/>
                                      </p:to>
                                    </p:set>
                                    <p:anim calcmode="lin" valueType="num">
                                      <p:cBhvr additive="base">
                                        <p:cTn dur="500"/>
                                        <p:tgtEl>
                                          <p:spTgt spid="17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8"/>
          <p:cNvSpPr txBox="1"/>
          <p:nvPr>
            <p:ph idx="4294967295" type="title"/>
          </p:nvPr>
        </p:nvSpPr>
        <p:spPr>
          <a:xfrm>
            <a:off x="6934200" y="-747464"/>
            <a:ext cx="2209800" cy="5826968"/>
          </a:xfrm>
          <a:prstGeom prst="rect">
            <a:avLst/>
          </a:prstGeom>
          <a:noFill/>
          <a:ln>
            <a:noFill/>
          </a:ln>
        </p:spPr>
        <p:txBody>
          <a:bodyPr anchorCtr="0" anchor="b" bIns="45700" lIns="91425" spcFirstLastPara="1" rIns="91425" wrap="square" tIns="45700">
            <a:normAutofit/>
          </a:bodyPr>
          <a:lstStyle/>
          <a:p>
            <a:pPr indent="0" lvl="0" marL="0" rtl="0" algn="ctr">
              <a:lnSpc>
                <a:spcPct val="72222"/>
              </a:lnSpc>
              <a:spcBef>
                <a:spcPts val="0"/>
              </a:spcBef>
              <a:spcAft>
                <a:spcPts val="0"/>
              </a:spcAft>
              <a:buClr>
                <a:srgbClr val="E3BB91"/>
              </a:buClr>
              <a:buSzPts val="3111"/>
              <a:buFont typeface="Palatino Linotype"/>
              <a:buNone/>
            </a:pPr>
            <a:r>
              <a:rPr lang="en-US" sz="3111">
                <a:solidFill>
                  <a:srgbClr val="E3BB91"/>
                </a:solidFill>
              </a:rPr>
              <a:t>Table 1.1</a:t>
            </a:r>
            <a:br>
              <a:rPr lang="en-US" sz="3111">
                <a:solidFill>
                  <a:srgbClr val="E3BB91"/>
                </a:solidFill>
              </a:rPr>
            </a:br>
            <a:r>
              <a:rPr lang="en-US" sz="3111">
                <a:solidFill>
                  <a:srgbClr val="E3BB91"/>
                </a:solidFill>
              </a:rPr>
              <a:t>   </a:t>
            </a:r>
            <a:br>
              <a:rPr lang="en-US" sz="3111">
                <a:solidFill>
                  <a:srgbClr val="E3BB91"/>
                </a:solidFill>
              </a:rPr>
            </a:br>
            <a:r>
              <a:rPr lang="en-US" sz="2800">
                <a:solidFill>
                  <a:srgbClr val="E3BB91"/>
                </a:solidFill>
              </a:rPr>
              <a:t>Computer Security</a:t>
            </a:r>
            <a:br>
              <a:rPr lang="en-US" sz="2800">
                <a:solidFill>
                  <a:srgbClr val="E3BB91"/>
                </a:solidFill>
              </a:rPr>
            </a:br>
            <a:r>
              <a:rPr lang="en-US" sz="2800">
                <a:solidFill>
                  <a:srgbClr val="E3BB91"/>
                </a:solidFill>
              </a:rPr>
              <a:t>Terminology</a:t>
            </a:r>
            <a:br>
              <a:rPr lang="en-US" sz="2667">
                <a:solidFill>
                  <a:srgbClr val="E3BB91"/>
                </a:solidFill>
              </a:rPr>
            </a:br>
            <a:r>
              <a:rPr lang="en-US" sz="2667">
                <a:solidFill>
                  <a:srgbClr val="E3BB91"/>
                </a:solidFill>
              </a:rPr>
              <a:t> </a:t>
            </a:r>
            <a:r>
              <a:rPr lang="en-US" sz="1778">
                <a:solidFill>
                  <a:srgbClr val="E3BB91"/>
                </a:solidFill>
              </a:rPr>
              <a:t>RFC 4949, </a:t>
            </a:r>
            <a:r>
              <a:rPr i="1" lang="en-US" sz="1778">
                <a:solidFill>
                  <a:srgbClr val="E3BB91"/>
                </a:solidFill>
              </a:rPr>
              <a:t>Internet Security Glossary</a:t>
            </a:r>
            <a:r>
              <a:rPr lang="en-US" sz="1778">
                <a:solidFill>
                  <a:srgbClr val="E3BB91"/>
                </a:solidFill>
              </a:rPr>
              <a:t>, May 2000</a:t>
            </a:r>
            <a:br>
              <a:rPr lang="en-US">
                <a:solidFill>
                  <a:srgbClr val="E3BB91"/>
                </a:solidFill>
              </a:rPr>
            </a:br>
            <a:endParaRPr>
              <a:solidFill>
                <a:srgbClr val="E3BB91"/>
              </a:solidFill>
            </a:endParaRPr>
          </a:p>
        </p:txBody>
      </p:sp>
      <p:pic>
        <p:nvPicPr>
          <p:cNvPr id="184" name="Google Shape;184;p8"/>
          <p:cNvPicPr preferRelativeResize="0"/>
          <p:nvPr/>
        </p:nvPicPr>
        <p:blipFill rotWithShape="1">
          <a:blip r:embed="rId3">
            <a:alphaModFix/>
          </a:blip>
          <a:srcRect b="0" l="0" r="0" t="0"/>
          <a:stretch/>
        </p:blipFill>
        <p:spPr>
          <a:xfrm>
            <a:off x="0" y="0"/>
            <a:ext cx="6832600" cy="6858000"/>
          </a:xfrm>
          <a:prstGeom prst="rect">
            <a:avLst/>
          </a:prstGeom>
          <a:noFill/>
          <a:ln>
            <a:noFill/>
          </a:ln>
        </p:spPr>
      </p:pic>
      <p:pic>
        <p:nvPicPr>
          <p:cNvPr id="185" name="Google Shape;185;p8"/>
          <p:cNvPicPr preferRelativeResize="0"/>
          <p:nvPr/>
        </p:nvPicPr>
        <p:blipFill rotWithShape="1">
          <a:blip r:embed="rId4">
            <a:alphaModFix/>
          </a:blip>
          <a:srcRect b="0" l="0" r="0" t="0"/>
          <a:stretch/>
        </p:blipFill>
        <p:spPr>
          <a:xfrm>
            <a:off x="6858000" y="4648200"/>
            <a:ext cx="2008698" cy="2209800"/>
          </a:xfrm>
          <a:prstGeom prst="rect">
            <a:avLst/>
          </a:prstGeom>
          <a:noFill/>
          <a:ln>
            <a:noFill/>
          </a:ln>
        </p:spPr>
      </p:pic>
      <p:sp>
        <p:nvSpPr>
          <p:cNvPr id="186" name="Google Shape;186;p8"/>
          <p:cNvSpPr txBox="1"/>
          <p:nvPr>
            <p:ph idx="11" type="ftr"/>
          </p:nvPr>
        </p:nvSpPr>
        <p:spPr>
          <a:xfrm>
            <a:off x="899592" y="6592267"/>
            <a:ext cx="6480720"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solidFill>
                  <a:srgbClr val="2A363C"/>
                </a:solidFill>
              </a:rPr>
              <a:t>© 2016 Pearson Education, Inc., Hoboken, NJ.  All rights reserved.</a:t>
            </a:r>
            <a:endParaRPr>
              <a:solidFill>
                <a:srgbClr val="2A363C"/>
              </a:solidFill>
            </a:endParaRP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pic>
        <p:nvPicPr>
          <p:cNvPr descr="figure 1.1 for version 3.pdf" id="192" name="Google Shape;192;p9"/>
          <p:cNvPicPr preferRelativeResize="0"/>
          <p:nvPr/>
        </p:nvPicPr>
        <p:blipFill rotWithShape="1">
          <a:blip r:embed="rId3">
            <a:alphaModFix/>
          </a:blip>
          <a:srcRect b="29171" l="7618" r="13244" t="22308"/>
          <a:stretch/>
        </p:blipFill>
        <p:spPr>
          <a:xfrm>
            <a:off x="755576" y="260648"/>
            <a:ext cx="7995605" cy="6364224"/>
          </a:xfrm>
          <a:prstGeom prst="rect">
            <a:avLst/>
          </a:prstGeom>
          <a:solidFill>
            <a:schemeClr val="lt1"/>
          </a:solidFill>
          <a:ln>
            <a:noFill/>
          </a:ln>
        </p:spPr>
      </p:pic>
      <p:sp>
        <p:nvSpPr>
          <p:cNvPr id="193" name="Google Shape;193;p9"/>
          <p:cNvSpPr txBox="1"/>
          <p:nvPr>
            <p:ph idx="11" type="ftr"/>
          </p:nvPr>
        </p:nvSpPr>
        <p:spPr>
          <a:xfrm>
            <a:off x="0" y="6520259"/>
            <a:ext cx="5868143" cy="365125"/>
          </a:xfrm>
          <a:prstGeom prst="rect">
            <a:avLst/>
          </a:prstGeom>
          <a:noFill/>
          <a:ln>
            <a:noFill/>
          </a:ln>
        </p:spPr>
        <p:txBody>
          <a:bodyPr anchorCtr="0" anchor="ctr" bIns="45700" lIns="45700" spcFirstLastPara="1" rIns="91425" wrap="square" tIns="45700">
            <a:noAutofit/>
          </a:bodyPr>
          <a:lstStyle/>
          <a:p>
            <a:pPr indent="0" lvl="0" marL="0" rtl="0" algn="l">
              <a:spcBef>
                <a:spcPts val="0"/>
              </a:spcBef>
              <a:spcAft>
                <a:spcPts val="0"/>
              </a:spcAft>
              <a:buNone/>
            </a:pPr>
            <a:r>
              <a:rPr lang="en-US"/>
              <a:t>© 2016 Pearson Education, Inc., Hoboken, NJ.  All rights reserved.</a:t>
            </a:r>
            <a:endParaRPr/>
          </a:p>
        </p:txBody>
      </p:sp>
    </p:spTree>
  </p:cSld>
  <p:clrMapOvr>
    <a:masterClrMapping/>
  </p:clrMapOvr>
  <p:transition spd="slow">
    <p:wipe dir="d"/>
  </p:transition>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2014-08-18T03:27:50Z</dcterms:created>
  <dc:creator>Dr Lawrie Brown</dc:creator>
</cp:coreProperties>
</file>