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45"/>
  </p:notesMasterIdLst>
  <p:sldIdLst>
    <p:sldId id="413" r:id="rId2"/>
    <p:sldId id="414" r:id="rId3"/>
    <p:sldId id="359" r:id="rId4"/>
    <p:sldId id="402" r:id="rId5"/>
    <p:sldId id="363" r:id="rId6"/>
    <p:sldId id="364" r:id="rId7"/>
    <p:sldId id="365" r:id="rId8"/>
    <p:sldId id="403" r:id="rId9"/>
    <p:sldId id="366" r:id="rId10"/>
    <p:sldId id="367" r:id="rId11"/>
    <p:sldId id="368" r:id="rId12"/>
    <p:sldId id="408" r:id="rId13"/>
    <p:sldId id="370" r:id="rId14"/>
    <p:sldId id="371" r:id="rId15"/>
    <p:sldId id="373" r:id="rId16"/>
    <p:sldId id="374" r:id="rId17"/>
    <p:sldId id="407" r:id="rId18"/>
    <p:sldId id="376" r:id="rId19"/>
    <p:sldId id="377" r:id="rId20"/>
    <p:sldId id="378" r:id="rId21"/>
    <p:sldId id="379" r:id="rId22"/>
    <p:sldId id="409" r:id="rId23"/>
    <p:sldId id="381" r:id="rId24"/>
    <p:sldId id="382" r:id="rId25"/>
    <p:sldId id="383" r:id="rId26"/>
    <p:sldId id="384" r:id="rId27"/>
    <p:sldId id="385" r:id="rId28"/>
    <p:sldId id="410" r:id="rId29"/>
    <p:sldId id="387" r:id="rId30"/>
    <p:sldId id="388" r:id="rId31"/>
    <p:sldId id="389" r:id="rId32"/>
    <p:sldId id="390" r:id="rId33"/>
    <p:sldId id="391" r:id="rId34"/>
    <p:sldId id="392" r:id="rId35"/>
    <p:sldId id="393" r:id="rId36"/>
    <p:sldId id="394" r:id="rId37"/>
    <p:sldId id="411" r:id="rId38"/>
    <p:sldId id="405" r:id="rId39"/>
    <p:sldId id="396" r:id="rId40"/>
    <p:sldId id="406" r:id="rId41"/>
    <p:sldId id="397" r:id="rId42"/>
    <p:sldId id="398" r:id="rId43"/>
    <p:sldId id="415" r:id="rId44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347" autoAdjust="0"/>
  </p:normalViewPr>
  <p:slideViewPr>
    <p:cSldViewPr>
      <p:cViewPr varScale="1">
        <p:scale>
          <a:sx n="109" d="100"/>
          <a:sy n="109" d="100"/>
        </p:scale>
        <p:origin x="-104" y="-10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-285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67822B-3B77-F941-8CCC-396A1BBF2AB7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03A43B-BA3B-D040-A2B4-3EA9CDFC4AFA}">
      <dgm:prSet phldrT="[Text]"/>
      <dgm:spPr>
        <a:solidFill>
          <a:schemeClr val="accent2"/>
        </a:solidFill>
      </dgm:spPr>
      <dgm:t>
        <a:bodyPr/>
        <a:lstStyle/>
        <a:p>
          <a:r>
            <a:rPr lang="en-AU" dirty="0" smtClean="0">
              <a:solidFill>
                <a:schemeClr val="bg1"/>
              </a:solidFill>
              <a:latin typeface="+mj-lt"/>
            </a:rPr>
            <a:t>Software error categories:</a:t>
          </a:r>
          <a:endParaRPr lang="en-US" dirty="0">
            <a:solidFill>
              <a:schemeClr val="bg1"/>
            </a:solidFill>
            <a:latin typeface="+mj-lt"/>
          </a:endParaRPr>
        </a:p>
      </dgm:t>
    </dgm:pt>
    <dgm:pt modelId="{79657087-CC8D-734C-BBA9-64AA56E81B83}" type="parTrans" cxnId="{CB18BBE9-5B1E-DD43-BDAC-E07880D1CC71}">
      <dgm:prSet/>
      <dgm:spPr/>
      <dgm:t>
        <a:bodyPr/>
        <a:lstStyle/>
        <a:p>
          <a:endParaRPr lang="en-US"/>
        </a:p>
      </dgm:t>
    </dgm:pt>
    <dgm:pt modelId="{30CA26E7-1671-5B41-95B3-FE677FC33775}" type="sibTrans" cxnId="{CB18BBE9-5B1E-DD43-BDAC-E07880D1CC71}">
      <dgm:prSet/>
      <dgm:spPr/>
      <dgm:t>
        <a:bodyPr/>
        <a:lstStyle/>
        <a:p>
          <a:endParaRPr lang="en-US"/>
        </a:p>
      </dgm:t>
    </dgm:pt>
    <dgm:pt modelId="{A9AC1A6C-BCC2-A04D-988B-9BF2DAC50DC9}">
      <dgm:prSet/>
      <dgm:spPr/>
      <dgm:t>
        <a:bodyPr/>
        <a:lstStyle/>
        <a:p>
          <a:r>
            <a:rPr lang="en-AU" dirty="0" smtClean="0">
              <a:latin typeface="+mj-lt"/>
            </a:rPr>
            <a:t>Insecure interaction between components</a:t>
          </a:r>
        </a:p>
      </dgm:t>
    </dgm:pt>
    <dgm:pt modelId="{DF8F5A7A-2E51-2342-95D5-CDDC62B877DF}" type="parTrans" cxnId="{F11DFA50-C700-F34E-8E38-C3B259493D25}">
      <dgm:prSet/>
      <dgm:spPr/>
      <dgm:t>
        <a:bodyPr/>
        <a:lstStyle/>
        <a:p>
          <a:endParaRPr lang="en-US"/>
        </a:p>
      </dgm:t>
    </dgm:pt>
    <dgm:pt modelId="{78BA5F22-10EB-AD4D-8E2D-003B997428CD}" type="sibTrans" cxnId="{F11DFA50-C700-F34E-8E38-C3B259493D25}">
      <dgm:prSet/>
      <dgm:spPr/>
      <dgm:t>
        <a:bodyPr/>
        <a:lstStyle/>
        <a:p>
          <a:endParaRPr lang="en-US"/>
        </a:p>
      </dgm:t>
    </dgm:pt>
    <dgm:pt modelId="{27B1791B-B980-C045-A98C-EA1F3582A24F}">
      <dgm:prSet/>
      <dgm:spPr/>
      <dgm:t>
        <a:bodyPr/>
        <a:lstStyle/>
        <a:p>
          <a:r>
            <a:rPr lang="en-AU" dirty="0" smtClean="0">
              <a:latin typeface="+mj-lt"/>
            </a:rPr>
            <a:t>Risky resource management</a:t>
          </a:r>
        </a:p>
      </dgm:t>
    </dgm:pt>
    <dgm:pt modelId="{C6278211-237B-F346-B31A-92049C8EAF25}" type="parTrans" cxnId="{B571212B-C784-E844-8028-F7AD683EC488}">
      <dgm:prSet/>
      <dgm:spPr/>
      <dgm:t>
        <a:bodyPr/>
        <a:lstStyle/>
        <a:p>
          <a:endParaRPr lang="en-US"/>
        </a:p>
      </dgm:t>
    </dgm:pt>
    <dgm:pt modelId="{884C32AF-D50C-7248-8EAF-A1AB655A7DDB}" type="sibTrans" cxnId="{B571212B-C784-E844-8028-F7AD683EC488}">
      <dgm:prSet/>
      <dgm:spPr/>
      <dgm:t>
        <a:bodyPr/>
        <a:lstStyle/>
        <a:p>
          <a:endParaRPr lang="en-US"/>
        </a:p>
      </dgm:t>
    </dgm:pt>
    <dgm:pt modelId="{F7BCA38C-C445-E044-A475-8BA41E80B4D4}">
      <dgm:prSet/>
      <dgm:spPr/>
      <dgm:t>
        <a:bodyPr/>
        <a:lstStyle/>
        <a:p>
          <a:r>
            <a:rPr lang="en-AU" dirty="0" smtClean="0">
              <a:latin typeface="+mj-lt"/>
            </a:rPr>
            <a:t>Porous </a:t>
          </a:r>
          <a:r>
            <a:rPr lang="en-AU" dirty="0" err="1" smtClean="0">
              <a:latin typeface="+mj-lt"/>
            </a:rPr>
            <a:t>defenses</a:t>
          </a:r>
          <a:endParaRPr lang="en-AU" dirty="0" smtClean="0">
            <a:latin typeface="+mj-lt"/>
          </a:endParaRPr>
        </a:p>
      </dgm:t>
    </dgm:pt>
    <dgm:pt modelId="{1C8B3971-7779-AB41-BC3A-7AA139D7C270}" type="parTrans" cxnId="{EE679BD9-5C71-2347-AD00-E0E98E607B42}">
      <dgm:prSet/>
      <dgm:spPr/>
      <dgm:t>
        <a:bodyPr/>
        <a:lstStyle/>
        <a:p>
          <a:endParaRPr lang="en-US"/>
        </a:p>
      </dgm:t>
    </dgm:pt>
    <dgm:pt modelId="{947680A0-2FC8-4840-AB42-108385901229}" type="sibTrans" cxnId="{EE679BD9-5C71-2347-AD00-E0E98E607B42}">
      <dgm:prSet/>
      <dgm:spPr/>
      <dgm:t>
        <a:bodyPr/>
        <a:lstStyle/>
        <a:p>
          <a:endParaRPr lang="en-US"/>
        </a:p>
      </dgm:t>
    </dgm:pt>
    <dgm:pt modelId="{52706623-9578-4B4F-838A-76442C2210E6}" type="pres">
      <dgm:prSet presAssocID="{0467822B-3B77-F941-8CCC-396A1BBF2AB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97E993-AA57-0A4D-9D62-726981462D1C}" type="pres">
      <dgm:prSet presAssocID="{E503A43B-BA3B-D040-A2B4-3EA9CDFC4AFA}" presName="parentLin" presStyleCnt="0"/>
      <dgm:spPr/>
    </dgm:pt>
    <dgm:pt modelId="{65D10160-BCD5-8041-957B-E10E35F84921}" type="pres">
      <dgm:prSet presAssocID="{E503A43B-BA3B-D040-A2B4-3EA9CDFC4AFA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F3C955CE-D6AA-984B-8317-A404AFEC686C}" type="pres">
      <dgm:prSet presAssocID="{E503A43B-BA3B-D040-A2B4-3EA9CDFC4AF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C7A84A-8795-AF46-ABB8-BCB0BB4854CB}" type="pres">
      <dgm:prSet presAssocID="{E503A43B-BA3B-D040-A2B4-3EA9CDFC4AFA}" presName="negativeSpace" presStyleCnt="0"/>
      <dgm:spPr/>
    </dgm:pt>
    <dgm:pt modelId="{0D48C4F9-A623-2D45-A0B7-AAFBEC90278D}" type="pres">
      <dgm:prSet presAssocID="{E503A43B-BA3B-D040-A2B4-3EA9CDFC4AFA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71212B-C784-E844-8028-F7AD683EC488}" srcId="{E503A43B-BA3B-D040-A2B4-3EA9CDFC4AFA}" destId="{27B1791B-B980-C045-A98C-EA1F3582A24F}" srcOrd="1" destOrd="0" parTransId="{C6278211-237B-F346-B31A-92049C8EAF25}" sibTransId="{884C32AF-D50C-7248-8EAF-A1AB655A7DDB}"/>
    <dgm:cxn modelId="{CB18BBE9-5B1E-DD43-BDAC-E07880D1CC71}" srcId="{0467822B-3B77-F941-8CCC-396A1BBF2AB7}" destId="{E503A43B-BA3B-D040-A2B4-3EA9CDFC4AFA}" srcOrd="0" destOrd="0" parTransId="{79657087-CC8D-734C-BBA9-64AA56E81B83}" sibTransId="{30CA26E7-1671-5B41-95B3-FE677FC33775}"/>
    <dgm:cxn modelId="{0EF80040-7EED-BE47-9A99-E53BDF3F3B8E}" type="presOf" srcId="{F7BCA38C-C445-E044-A475-8BA41E80B4D4}" destId="{0D48C4F9-A623-2D45-A0B7-AAFBEC90278D}" srcOrd="0" destOrd="2" presId="urn:microsoft.com/office/officeart/2005/8/layout/list1"/>
    <dgm:cxn modelId="{EE679BD9-5C71-2347-AD00-E0E98E607B42}" srcId="{E503A43B-BA3B-D040-A2B4-3EA9CDFC4AFA}" destId="{F7BCA38C-C445-E044-A475-8BA41E80B4D4}" srcOrd="2" destOrd="0" parTransId="{1C8B3971-7779-AB41-BC3A-7AA139D7C270}" sibTransId="{947680A0-2FC8-4840-AB42-108385901229}"/>
    <dgm:cxn modelId="{A40809D5-C259-0B46-8347-4F8673C27DEC}" type="presOf" srcId="{0467822B-3B77-F941-8CCC-396A1BBF2AB7}" destId="{52706623-9578-4B4F-838A-76442C2210E6}" srcOrd="0" destOrd="0" presId="urn:microsoft.com/office/officeart/2005/8/layout/list1"/>
    <dgm:cxn modelId="{F11DFA50-C700-F34E-8E38-C3B259493D25}" srcId="{E503A43B-BA3B-D040-A2B4-3EA9CDFC4AFA}" destId="{A9AC1A6C-BCC2-A04D-988B-9BF2DAC50DC9}" srcOrd="0" destOrd="0" parTransId="{DF8F5A7A-2E51-2342-95D5-CDDC62B877DF}" sibTransId="{78BA5F22-10EB-AD4D-8E2D-003B997428CD}"/>
    <dgm:cxn modelId="{DF636213-41F0-FE4B-8F82-DFB076414196}" type="presOf" srcId="{27B1791B-B980-C045-A98C-EA1F3582A24F}" destId="{0D48C4F9-A623-2D45-A0B7-AAFBEC90278D}" srcOrd="0" destOrd="1" presId="urn:microsoft.com/office/officeart/2005/8/layout/list1"/>
    <dgm:cxn modelId="{45D0F69E-5BCA-BA4B-B60B-62C1F6635B78}" type="presOf" srcId="{E503A43B-BA3B-D040-A2B4-3EA9CDFC4AFA}" destId="{65D10160-BCD5-8041-957B-E10E35F84921}" srcOrd="0" destOrd="0" presId="urn:microsoft.com/office/officeart/2005/8/layout/list1"/>
    <dgm:cxn modelId="{D1E27CB8-515F-1841-B9CB-CC8D5F739545}" type="presOf" srcId="{E503A43B-BA3B-D040-A2B4-3EA9CDFC4AFA}" destId="{F3C955CE-D6AA-984B-8317-A404AFEC686C}" srcOrd="1" destOrd="0" presId="urn:microsoft.com/office/officeart/2005/8/layout/list1"/>
    <dgm:cxn modelId="{84C54AAA-08E2-8941-BA90-613B8FF1499A}" type="presOf" srcId="{A9AC1A6C-BCC2-A04D-988B-9BF2DAC50DC9}" destId="{0D48C4F9-A623-2D45-A0B7-AAFBEC90278D}" srcOrd="0" destOrd="0" presId="urn:microsoft.com/office/officeart/2005/8/layout/list1"/>
    <dgm:cxn modelId="{458EA6A4-28AB-AF4E-B1E0-8E9FE4BB5977}" type="presParOf" srcId="{52706623-9578-4B4F-838A-76442C2210E6}" destId="{5397E993-AA57-0A4D-9D62-726981462D1C}" srcOrd="0" destOrd="0" presId="urn:microsoft.com/office/officeart/2005/8/layout/list1"/>
    <dgm:cxn modelId="{16AD3ECD-4D3F-8541-B2BD-B2A4740B1927}" type="presParOf" srcId="{5397E993-AA57-0A4D-9D62-726981462D1C}" destId="{65D10160-BCD5-8041-957B-E10E35F84921}" srcOrd="0" destOrd="0" presId="urn:microsoft.com/office/officeart/2005/8/layout/list1"/>
    <dgm:cxn modelId="{DC3F5CFD-14C9-FF46-BC4B-9402F7947262}" type="presParOf" srcId="{5397E993-AA57-0A4D-9D62-726981462D1C}" destId="{F3C955CE-D6AA-984B-8317-A404AFEC686C}" srcOrd="1" destOrd="0" presId="urn:microsoft.com/office/officeart/2005/8/layout/list1"/>
    <dgm:cxn modelId="{D568131F-E20A-2D49-ADB9-1D9ECEE6816E}" type="presParOf" srcId="{52706623-9578-4B4F-838A-76442C2210E6}" destId="{E4C7A84A-8795-AF46-ABB8-BCB0BB4854CB}" srcOrd="1" destOrd="0" presId="urn:microsoft.com/office/officeart/2005/8/layout/list1"/>
    <dgm:cxn modelId="{3E51675A-A9AC-3443-8203-5E495D6FDBA6}" type="presParOf" srcId="{52706623-9578-4B4F-838A-76442C2210E6}" destId="{0D48C4F9-A623-2D45-A0B7-AAFBEC90278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892EB01-0D2F-AF4B-AEB6-4FA0AC34DE2A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0A4EBF-749E-7B40-8411-B9970862605D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j-lt"/>
            </a:rPr>
            <a:t>Privilege escalation</a:t>
          </a:r>
          <a:endParaRPr lang="en-US" b="1" dirty="0">
            <a:solidFill>
              <a:srgbClr val="000000"/>
            </a:solidFill>
            <a:latin typeface="+mj-lt"/>
          </a:endParaRPr>
        </a:p>
      </dgm:t>
    </dgm:pt>
    <dgm:pt modelId="{5252AFB6-07BA-2A41-940C-1673FD215A6E}" type="parTrans" cxnId="{F3076673-C039-EF4C-9B80-51143FA24693}">
      <dgm:prSet/>
      <dgm:spPr/>
      <dgm:t>
        <a:bodyPr/>
        <a:lstStyle/>
        <a:p>
          <a:endParaRPr lang="en-US"/>
        </a:p>
      </dgm:t>
    </dgm:pt>
    <dgm:pt modelId="{70C8D23E-66B3-3A4E-8EEC-9FE704A653AF}" type="sibTrans" cxnId="{F3076673-C039-EF4C-9B80-51143FA24693}">
      <dgm:prSet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4745CBCD-15D9-6B42-8AF2-33ADBA9A95CC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j-lt"/>
            </a:rPr>
            <a:t>Exploit of flaws may give attacker greater privileges</a:t>
          </a:r>
          <a:endParaRPr lang="en-US" b="1" dirty="0">
            <a:solidFill>
              <a:srgbClr val="000000"/>
            </a:solidFill>
            <a:latin typeface="+mj-lt"/>
          </a:endParaRPr>
        </a:p>
      </dgm:t>
    </dgm:pt>
    <dgm:pt modelId="{1570F596-11A1-584C-9E58-0BAC27BD1F9D}" type="parTrans" cxnId="{CA4C9F25-5DDB-394B-A51C-826F505582D2}">
      <dgm:prSet/>
      <dgm:spPr/>
      <dgm:t>
        <a:bodyPr/>
        <a:lstStyle/>
        <a:p>
          <a:endParaRPr lang="en-US"/>
        </a:p>
      </dgm:t>
    </dgm:pt>
    <dgm:pt modelId="{FB6CE510-B9DE-A544-AB01-72C841D84FB4}" type="sibTrans" cxnId="{CA4C9F25-5DDB-394B-A51C-826F505582D2}">
      <dgm:prSet/>
      <dgm:spPr/>
      <dgm:t>
        <a:bodyPr/>
        <a:lstStyle/>
        <a:p>
          <a:endParaRPr lang="en-US"/>
        </a:p>
      </dgm:t>
    </dgm:pt>
    <dgm:pt modelId="{344F25FB-9994-214A-9445-195DD1B03317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j-lt"/>
            </a:rPr>
            <a:t>Least privilege</a:t>
          </a:r>
          <a:endParaRPr lang="en-US" dirty="0">
            <a:solidFill>
              <a:srgbClr val="000000"/>
            </a:solidFill>
            <a:latin typeface="+mj-lt"/>
          </a:endParaRPr>
        </a:p>
      </dgm:t>
    </dgm:pt>
    <dgm:pt modelId="{DCFF1956-F155-E248-861C-E51954565BB3}" type="parTrans" cxnId="{8B8A102F-23BF-CA48-AAC4-22558EF5D21C}">
      <dgm:prSet/>
      <dgm:spPr/>
      <dgm:t>
        <a:bodyPr/>
        <a:lstStyle/>
        <a:p>
          <a:endParaRPr lang="en-US"/>
        </a:p>
      </dgm:t>
    </dgm:pt>
    <dgm:pt modelId="{0058F4EE-4F23-2449-982A-601C182FD798}" type="sibTrans" cxnId="{8B8A102F-23BF-CA48-AAC4-22558EF5D21C}">
      <dgm:prSet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870FA623-B2E2-8A49-B230-0DA743B3D078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j-lt"/>
            </a:rPr>
            <a:t>Run programs with least privilege needed to complete their function</a:t>
          </a:r>
          <a:endParaRPr lang="en-US" dirty="0">
            <a:solidFill>
              <a:srgbClr val="000000"/>
            </a:solidFill>
            <a:latin typeface="+mj-lt"/>
          </a:endParaRPr>
        </a:p>
      </dgm:t>
    </dgm:pt>
    <dgm:pt modelId="{365FD8FC-4A9C-474F-9BA5-E0BB52C5D660}" type="parTrans" cxnId="{C029D8BB-EB92-A449-A017-F918BA3B5469}">
      <dgm:prSet/>
      <dgm:spPr/>
      <dgm:t>
        <a:bodyPr/>
        <a:lstStyle/>
        <a:p>
          <a:endParaRPr lang="en-US"/>
        </a:p>
      </dgm:t>
    </dgm:pt>
    <dgm:pt modelId="{5E93990F-0E2B-C44A-8418-204E73F87B77}" type="sibTrans" cxnId="{C029D8BB-EB92-A449-A017-F918BA3B5469}">
      <dgm:prSet/>
      <dgm:spPr/>
      <dgm:t>
        <a:bodyPr/>
        <a:lstStyle/>
        <a:p>
          <a:endParaRPr lang="en-US"/>
        </a:p>
      </dgm:t>
    </dgm:pt>
    <dgm:pt modelId="{9F09A4AA-D4E9-F844-9563-2F708BA0DCC2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j-lt"/>
            </a:rPr>
            <a:t>Determine appropriate user and group privileges required</a:t>
          </a:r>
          <a:endParaRPr lang="en-US" dirty="0">
            <a:solidFill>
              <a:srgbClr val="000000"/>
            </a:solidFill>
            <a:latin typeface="+mj-lt"/>
          </a:endParaRPr>
        </a:p>
      </dgm:t>
    </dgm:pt>
    <dgm:pt modelId="{E5688B58-5B25-9141-A696-B2ACDC0128CC}" type="parTrans" cxnId="{55959B64-6912-CA47-AA26-2D8B4753D239}">
      <dgm:prSet/>
      <dgm:spPr/>
      <dgm:t>
        <a:bodyPr/>
        <a:lstStyle/>
        <a:p>
          <a:endParaRPr lang="en-US"/>
        </a:p>
      </dgm:t>
    </dgm:pt>
    <dgm:pt modelId="{5ED308DE-CF6A-454C-AAD0-A4E66F7BCE9B}" type="sibTrans" cxnId="{55959B64-6912-CA47-AA26-2D8B4753D239}">
      <dgm:prSet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D1885800-58B0-D74F-9938-712304A2B5A4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j-lt"/>
            </a:rPr>
            <a:t>Decide whether to grant extra user or just group privileges</a:t>
          </a:r>
          <a:endParaRPr lang="en-US" dirty="0">
            <a:solidFill>
              <a:srgbClr val="000000"/>
            </a:solidFill>
            <a:latin typeface="+mj-lt"/>
          </a:endParaRPr>
        </a:p>
      </dgm:t>
    </dgm:pt>
    <dgm:pt modelId="{F17DF6A9-A2A6-D84E-AD37-A9D630201B4B}" type="parTrans" cxnId="{34440B0C-524B-0A49-A26F-E8ADEDC76A92}">
      <dgm:prSet/>
      <dgm:spPr/>
      <dgm:t>
        <a:bodyPr/>
        <a:lstStyle/>
        <a:p>
          <a:endParaRPr lang="en-US"/>
        </a:p>
      </dgm:t>
    </dgm:pt>
    <dgm:pt modelId="{D57B61B6-F69E-614E-A229-9CAD312A5CF0}" type="sibTrans" cxnId="{34440B0C-524B-0A49-A26F-E8ADEDC76A92}">
      <dgm:prSet/>
      <dgm:spPr/>
      <dgm:t>
        <a:bodyPr/>
        <a:lstStyle/>
        <a:p>
          <a:endParaRPr lang="en-US"/>
        </a:p>
      </dgm:t>
    </dgm:pt>
    <dgm:pt modelId="{1A384741-A1D5-234D-AF66-F982636C3B88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j-lt"/>
            </a:rPr>
            <a:t>Ensure that privileged program can modify only those files and directories necessary</a:t>
          </a:r>
          <a:endParaRPr lang="en-US" dirty="0">
            <a:solidFill>
              <a:srgbClr val="000000"/>
            </a:solidFill>
            <a:latin typeface="+mj-lt"/>
          </a:endParaRPr>
        </a:p>
      </dgm:t>
    </dgm:pt>
    <dgm:pt modelId="{8EC1977D-671F-594B-9DF0-9C086355899D}" type="parTrans" cxnId="{130E48B5-895B-B341-8054-20E7D9A96665}">
      <dgm:prSet/>
      <dgm:spPr/>
      <dgm:t>
        <a:bodyPr/>
        <a:lstStyle/>
        <a:p>
          <a:endParaRPr lang="en-US"/>
        </a:p>
      </dgm:t>
    </dgm:pt>
    <dgm:pt modelId="{C4DC8301-C624-9C4B-B832-95DADD6C10DB}" type="sibTrans" cxnId="{130E48B5-895B-B341-8054-20E7D9A96665}">
      <dgm:prSet/>
      <dgm:spPr/>
      <dgm:t>
        <a:bodyPr/>
        <a:lstStyle/>
        <a:p>
          <a:endParaRPr lang="en-US"/>
        </a:p>
      </dgm:t>
    </dgm:pt>
    <dgm:pt modelId="{0A7FCA18-4E36-F34E-9207-40BE87754E52}" type="pres">
      <dgm:prSet presAssocID="{6892EB01-0D2F-AF4B-AEB6-4FA0AC34DE2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53255D-0AEE-5342-B7B6-DA4A310CE354}" type="pres">
      <dgm:prSet presAssocID="{6892EB01-0D2F-AF4B-AEB6-4FA0AC34DE2A}" presName="dummyMaxCanvas" presStyleCnt="0">
        <dgm:presLayoutVars/>
      </dgm:prSet>
      <dgm:spPr/>
    </dgm:pt>
    <dgm:pt modelId="{C215A80E-D6AB-E743-A71B-13D16F54BE4D}" type="pres">
      <dgm:prSet presAssocID="{6892EB01-0D2F-AF4B-AEB6-4FA0AC34DE2A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193772-DEE8-EE43-A2C6-DE1505354F6B}" type="pres">
      <dgm:prSet presAssocID="{6892EB01-0D2F-AF4B-AEB6-4FA0AC34DE2A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D6CDD3-5533-664B-812D-0C468C09B03F}" type="pres">
      <dgm:prSet presAssocID="{6892EB01-0D2F-AF4B-AEB6-4FA0AC34DE2A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C0BF36-4415-0A49-9C51-B6D771122A69}" type="pres">
      <dgm:prSet presAssocID="{6892EB01-0D2F-AF4B-AEB6-4FA0AC34DE2A}" presName="FourNodes_4" presStyleLbl="node1" presStyleIdx="3" presStyleCnt="4" custLinFactNeighborY="6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F97953-3F1A-3547-9BB4-51981941CED8}" type="pres">
      <dgm:prSet presAssocID="{6892EB01-0D2F-AF4B-AEB6-4FA0AC34DE2A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44F468-DAF3-F948-8453-579017E85A58}" type="pres">
      <dgm:prSet presAssocID="{6892EB01-0D2F-AF4B-AEB6-4FA0AC34DE2A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F8642-FD98-6F43-BF11-44745DBCA7FA}" type="pres">
      <dgm:prSet presAssocID="{6892EB01-0D2F-AF4B-AEB6-4FA0AC34DE2A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553852-DD8E-034A-BB68-CFDC6E35B8A0}" type="pres">
      <dgm:prSet presAssocID="{6892EB01-0D2F-AF4B-AEB6-4FA0AC34DE2A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509380-02DB-CD46-8243-79E905DE4731}" type="pres">
      <dgm:prSet presAssocID="{6892EB01-0D2F-AF4B-AEB6-4FA0AC34DE2A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0DC48E-8ACC-CB40-A05B-990F2E4EFBBB}" type="pres">
      <dgm:prSet presAssocID="{6892EB01-0D2F-AF4B-AEB6-4FA0AC34DE2A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5C77E-1DAA-8E42-8437-2025A311992E}" type="pres">
      <dgm:prSet presAssocID="{6892EB01-0D2F-AF4B-AEB6-4FA0AC34DE2A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D0332B-3BEF-674C-8DD6-A323B6C75DD0}" type="presOf" srcId="{5ED308DE-CF6A-454C-AAD0-A4E66F7BCE9B}" destId="{174F8642-FD98-6F43-BF11-44745DBCA7FA}" srcOrd="0" destOrd="0" presId="urn:microsoft.com/office/officeart/2005/8/layout/vProcess5"/>
    <dgm:cxn modelId="{C2987F51-128E-894C-B608-53C37007502F}" type="presOf" srcId="{9F09A4AA-D4E9-F844-9563-2F708BA0DCC2}" destId="{7DD6CDD3-5533-664B-812D-0C468C09B03F}" srcOrd="0" destOrd="0" presId="urn:microsoft.com/office/officeart/2005/8/layout/vProcess5"/>
    <dgm:cxn modelId="{76702E22-3EC0-2F4E-9F88-A5852CAA6A81}" type="presOf" srcId="{344F25FB-9994-214A-9445-195DD1B03317}" destId="{21509380-02DB-CD46-8243-79E905DE4731}" srcOrd="1" destOrd="0" presId="urn:microsoft.com/office/officeart/2005/8/layout/vProcess5"/>
    <dgm:cxn modelId="{55959B64-6912-CA47-AA26-2D8B4753D239}" srcId="{6892EB01-0D2F-AF4B-AEB6-4FA0AC34DE2A}" destId="{9F09A4AA-D4E9-F844-9563-2F708BA0DCC2}" srcOrd="2" destOrd="0" parTransId="{E5688B58-5B25-9141-A696-B2ACDC0128CC}" sibTransId="{5ED308DE-CF6A-454C-AAD0-A4E66F7BCE9B}"/>
    <dgm:cxn modelId="{3CF87AD6-6E21-7C45-8419-A903FF12E5A7}" type="presOf" srcId="{D1885800-58B0-D74F-9938-712304A2B5A4}" destId="{8D0DC48E-8ACC-CB40-A05B-990F2E4EFBBB}" srcOrd="1" destOrd="1" presId="urn:microsoft.com/office/officeart/2005/8/layout/vProcess5"/>
    <dgm:cxn modelId="{0DCDCEB7-E3DB-7B41-9C34-FA15159B534D}" type="presOf" srcId="{1A384741-A1D5-234D-AF66-F982636C3B88}" destId="{83C0BF36-4415-0A49-9C51-B6D771122A69}" srcOrd="0" destOrd="0" presId="urn:microsoft.com/office/officeart/2005/8/layout/vProcess5"/>
    <dgm:cxn modelId="{8B8A102F-23BF-CA48-AAC4-22558EF5D21C}" srcId="{6892EB01-0D2F-AF4B-AEB6-4FA0AC34DE2A}" destId="{344F25FB-9994-214A-9445-195DD1B03317}" srcOrd="1" destOrd="0" parTransId="{DCFF1956-F155-E248-861C-E51954565BB3}" sibTransId="{0058F4EE-4F23-2449-982A-601C182FD798}"/>
    <dgm:cxn modelId="{F3076673-C039-EF4C-9B80-51143FA24693}" srcId="{6892EB01-0D2F-AF4B-AEB6-4FA0AC34DE2A}" destId="{BB0A4EBF-749E-7B40-8411-B9970862605D}" srcOrd="0" destOrd="0" parTransId="{5252AFB6-07BA-2A41-940C-1673FD215A6E}" sibTransId="{70C8D23E-66B3-3A4E-8EEC-9FE704A653AF}"/>
    <dgm:cxn modelId="{C029D8BB-EB92-A449-A017-F918BA3B5469}" srcId="{344F25FB-9994-214A-9445-195DD1B03317}" destId="{870FA623-B2E2-8A49-B230-0DA743B3D078}" srcOrd="0" destOrd="0" parTransId="{365FD8FC-4A9C-474F-9BA5-E0BB52C5D660}" sibTransId="{5E93990F-0E2B-C44A-8418-204E73F87B77}"/>
    <dgm:cxn modelId="{34440B0C-524B-0A49-A26F-E8ADEDC76A92}" srcId="{9F09A4AA-D4E9-F844-9563-2F708BA0DCC2}" destId="{D1885800-58B0-D74F-9938-712304A2B5A4}" srcOrd="0" destOrd="0" parTransId="{F17DF6A9-A2A6-D84E-AD37-A9D630201B4B}" sibTransId="{D57B61B6-F69E-614E-A229-9CAD312A5CF0}"/>
    <dgm:cxn modelId="{0E65C7A8-2796-164E-B257-7DF7B7BD5FCA}" type="presOf" srcId="{4745CBCD-15D9-6B42-8AF2-33ADBA9A95CC}" destId="{34553852-DD8E-034A-BB68-CFDC6E35B8A0}" srcOrd="1" destOrd="1" presId="urn:microsoft.com/office/officeart/2005/8/layout/vProcess5"/>
    <dgm:cxn modelId="{779D2014-1544-E144-A022-18E079D80833}" type="presOf" srcId="{BB0A4EBF-749E-7B40-8411-B9970862605D}" destId="{34553852-DD8E-034A-BB68-CFDC6E35B8A0}" srcOrd="1" destOrd="0" presId="urn:microsoft.com/office/officeart/2005/8/layout/vProcess5"/>
    <dgm:cxn modelId="{130E48B5-895B-B341-8054-20E7D9A96665}" srcId="{6892EB01-0D2F-AF4B-AEB6-4FA0AC34DE2A}" destId="{1A384741-A1D5-234D-AF66-F982636C3B88}" srcOrd="3" destOrd="0" parTransId="{8EC1977D-671F-594B-9DF0-9C086355899D}" sibTransId="{C4DC8301-C624-9C4B-B832-95DADD6C10DB}"/>
    <dgm:cxn modelId="{F690F261-12BB-CC4B-B25B-34CA4A4BE58C}" type="presOf" srcId="{0058F4EE-4F23-2449-982A-601C182FD798}" destId="{CC44F468-DAF3-F948-8453-579017E85A58}" srcOrd="0" destOrd="0" presId="urn:microsoft.com/office/officeart/2005/8/layout/vProcess5"/>
    <dgm:cxn modelId="{692DE546-0540-CF4D-87F0-3A04D81ED271}" type="presOf" srcId="{D1885800-58B0-D74F-9938-712304A2B5A4}" destId="{7DD6CDD3-5533-664B-812D-0C468C09B03F}" srcOrd="0" destOrd="1" presId="urn:microsoft.com/office/officeart/2005/8/layout/vProcess5"/>
    <dgm:cxn modelId="{08E63738-C58D-CD48-BEEB-5AE47432B779}" type="presOf" srcId="{4745CBCD-15D9-6B42-8AF2-33ADBA9A95CC}" destId="{C215A80E-D6AB-E743-A71B-13D16F54BE4D}" srcOrd="0" destOrd="1" presId="urn:microsoft.com/office/officeart/2005/8/layout/vProcess5"/>
    <dgm:cxn modelId="{94D11EDD-025C-E94D-80F5-B3CB57BFBC33}" type="presOf" srcId="{70C8D23E-66B3-3A4E-8EEC-9FE704A653AF}" destId="{07F97953-3F1A-3547-9BB4-51981941CED8}" srcOrd="0" destOrd="0" presId="urn:microsoft.com/office/officeart/2005/8/layout/vProcess5"/>
    <dgm:cxn modelId="{9F128A81-6567-E44B-828C-9D0BE864271E}" type="presOf" srcId="{1A384741-A1D5-234D-AF66-F982636C3B88}" destId="{5975C77E-1DAA-8E42-8437-2025A311992E}" srcOrd="1" destOrd="0" presId="urn:microsoft.com/office/officeart/2005/8/layout/vProcess5"/>
    <dgm:cxn modelId="{BCBA013C-60A8-D245-87E8-F1FDBB47CD15}" type="presOf" srcId="{870FA623-B2E2-8A49-B230-0DA743B3D078}" destId="{6C193772-DEE8-EE43-A2C6-DE1505354F6B}" srcOrd="0" destOrd="1" presId="urn:microsoft.com/office/officeart/2005/8/layout/vProcess5"/>
    <dgm:cxn modelId="{5C6E08D8-472D-784A-B2EA-C05B277BD8EE}" type="presOf" srcId="{344F25FB-9994-214A-9445-195DD1B03317}" destId="{6C193772-DEE8-EE43-A2C6-DE1505354F6B}" srcOrd="0" destOrd="0" presId="urn:microsoft.com/office/officeart/2005/8/layout/vProcess5"/>
    <dgm:cxn modelId="{ADB2CCFF-5640-8942-A0A5-D60EA71968B6}" type="presOf" srcId="{6892EB01-0D2F-AF4B-AEB6-4FA0AC34DE2A}" destId="{0A7FCA18-4E36-F34E-9207-40BE87754E52}" srcOrd="0" destOrd="0" presId="urn:microsoft.com/office/officeart/2005/8/layout/vProcess5"/>
    <dgm:cxn modelId="{08D73045-0DF7-DE46-A7EE-D057263016C1}" type="presOf" srcId="{870FA623-B2E2-8A49-B230-0DA743B3D078}" destId="{21509380-02DB-CD46-8243-79E905DE4731}" srcOrd="1" destOrd="1" presId="urn:microsoft.com/office/officeart/2005/8/layout/vProcess5"/>
    <dgm:cxn modelId="{72528DB0-B4C1-5B41-80D0-628252077425}" type="presOf" srcId="{BB0A4EBF-749E-7B40-8411-B9970862605D}" destId="{C215A80E-D6AB-E743-A71B-13D16F54BE4D}" srcOrd="0" destOrd="0" presId="urn:microsoft.com/office/officeart/2005/8/layout/vProcess5"/>
    <dgm:cxn modelId="{CA4C9F25-5DDB-394B-A51C-826F505582D2}" srcId="{BB0A4EBF-749E-7B40-8411-B9970862605D}" destId="{4745CBCD-15D9-6B42-8AF2-33ADBA9A95CC}" srcOrd="0" destOrd="0" parTransId="{1570F596-11A1-584C-9E58-0BAC27BD1F9D}" sibTransId="{FB6CE510-B9DE-A544-AB01-72C841D84FB4}"/>
    <dgm:cxn modelId="{BDF14757-8B5C-414E-BC2E-B4E7A0EE9F49}" type="presOf" srcId="{9F09A4AA-D4E9-F844-9563-2F708BA0DCC2}" destId="{8D0DC48E-8ACC-CB40-A05B-990F2E4EFBBB}" srcOrd="1" destOrd="0" presId="urn:microsoft.com/office/officeart/2005/8/layout/vProcess5"/>
    <dgm:cxn modelId="{645C5552-8FF5-734D-A85B-43354490A0DD}" type="presParOf" srcId="{0A7FCA18-4E36-F34E-9207-40BE87754E52}" destId="{3653255D-0AEE-5342-B7B6-DA4A310CE354}" srcOrd="0" destOrd="0" presId="urn:microsoft.com/office/officeart/2005/8/layout/vProcess5"/>
    <dgm:cxn modelId="{B34E2E53-C596-A64A-9B16-ED678EB354C5}" type="presParOf" srcId="{0A7FCA18-4E36-F34E-9207-40BE87754E52}" destId="{C215A80E-D6AB-E743-A71B-13D16F54BE4D}" srcOrd="1" destOrd="0" presId="urn:microsoft.com/office/officeart/2005/8/layout/vProcess5"/>
    <dgm:cxn modelId="{8E895293-16B5-4A46-94BB-B76FE93739B8}" type="presParOf" srcId="{0A7FCA18-4E36-F34E-9207-40BE87754E52}" destId="{6C193772-DEE8-EE43-A2C6-DE1505354F6B}" srcOrd="2" destOrd="0" presId="urn:microsoft.com/office/officeart/2005/8/layout/vProcess5"/>
    <dgm:cxn modelId="{D3C819E8-0906-054D-80A5-8B1BD355EF66}" type="presParOf" srcId="{0A7FCA18-4E36-F34E-9207-40BE87754E52}" destId="{7DD6CDD3-5533-664B-812D-0C468C09B03F}" srcOrd="3" destOrd="0" presId="urn:microsoft.com/office/officeart/2005/8/layout/vProcess5"/>
    <dgm:cxn modelId="{00A2C6C5-142A-734E-AFF6-FFEA5F668B96}" type="presParOf" srcId="{0A7FCA18-4E36-F34E-9207-40BE87754E52}" destId="{83C0BF36-4415-0A49-9C51-B6D771122A69}" srcOrd="4" destOrd="0" presId="urn:microsoft.com/office/officeart/2005/8/layout/vProcess5"/>
    <dgm:cxn modelId="{922CB0DF-C7B8-3B47-B37B-6FB48E05DD12}" type="presParOf" srcId="{0A7FCA18-4E36-F34E-9207-40BE87754E52}" destId="{07F97953-3F1A-3547-9BB4-51981941CED8}" srcOrd="5" destOrd="0" presId="urn:microsoft.com/office/officeart/2005/8/layout/vProcess5"/>
    <dgm:cxn modelId="{DF89DBB1-82F4-7540-B413-38A644768D20}" type="presParOf" srcId="{0A7FCA18-4E36-F34E-9207-40BE87754E52}" destId="{CC44F468-DAF3-F948-8453-579017E85A58}" srcOrd="6" destOrd="0" presId="urn:microsoft.com/office/officeart/2005/8/layout/vProcess5"/>
    <dgm:cxn modelId="{397C79F1-B044-6648-AD45-9315317FCEC0}" type="presParOf" srcId="{0A7FCA18-4E36-F34E-9207-40BE87754E52}" destId="{174F8642-FD98-6F43-BF11-44745DBCA7FA}" srcOrd="7" destOrd="0" presId="urn:microsoft.com/office/officeart/2005/8/layout/vProcess5"/>
    <dgm:cxn modelId="{AD4E4BEC-2ECF-F049-A74C-FDDAB6F9EE41}" type="presParOf" srcId="{0A7FCA18-4E36-F34E-9207-40BE87754E52}" destId="{34553852-DD8E-034A-BB68-CFDC6E35B8A0}" srcOrd="8" destOrd="0" presId="urn:microsoft.com/office/officeart/2005/8/layout/vProcess5"/>
    <dgm:cxn modelId="{C090E7B2-DF91-DE44-AC89-AE97E5A79AE6}" type="presParOf" srcId="{0A7FCA18-4E36-F34E-9207-40BE87754E52}" destId="{21509380-02DB-CD46-8243-79E905DE4731}" srcOrd="9" destOrd="0" presId="urn:microsoft.com/office/officeart/2005/8/layout/vProcess5"/>
    <dgm:cxn modelId="{F9296A79-27DE-D14B-A544-5A7F223A7816}" type="presParOf" srcId="{0A7FCA18-4E36-F34E-9207-40BE87754E52}" destId="{8D0DC48E-8ACC-CB40-A05B-990F2E4EFBBB}" srcOrd="10" destOrd="0" presId="urn:microsoft.com/office/officeart/2005/8/layout/vProcess5"/>
    <dgm:cxn modelId="{CECBF771-A15D-394B-A590-7D9E31E7C675}" type="presParOf" srcId="{0A7FCA18-4E36-F34E-9207-40BE87754E52}" destId="{5975C77E-1DAA-8E42-8437-2025A311992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3A5C88C-FE87-AB4D-9F51-09BF85FC71DB}" type="doc">
      <dgm:prSet loTypeId="urn:microsoft.com/office/officeart/2005/8/layout/target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1BA1F0-669E-6545-9E0C-25F05F3388C9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Programs with root/ administrator privileges are a major target of attackers</a:t>
          </a:r>
          <a:endParaRPr lang="en-US" dirty="0">
            <a:latin typeface="+mj-lt"/>
          </a:endParaRPr>
        </a:p>
      </dgm:t>
    </dgm:pt>
    <dgm:pt modelId="{A0E9DBBE-C9DD-134C-980A-49F45E231B37}" type="parTrans" cxnId="{BB8A7E20-B29F-B044-A0D2-3C0394463420}">
      <dgm:prSet/>
      <dgm:spPr/>
      <dgm:t>
        <a:bodyPr/>
        <a:lstStyle/>
        <a:p>
          <a:endParaRPr lang="en-US"/>
        </a:p>
      </dgm:t>
    </dgm:pt>
    <dgm:pt modelId="{5C91B96A-23B1-7949-A1A3-10AD1AE9D1B9}" type="sibTrans" cxnId="{BB8A7E20-B29F-B044-A0D2-3C0394463420}">
      <dgm:prSet/>
      <dgm:spPr/>
      <dgm:t>
        <a:bodyPr/>
        <a:lstStyle/>
        <a:p>
          <a:endParaRPr lang="en-US"/>
        </a:p>
      </dgm:t>
    </dgm:pt>
    <dgm:pt modelId="{FFF120AF-F124-F943-8754-0E33D899FBD5}">
      <dgm:prSet/>
      <dgm:spPr/>
      <dgm:t>
        <a:bodyPr/>
        <a:lstStyle/>
        <a:p>
          <a:pPr rtl="0"/>
          <a:r>
            <a:rPr lang="en-US" smtClean="0">
              <a:latin typeface="+mj-lt"/>
            </a:rPr>
            <a:t>They provide highest levels of system access and control</a:t>
          </a:r>
          <a:endParaRPr lang="en-US">
            <a:latin typeface="+mj-lt"/>
          </a:endParaRPr>
        </a:p>
      </dgm:t>
    </dgm:pt>
    <dgm:pt modelId="{0CC86535-6788-6944-BAA7-A5181C478CDE}" type="parTrans" cxnId="{6E601CCC-75DE-5747-90F0-E9D2B360D48E}">
      <dgm:prSet/>
      <dgm:spPr/>
      <dgm:t>
        <a:bodyPr/>
        <a:lstStyle/>
        <a:p>
          <a:endParaRPr lang="en-US"/>
        </a:p>
      </dgm:t>
    </dgm:pt>
    <dgm:pt modelId="{769668F6-1BDF-3F42-B1B1-86E183796A2C}" type="sibTrans" cxnId="{6E601CCC-75DE-5747-90F0-E9D2B360D48E}">
      <dgm:prSet/>
      <dgm:spPr/>
      <dgm:t>
        <a:bodyPr/>
        <a:lstStyle/>
        <a:p>
          <a:endParaRPr lang="en-US"/>
        </a:p>
      </dgm:t>
    </dgm:pt>
    <dgm:pt modelId="{A7B49982-C1CB-FB4E-AC9A-04A2EBCC287F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Are needed to manage access to protected system resources</a:t>
          </a:r>
          <a:endParaRPr lang="en-US" dirty="0">
            <a:latin typeface="+mj-lt"/>
          </a:endParaRPr>
        </a:p>
      </dgm:t>
    </dgm:pt>
    <dgm:pt modelId="{CA6B1E35-27E1-6E49-9238-4C2A9ED802BA}" type="parTrans" cxnId="{2AAAAB1C-7BC1-FB46-BA63-F6BF6A4A50D8}">
      <dgm:prSet/>
      <dgm:spPr/>
      <dgm:t>
        <a:bodyPr/>
        <a:lstStyle/>
        <a:p>
          <a:endParaRPr lang="en-US"/>
        </a:p>
      </dgm:t>
    </dgm:pt>
    <dgm:pt modelId="{7B46C602-7EE2-2744-B669-AB398F29D156}" type="sibTrans" cxnId="{2AAAAB1C-7BC1-FB46-BA63-F6BF6A4A50D8}">
      <dgm:prSet/>
      <dgm:spPr/>
      <dgm:t>
        <a:bodyPr/>
        <a:lstStyle/>
        <a:p>
          <a:endParaRPr lang="en-US"/>
        </a:p>
      </dgm:t>
    </dgm:pt>
    <dgm:pt modelId="{B6046878-5068-EA4B-BCC2-6B10475DB2A5}">
      <dgm:prSet/>
      <dgm:spPr/>
      <dgm:t>
        <a:bodyPr/>
        <a:lstStyle/>
        <a:p>
          <a:pPr rtl="0"/>
          <a:r>
            <a:rPr lang="en-US" smtClean="0">
              <a:latin typeface="+mj-lt"/>
            </a:rPr>
            <a:t>Often privilege is only needed at start</a:t>
          </a:r>
          <a:endParaRPr lang="en-US">
            <a:latin typeface="+mj-lt"/>
          </a:endParaRPr>
        </a:p>
      </dgm:t>
    </dgm:pt>
    <dgm:pt modelId="{E6B69D4B-100C-A74C-8097-AD310C1ABC30}" type="parTrans" cxnId="{90569EFE-B325-0A40-ABEF-48C07E9FE49C}">
      <dgm:prSet/>
      <dgm:spPr/>
      <dgm:t>
        <a:bodyPr/>
        <a:lstStyle/>
        <a:p>
          <a:endParaRPr lang="en-US"/>
        </a:p>
      </dgm:t>
    </dgm:pt>
    <dgm:pt modelId="{FF602E2A-E52E-3D44-AB35-FD41F9DB4DF7}" type="sibTrans" cxnId="{90569EFE-B325-0A40-ABEF-48C07E9FE49C}">
      <dgm:prSet/>
      <dgm:spPr/>
      <dgm:t>
        <a:bodyPr/>
        <a:lstStyle/>
        <a:p>
          <a:endParaRPr lang="en-US"/>
        </a:p>
      </dgm:t>
    </dgm:pt>
    <dgm:pt modelId="{DBD48E4D-D62A-234D-9E0F-749E5E42BF08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Can then run as normal user</a:t>
          </a:r>
          <a:endParaRPr lang="en-US" dirty="0">
            <a:latin typeface="+mj-lt"/>
          </a:endParaRPr>
        </a:p>
      </dgm:t>
    </dgm:pt>
    <dgm:pt modelId="{F0B41B2D-17E9-AE4B-9D7F-50ED0101A0C6}" type="parTrans" cxnId="{B944D264-736B-B242-9975-69583C7B9CFA}">
      <dgm:prSet/>
      <dgm:spPr/>
      <dgm:t>
        <a:bodyPr/>
        <a:lstStyle/>
        <a:p>
          <a:endParaRPr lang="en-US"/>
        </a:p>
      </dgm:t>
    </dgm:pt>
    <dgm:pt modelId="{A11EFE0F-A218-4B47-A48C-B60F6189E39D}" type="sibTrans" cxnId="{B944D264-736B-B242-9975-69583C7B9CFA}">
      <dgm:prSet/>
      <dgm:spPr/>
      <dgm:t>
        <a:bodyPr/>
        <a:lstStyle/>
        <a:p>
          <a:endParaRPr lang="en-US"/>
        </a:p>
      </dgm:t>
    </dgm:pt>
    <dgm:pt modelId="{8B3F3009-14C1-9A4C-8B3A-21117716FEE0}">
      <dgm:prSet/>
      <dgm:spPr/>
      <dgm:t>
        <a:bodyPr/>
        <a:lstStyle/>
        <a:p>
          <a:pPr rtl="0"/>
          <a:r>
            <a:rPr lang="en-US" smtClean="0">
              <a:latin typeface="+mj-lt"/>
            </a:rPr>
            <a:t>Good design partitions complex programs in smaller modules with needed privileges</a:t>
          </a:r>
          <a:endParaRPr lang="en-US">
            <a:latin typeface="+mj-lt"/>
          </a:endParaRPr>
        </a:p>
      </dgm:t>
    </dgm:pt>
    <dgm:pt modelId="{4BEAA604-7F30-1C48-A214-62D3F64D01EE}" type="parTrans" cxnId="{174577BA-8584-A443-823A-533A825F3630}">
      <dgm:prSet/>
      <dgm:spPr/>
      <dgm:t>
        <a:bodyPr/>
        <a:lstStyle/>
        <a:p>
          <a:endParaRPr lang="en-US"/>
        </a:p>
      </dgm:t>
    </dgm:pt>
    <dgm:pt modelId="{539DBE16-EFD2-4A49-ADF0-2B3F1B4F8F0B}" type="sibTrans" cxnId="{174577BA-8584-A443-823A-533A825F3630}">
      <dgm:prSet/>
      <dgm:spPr/>
      <dgm:t>
        <a:bodyPr/>
        <a:lstStyle/>
        <a:p>
          <a:endParaRPr lang="en-US"/>
        </a:p>
      </dgm:t>
    </dgm:pt>
    <dgm:pt modelId="{E1CEFDB6-0A2A-684D-9872-CB8439C7E71D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Provides a greater degree of isolation between the components</a:t>
          </a:r>
          <a:endParaRPr lang="en-US" dirty="0">
            <a:latin typeface="+mj-lt"/>
          </a:endParaRPr>
        </a:p>
      </dgm:t>
    </dgm:pt>
    <dgm:pt modelId="{73DF43E8-5085-EE48-93E9-93E272889CEB}" type="parTrans" cxnId="{54498E4C-6B51-4744-8B53-D0524160594B}">
      <dgm:prSet/>
      <dgm:spPr/>
      <dgm:t>
        <a:bodyPr/>
        <a:lstStyle/>
        <a:p>
          <a:endParaRPr lang="en-US"/>
        </a:p>
      </dgm:t>
    </dgm:pt>
    <dgm:pt modelId="{F8038958-E423-AD4F-8BAC-0610A2EC70EF}" type="sibTrans" cxnId="{54498E4C-6B51-4744-8B53-D0524160594B}">
      <dgm:prSet/>
      <dgm:spPr/>
      <dgm:t>
        <a:bodyPr/>
        <a:lstStyle/>
        <a:p>
          <a:endParaRPr lang="en-US"/>
        </a:p>
      </dgm:t>
    </dgm:pt>
    <dgm:pt modelId="{81F1D0AD-0C57-AA44-B394-1FF0602C7D54}">
      <dgm:prSet/>
      <dgm:spPr/>
      <dgm:t>
        <a:bodyPr/>
        <a:lstStyle/>
        <a:p>
          <a:pPr rtl="0"/>
          <a:r>
            <a:rPr lang="en-US" smtClean="0">
              <a:latin typeface="+mj-lt"/>
            </a:rPr>
            <a:t>Reduces the consequences of a security breach in one component</a:t>
          </a:r>
          <a:endParaRPr lang="en-US">
            <a:latin typeface="+mj-lt"/>
          </a:endParaRPr>
        </a:p>
      </dgm:t>
    </dgm:pt>
    <dgm:pt modelId="{17312D46-E20E-3A45-B5AA-B7CBE66AA970}" type="parTrans" cxnId="{9FED737C-2D00-DF4B-8613-960DF25A81A7}">
      <dgm:prSet/>
      <dgm:spPr/>
      <dgm:t>
        <a:bodyPr/>
        <a:lstStyle/>
        <a:p>
          <a:endParaRPr lang="en-US"/>
        </a:p>
      </dgm:t>
    </dgm:pt>
    <dgm:pt modelId="{77D21F04-D3BD-1F43-AA11-6604ACD9D488}" type="sibTrans" cxnId="{9FED737C-2D00-DF4B-8613-960DF25A81A7}">
      <dgm:prSet/>
      <dgm:spPr/>
      <dgm:t>
        <a:bodyPr/>
        <a:lstStyle/>
        <a:p>
          <a:endParaRPr lang="en-US"/>
        </a:p>
      </dgm:t>
    </dgm:pt>
    <dgm:pt modelId="{ECDB4091-84AC-A847-8A4A-ABC82321215F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Easier to test and verify</a:t>
          </a:r>
          <a:endParaRPr lang="en-US" dirty="0">
            <a:latin typeface="+mj-lt"/>
          </a:endParaRPr>
        </a:p>
      </dgm:t>
    </dgm:pt>
    <dgm:pt modelId="{BFD86E5A-491A-404A-938F-399F6FCE2A33}" type="parTrans" cxnId="{23E1B765-FF7E-6B4A-8968-5534F707163E}">
      <dgm:prSet/>
      <dgm:spPr/>
      <dgm:t>
        <a:bodyPr/>
        <a:lstStyle/>
        <a:p>
          <a:endParaRPr lang="en-US"/>
        </a:p>
      </dgm:t>
    </dgm:pt>
    <dgm:pt modelId="{DF9B0C9D-E689-A54B-BB1F-8CB3F2909383}" type="sibTrans" cxnId="{23E1B765-FF7E-6B4A-8968-5534F707163E}">
      <dgm:prSet/>
      <dgm:spPr/>
      <dgm:t>
        <a:bodyPr/>
        <a:lstStyle/>
        <a:p>
          <a:endParaRPr lang="en-US"/>
        </a:p>
      </dgm:t>
    </dgm:pt>
    <dgm:pt modelId="{E6433EEC-7EEE-1B4E-BE81-A897F22D0678}" type="pres">
      <dgm:prSet presAssocID="{E3A5C88C-FE87-AB4D-9F51-09BF85FC71DB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462D43-80A1-1A47-A1D5-FD989169F2AC}" type="pres">
      <dgm:prSet presAssocID="{FF1BA1F0-669E-6545-9E0C-25F05F3388C9}" presName="circle1" presStyleLbl="node1" presStyleIdx="0" presStyleCnt="3"/>
      <dgm:spPr>
        <a:solidFill>
          <a:schemeClr val="accent6">
            <a:lumMod val="75000"/>
          </a:schemeClr>
        </a:solidFill>
      </dgm:spPr>
    </dgm:pt>
    <dgm:pt modelId="{D35B5DF0-12B2-A249-BCC1-8633BAAB8F24}" type="pres">
      <dgm:prSet presAssocID="{FF1BA1F0-669E-6545-9E0C-25F05F3388C9}" presName="space" presStyleCnt="0"/>
      <dgm:spPr/>
    </dgm:pt>
    <dgm:pt modelId="{796F2E90-3BDD-2646-BA2C-E1E0F3889E1A}" type="pres">
      <dgm:prSet presAssocID="{FF1BA1F0-669E-6545-9E0C-25F05F3388C9}" presName="rect1" presStyleLbl="alignAcc1" presStyleIdx="0" presStyleCnt="3"/>
      <dgm:spPr/>
      <dgm:t>
        <a:bodyPr/>
        <a:lstStyle/>
        <a:p>
          <a:endParaRPr lang="en-US"/>
        </a:p>
      </dgm:t>
    </dgm:pt>
    <dgm:pt modelId="{13368300-9698-314C-9089-C0CD4168344A}" type="pres">
      <dgm:prSet presAssocID="{B6046878-5068-EA4B-BCC2-6B10475DB2A5}" presName="vertSpace2" presStyleLbl="node1" presStyleIdx="0" presStyleCnt="3"/>
      <dgm:spPr/>
    </dgm:pt>
    <dgm:pt modelId="{7FA5719A-5F14-B149-854C-9F854D818799}" type="pres">
      <dgm:prSet presAssocID="{B6046878-5068-EA4B-BCC2-6B10475DB2A5}" presName="circle2" presStyleLbl="node1" presStyleIdx="1" presStyleCnt="3"/>
      <dgm:spPr>
        <a:solidFill>
          <a:schemeClr val="accent4">
            <a:lumMod val="75000"/>
          </a:schemeClr>
        </a:solidFill>
      </dgm:spPr>
    </dgm:pt>
    <dgm:pt modelId="{F7BE75D3-9123-9948-861E-9D061ACD9C21}" type="pres">
      <dgm:prSet presAssocID="{B6046878-5068-EA4B-BCC2-6B10475DB2A5}" presName="rect2" presStyleLbl="alignAcc1" presStyleIdx="1" presStyleCnt="3"/>
      <dgm:spPr/>
      <dgm:t>
        <a:bodyPr/>
        <a:lstStyle/>
        <a:p>
          <a:endParaRPr lang="en-US"/>
        </a:p>
      </dgm:t>
    </dgm:pt>
    <dgm:pt modelId="{AC627C9E-84CE-EB44-B933-4831F092CF73}" type="pres">
      <dgm:prSet presAssocID="{8B3F3009-14C1-9A4C-8B3A-21117716FEE0}" presName="vertSpace3" presStyleLbl="node1" presStyleIdx="1" presStyleCnt="3"/>
      <dgm:spPr/>
    </dgm:pt>
    <dgm:pt modelId="{8A2A98BD-DD88-694E-8A29-7C2C782941BA}" type="pres">
      <dgm:prSet presAssocID="{8B3F3009-14C1-9A4C-8B3A-21117716FEE0}" presName="circle3" presStyleLbl="node1" presStyleIdx="2" presStyleCnt="3"/>
      <dgm:spPr/>
    </dgm:pt>
    <dgm:pt modelId="{BF2B31DD-3A49-FE4D-BCF2-D6BD6D57A4DF}" type="pres">
      <dgm:prSet presAssocID="{8B3F3009-14C1-9A4C-8B3A-21117716FEE0}" presName="rect3" presStyleLbl="alignAcc1" presStyleIdx="2" presStyleCnt="3"/>
      <dgm:spPr/>
      <dgm:t>
        <a:bodyPr/>
        <a:lstStyle/>
        <a:p>
          <a:endParaRPr lang="en-US"/>
        </a:p>
      </dgm:t>
    </dgm:pt>
    <dgm:pt modelId="{DF99FACC-E181-154C-B417-74CDD67EF8F4}" type="pres">
      <dgm:prSet presAssocID="{FF1BA1F0-669E-6545-9E0C-25F05F3388C9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A9BFE2-38B0-FE4C-A7C5-CB6A226A18C5}" type="pres">
      <dgm:prSet presAssocID="{FF1BA1F0-669E-6545-9E0C-25F05F3388C9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BD619-C2AF-6D47-A144-225CBCC17812}" type="pres">
      <dgm:prSet presAssocID="{B6046878-5068-EA4B-BCC2-6B10475DB2A5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9EB8F8-1150-1349-9B5C-BEEE8F196C3B}" type="pres">
      <dgm:prSet presAssocID="{B6046878-5068-EA4B-BCC2-6B10475DB2A5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F3745D-77DF-3C44-B0CB-4660ABBFC028}" type="pres">
      <dgm:prSet presAssocID="{8B3F3009-14C1-9A4C-8B3A-21117716FEE0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805ADD-6AAB-BF4F-B1C4-F60CB51D782C}" type="pres">
      <dgm:prSet presAssocID="{8B3F3009-14C1-9A4C-8B3A-21117716FEE0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ED737C-2D00-DF4B-8613-960DF25A81A7}" srcId="{8B3F3009-14C1-9A4C-8B3A-21117716FEE0}" destId="{81F1D0AD-0C57-AA44-B394-1FF0602C7D54}" srcOrd="1" destOrd="0" parTransId="{17312D46-E20E-3A45-B5AA-B7CBE66AA970}" sibTransId="{77D21F04-D3BD-1F43-AA11-6604ACD9D488}"/>
    <dgm:cxn modelId="{C356652B-FCB9-274A-9A6F-EE779925A156}" type="presOf" srcId="{B6046878-5068-EA4B-BCC2-6B10475DB2A5}" destId="{E4ABD619-C2AF-6D47-A144-225CBCC17812}" srcOrd="1" destOrd="0" presId="urn:microsoft.com/office/officeart/2005/8/layout/target3"/>
    <dgm:cxn modelId="{EC6D3FA2-A6E1-9840-8151-9F3FB0949A27}" type="presOf" srcId="{81F1D0AD-0C57-AA44-B394-1FF0602C7D54}" destId="{93805ADD-6AAB-BF4F-B1C4-F60CB51D782C}" srcOrd="0" destOrd="1" presId="urn:microsoft.com/office/officeart/2005/8/layout/target3"/>
    <dgm:cxn modelId="{23E1B765-FF7E-6B4A-8968-5534F707163E}" srcId="{8B3F3009-14C1-9A4C-8B3A-21117716FEE0}" destId="{ECDB4091-84AC-A847-8A4A-ABC82321215F}" srcOrd="2" destOrd="0" parTransId="{BFD86E5A-491A-404A-938F-399F6FCE2A33}" sibTransId="{DF9B0C9D-E689-A54B-BB1F-8CB3F2909383}"/>
    <dgm:cxn modelId="{54498E4C-6B51-4744-8B53-D0524160594B}" srcId="{8B3F3009-14C1-9A4C-8B3A-21117716FEE0}" destId="{E1CEFDB6-0A2A-684D-9872-CB8439C7E71D}" srcOrd="0" destOrd="0" parTransId="{73DF43E8-5085-EE48-93E9-93E272889CEB}" sibTransId="{F8038958-E423-AD4F-8BAC-0610A2EC70EF}"/>
    <dgm:cxn modelId="{B944D264-736B-B242-9975-69583C7B9CFA}" srcId="{B6046878-5068-EA4B-BCC2-6B10475DB2A5}" destId="{DBD48E4D-D62A-234D-9E0F-749E5E42BF08}" srcOrd="0" destOrd="0" parTransId="{F0B41B2D-17E9-AE4B-9D7F-50ED0101A0C6}" sibTransId="{A11EFE0F-A218-4B47-A48C-B60F6189E39D}"/>
    <dgm:cxn modelId="{D3E98CC8-ABC6-2146-B431-B381EAB818A3}" type="presOf" srcId="{ECDB4091-84AC-A847-8A4A-ABC82321215F}" destId="{93805ADD-6AAB-BF4F-B1C4-F60CB51D782C}" srcOrd="0" destOrd="2" presId="urn:microsoft.com/office/officeart/2005/8/layout/target3"/>
    <dgm:cxn modelId="{10D40C10-9C2A-B34A-A56C-3061B3A76A36}" type="presOf" srcId="{E1CEFDB6-0A2A-684D-9872-CB8439C7E71D}" destId="{93805ADD-6AAB-BF4F-B1C4-F60CB51D782C}" srcOrd="0" destOrd="0" presId="urn:microsoft.com/office/officeart/2005/8/layout/target3"/>
    <dgm:cxn modelId="{F96FE5E1-CB14-E743-A3C7-67BAC6DE1FB2}" type="presOf" srcId="{FF1BA1F0-669E-6545-9E0C-25F05F3388C9}" destId="{DF99FACC-E181-154C-B417-74CDD67EF8F4}" srcOrd="1" destOrd="0" presId="urn:microsoft.com/office/officeart/2005/8/layout/target3"/>
    <dgm:cxn modelId="{0091EFE1-743D-A343-A58C-70F62880AA02}" type="presOf" srcId="{FF1BA1F0-669E-6545-9E0C-25F05F3388C9}" destId="{796F2E90-3BDD-2646-BA2C-E1E0F3889E1A}" srcOrd="0" destOrd="0" presId="urn:microsoft.com/office/officeart/2005/8/layout/target3"/>
    <dgm:cxn modelId="{2AAAAB1C-7BC1-FB46-BA63-F6BF6A4A50D8}" srcId="{FF1BA1F0-669E-6545-9E0C-25F05F3388C9}" destId="{A7B49982-C1CB-FB4E-AC9A-04A2EBCC287F}" srcOrd="1" destOrd="0" parTransId="{CA6B1E35-27E1-6E49-9238-4C2A9ED802BA}" sibTransId="{7B46C602-7EE2-2744-B669-AB398F29D156}"/>
    <dgm:cxn modelId="{20379596-CF61-DB40-88C1-433FC6805621}" type="presOf" srcId="{8B3F3009-14C1-9A4C-8B3A-21117716FEE0}" destId="{BF2B31DD-3A49-FE4D-BCF2-D6BD6D57A4DF}" srcOrd="0" destOrd="0" presId="urn:microsoft.com/office/officeart/2005/8/layout/target3"/>
    <dgm:cxn modelId="{90569EFE-B325-0A40-ABEF-48C07E9FE49C}" srcId="{E3A5C88C-FE87-AB4D-9F51-09BF85FC71DB}" destId="{B6046878-5068-EA4B-BCC2-6B10475DB2A5}" srcOrd="1" destOrd="0" parTransId="{E6B69D4B-100C-A74C-8097-AD310C1ABC30}" sibTransId="{FF602E2A-E52E-3D44-AB35-FD41F9DB4DF7}"/>
    <dgm:cxn modelId="{0912B1D7-B406-384A-83B5-4A7A7DBE228A}" type="presOf" srcId="{A7B49982-C1CB-FB4E-AC9A-04A2EBCC287F}" destId="{46A9BFE2-38B0-FE4C-A7C5-CB6A226A18C5}" srcOrd="0" destOrd="1" presId="urn:microsoft.com/office/officeart/2005/8/layout/target3"/>
    <dgm:cxn modelId="{9360D7E2-F136-0A48-9A4E-45A08CBCC6C9}" type="presOf" srcId="{B6046878-5068-EA4B-BCC2-6B10475DB2A5}" destId="{F7BE75D3-9123-9948-861E-9D061ACD9C21}" srcOrd="0" destOrd="0" presId="urn:microsoft.com/office/officeart/2005/8/layout/target3"/>
    <dgm:cxn modelId="{9DD2A992-A399-E84A-809A-560B6182F988}" type="presOf" srcId="{8B3F3009-14C1-9A4C-8B3A-21117716FEE0}" destId="{38F3745D-77DF-3C44-B0CB-4660ABBFC028}" srcOrd="1" destOrd="0" presId="urn:microsoft.com/office/officeart/2005/8/layout/target3"/>
    <dgm:cxn modelId="{5FC7D759-FC17-0443-A7F6-7BADE363146C}" type="presOf" srcId="{FFF120AF-F124-F943-8754-0E33D899FBD5}" destId="{46A9BFE2-38B0-FE4C-A7C5-CB6A226A18C5}" srcOrd="0" destOrd="0" presId="urn:microsoft.com/office/officeart/2005/8/layout/target3"/>
    <dgm:cxn modelId="{6E601CCC-75DE-5747-90F0-E9D2B360D48E}" srcId="{FF1BA1F0-669E-6545-9E0C-25F05F3388C9}" destId="{FFF120AF-F124-F943-8754-0E33D899FBD5}" srcOrd="0" destOrd="0" parTransId="{0CC86535-6788-6944-BAA7-A5181C478CDE}" sibTransId="{769668F6-1BDF-3F42-B1B1-86E183796A2C}"/>
    <dgm:cxn modelId="{BB8A7E20-B29F-B044-A0D2-3C0394463420}" srcId="{E3A5C88C-FE87-AB4D-9F51-09BF85FC71DB}" destId="{FF1BA1F0-669E-6545-9E0C-25F05F3388C9}" srcOrd="0" destOrd="0" parTransId="{A0E9DBBE-C9DD-134C-980A-49F45E231B37}" sibTransId="{5C91B96A-23B1-7949-A1A3-10AD1AE9D1B9}"/>
    <dgm:cxn modelId="{174577BA-8584-A443-823A-533A825F3630}" srcId="{E3A5C88C-FE87-AB4D-9F51-09BF85FC71DB}" destId="{8B3F3009-14C1-9A4C-8B3A-21117716FEE0}" srcOrd="2" destOrd="0" parTransId="{4BEAA604-7F30-1C48-A214-62D3F64D01EE}" sibTransId="{539DBE16-EFD2-4A49-ADF0-2B3F1B4F8F0B}"/>
    <dgm:cxn modelId="{380E117B-02A2-0841-A485-342883FF44CB}" type="presOf" srcId="{DBD48E4D-D62A-234D-9E0F-749E5E42BF08}" destId="{D79EB8F8-1150-1349-9B5C-BEEE8F196C3B}" srcOrd="0" destOrd="0" presId="urn:microsoft.com/office/officeart/2005/8/layout/target3"/>
    <dgm:cxn modelId="{C19396B3-B402-8A4B-816A-0C7A8CE5BED8}" type="presOf" srcId="{E3A5C88C-FE87-AB4D-9F51-09BF85FC71DB}" destId="{E6433EEC-7EEE-1B4E-BE81-A897F22D0678}" srcOrd="0" destOrd="0" presId="urn:microsoft.com/office/officeart/2005/8/layout/target3"/>
    <dgm:cxn modelId="{05CE47FD-4AB6-3545-8901-536488EFF9FC}" type="presParOf" srcId="{E6433EEC-7EEE-1B4E-BE81-A897F22D0678}" destId="{FB462D43-80A1-1A47-A1D5-FD989169F2AC}" srcOrd="0" destOrd="0" presId="urn:microsoft.com/office/officeart/2005/8/layout/target3"/>
    <dgm:cxn modelId="{C2C62C41-6D88-EC4E-838B-173BEEEB15ED}" type="presParOf" srcId="{E6433EEC-7EEE-1B4E-BE81-A897F22D0678}" destId="{D35B5DF0-12B2-A249-BCC1-8633BAAB8F24}" srcOrd="1" destOrd="0" presId="urn:microsoft.com/office/officeart/2005/8/layout/target3"/>
    <dgm:cxn modelId="{A3BE7744-5199-644A-B4E5-29AB0DED1C6E}" type="presParOf" srcId="{E6433EEC-7EEE-1B4E-BE81-A897F22D0678}" destId="{796F2E90-3BDD-2646-BA2C-E1E0F3889E1A}" srcOrd="2" destOrd="0" presId="urn:microsoft.com/office/officeart/2005/8/layout/target3"/>
    <dgm:cxn modelId="{4E4761D0-7C30-094C-94D4-E68B02A5E877}" type="presParOf" srcId="{E6433EEC-7EEE-1B4E-BE81-A897F22D0678}" destId="{13368300-9698-314C-9089-C0CD4168344A}" srcOrd="3" destOrd="0" presId="urn:microsoft.com/office/officeart/2005/8/layout/target3"/>
    <dgm:cxn modelId="{2BB0315C-4B85-4245-9465-ED7340B05369}" type="presParOf" srcId="{E6433EEC-7EEE-1B4E-BE81-A897F22D0678}" destId="{7FA5719A-5F14-B149-854C-9F854D818799}" srcOrd="4" destOrd="0" presId="urn:microsoft.com/office/officeart/2005/8/layout/target3"/>
    <dgm:cxn modelId="{DD8C84EF-839E-2040-B73F-22E8523E2518}" type="presParOf" srcId="{E6433EEC-7EEE-1B4E-BE81-A897F22D0678}" destId="{F7BE75D3-9123-9948-861E-9D061ACD9C21}" srcOrd="5" destOrd="0" presId="urn:microsoft.com/office/officeart/2005/8/layout/target3"/>
    <dgm:cxn modelId="{69FD9D8C-D846-FE4F-B044-BB1DFA5AE2C9}" type="presParOf" srcId="{E6433EEC-7EEE-1B4E-BE81-A897F22D0678}" destId="{AC627C9E-84CE-EB44-B933-4831F092CF73}" srcOrd="6" destOrd="0" presId="urn:microsoft.com/office/officeart/2005/8/layout/target3"/>
    <dgm:cxn modelId="{220C6E18-E9E1-124F-9FEF-C7744EEEF594}" type="presParOf" srcId="{E6433EEC-7EEE-1B4E-BE81-A897F22D0678}" destId="{8A2A98BD-DD88-694E-8A29-7C2C782941BA}" srcOrd="7" destOrd="0" presId="urn:microsoft.com/office/officeart/2005/8/layout/target3"/>
    <dgm:cxn modelId="{2A46F304-14C0-F34B-ABA6-595FE2BCD566}" type="presParOf" srcId="{E6433EEC-7EEE-1B4E-BE81-A897F22D0678}" destId="{BF2B31DD-3A49-FE4D-BCF2-D6BD6D57A4DF}" srcOrd="8" destOrd="0" presId="urn:microsoft.com/office/officeart/2005/8/layout/target3"/>
    <dgm:cxn modelId="{9F1C52E8-CB38-4042-B323-2D722770E3FF}" type="presParOf" srcId="{E6433EEC-7EEE-1B4E-BE81-A897F22D0678}" destId="{DF99FACC-E181-154C-B417-74CDD67EF8F4}" srcOrd="9" destOrd="0" presId="urn:microsoft.com/office/officeart/2005/8/layout/target3"/>
    <dgm:cxn modelId="{C8ECAFD2-91BA-4541-9126-334716EC1C63}" type="presParOf" srcId="{E6433EEC-7EEE-1B4E-BE81-A897F22D0678}" destId="{46A9BFE2-38B0-FE4C-A7C5-CB6A226A18C5}" srcOrd="10" destOrd="0" presId="urn:microsoft.com/office/officeart/2005/8/layout/target3"/>
    <dgm:cxn modelId="{99819DFA-DB1E-B444-8F15-9292B71AF981}" type="presParOf" srcId="{E6433EEC-7EEE-1B4E-BE81-A897F22D0678}" destId="{E4ABD619-C2AF-6D47-A144-225CBCC17812}" srcOrd="11" destOrd="0" presId="urn:microsoft.com/office/officeart/2005/8/layout/target3"/>
    <dgm:cxn modelId="{B119CA3F-E368-5D4C-9208-0FB333D1B472}" type="presParOf" srcId="{E6433EEC-7EEE-1B4E-BE81-A897F22D0678}" destId="{D79EB8F8-1150-1349-9B5C-BEEE8F196C3B}" srcOrd="12" destOrd="0" presId="urn:microsoft.com/office/officeart/2005/8/layout/target3"/>
    <dgm:cxn modelId="{33C9263B-3061-CC4D-81FA-AEB8D367B7F9}" type="presParOf" srcId="{E6433EEC-7EEE-1B4E-BE81-A897F22D0678}" destId="{38F3745D-77DF-3C44-B0CB-4660ABBFC028}" srcOrd="13" destOrd="0" presId="urn:microsoft.com/office/officeart/2005/8/layout/target3"/>
    <dgm:cxn modelId="{A55D519B-B58A-644D-BDEA-6B3041261B53}" type="presParOf" srcId="{E6433EEC-7EEE-1B4E-BE81-A897F22D0678}" destId="{93805ADD-6AAB-BF4F-B1C4-F60CB51D782C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4742C70-801B-DF41-91B9-408966BB0002}" type="doc">
      <dgm:prSet loTypeId="urn:microsoft.com/office/officeart/2009/3/layout/StepUpProcess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C3994F6-667D-D945-9BC9-8F1BEFB03EA3}">
      <dgm:prSet custT="1"/>
      <dgm:spPr/>
      <dgm:t>
        <a:bodyPr/>
        <a:lstStyle/>
        <a:p>
          <a:pPr rtl="0"/>
          <a:r>
            <a:rPr lang="en-US" sz="2400" dirty="0" smtClean="0">
              <a:latin typeface="+mj-lt"/>
            </a:rPr>
            <a:t>Programs use system calls and standard library functions for common operations</a:t>
          </a:r>
          <a:endParaRPr lang="en-US" sz="2400" dirty="0">
            <a:latin typeface="+mj-lt"/>
          </a:endParaRPr>
        </a:p>
      </dgm:t>
    </dgm:pt>
    <dgm:pt modelId="{229FA34A-D017-8943-8DF1-35E441541DA5}" type="parTrans" cxnId="{0FB8CBEE-2445-CA4C-809E-92103459270F}">
      <dgm:prSet/>
      <dgm:spPr/>
      <dgm:t>
        <a:bodyPr/>
        <a:lstStyle/>
        <a:p>
          <a:endParaRPr lang="en-US"/>
        </a:p>
      </dgm:t>
    </dgm:pt>
    <dgm:pt modelId="{95CDD691-B18B-DB48-BFAF-D3E191431F70}" type="sibTrans" cxnId="{0FB8CBEE-2445-CA4C-809E-92103459270F}">
      <dgm:prSet/>
      <dgm:spPr/>
      <dgm:t>
        <a:bodyPr/>
        <a:lstStyle/>
        <a:p>
          <a:endParaRPr lang="en-US"/>
        </a:p>
      </dgm:t>
    </dgm:pt>
    <dgm:pt modelId="{14F36AC7-CEFE-6F45-BB59-EE3096DFC2D8}">
      <dgm:prSet custT="1"/>
      <dgm:spPr/>
      <dgm:t>
        <a:bodyPr/>
        <a:lstStyle/>
        <a:p>
          <a:pPr rtl="0"/>
          <a:r>
            <a:rPr lang="en-US" sz="2400" dirty="0" smtClean="0">
              <a:latin typeface="+mj-lt"/>
            </a:rPr>
            <a:t>Programmers make assumptions about their operation</a:t>
          </a:r>
          <a:endParaRPr lang="en-US" sz="2400" dirty="0">
            <a:latin typeface="+mj-lt"/>
          </a:endParaRPr>
        </a:p>
      </dgm:t>
    </dgm:pt>
    <dgm:pt modelId="{AF3CE435-F4D3-CC43-9671-A05C226144B1}" type="parTrans" cxnId="{1434DC26-A7A7-F343-9016-912DEF3518E4}">
      <dgm:prSet/>
      <dgm:spPr/>
      <dgm:t>
        <a:bodyPr/>
        <a:lstStyle/>
        <a:p>
          <a:endParaRPr lang="en-US"/>
        </a:p>
      </dgm:t>
    </dgm:pt>
    <dgm:pt modelId="{59BB9021-5B4C-3A4A-A7AA-FD46803C2470}" type="sibTrans" cxnId="{1434DC26-A7A7-F343-9016-912DEF3518E4}">
      <dgm:prSet/>
      <dgm:spPr/>
      <dgm:t>
        <a:bodyPr/>
        <a:lstStyle/>
        <a:p>
          <a:endParaRPr lang="en-US"/>
        </a:p>
      </dgm:t>
    </dgm:pt>
    <dgm:pt modelId="{10E8305F-6B3E-674C-B362-FBA44B4A1B04}">
      <dgm:prSet custT="1"/>
      <dgm:spPr/>
      <dgm:t>
        <a:bodyPr/>
        <a:lstStyle/>
        <a:p>
          <a:pPr rtl="0"/>
          <a:r>
            <a:rPr lang="en-US" sz="1600" dirty="0" smtClean="0">
              <a:latin typeface="+mj-lt"/>
            </a:rPr>
            <a:t>If incorrect behavior is not what is expected</a:t>
          </a:r>
          <a:endParaRPr lang="en-US" sz="1600" dirty="0">
            <a:latin typeface="+mj-lt"/>
          </a:endParaRPr>
        </a:p>
      </dgm:t>
    </dgm:pt>
    <dgm:pt modelId="{9526F9CF-0791-9542-824E-71DB051C885F}" type="parTrans" cxnId="{E2B41C99-EAC1-BF47-81F4-87F16EF7A9C4}">
      <dgm:prSet/>
      <dgm:spPr/>
      <dgm:t>
        <a:bodyPr/>
        <a:lstStyle/>
        <a:p>
          <a:endParaRPr lang="en-US"/>
        </a:p>
      </dgm:t>
    </dgm:pt>
    <dgm:pt modelId="{F8F0D295-4055-064D-8FC5-1537B736F3CB}" type="sibTrans" cxnId="{E2B41C99-EAC1-BF47-81F4-87F16EF7A9C4}">
      <dgm:prSet/>
      <dgm:spPr/>
      <dgm:t>
        <a:bodyPr/>
        <a:lstStyle/>
        <a:p>
          <a:endParaRPr lang="en-US"/>
        </a:p>
      </dgm:t>
    </dgm:pt>
    <dgm:pt modelId="{F06DD674-4D02-754A-AEA5-1B33ACA2FA53}">
      <dgm:prSet custT="1"/>
      <dgm:spPr/>
      <dgm:t>
        <a:bodyPr/>
        <a:lstStyle/>
        <a:p>
          <a:pPr rtl="0"/>
          <a:r>
            <a:rPr lang="en-US" sz="1600" dirty="0" smtClean="0">
              <a:latin typeface="+mj-lt"/>
            </a:rPr>
            <a:t>May be a result of system optimizing access to shared resources</a:t>
          </a:r>
          <a:endParaRPr lang="en-US" sz="1600" dirty="0">
            <a:latin typeface="+mj-lt"/>
          </a:endParaRPr>
        </a:p>
      </dgm:t>
    </dgm:pt>
    <dgm:pt modelId="{88344D57-9B3E-FC41-9275-4D83587E7F54}" type="parTrans" cxnId="{C1EE16DF-BBC7-7B49-B04B-17E603328803}">
      <dgm:prSet/>
      <dgm:spPr/>
      <dgm:t>
        <a:bodyPr/>
        <a:lstStyle/>
        <a:p>
          <a:endParaRPr lang="en-US"/>
        </a:p>
      </dgm:t>
    </dgm:pt>
    <dgm:pt modelId="{E2A714ED-01DA-2948-8150-AE940E5552FF}" type="sibTrans" cxnId="{C1EE16DF-BBC7-7B49-B04B-17E603328803}">
      <dgm:prSet/>
      <dgm:spPr/>
      <dgm:t>
        <a:bodyPr/>
        <a:lstStyle/>
        <a:p>
          <a:endParaRPr lang="en-US"/>
        </a:p>
      </dgm:t>
    </dgm:pt>
    <dgm:pt modelId="{09F1324D-B254-1B40-A418-A9F7DC6E9A85}">
      <dgm:prSet custT="1"/>
      <dgm:spPr/>
      <dgm:t>
        <a:bodyPr/>
        <a:lstStyle/>
        <a:p>
          <a:pPr rtl="0"/>
          <a:r>
            <a:rPr lang="en-US" sz="1600" dirty="0" smtClean="0">
              <a:latin typeface="+mj-lt"/>
            </a:rPr>
            <a:t>Results in requests for services being buffered, </a:t>
          </a:r>
          <a:r>
            <a:rPr lang="en-US" sz="1600" dirty="0" err="1" smtClean="0">
              <a:latin typeface="+mj-lt"/>
            </a:rPr>
            <a:t>resequenced</a:t>
          </a:r>
          <a:r>
            <a:rPr lang="en-US" sz="1600" dirty="0" smtClean="0">
              <a:latin typeface="+mj-lt"/>
            </a:rPr>
            <a:t>, or otherwise modified to optimize system use</a:t>
          </a:r>
          <a:endParaRPr lang="en-US" sz="1600" dirty="0">
            <a:latin typeface="+mj-lt"/>
          </a:endParaRPr>
        </a:p>
      </dgm:t>
    </dgm:pt>
    <dgm:pt modelId="{382DA4D4-5FFE-EB48-9400-277DEEC57196}" type="parTrans" cxnId="{7F3C81CE-2727-A048-B486-C3540C7941C8}">
      <dgm:prSet/>
      <dgm:spPr/>
      <dgm:t>
        <a:bodyPr/>
        <a:lstStyle/>
        <a:p>
          <a:endParaRPr lang="en-US"/>
        </a:p>
      </dgm:t>
    </dgm:pt>
    <dgm:pt modelId="{3C1143C0-3C55-F141-BAC6-7FE7966C1AD7}" type="sibTrans" cxnId="{7F3C81CE-2727-A048-B486-C3540C7941C8}">
      <dgm:prSet/>
      <dgm:spPr/>
      <dgm:t>
        <a:bodyPr/>
        <a:lstStyle/>
        <a:p>
          <a:endParaRPr lang="en-US"/>
        </a:p>
      </dgm:t>
    </dgm:pt>
    <dgm:pt modelId="{945E12E1-A5B4-2F49-8B6C-A172663FEA60}">
      <dgm:prSet custT="1"/>
      <dgm:spPr/>
      <dgm:t>
        <a:bodyPr/>
        <a:lstStyle/>
        <a:p>
          <a:pPr rtl="0"/>
          <a:r>
            <a:rPr lang="en-US" sz="1600" dirty="0" smtClean="0">
              <a:latin typeface="+mj-lt"/>
            </a:rPr>
            <a:t>Optimizations can conflict with program goals</a:t>
          </a:r>
          <a:endParaRPr lang="en-US" sz="1600" dirty="0">
            <a:latin typeface="+mj-lt"/>
          </a:endParaRPr>
        </a:p>
      </dgm:t>
    </dgm:pt>
    <dgm:pt modelId="{2B72242F-C87C-A943-A890-2529339C6345}" type="parTrans" cxnId="{3446BC64-4AE0-6749-8564-4F95EEE4B6C4}">
      <dgm:prSet/>
      <dgm:spPr/>
      <dgm:t>
        <a:bodyPr/>
        <a:lstStyle/>
        <a:p>
          <a:endParaRPr lang="en-US"/>
        </a:p>
      </dgm:t>
    </dgm:pt>
    <dgm:pt modelId="{6FC44EB2-2618-A64A-8816-9E5B21F25AF2}" type="sibTrans" cxnId="{3446BC64-4AE0-6749-8564-4F95EEE4B6C4}">
      <dgm:prSet/>
      <dgm:spPr/>
      <dgm:t>
        <a:bodyPr/>
        <a:lstStyle/>
        <a:p>
          <a:endParaRPr lang="en-US"/>
        </a:p>
      </dgm:t>
    </dgm:pt>
    <dgm:pt modelId="{F2C8B3F7-6F2A-1744-B3D2-EAE611D1CED3}" type="pres">
      <dgm:prSet presAssocID="{24742C70-801B-DF41-91B9-408966BB000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3CB5723-BD30-9042-BFF8-2905C75D4646}" type="pres">
      <dgm:prSet presAssocID="{CC3994F6-667D-D945-9BC9-8F1BEFB03EA3}" presName="composite" presStyleCnt="0"/>
      <dgm:spPr/>
    </dgm:pt>
    <dgm:pt modelId="{3961B64A-8DF9-FF4C-8678-29D880DC03C7}" type="pres">
      <dgm:prSet presAssocID="{CC3994F6-667D-D945-9BC9-8F1BEFB03EA3}" presName="LShape" presStyleLbl="alignNode1" presStyleIdx="0" presStyleCnt="3"/>
      <dgm:spPr/>
    </dgm:pt>
    <dgm:pt modelId="{6FA7C658-9A96-D44A-B2F7-A2D7686B328C}" type="pres">
      <dgm:prSet presAssocID="{CC3994F6-667D-D945-9BC9-8F1BEFB03EA3}" presName="Parent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71C7D3-510D-834D-84EE-130D1C5BD966}" type="pres">
      <dgm:prSet presAssocID="{CC3994F6-667D-D945-9BC9-8F1BEFB03EA3}" presName="Triangle" presStyleLbl="alignNode1" presStyleIdx="1" presStyleCnt="3"/>
      <dgm:spPr/>
    </dgm:pt>
    <dgm:pt modelId="{82BDCAAF-5E95-6B47-A7A1-42742314AD69}" type="pres">
      <dgm:prSet presAssocID="{95CDD691-B18B-DB48-BFAF-D3E191431F70}" presName="sibTrans" presStyleCnt="0"/>
      <dgm:spPr/>
    </dgm:pt>
    <dgm:pt modelId="{11ED0FE9-766D-AA43-89CE-474FE1EC2074}" type="pres">
      <dgm:prSet presAssocID="{95CDD691-B18B-DB48-BFAF-D3E191431F70}" presName="space" presStyleCnt="0"/>
      <dgm:spPr/>
    </dgm:pt>
    <dgm:pt modelId="{DEF03E45-C96C-EA43-9BF7-5F687F6EFF03}" type="pres">
      <dgm:prSet presAssocID="{14F36AC7-CEFE-6F45-BB59-EE3096DFC2D8}" presName="composite" presStyleCnt="0"/>
      <dgm:spPr/>
    </dgm:pt>
    <dgm:pt modelId="{96937F3D-859C-D440-83F6-D5858B36D13A}" type="pres">
      <dgm:prSet presAssocID="{14F36AC7-CEFE-6F45-BB59-EE3096DFC2D8}" presName="LShape" presStyleLbl="alignNode1" presStyleIdx="2" presStyleCnt="3"/>
      <dgm:spPr/>
    </dgm:pt>
    <dgm:pt modelId="{40CAD590-BBE1-C641-88F4-9DCEEE4E685C}" type="pres">
      <dgm:prSet presAssocID="{14F36AC7-CEFE-6F45-BB59-EE3096DFC2D8}" presName="Parent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9E29EC-01D9-704D-9275-E021C8E1C10F}" type="presOf" srcId="{10E8305F-6B3E-674C-B362-FBA44B4A1B04}" destId="{40CAD590-BBE1-C641-88F4-9DCEEE4E685C}" srcOrd="0" destOrd="1" presId="urn:microsoft.com/office/officeart/2009/3/layout/StepUpProcess"/>
    <dgm:cxn modelId="{9248D340-0927-D248-A233-E06E6EAD7D4B}" type="presOf" srcId="{CC3994F6-667D-D945-9BC9-8F1BEFB03EA3}" destId="{6FA7C658-9A96-D44A-B2F7-A2D7686B328C}" srcOrd="0" destOrd="0" presId="urn:microsoft.com/office/officeart/2009/3/layout/StepUpProcess"/>
    <dgm:cxn modelId="{699F7690-39CD-6C42-86D8-013DF68B72DF}" type="presOf" srcId="{945E12E1-A5B4-2F49-8B6C-A172663FEA60}" destId="{40CAD590-BBE1-C641-88F4-9DCEEE4E685C}" srcOrd="0" destOrd="4" presId="urn:microsoft.com/office/officeart/2009/3/layout/StepUpProcess"/>
    <dgm:cxn modelId="{C1EE16DF-BBC7-7B49-B04B-17E603328803}" srcId="{14F36AC7-CEFE-6F45-BB59-EE3096DFC2D8}" destId="{F06DD674-4D02-754A-AEA5-1B33ACA2FA53}" srcOrd="1" destOrd="0" parTransId="{88344D57-9B3E-FC41-9275-4D83587E7F54}" sibTransId="{E2A714ED-01DA-2948-8150-AE940E5552FF}"/>
    <dgm:cxn modelId="{39029174-BF60-5B44-AFF4-51FC81D8BF2D}" type="presOf" srcId="{14F36AC7-CEFE-6F45-BB59-EE3096DFC2D8}" destId="{40CAD590-BBE1-C641-88F4-9DCEEE4E685C}" srcOrd="0" destOrd="0" presId="urn:microsoft.com/office/officeart/2009/3/layout/StepUpProcess"/>
    <dgm:cxn modelId="{001F4568-BB52-E94E-A1C4-616F326E7333}" type="presOf" srcId="{24742C70-801B-DF41-91B9-408966BB0002}" destId="{F2C8B3F7-6F2A-1744-B3D2-EAE611D1CED3}" srcOrd="0" destOrd="0" presId="urn:microsoft.com/office/officeart/2009/3/layout/StepUpProcess"/>
    <dgm:cxn modelId="{E2B41C99-EAC1-BF47-81F4-87F16EF7A9C4}" srcId="{14F36AC7-CEFE-6F45-BB59-EE3096DFC2D8}" destId="{10E8305F-6B3E-674C-B362-FBA44B4A1B04}" srcOrd="0" destOrd="0" parTransId="{9526F9CF-0791-9542-824E-71DB051C885F}" sibTransId="{F8F0D295-4055-064D-8FC5-1537B736F3CB}"/>
    <dgm:cxn modelId="{3446BC64-4AE0-6749-8564-4F95EEE4B6C4}" srcId="{14F36AC7-CEFE-6F45-BB59-EE3096DFC2D8}" destId="{945E12E1-A5B4-2F49-8B6C-A172663FEA60}" srcOrd="3" destOrd="0" parTransId="{2B72242F-C87C-A943-A890-2529339C6345}" sibTransId="{6FC44EB2-2618-A64A-8816-9E5B21F25AF2}"/>
    <dgm:cxn modelId="{1434DC26-A7A7-F343-9016-912DEF3518E4}" srcId="{24742C70-801B-DF41-91B9-408966BB0002}" destId="{14F36AC7-CEFE-6F45-BB59-EE3096DFC2D8}" srcOrd="1" destOrd="0" parTransId="{AF3CE435-F4D3-CC43-9671-A05C226144B1}" sibTransId="{59BB9021-5B4C-3A4A-A7AA-FD46803C2470}"/>
    <dgm:cxn modelId="{909FA51A-0D57-594D-8AC3-AD3B84938A45}" type="presOf" srcId="{09F1324D-B254-1B40-A418-A9F7DC6E9A85}" destId="{40CAD590-BBE1-C641-88F4-9DCEEE4E685C}" srcOrd="0" destOrd="3" presId="urn:microsoft.com/office/officeart/2009/3/layout/StepUpProcess"/>
    <dgm:cxn modelId="{7F3C81CE-2727-A048-B486-C3540C7941C8}" srcId="{14F36AC7-CEFE-6F45-BB59-EE3096DFC2D8}" destId="{09F1324D-B254-1B40-A418-A9F7DC6E9A85}" srcOrd="2" destOrd="0" parTransId="{382DA4D4-5FFE-EB48-9400-277DEEC57196}" sibTransId="{3C1143C0-3C55-F141-BAC6-7FE7966C1AD7}"/>
    <dgm:cxn modelId="{1959FC1B-5CDC-AF4C-A8B1-3FE98F21033D}" type="presOf" srcId="{F06DD674-4D02-754A-AEA5-1B33ACA2FA53}" destId="{40CAD590-BBE1-C641-88F4-9DCEEE4E685C}" srcOrd="0" destOrd="2" presId="urn:microsoft.com/office/officeart/2009/3/layout/StepUpProcess"/>
    <dgm:cxn modelId="{0FB8CBEE-2445-CA4C-809E-92103459270F}" srcId="{24742C70-801B-DF41-91B9-408966BB0002}" destId="{CC3994F6-667D-D945-9BC9-8F1BEFB03EA3}" srcOrd="0" destOrd="0" parTransId="{229FA34A-D017-8943-8DF1-35E441541DA5}" sibTransId="{95CDD691-B18B-DB48-BFAF-D3E191431F70}"/>
    <dgm:cxn modelId="{B98BFD76-F213-F245-9DDC-2E1E6413425E}" type="presParOf" srcId="{F2C8B3F7-6F2A-1744-B3D2-EAE611D1CED3}" destId="{53CB5723-BD30-9042-BFF8-2905C75D4646}" srcOrd="0" destOrd="0" presId="urn:microsoft.com/office/officeart/2009/3/layout/StepUpProcess"/>
    <dgm:cxn modelId="{63351B39-9BA3-F648-BC43-A110DBCCEB91}" type="presParOf" srcId="{53CB5723-BD30-9042-BFF8-2905C75D4646}" destId="{3961B64A-8DF9-FF4C-8678-29D880DC03C7}" srcOrd="0" destOrd="0" presId="urn:microsoft.com/office/officeart/2009/3/layout/StepUpProcess"/>
    <dgm:cxn modelId="{20C1E5F1-9CDC-AD42-926C-C43C94774A19}" type="presParOf" srcId="{53CB5723-BD30-9042-BFF8-2905C75D4646}" destId="{6FA7C658-9A96-D44A-B2F7-A2D7686B328C}" srcOrd="1" destOrd="0" presId="urn:microsoft.com/office/officeart/2009/3/layout/StepUpProcess"/>
    <dgm:cxn modelId="{62F2A17F-5553-5645-92C8-4FAF8E8538C2}" type="presParOf" srcId="{53CB5723-BD30-9042-BFF8-2905C75D4646}" destId="{0271C7D3-510D-834D-84EE-130D1C5BD966}" srcOrd="2" destOrd="0" presId="urn:microsoft.com/office/officeart/2009/3/layout/StepUpProcess"/>
    <dgm:cxn modelId="{E2F3AC04-2BAE-5241-87DA-4F76775DF1FF}" type="presParOf" srcId="{F2C8B3F7-6F2A-1744-B3D2-EAE611D1CED3}" destId="{82BDCAAF-5E95-6B47-A7A1-42742314AD69}" srcOrd="1" destOrd="0" presId="urn:microsoft.com/office/officeart/2009/3/layout/StepUpProcess"/>
    <dgm:cxn modelId="{393F31EE-B088-8148-8227-FB33D21D8F9F}" type="presParOf" srcId="{82BDCAAF-5E95-6B47-A7A1-42742314AD69}" destId="{11ED0FE9-766D-AA43-89CE-474FE1EC2074}" srcOrd="0" destOrd="0" presId="urn:microsoft.com/office/officeart/2009/3/layout/StepUpProcess"/>
    <dgm:cxn modelId="{6446AA6F-CFD7-E947-84C3-747752EA0245}" type="presParOf" srcId="{F2C8B3F7-6F2A-1744-B3D2-EAE611D1CED3}" destId="{DEF03E45-C96C-EA43-9BF7-5F687F6EFF03}" srcOrd="2" destOrd="0" presId="urn:microsoft.com/office/officeart/2009/3/layout/StepUpProcess"/>
    <dgm:cxn modelId="{BF35FF84-750D-BA4F-AE1B-F4C2B83217B2}" type="presParOf" srcId="{DEF03E45-C96C-EA43-9BF7-5F687F6EFF03}" destId="{96937F3D-859C-D440-83F6-D5858B36D13A}" srcOrd="0" destOrd="0" presId="urn:microsoft.com/office/officeart/2009/3/layout/StepUpProcess"/>
    <dgm:cxn modelId="{F5C299F7-74C7-2142-98F1-409E30DAD66F}" type="presParOf" srcId="{DEF03E45-C96C-EA43-9BF7-5F687F6EFF03}" destId="{40CAD590-BBE1-C641-88F4-9DCEEE4E685C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F973919-A29F-3E4A-A06B-52BFF5D37C8A}" type="doc">
      <dgm:prSet loTypeId="urn:microsoft.com/office/officeart/2005/8/layout/vList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721BF8-60CD-6942-969F-FD174B7309E0}">
      <dgm:prSet custT="1"/>
      <dgm:spPr/>
      <dgm:t>
        <a:bodyPr/>
        <a:lstStyle/>
        <a:p>
          <a:pPr rtl="0"/>
          <a:r>
            <a:rPr lang="en-US" sz="2400" dirty="0" smtClean="0">
              <a:latin typeface="+mj-lt"/>
            </a:rPr>
            <a:t>Programs may use functionality and services of other programs</a:t>
          </a:r>
          <a:endParaRPr lang="en-US" sz="2400" dirty="0">
            <a:latin typeface="+mj-lt"/>
          </a:endParaRPr>
        </a:p>
      </dgm:t>
    </dgm:pt>
    <dgm:pt modelId="{D7E836BB-10A4-284C-BE68-EE40C0DCBEB0}" type="parTrans" cxnId="{19AE0B87-B9A1-E444-87A6-502FFD1F5DFC}">
      <dgm:prSet/>
      <dgm:spPr/>
      <dgm:t>
        <a:bodyPr/>
        <a:lstStyle/>
        <a:p>
          <a:endParaRPr lang="en-US"/>
        </a:p>
      </dgm:t>
    </dgm:pt>
    <dgm:pt modelId="{AB4DEAAB-94A8-D04B-9B1B-1A5DC9027FFB}" type="sibTrans" cxnId="{19AE0B87-B9A1-E444-87A6-502FFD1F5DFC}">
      <dgm:prSet/>
      <dgm:spPr/>
      <dgm:t>
        <a:bodyPr/>
        <a:lstStyle/>
        <a:p>
          <a:endParaRPr lang="en-US"/>
        </a:p>
      </dgm:t>
    </dgm:pt>
    <dgm:pt modelId="{7B2DC31E-DDA8-7140-B02F-295A89E060D1}">
      <dgm:prSet/>
      <dgm:spPr/>
      <dgm:t>
        <a:bodyPr/>
        <a:lstStyle/>
        <a:p>
          <a:pPr rtl="0"/>
          <a:r>
            <a:rPr lang="en-US" sz="1700" dirty="0" smtClean="0">
              <a:latin typeface="+mj-lt"/>
            </a:rPr>
            <a:t>Security vulnerabilities can result unless care is taken with this interaction</a:t>
          </a:r>
          <a:endParaRPr lang="en-US" sz="1700" dirty="0">
            <a:latin typeface="+mj-lt"/>
          </a:endParaRPr>
        </a:p>
      </dgm:t>
    </dgm:pt>
    <dgm:pt modelId="{C5AA3850-11C2-5142-B529-CBE5873A016B}" type="parTrans" cxnId="{4C48C3C7-FF14-2542-A835-F275189A0057}">
      <dgm:prSet/>
      <dgm:spPr/>
      <dgm:t>
        <a:bodyPr/>
        <a:lstStyle/>
        <a:p>
          <a:endParaRPr lang="en-US"/>
        </a:p>
      </dgm:t>
    </dgm:pt>
    <dgm:pt modelId="{36DDD313-4176-B449-BB4A-5ACA5DFBC3CE}" type="sibTrans" cxnId="{4C48C3C7-FF14-2542-A835-F275189A0057}">
      <dgm:prSet/>
      <dgm:spPr/>
      <dgm:t>
        <a:bodyPr/>
        <a:lstStyle/>
        <a:p>
          <a:endParaRPr lang="en-US"/>
        </a:p>
      </dgm:t>
    </dgm:pt>
    <dgm:pt modelId="{D6FECE6C-FE4D-EA44-B09B-4CC704660D21}">
      <dgm:prSet custT="1"/>
      <dgm:spPr/>
      <dgm:t>
        <a:bodyPr/>
        <a:lstStyle/>
        <a:p>
          <a:pPr rtl="0"/>
          <a:r>
            <a:rPr lang="en-US" sz="1600" dirty="0" smtClean="0">
              <a:latin typeface="+mj-lt"/>
            </a:rPr>
            <a:t>Such issues are of particular concern when the program being used did not adequately identify all the security concerns that might arise</a:t>
          </a:r>
          <a:endParaRPr lang="en-US" sz="1600" dirty="0">
            <a:latin typeface="+mj-lt"/>
          </a:endParaRPr>
        </a:p>
      </dgm:t>
    </dgm:pt>
    <dgm:pt modelId="{76EE08C0-FDE1-F245-8559-2CEAAF20AD8A}" type="parTrans" cxnId="{1965E482-E58E-904B-BBDD-55AC1414E467}">
      <dgm:prSet/>
      <dgm:spPr/>
      <dgm:t>
        <a:bodyPr/>
        <a:lstStyle/>
        <a:p>
          <a:endParaRPr lang="en-US"/>
        </a:p>
      </dgm:t>
    </dgm:pt>
    <dgm:pt modelId="{403C09CB-7BC7-C04B-AE6B-80B8B7914A65}" type="sibTrans" cxnId="{1965E482-E58E-904B-BBDD-55AC1414E467}">
      <dgm:prSet/>
      <dgm:spPr/>
      <dgm:t>
        <a:bodyPr/>
        <a:lstStyle/>
        <a:p>
          <a:endParaRPr lang="en-US"/>
        </a:p>
      </dgm:t>
    </dgm:pt>
    <dgm:pt modelId="{926F0C66-B3CE-9943-86C1-4B1D4F011A79}">
      <dgm:prSet custT="1"/>
      <dgm:spPr/>
      <dgm:t>
        <a:bodyPr/>
        <a:lstStyle/>
        <a:p>
          <a:pPr rtl="0"/>
          <a:r>
            <a:rPr lang="en-US" sz="1600" dirty="0" smtClean="0">
              <a:latin typeface="+mj-lt"/>
            </a:rPr>
            <a:t>Occurs with the current trend of providing Web interfaces to programs</a:t>
          </a:r>
          <a:endParaRPr lang="en-US" sz="1600" dirty="0">
            <a:latin typeface="+mj-lt"/>
          </a:endParaRPr>
        </a:p>
      </dgm:t>
    </dgm:pt>
    <dgm:pt modelId="{F1F1D220-C4AA-4E47-8E36-41A0AD37C653}" type="parTrans" cxnId="{D7CEA055-6600-A142-BF01-A75FEAC15485}">
      <dgm:prSet/>
      <dgm:spPr/>
      <dgm:t>
        <a:bodyPr/>
        <a:lstStyle/>
        <a:p>
          <a:endParaRPr lang="en-US"/>
        </a:p>
      </dgm:t>
    </dgm:pt>
    <dgm:pt modelId="{4EB69E7F-1DEF-B840-81EC-4E204237A065}" type="sibTrans" cxnId="{D7CEA055-6600-A142-BF01-A75FEAC15485}">
      <dgm:prSet/>
      <dgm:spPr/>
      <dgm:t>
        <a:bodyPr/>
        <a:lstStyle/>
        <a:p>
          <a:endParaRPr lang="en-US"/>
        </a:p>
      </dgm:t>
    </dgm:pt>
    <dgm:pt modelId="{D11A9C38-B877-2647-8BFD-0392AB86E009}">
      <dgm:prSet custT="1"/>
      <dgm:spPr/>
      <dgm:t>
        <a:bodyPr/>
        <a:lstStyle/>
        <a:p>
          <a:pPr rtl="0"/>
          <a:r>
            <a:rPr lang="en-US" sz="1600" dirty="0" smtClean="0">
              <a:latin typeface="+mj-lt"/>
            </a:rPr>
            <a:t>Burden falls on the newer programs to identify and manage any security issues that may arise</a:t>
          </a:r>
          <a:endParaRPr lang="en-US" sz="1600" dirty="0">
            <a:latin typeface="+mj-lt"/>
          </a:endParaRPr>
        </a:p>
      </dgm:t>
    </dgm:pt>
    <dgm:pt modelId="{8F1C4057-761F-BB4A-8716-138105E2293E}" type="parTrans" cxnId="{15ED4F15-FF5E-2D49-9E66-4C21D3F42B3C}">
      <dgm:prSet/>
      <dgm:spPr/>
      <dgm:t>
        <a:bodyPr/>
        <a:lstStyle/>
        <a:p>
          <a:endParaRPr lang="en-US"/>
        </a:p>
      </dgm:t>
    </dgm:pt>
    <dgm:pt modelId="{AE391952-C0A7-634D-9D35-43C4AEA52CEB}" type="sibTrans" cxnId="{15ED4F15-FF5E-2D49-9E66-4C21D3F42B3C}">
      <dgm:prSet/>
      <dgm:spPr/>
      <dgm:t>
        <a:bodyPr/>
        <a:lstStyle/>
        <a:p>
          <a:endParaRPr lang="en-US"/>
        </a:p>
      </dgm:t>
    </dgm:pt>
    <dgm:pt modelId="{5ED96FD8-F538-594B-A5FC-067EE04D5084}">
      <dgm:prSet custT="1"/>
      <dgm:spPr/>
      <dgm:t>
        <a:bodyPr/>
        <a:lstStyle/>
        <a:p>
          <a:pPr rtl="0"/>
          <a:r>
            <a:rPr lang="en-US" sz="2400" dirty="0" smtClean="0">
              <a:latin typeface="+mj-lt"/>
            </a:rPr>
            <a:t>Issue of data confidentiality/integrity</a:t>
          </a:r>
          <a:endParaRPr lang="en-US" sz="2400" dirty="0">
            <a:latin typeface="+mj-lt"/>
          </a:endParaRPr>
        </a:p>
      </dgm:t>
    </dgm:pt>
    <dgm:pt modelId="{99AF2794-FEED-7C4C-85AE-C2E141902C20}" type="parTrans" cxnId="{0352DD89-ACB2-7B40-BD4B-BFB1FAA9871D}">
      <dgm:prSet/>
      <dgm:spPr/>
      <dgm:t>
        <a:bodyPr/>
        <a:lstStyle/>
        <a:p>
          <a:endParaRPr lang="en-US"/>
        </a:p>
      </dgm:t>
    </dgm:pt>
    <dgm:pt modelId="{8EF62AB5-DC08-6C4A-9159-C9F512DCB7BA}" type="sibTrans" cxnId="{0352DD89-ACB2-7B40-BD4B-BFB1FAA9871D}">
      <dgm:prSet/>
      <dgm:spPr/>
      <dgm:t>
        <a:bodyPr/>
        <a:lstStyle/>
        <a:p>
          <a:endParaRPr lang="en-US"/>
        </a:p>
      </dgm:t>
    </dgm:pt>
    <dgm:pt modelId="{BD32860D-FECA-A04C-8533-30D5486134EC}">
      <dgm:prSet custT="1"/>
      <dgm:spPr/>
      <dgm:t>
        <a:bodyPr/>
        <a:lstStyle/>
        <a:p>
          <a:pPr rtl="0"/>
          <a:r>
            <a:rPr lang="en-US" sz="2400" dirty="0" smtClean="0">
              <a:latin typeface="+mj-lt"/>
            </a:rPr>
            <a:t>Detection and handling of exceptions and errors generated by interaction is also important from a security perspective</a:t>
          </a:r>
          <a:endParaRPr lang="en-US" sz="2400" dirty="0">
            <a:latin typeface="+mj-lt"/>
          </a:endParaRPr>
        </a:p>
      </dgm:t>
    </dgm:pt>
    <dgm:pt modelId="{82CC7F70-1EA8-3F4A-8B13-B37C61427662}" type="parTrans" cxnId="{AB00E5F8-B726-2247-8756-3A95C7BAE941}">
      <dgm:prSet/>
      <dgm:spPr/>
      <dgm:t>
        <a:bodyPr/>
        <a:lstStyle/>
        <a:p>
          <a:endParaRPr lang="en-US"/>
        </a:p>
      </dgm:t>
    </dgm:pt>
    <dgm:pt modelId="{AF679065-D8E5-0E40-AB44-A2693525BC9F}" type="sibTrans" cxnId="{AB00E5F8-B726-2247-8756-3A95C7BAE941}">
      <dgm:prSet/>
      <dgm:spPr/>
      <dgm:t>
        <a:bodyPr/>
        <a:lstStyle/>
        <a:p>
          <a:endParaRPr lang="en-US"/>
        </a:p>
      </dgm:t>
    </dgm:pt>
    <dgm:pt modelId="{AC663F4A-CD97-4744-AEB6-C1D09B6F1FA3}" type="pres">
      <dgm:prSet presAssocID="{CF973919-A29F-3E4A-A06B-52BFF5D37C8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057E10-FED3-CF4D-BC75-8F4E62C385D6}" type="pres">
      <dgm:prSet presAssocID="{1A721BF8-60CD-6942-969F-FD174B7309E0}" presName="parentText" presStyleLbl="node1" presStyleIdx="0" presStyleCnt="3" custScaleY="82027" custLinFactNeighborY="-1016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872031-589D-E64E-AA21-CB2F893DE083}" type="pres">
      <dgm:prSet presAssocID="{1A721BF8-60CD-6942-969F-FD174B7309E0}" presName="childText" presStyleLbl="revTx" presStyleIdx="0" presStyleCnt="1" custScaleY="1108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F1060C-AA3A-FC4C-AAA9-7DE859BC1170}" type="pres">
      <dgm:prSet presAssocID="{5ED96FD8-F538-594B-A5FC-067EE04D5084}" presName="parentText" presStyleLbl="node1" presStyleIdx="1" presStyleCnt="3" custScaleY="5289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7E024C-F073-904C-B1A2-85F036BFA805}" type="pres">
      <dgm:prSet presAssocID="{8EF62AB5-DC08-6C4A-9159-C9F512DCB7BA}" presName="spacer" presStyleCnt="0"/>
      <dgm:spPr/>
    </dgm:pt>
    <dgm:pt modelId="{7CC50A5C-6DDF-7A4B-B4EF-D6D9D82B8FBB}" type="pres">
      <dgm:prSet presAssocID="{BD32860D-FECA-A04C-8533-30D5486134EC}" presName="parentText" presStyleLbl="node1" presStyleIdx="2" presStyleCnt="3" custScaleY="1263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6D5ED2-C6F1-0845-8F4B-E866720C598D}" type="presOf" srcId="{1A721BF8-60CD-6942-969F-FD174B7309E0}" destId="{25057E10-FED3-CF4D-BC75-8F4E62C385D6}" srcOrd="0" destOrd="0" presId="urn:microsoft.com/office/officeart/2005/8/layout/vList2"/>
    <dgm:cxn modelId="{19AE0B87-B9A1-E444-87A6-502FFD1F5DFC}" srcId="{CF973919-A29F-3E4A-A06B-52BFF5D37C8A}" destId="{1A721BF8-60CD-6942-969F-FD174B7309E0}" srcOrd="0" destOrd="0" parTransId="{D7E836BB-10A4-284C-BE68-EE40C0DCBEB0}" sibTransId="{AB4DEAAB-94A8-D04B-9B1B-1A5DC9027FFB}"/>
    <dgm:cxn modelId="{AB00E5F8-B726-2247-8756-3A95C7BAE941}" srcId="{CF973919-A29F-3E4A-A06B-52BFF5D37C8A}" destId="{BD32860D-FECA-A04C-8533-30D5486134EC}" srcOrd="2" destOrd="0" parTransId="{82CC7F70-1EA8-3F4A-8B13-B37C61427662}" sibTransId="{AF679065-D8E5-0E40-AB44-A2693525BC9F}"/>
    <dgm:cxn modelId="{6C9CE16F-E4ED-B748-B6B6-896CEC7E12CE}" type="presOf" srcId="{5ED96FD8-F538-594B-A5FC-067EE04D5084}" destId="{48F1060C-AA3A-FC4C-AAA9-7DE859BC1170}" srcOrd="0" destOrd="0" presId="urn:microsoft.com/office/officeart/2005/8/layout/vList2"/>
    <dgm:cxn modelId="{D7CEA055-6600-A142-BF01-A75FEAC15485}" srcId="{7B2DC31E-DDA8-7140-B02F-295A89E060D1}" destId="{926F0C66-B3CE-9943-86C1-4B1D4F011A79}" srcOrd="1" destOrd="0" parTransId="{F1F1D220-C4AA-4E47-8E36-41A0AD37C653}" sibTransId="{4EB69E7F-1DEF-B840-81EC-4E204237A065}"/>
    <dgm:cxn modelId="{9AC3801D-14C5-C44A-9ABB-F4B5DE3A243B}" type="presOf" srcId="{D6FECE6C-FE4D-EA44-B09B-4CC704660D21}" destId="{65872031-589D-E64E-AA21-CB2F893DE083}" srcOrd="0" destOrd="1" presId="urn:microsoft.com/office/officeart/2005/8/layout/vList2"/>
    <dgm:cxn modelId="{A91B1F8A-561C-2D4F-B33B-FE9FBE162597}" type="presOf" srcId="{926F0C66-B3CE-9943-86C1-4B1D4F011A79}" destId="{65872031-589D-E64E-AA21-CB2F893DE083}" srcOrd="0" destOrd="2" presId="urn:microsoft.com/office/officeart/2005/8/layout/vList2"/>
    <dgm:cxn modelId="{764AE7C9-1990-5E45-B641-E5B7EFF0A6D7}" type="presOf" srcId="{BD32860D-FECA-A04C-8533-30D5486134EC}" destId="{7CC50A5C-6DDF-7A4B-B4EF-D6D9D82B8FBB}" srcOrd="0" destOrd="0" presId="urn:microsoft.com/office/officeart/2005/8/layout/vList2"/>
    <dgm:cxn modelId="{0352DD89-ACB2-7B40-BD4B-BFB1FAA9871D}" srcId="{CF973919-A29F-3E4A-A06B-52BFF5D37C8A}" destId="{5ED96FD8-F538-594B-A5FC-067EE04D5084}" srcOrd="1" destOrd="0" parTransId="{99AF2794-FEED-7C4C-85AE-C2E141902C20}" sibTransId="{8EF62AB5-DC08-6C4A-9159-C9F512DCB7BA}"/>
    <dgm:cxn modelId="{53533FD8-BC94-EF4C-AB1C-0F8DC387C006}" type="presOf" srcId="{D11A9C38-B877-2647-8BFD-0392AB86E009}" destId="{65872031-589D-E64E-AA21-CB2F893DE083}" srcOrd="0" destOrd="3" presId="urn:microsoft.com/office/officeart/2005/8/layout/vList2"/>
    <dgm:cxn modelId="{1965E482-E58E-904B-BBDD-55AC1414E467}" srcId="{7B2DC31E-DDA8-7140-B02F-295A89E060D1}" destId="{D6FECE6C-FE4D-EA44-B09B-4CC704660D21}" srcOrd="0" destOrd="0" parTransId="{76EE08C0-FDE1-F245-8559-2CEAAF20AD8A}" sibTransId="{403C09CB-7BC7-C04B-AE6B-80B8B7914A65}"/>
    <dgm:cxn modelId="{D019560C-62BC-7444-B5CD-8BC85806976D}" type="presOf" srcId="{7B2DC31E-DDA8-7140-B02F-295A89E060D1}" destId="{65872031-589D-E64E-AA21-CB2F893DE083}" srcOrd="0" destOrd="0" presId="urn:microsoft.com/office/officeart/2005/8/layout/vList2"/>
    <dgm:cxn modelId="{4C48C3C7-FF14-2542-A835-F275189A0057}" srcId="{1A721BF8-60CD-6942-969F-FD174B7309E0}" destId="{7B2DC31E-DDA8-7140-B02F-295A89E060D1}" srcOrd="0" destOrd="0" parTransId="{C5AA3850-11C2-5142-B529-CBE5873A016B}" sibTransId="{36DDD313-4176-B449-BB4A-5ACA5DFBC3CE}"/>
    <dgm:cxn modelId="{B6EE9C93-C498-2846-A37B-B70FA754076D}" type="presOf" srcId="{CF973919-A29F-3E4A-A06B-52BFF5D37C8A}" destId="{AC663F4A-CD97-4744-AEB6-C1D09B6F1FA3}" srcOrd="0" destOrd="0" presId="urn:microsoft.com/office/officeart/2005/8/layout/vList2"/>
    <dgm:cxn modelId="{15ED4F15-FF5E-2D49-9E66-4C21D3F42B3C}" srcId="{7B2DC31E-DDA8-7140-B02F-295A89E060D1}" destId="{D11A9C38-B877-2647-8BFD-0392AB86E009}" srcOrd="2" destOrd="0" parTransId="{8F1C4057-761F-BB4A-8716-138105E2293E}" sibTransId="{AE391952-C0A7-634D-9D35-43C4AEA52CEB}"/>
    <dgm:cxn modelId="{F9D991E0-7ACD-0644-B0B3-D0AAD5646011}" type="presParOf" srcId="{AC663F4A-CD97-4744-AEB6-C1D09B6F1FA3}" destId="{25057E10-FED3-CF4D-BC75-8F4E62C385D6}" srcOrd="0" destOrd="0" presId="urn:microsoft.com/office/officeart/2005/8/layout/vList2"/>
    <dgm:cxn modelId="{58EAF13B-C60A-5B44-8FFA-748979FB5398}" type="presParOf" srcId="{AC663F4A-CD97-4744-AEB6-C1D09B6F1FA3}" destId="{65872031-589D-E64E-AA21-CB2F893DE083}" srcOrd="1" destOrd="0" presId="urn:microsoft.com/office/officeart/2005/8/layout/vList2"/>
    <dgm:cxn modelId="{95C1AC89-4371-FE43-B66B-5959E2F609CE}" type="presParOf" srcId="{AC663F4A-CD97-4744-AEB6-C1D09B6F1FA3}" destId="{48F1060C-AA3A-FC4C-AAA9-7DE859BC1170}" srcOrd="2" destOrd="0" presId="urn:microsoft.com/office/officeart/2005/8/layout/vList2"/>
    <dgm:cxn modelId="{61D4E595-69CD-F449-B533-67B4A321DCF6}" type="presParOf" srcId="{AC663F4A-CD97-4744-AEB6-C1D09B6F1FA3}" destId="{D57E024C-F073-904C-B1A2-85F036BFA805}" srcOrd="3" destOrd="0" presId="urn:microsoft.com/office/officeart/2005/8/layout/vList2"/>
    <dgm:cxn modelId="{445DE182-408C-6D48-8F85-ECFA5B4E7D5A}" type="presParOf" srcId="{AC663F4A-CD97-4744-AEB6-C1D09B6F1FA3}" destId="{7CC50A5C-6DDF-7A4B-B4EF-D6D9D82B8FB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738F0A-12D4-1D4E-B61F-4C8847B791E1}" type="doc">
      <dgm:prSet loTypeId="urn:microsoft.com/office/officeart/2005/8/layout/matrix2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D73414-F3C5-3645-B671-75ED3C512E4D}">
      <dgm:prSet/>
      <dgm:spPr/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j-lt"/>
            </a:rPr>
            <a:t>Incorrect handling is a very common failing</a:t>
          </a:r>
        </a:p>
      </dgm:t>
    </dgm:pt>
    <dgm:pt modelId="{30EF3C21-D509-0142-877E-3DE7B9792E2A}" type="parTrans" cxnId="{FC472137-78B5-0342-A628-3AF5BB43906C}">
      <dgm:prSet/>
      <dgm:spPr/>
      <dgm:t>
        <a:bodyPr/>
        <a:lstStyle/>
        <a:p>
          <a:endParaRPr lang="en-US"/>
        </a:p>
      </dgm:t>
    </dgm:pt>
    <dgm:pt modelId="{B1DC9B8D-B374-CA46-B2A3-8E87A28E15C6}" type="sibTrans" cxnId="{FC472137-78B5-0342-A628-3AF5BB43906C}">
      <dgm:prSet/>
      <dgm:spPr/>
      <dgm:t>
        <a:bodyPr/>
        <a:lstStyle/>
        <a:p>
          <a:endParaRPr lang="en-US"/>
        </a:p>
      </dgm:t>
    </dgm:pt>
    <dgm:pt modelId="{E51589B7-2D02-9946-BC87-DE40AA7CFBB4}">
      <dgm:prSet/>
      <dgm:spPr/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j-lt"/>
            </a:rPr>
            <a:t>Input is any source of data from outside and whose value is not explicitly known by the programmer when the code was written</a:t>
          </a:r>
        </a:p>
      </dgm:t>
    </dgm:pt>
    <dgm:pt modelId="{24674599-52B2-7947-BAA8-83494ACB2B90}" type="parTrans" cxnId="{D0CE5C8B-5A76-EA4B-AB50-25983613E7EF}">
      <dgm:prSet/>
      <dgm:spPr/>
      <dgm:t>
        <a:bodyPr/>
        <a:lstStyle/>
        <a:p>
          <a:endParaRPr lang="en-US"/>
        </a:p>
      </dgm:t>
    </dgm:pt>
    <dgm:pt modelId="{B5B9807C-E0E3-9D43-A4E5-CC84B018FC36}" type="sibTrans" cxnId="{D0CE5C8B-5A76-EA4B-AB50-25983613E7EF}">
      <dgm:prSet/>
      <dgm:spPr/>
      <dgm:t>
        <a:bodyPr/>
        <a:lstStyle/>
        <a:p>
          <a:endParaRPr lang="en-US"/>
        </a:p>
      </dgm:t>
    </dgm:pt>
    <dgm:pt modelId="{40787A6F-1C6B-1641-90DC-DCAF79BEC773}">
      <dgm:prSet/>
      <dgm:spPr/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j-lt"/>
            </a:rPr>
            <a:t>Must identify all data sources</a:t>
          </a:r>
          <a:endParaRPr lang="en-US" b="1" dirty="0">
            <a:solidFill>
              <a:srgbClr val="000000"/>
            </a:solidFill>
            <a:latin typeface="+mj-lt"/>
          </a:endParaRPr>
        </a:p>
      </dgm:t>
    </dgm:pt>
    <dgm:pt modelId="{58A1806B-B658-F44A-A5CF-67B5087E9C37}" type="parTrans" cxnId="{A23F88C2-4990-E245-A1C8-6AC7999D6769}">
      <dgm:prSet/>
      <dgm:spPr/>
      <dgm:t>
        <a:bodyPr/>
        <a:lstStyle/>
        <a:p>
          <a:endParaRPr lang="en-US"/>
        </a:p>
      </dgm:t>
    </dgm:pt>
    <dgm:pt modelId="{DA86554F-B02B-7840-861C-A7C8EDA79685}" type="sibTrans" cxnId="{A23F88C2-4990-E245-A1C8-6AC7999D6769}">
      <dgm:prSet/>
      <dgm:spPr/>
      <dgm:t>
        <a:bodyPr/>
        <a:lstStyle/>
        <a:p>
          <a:endParaRPr lang="en-US"/>
        </a:p>
      </dgm:t>
    </dgm:pt>
    <dgm:pt modelId="{B1E7FA4E-5556-914F-9D3B-E197115AC484}">
      <dgm:prSet/>
      <dgm:spPr/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j-lt"/>
            </a:rPr>
            <a:t>Explicitly validate assumptions on size and type of values before use</a:t>
          </a:r>
        </a:p>
      </dgm:t>
    </dgm:pt>
    <dgm:pt modelId="{ED22882F-16A8-C94A-881B-D6F1A520D4BF}" type="parTrans" cxnId="{C5A8C8D3-AF13-2447-BEB9-D91B4F2C6D39}">
      <dgm:prSet/>
      <dgm:spPr/>
      <dgm:t>
        <a:bodyPr/>
        <a:lstStyle/>
        <a:p>
          <a:endParaRPr lang="en-US"/>
        </a:p>
      </dgm:t>
    </dgm:pt>
    <dgm:pt modelId="{A1F973E0-6BA4-3A41-97F5-60ADD3F793F8}" type="sibTrans" cxnId="{C5A8C8D3-AF13-2447-BEB9-D91B4F2C6D39}">
      <dgm:prSet/>
      <dgm:spPr/>
      <dgm:t>
        <a:bodyPr/>
        <a:lstStyle/>
        <a:p>
          <a:endParaRPr lang="en-US"/>
        </a:p>
      </dgm:t>
    </dgm:pt>
    <dgm:pt modelId="{CA02473B-70BA-F842-8CC3-F27DB72CD367}" type="pres">
      <dgm:prSet presAssocID="{FA738F0A-12D4-1D4E-B61F-4C8847B791E1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FF17FF-C748-A849-A1FC-6382EE665BC5}" type="pres">
      <dgm:prSet presAssocID="{FA738F0A-12D4-1D4E-B61F-4C8847B791E1}" presName="axisShape" presStyleLbl="bgShp" presStyleIdx="0" presStyleCnt="1"/>
      <dgm:spPr/>
      <dgm:t>
        <a:bodyPr/>
        <a:lstStyle/>
        <a:p>
          <a:endParaRPr lang="en-US"/>
        </a:p>
      </dgm:t>
    </dgm:pt>
    <dgm:pt modelId="{195C8724-CBEE-9949-9504-79D1E5C56183}" type="pres">
      <dgm:prSet presAssocID="{FA738F0A-12D4-1D4E-B61F-4C8847B791E1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B6CA0-B0C1-D740-8696-2C5B2F7CE756}" type="pres">
      <dgm:prSet presAssocID="{FA738F0A-12D4-1D4E-B61F-4C8847B791E1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451F2-6199-544E-A424-9E14542AD93A}" type="pres">
      <dgm:prSet presAssocID="{FA738F0A-12D4-1D4E-B61F-4C8847B791E1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7633D7-2870-3F42-9CA6-9F709BE26A5F}" type="pres">
      <dgm:prSet presAssocID="{FA738F0A-12D4-1D4E-B61F-4C8847B791E1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301C56-E0C2-9F43-879D-0A0CA4B4775C}" type="presOf" srcId="{FA738F0A-12D4-1D4E-B61F-4C8847B791E1}" destId="{CA02473B-70BA-F842-8CC3-F27DB72CD367}" srcOrd="0" destOrd="0" presId="urn:microsoft.com/office/officeart/2005/8/layout/matrix2"/>
    <dgm:cxn modelId="{FC472137-78B5-0342-A628-3AF5BB43906C}" srcId="{FA738F0A-12D4-1D4E-B61F-4C8847B791E1}" destId="{91D73414-F3C5-3645-B671-75ED3C512E4D}" srcOrd="0" destOrd="0" parTransId="{30EF3C21-D509-0142-877E-3DE7B9792E2A}" sibTransId="{B1DC9B8D-B374-CA46-B2A3-8E87A28E15C6}"/>
    <dgm:cxn modelId="{A23F88C2-4990-E245-A1C8-6AC7999D6769}" srcId="{FA738F0A-12D4-1D4E-B61F-4C8847B791E1}" destId="{40787A6F-1C6B-1641-90DC-DCAF79BEC773}" srcOrd="2" destOrd="0" parTransId="{58A1806B-B658-F44A-A5CF-67B5087E9C37}" sibTransId="{DA86554F-B02B-7840-861C-A7C8EDA79685}"/>
    <dgm:cxn modelId="{EDAB95EC-0B0F-6A49-9EBD-29A77AA98C70}" type="presOf" srcId="{91D73414-F3C5-3645-B671-75ED3C512E4D}" destId="{195C8724-CBEE-9949-9504-79D1E5C56183}" srcOrd="0" destOrd="0" presId="urn:microsoft.com/office/officeart/2005/8/layout/matrix2"/>
    <dgm:cxn modelId="{0705B95A-1EA1-5F42-8D0E-C4E9F876ACE8}" type="presOf" srcId="{E51589B7-2D02-9946-BC87-DE40AA7CFBB4}" destId="{112B6CA0-B0C1-D740-8696-2C5B2F7CE756}" srcOrd="0" destOrd="0" presId="urn:microsoft.com/office/officeart/2005/8/layout/matrix2"/>
    <dgm:cxn modelId="{8924581E-4A3A-2043-BF37-9C81EC15231E}" type="presOf" srcId="{40787A6F-1C6B-1641-90DC-DCAF79BEC773}" destId="{62A451F2-6199-544E-A424-9E14542AD93A}" srcOrd="0" destOrd="0" presId="urn:microsoft.com/office/officeart/2005/8/layout/matrix2"/>
    <dgm:cxn modelId="{C5A8C8D3-AF13-2447-BEB9-D91B4F2C6D39}" srcId="{FA738F0A-12D4-1D4E-B61F-4C8847B791E1}" destId="{B1E7FA4E-5556-914F-9D3B-E197115AC484}" srcOrd="3" destOrd="0" parTransId="{ED22882F-16A8-C94A-881B-D6F1A520D4BF}" sibTransId="{A1F973E0-6BA4-3A41-97F5-60ADD3F793F8}"/>
    <dgm:cxn modelId="{FEBAE54E-AAD4-6E4B-B034-0AAF973EDDB9}" type="presOf" srcId="{B1E7FA4E-5556-914F-9D3B-E197115AC484}" destId="{B17633D7-2870-3F42-9CA6-9F709BE26A5F}" srcOrd="0" destOrd="0" presId="urn:microsoft.com/office/officeart/2005/8/layout/matrix2"/>
    <dgm:cxn modelId="{D0CE5C8B-5A76-EA4B-AB50-25983613E7EF}" srcId="{FA738F0A-12D4-1D4E-B61F-4C8847B791E1}" destId="{E51589B7-2D02-9946-BC87-DE40AA7CFBB4}" srcOrd="1" destOrd="0" parTransId="{24674599-52B2-7947-BAA8-83494ACB2B90}" sibTransId="{B5B9807C-E0E3-9D43-A4E5-CC84B018FC36}"/>
    <dgm:cxn modelId="{A86419F4-6A14-D346-829A-7F399A73F822}" type="presParOf" srcId="{CA02473B-70BA-F842-8CC3-F27DB72CD367}" destId="{77FF17FF-C748-A849-A1FC-6382EE665BC5}" srcOrd="0" destOrd="0" presId="urn:microsoft.com/office/officeart/2005/8/layout/matrix2"/>
    <dgm:cxn modelId="{85CC7A51-3C75-984B-8664-03305E1A1C3F}" type="presParOf" srcId="{CA02473B-70BA-F842-8CC3-F27DB72CD367}" destId="{195C8724-CBEE-9949-9504-79D1E5C56183}" srcOrd="1" destOrd="0" presId="urn:microsoft.com/office/officeart/2005/8/layout/matrix2"/>
    <dgm:cxn modelId="{E356D4AE-3D0A-8D48-A053-D7D5C6CE9B20}" type="presParOf" srcId="{CA02473B-70BA-F842-8CC3-F27DB72CD367}" destId="{112B6CA0-B0C1-D740-8696-2C5B2F7CE756}" srcOrd="2" destOrd="0" presId="urn:microsoft.com/office/officeart/2005/8/layout/matrix2"/>
    <dgm:cxn modelId="{FFE90FF0-2249-8047-A047-90A2ADAF70FA}" type="presParOf" srcId="{CA02473B-70BA-F842-8CC3-F27DB72CD367}" destId="{62A451F2-6199-544E-A424-9E14542AD93A}" srcOrd="3" destOrd="0" presId="urn:microsoft.com/office/officeart/2005/8/layout/matrix2"/>
    <dgm:cxn modelId="{F2EF9764-C44A-AB4B-A2D8-838F0CB62E0F}" type="presParOf" srcId="{CA02473B-70BA-F842-8CC3-F27DB72CD367}" destId="{B17633D7-2870-3F42-9CA6-9F709BE26A5F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DB9D7-7DBE-A245-A13C-85192D4A4C6D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E8D934-4B67-404A-AF55-08DA52A9A6ED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b="0" dirty="0" smtClean="0">
              <a:solidFill>
                <a:schemeClr val="bg1"/>
              </a:solidFill>
              <a:latin typeface="+mj-lt"/>
            </a:rPr>
            <a:t>Most often occur in scripting languages</a:t>
          </a:r>
          <a:endParaRPr lang="en-US" b="0" dirty="0">
            <a:solidFill>
              <a:schemeClr val="bg1"/>
            </a:solidFill>
            <a:latin typeface="+mj-lt"/>
          </a:endParaRPr>
        </a:p>
      </dgm:t>
    </dgm:pt>
    <dgm:pt modelId="{CFDB04F7-441B-FB4E-8900-9D7C082D418B}" type="parTrans" cxnId="{9530F621-50D0-A34B-ABB1-EA2DC93F7D08}">
      <dgm:prSet/>
      <dgm:spPr/>
      <dgm:t>
        <a:bodyPr/>
        <a:lstStyle/>
        <a:p>
          <a:endParaRPr lang="en-US"/>
        </a:p>
      </dgm:t>
    </dgm:pt>
    <dgm:pt modelId="{DD9A7679-2511-964F-91B8-CE4A793300BF}" type="sibTrans" cxnId="{9530F621-50D0-A34B-ABB1-EA2DC93F7D08}">
      <dgm:prSet/>
      <dgm:spPr/>
      <dgm:t>
        <a:bodyPr/>
        <a:lstStyle/>
        <a:p>
          <a:endParaRPr lang="en-US"/>
        </a:p>
      </dgm:t>
    </dgm:pt>
    <dgm:pt modelId="{A88C638A-3F48-FB41-AA49-9D32387EE1BA}">
      <dgm:prSet custT="1"/>
      <dgm:spPr>
        <a:solidFill>
          <a:schemeClr val="tx1"/>
        </a:solidFill>
      </dgm:spPr>
      <dgm:t>
        <a:bodyPr/>
        <a:lstStyle/>
        <a:p>
          <a:r>
            <a:rPr lang="en-US" sz="2400" dirty="0" smtClean="0">
              <a:latin typeface="+mj-lt"/>
            </a:rPr>
            <a:t>Encourage reuse of other programs and system utilities where possible to save coding effort</a:t>
          </a:r>
        </a:p>
      </dgm:t>
    </dgm:pt>
    <dgm:pt modelId="{29CF9F67-53A7-A44E-9AFE-6DE0AD65A0A2}" type="parTrans" cxnId="{0CE7F2A4-4329-7242-B2AD-6D7B751143B1}">
      <dgm:prSet/>
      <dgm:spPr/>
      <dgm:t>
        <a:bodyPr/>
        <a:lstStyle/>
        <a:p>
          <a:endParaRPr lang="en-US"/>
        </a:p>
      </dgm:t>
    </dgm:pt>
    <dgm:pt modelId="{6806DDD0-34F4-FC48-A6BF-C1D51D5F5E25}" type="sibTrans" cxnId="{0CE7F2A4-4329-7242-B2AD-6D7B751143B1}">
      <dgm:prSet/>
      <dgm:spPr/>
      <dgm:t>
        <a:bodyPr/>
        <a:lstStyle/>
        <a:p>
          <a:endParaRPr lang="en-US"/>
        </a:p>
      </dgm:t>
    </dgm:pt>
    <dgm:pt modelId="{54F94085-D96B-6744-8919-FDC5D3BB4954}">
      <dgm:prSet custT="1"/>
      <dgm:spPr>
        <a:solidFill>
          <a:schemeClr val="tx1"/>
        </a:solidFill>
      </dgm:spPr>
      <dgm:t>
        <a:bodyPr/>
        <a:lstStyle/>
        <a:p>
          <a:r>
            <a:rPr lang="en-US" sz="2400" dirty="0" smtClean="0">
              <a:latin typeface="+mj-lt"/>
            </a:rPr>
            <a:t>Often used as Web CGI scripts</a:t>
          </a:r>
          <a:endParaRPr lang="en-US" sz="2400" dirty="0">
            <a:latin typeface="+mj-lt"/>
          </a:endParaRPr>
        </a:p>
      </dgm:t>
    </dgm:pt>
    <dgm:pt modelId="{3A86E1D1-6CE1-3040-94DB-4B8A74D85D31}" type="parTrans" cxnId="{52B5AD8D-198B-4D43-B7E4-0C2738ECBFB6}">
      <dgm:prSet/>
      <dgm:spPr/>
      <dgm:t>
        <a:bodyPr/>
        <a:lstStyle/>
        <a:p>
          <a:endParaRPr lang="en-US"/>
        </a:p>
      </dgm:t>
    </dgm:pt>
    <dgm:pt modelId="{2C80E0C7-B4A5-0B49-9759-8F5DC84B8E12}" type="sibTrans" cxnId="{52B5AD8D-198B-4D43-B7E4-0C2738ECBFB6}">
      <dgm:prSet/>
      <dgm:spPr/>
      <dgm:t>
        <a:bodyPr/>
        <a:lstStyle/>
        <a:p>
          <a:endParaRPr lang="en-US"/>
        </a:p>
      </dgm:t>
    </dgm:pt>
    <dgm:pt modelId="{146C8C96-A4EE-1B42-9762-5D0585890B49}" type="pres">
      <dgm:prSet presAssocID="{8F6DB9D7-7DBE-A245-A13C-85192D4A4C6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4523D6-0A26-8A4B-8982-F8C8C14EDC5C}" type="pres">
      <dgm:prSet presAssocID="{F7E8D934-4B67-404A-AF55-08DA52A9A6ED}" presName="composite" presStyleCnt="0"/>
      <dgm:spPr/>
    </dgm:pt>
    <dgm:pt modelId="{FBF2F748-B814-1949-9EC8-CF6456CE4F5C}" type="pres">
      <dgm:prSet presAssocID="{F7E8D934-4B67-404A-AF55-08DA52A9A6E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A6B96-E30F-134B-9CBE-EF02D3E52DFB}" type="pres">
      <dgm:prSet presAssocID="{F7E8D934-4B67-404A-AF55-08DA52A9A6E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6E4DA9-F3AB-894C-B549-C7EA5B5D17AA}" type="presOf" srcId="{F7E8D934-4B67-404A-AF55-08DA52A9A6ED}" destId="{FBF2F748-B814-1949-9EC8-CF6456CE4F5C}" srcOrd="0" destOrd="0" presId="urn:microsoft.com/office/officeart/2005/8/layout/hList1"/>
    <dgm:cxn modelId="{527972F4-2282-B140-AC90-D0705D8EFECE}" type="presOf" srcId="{A88C638A-3F48-FB41-AA49-9D32387EE1BA}" destId="{E0DA6B96-E30F-134B-9CBE-EF02D3E52DFB}" srcOrd="0" destOrd="0" presId="urn:microsoft.com/office/officeart/2005/8/layout/hList1"/>
    <dgm:cxn modelId="{1DF69DE8-B634-704F-94F0-DBE637602EFF}" type="presOf" srcId="{54F94085-D96B-6744-8919-FDC5D3BB4954}" destId="{E0DA6B96-E30F-134B-9CBE-EF02D3E52DFB}" srcOrd="0" destOrd="1" presId="urn:microsoft.com/office/officeart/2005/8/layout/hList1"/>
    <dgm:cxn modelId="{9530F621-50D0-A34B-ABB1-EA2DC93F7D08}" srcId="{8F6DB9D7-7DBE-A245-A13C-85192D4A4C6D}" destId="{F7E8D934-4B67-404A-AF55-08DA52A9A6ED}" srcOrd="0" destOrd="0" parTransId="{CFDB04F7-441B-FB4E-8900-9D7C082D418B}" sibTransId="{DD9A7679-2511-964F-91B8-CE4A793300BF}"/>
    <dgm:cxn modelId="{0CE7F2A4-4329-7242-B2AD-6D7B751143B1}" srcId="{F7E8D934-4B67-404A-AF55-08DA52A9A6ED}" destId="{A88C638A-3F48-FB41-AA49-9D32387EE1BA}" srcOrd="0" destOrd="0" parTransId="{29CF9F67-53A7-A44E-9AFE-6DE0AD65A0A2}" sibTransId="{6806DDD0-34F4-FC48-A6BF-C1D51D5F5E25}"/>
    <dgm:cxn modelId="{52B5AD8D-198B-4D43-B7E4-0C2738ECBFB6}" srcId="{F7E8D934-4B67-404A-AF55-08DA52A9A6ED}" destId="{54F94085-D96B-6744-8919-FDC5D3BB4954}" srcOrd="1" destOrd="0" parTransId="{3A86E1D1-6CE1-3040-94DB-4B8A74D85D31}" sibTransId="{2C80E0C7-B4A5-0B49-9759-8F5DC84B8E12}"/>
    <dgm:cxn modelId="{C94F3516-9761-7D44-8980-A0BBFAA7195A}" type="presOf" srcId="{8F6DB9D7-7DBE-A245-A13C-85192D4A4C6D}" destId="{146C8C96-A4EE-1B42-9762-5D0585890B49}" srcOrd="0" destOrd="0" presId="urn:microsoft.com/office/officeart/2005/8/layout/hList1"/>
    <dgm:cxn modelId="{9E660174-299B-4D47-BA6A-81E806A112BE}" type="presParOf" srcId="{146C8C96-A4EE-1B42-9762-5D0585890B49}" destId="{264523D6-0A26-8A4B-8982-F8C8C14EDC5C}" srcOrd="0" destOrd="0" presId="urn:microsoft.com/office/officeart/2005/8/layout/hList1"/>
    <dgm:cxn modelId="{263E9D82-C361-684F-A251-19AB4AF3B235}" type="presParOf" srcId="{264523D6-0A26-8A4B-8982-F8C8C14EDC5C}" destId="{FBF2F748-B814-1949-9EC8-CF6456CE4F5C}" srcOrd="0" destOrd="0" presId="urn:microsoft.com/office/officeart/2005/8/layout/hList1"/>
    <dgm:cxn modelId="{DE537144-FED8-0B4E-9AB5-7DB49AF80B6E}" type="presParOf" srcId="{264523D6-0A26-8A4B-8982-F8C8C14EDC5C}" destId="{E0DA6B96-E30F-134B-9CBE-EF02D3E52DF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738216-F1FC-0E42-BD3A-DA976518A916}" type="doc">
      <dgm:prSet loTypeId="urn:microsoft.com/office/officeart/2005/8/layout/hList6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8A9692FE-B7F9-6742-BF85-9DD37F148C70}">
      <dgm:prSet/>
      <dgm:spPr/>
      <dgm:t>
        <a:bodyPr/>
        <a:lstStyle/>
        <a:p>
          <a:pPr rtl="0"/>
          <a:r>
            <a:rPr lang="en-US" b="1" dirty="0" smtClean="0">
              <a:latin typeface="+mj-lt"/>
            </a:rPr>
            <a:t>Attacks where input provided by one user is subsequently output to another user</a:t>
          </a:r>
          <a:endParaRPr lang="en-US" b="1" dirty="0">
            <a:latin typeface="+mj-lt"/>
          </a:endParaRPr>
        </a:p>
      </dgm:t>
    </dgm:pt>
    <dgm:pt modelId="{AFCD9345-8969-654C-87F9-9DC5D0E88FBC}" type="parTrans" cxnId="{EAE945F3-D1C1-FB44-8352-D305FD4AD53F}">
      <dgm:prSet/>
      <dgm:spPr/>
      <dgm:t>
        <a:bodyPr/>
        <a:lstStyle/>
        <a:p>
          <a:endParaRPr lang="en-US"/>
        </a:p>
      </dgm:t>
    </dgm:pt>
    <dgm:pt modelId="{1897314B-E8F3-6B41-B262-3C0EDBDEB7F1}" type="sibTrans" cxnId="{EAE945F3-D1C1-FB44-8352-D305FD4AD53F}">
      <dgm:prSet/>
      <dgm:spPr/>
      <dgm:t>
        <a:bodyPr/>
        <a:lstStyle/>
        <a:p>
          <a:endParaRPr lang="en-US"/>
        </a:p>
      </dgm:t>
    </dgm:pt>
    <dgm:pt modelId="{0FDBFFBF-32AF-2145-B2FB-791C0BA6AEC5}">
      <dgm:prSet/>
      <dgm:spPr/>
      <dgm:t>
        <a:bodyPr/>
        <a:lstStyle/>
        <a:p>
          <a:pPr rtl="0"/>
          <a:r>
            <a:rPr lang="en-US" b="1" dirty="0" smtClean="0">
              <a:latin typeface="+mj-lt"/>
            </a:rPr>
            <a:t>Commonly seen in scripted Web applications</a:t>
          </a:r>
        </a:p>
      </dgm:t>
    </dgm:pt>
    <dgm:pt modelId="{3B44C05C-8249-8441-B19A-03FF36505A67}" type="parTrans" cxnId="{28FE6D0C-E148-5E43-A23F-D50B1E91AEFA}">
      <dgm:prSet/>
      <dgm:spPr/>
      <dgm:t>
        <a:bodyPr/>
        <a:lstStyle/>
        <a:p>
          <a:endParaRPr lang="en-US"/>
        </a:p>
      </dgm:t>
    </dgm:pt>
    <dgm:pt modelId="{386E5FEE-12CF-CA46-896C-91710AD0224B}" type="sibTrans" cxnId="{28FE6D0C-E148-5E43-A23F-D50B1E91AEFA}">
      <dgm:prSet/>
      <dgm:spPr/>
      <dgm:t>
        <a:bodyPr/>
        <a:lstStyle/>
        <a:p>
          <a:endParaRPr lang="en-US"/>
        </a:p>
      </dgm:t>
    </dgm:pt>
    <dgm:pt modelId="{8474B88D-393D-F041-BBB4-E1DA4C6BEC54}">
      <dgm:prSet/>
      <dgm:spPr/>
      <dgm:t>
        <a:bodyPr/>
        <a:lstStyle/>
        <a:p>
          <a:pPr rtl="0"/>
          <a:r>
            <a:rPr lang="en-US" b="1" dirty="0" smtClean="0">
              <a:latin typeface="+mj-lt"/>
            </a:rPr>
            <a:t>Vulnerability involves the inclusion of script code in the HTML content</a:t>
          </a:r>
          <a:endParaRPr lang="en-US" b="1" dirty="0">
            <a:latin typeface="+mj-lt"/>
          </a:endParaRPr>
        </a:p>
      </dgm:t>
    </dgm:pt>
    <dgm:pt modelId="{411787C8-E856-874D-BA41-D046582EA773}" type="parTrans" cxnId="{5CE98DFA-9EF2-D741-BEA2-B9698243485A}">
      <dgm:prSet/>
      <dgm:spPr/>
      <dgm:t>
        <a:bodyPr/>
        <a:lstStyle/>
        <a:p>
          <a:endParaRPr lang="en-US"/>
        </a:p>
      </dgm:t>
    </dgm:pt>
    <dgm:pt modelId="{6893AEF9-A94B-7240-A31E-1246AEC64669}" type="sibTrans" cxnId="{5CE98DFA-9EF2-D741-BEA2-B9698243485A}">
      <dgm:prSet/>
      <dgm:spPr/>
      <dgm:t>
        <a:bodyPr/>
        <a:lstStyle/>
        <a:p>
          <a:endParaRPr lang="en-US"/>
        </a:p>
      </dgm:t>
    </dgm:pt>
    <dgm:pt modelId="{797AC862-5275-0441-A11C-70B003F91977}">
      <dgm:prSet/>
      <dgm:spPr/>
      <dgm:t>
        <a:bodyPr/>
        <a:lstStyle/>
        <a:p>
          <a:pPr rtl="0"/>
          <a:r>
            <a:rPr lang="en-US" b="1" dirty="0" smtClean="0">
              <a:latin typeface="+mj-lt"/>
            </a:rPr>
            <a:t>Script code may need to access data associated with other pages</a:t>
          </a:r>
          <a:endParaRPr lang="en-US" b="1" dirty="0">
            <a:latin typeface="+mj-lt"/>
          </a:endParaRPr>
        </a:p>
      </dgm:t>
    </dgm:pt>
    <dgm:pt modelId="{1F5856B2-F95E-1845-867A-47DF2330CC5F}" type="parTrans" cxnId="{83CC318D-D3E5-8B40-B91D-D1240953457E}">
      <dgm:prSet/>
      <dgm:spPr/>
      <dgm:t>
        <a:bodyPr/>
        <a:lstStyle/>
        <a:p>
          <a:endParaRPr lang="en-US"/>
        </a:p>
      </dgm:t>
    </dgm:pt>
    <dgm:pt modelId="{5F821B6B-9AFD-7B42-A384-368E0F6542EE}" type="sibTrans" cxnId="{83CC318D-D3E5-8B40-B91D-D1240953457E}">
      <dgm:prSet/>
      <dgm:spPr/>
      <dgm:t>
        <a:bodyPr/>
        <a:lstStyle/>
        <a:p>
          <a:endParaRPr lang="en-US"/>
        </a:p>
      </dgm:t>
    </dgm:pt>
    <dgm:pt modelId="{E4E72A15-A256-CE49-980B-A08E82DA0005}">
      <dgm:prSet/>
      <dgm:spPr/>
      <dgm:t>
        <a:bodyPr/>
        <a:lstStyle/>
        <a:p>
          <a:pPr rtl="0"/>
          <a:r>
            <a:rPr lang="en-US" b="1" dirty="0" smtClean="0">
              <a:latin typeface="+mj-lt"/>
            </a:rPr>
            <a:t>Browsers impose security checks and restrict data access to pages originating from the same site</a:t>
          </a:r>
          <a:endParaRPr lang="en-US" b="1" dirty="0">
            <a:latin typeface="+mj-lt"/>
          </a:endParaRPr>
        </a:p>
      </dgm:t>
    </dgm:pt>
    <dgm:pt modelId="{41668D30-C8EE-7F45-BB6B-875C86CC7304}" type="parTrans" cxnId="{35320135-06F9-7C47-8CCF-5F798A6AE1DB}">
      <dgm:prSet/>
      <dgm:spPr/>
      <dgm:t>
        <a:bodyPr/>
        <a:lstStyle/>
        <a:p>
          <a:endParaRPr lang="en-US"/>
        </a:p>
      </dgm:t>
    </dgm:pt>
    <dgm:pt modelId="{9BC2AB1C-2EBE-344C-A338-89EE7B9BC640}" type="sibTrans" cxnId="{35320135-06F9-7C47-8CCF-5F798A6AE1DB}">
      <dgm:prSet/>
      <dgm:spPr/>
      <dgm:t>
        <a:bodyPr/>
        <a:lstStyle/>
        <a:p>
          <a:endParaRPr lang="en-US"/>
        </a:p>
      </dgm:t>
    </dgm:pt>
    <dgm:pt modelId="{7299EB4B-515F-C240-9F12-2B5C69E7C8AD}">
      <dgm:prSet/>
      <dgm:spPr/>
      <dgm:t>
        <a:bodyPr/>
        <a:lstStyle/>
        <a:p>
          <a:pPr rtl="0"/>
          <a:r>
            <a:rPr lang="en-US" b="1" dirty="0" smtClean="0">
              <a:latin typeface="+mj-lt"/>
            </a:rPr>
            <a:t>Exploit assumption that all content from one site is equally trusted and hence is permitted to interact with other content from the site</a:t>
          </a:r>
          <a:endParaRPr lang="en-US" b="1" dirty="0">
            <a:latin typeface="+mj-lt"/>
          </a:endParaRPr>
        </a:p>
      </dgm:t>
    </dgm:pt>
    <dgm:pt modelId="{C73192B3-045F-854A-97CF-F48EE6C5F510}" type="parTrans" cxnId="{DE07CD6B-D524-CE42-A697-F2118F000714}">
      <dgm:prSet/>
      <dgm:spPr/>
      <dgm:t>
        <a:bodyPr/>
        <a:lstStyle/>
        <a:p>
          <a:endParaRPr lang="en-US"/>
        </a:p>
      </dgm:t>
    </dgm:pt>
    <dgm:pt modelId="{AABD1336-E1F2-AF4F-9EAF-3AB8543BCBAC}" type="sibTrans" cxnId="{DE07CD6B-D524-CE42-A697-F2118F000714}">
      <dgm:prSet/>
      <dgm:spPr/>
      <dgm:t>
        <a:bodyPr/>
        <a:lstStyle/>
        <a:p>
          <a:endParaRPr lang="en-US"/>
        </a:p>
      </dgm:t>
    </dgm:pt>
    <dgm:pt modelId="{59383F9F-B252-8043-A32A-EFB5A575996F}">
      <dgm:prSet/>
      <dgm:spPr/>
      <dgm:t>
        <a:bodyPr/>
        <a:lstStyle/>
        <a:p>
          <a:pPr rtl="0"/>
          <a:endParaRPr lang="en-US" b="1" dirty="0" smtClean="0">
            <a:latin typeface="+mj-lt"/>
          </a:endParaRPr>
        </a:p>
        <a:p>
          <a:pPr rtl="0"/>
          <a:r>
            <a:rPr lang="en-US" b="1" dirty="0" smtClean="0">
              <a:latin typeface="+mj-lt"/>
            </a:rPr>
            <a:t>XSS reflection vulnerability</a:t>
          </a:r>
          <a:endParaRPr lang="en-US" b="1" dirty="0">
            <a:latin typeface="+mj-lt"/>
          </a:endParaRPr>
        </a:p>
      </dgm:t>
    </dgm:pt>
    <dgm:pt modelId="{98946462-F1F4-2F45-A0EA-D932BBE1E621}" type="parTrans" cxnId="{51F3357C-397C-484F-A72C-922CDA10F104}">
      <dgm:prSet/>
      <dgm:spPr/>
      <dgm:t>
        <a:bodyPr/>
        <a:lstStyle/>
        <a:p>
          <a:endParaRPr lang="en-US"/>
        </a:p>
      </dgm:t>
    </dgm:pt>
    <dgm:pt modelId="{83BA5EE4-62E5-5E4F-9368-A726FB81807E}" type="sibTrans" cxnId="{51F3357C-397C-484F-A72C-922CDA10F104}">
      <dgm:prSet/>
      <dgm:spPr/>
      <dgm:t>
        <a:bodyPr/>
        <a:lstStyle/>
        <a:p>
          <a:endParaRPr lang="en-US"/>
        </a:p>
      </dgm:t>
    </dgm:pt>
    <dgm:pt modelId="{EA459881-D6FA-8F4A-AB46-DCA7E65CA43D}">
      <dgm:prSet/>
      <dgm:spPr/>
      <dgm:t>
        <a:bodyPr/>
        <a:lstStyle/>
        <a:p>
          <a:pPr rtl="0"/>
          <a:r>
            <a:rPr lang="en-US" b="1" dirty="0" smtClean="0">
              <a:latin typeface="+mj-lt"/>
            </a:rPr>
            <a:t>Attacker includes the malicious script content in data supplied to a site</a:t>
          </a:r>
          <a:endParaRPr lang="en-US" b="1" dirty="0">
            <a:latin typeface="+mj-lt"/>
          </a:endParaRPr>
        </a:p>
      </dgm:t>
    </dgm:pt>
    <dgm:pt modelId="{8D099309-C48E-794C-BE14-649CD5F89254}" type="parTrans" cxnId="{B27B83CE-3276-D24A-9308-51E50C6FF3B8}">
      <dgm:prSet/>
      <dgm:spPr/>
      <dgm:t>
        <a:bodyPr/>
        <a:lstStyle/>
        <a:p>
          <a:endParaRPr lang="en-US"/>
        </a:p>
      </dgm:t>
    </dgm:pt>
    <dgm:pt modelId="{EC211667-D220-EF40-8228-2EC717277E57}" type="sibTrans" cxnId="{B27B83CE-3276-D24A-9308-51E50C6FF3B8}">
      <dgm:prSet/>
      <dgm:spPr/>
      <dgm:t>
        <a:bodyPr/>
        <a:lstStyle/>
        <a:p>
          <a:endParaRPr lang="en-US"/>
        </a:p>
      </dgm:t>
    </dgm:pt>
    <dgm:pt modelId="{46EBF384-467E-B949-AFEB-A2D10AEF5E9B}" type="pres">
      <dgm:prSet presAssocID="{ED738216-F1FC-0E42-BD3A-DA976518A91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D3B943-EFD4-CA49-81F0-3B5F3ED8EF44}" type="pres">
      <dgm:prSet presAssocID="{8A9692FE-B7F9-6742-BF85-9DD37F148C7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88D496-52D2-1B4E-B7DF-6C7534CDCA91}" type="pres">
      <dgm:prSet presAssocID="{1897314B-E8F3-6B41-B262-3C0EDBDEB7F1}" presName="sibTrans" presStyleCnt="0"/>
      <dgm:spPr/>
      <dgm:t>
        <a:bodyPr/>
        <a:lstStyle/>
        <a:p>
          <a:endParaRPr lang="en-US"/>
        </a:p>
      </dgm:t>
    </dgm:pt>
    <dgm:pt modelId="{14688093-8D8B-6348-AECE-C5CB825B39E9}" type="pres">
      <dgm:prSet presAssocID="{0FDBFFBF-32AF-2145-B2FB-791C0BA6AEC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5DE7CC-336A-2048-8B1A-136973C493DE}" type="pres">
      <dgm:prSet presAssocID="{386E5FEE-12CF-CA46-896C-91710AD0224B}" presName="sibTrans" presStyleCnt="0"/>
      <dgm:spPr/>
      <dgm:t>
        <a:bodyPr/>
        <a:lstStyle/>
        <a:p>
          <a:endParaRPr lang="en-US"/>
        </a:p>
      </dgm:t>
    </dgm:pt>
    <dgm:pt modelId="{3FE07096-8FB5-9946-B5FA-8A05FD6FAB4C}" type="pres">
      <dgm:prSet presAssocID="{7299EB4B-515F-C240-9F12-2B5C69E7C8A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8BBC24-43C5-1549-BA48-1327AB121258}" type="pres">
      <dgm:prSet presAssocID="{AABD1336-E1F2-AF4F-9EAF-3AB8543BCBAC}" presName="sibTrans" presStyleCnt="0"/>
      <dgm:spPr/>
      <dgm:t>
        <a:bodyPr/>
        <a:lstStyle/>
        <a:p>
          <a:endParaRPr lang="en-US"/>
        </a:p>
      </dgm:t>
    </dgm:pt>
    <dgm:pt modelId="{5C65FDC7-D923-E249-BFF8-519500BF915D}" type="pres">
      <dgm:prSet presAssocID="{59383F9F-B252-8043-A32A-EFB5A575996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7B83CE-3276-D24A-9308-51E50C6FF3B8}" srcId="{59383F9F-B252-8043-A32A-EFB5A575996F}" destId="{EA459881-D6FA-8F4A-AB46-DCA7E65CA43D}" srcOrd="0" destOrd="0" parTransId="{8D099309-C48E-794C-BE14-649CD5F89254}" sibTransId="{EC211667-D220-EF40-8228-2EC717277E57}"/>
    <dgm:cxn modelId="{A9909EEB-BC9E-C346-A601-A5679286B66C}" type="presOf" srcId="{0FDBFFBF-32AF-2145-B2FB-791C0BA6AEC5}" destId="{14688093-8D8B-6348-AECE-C5CB825B39E9}" srcOrd="0" destOrd="0" presId="urn:microsoft.com/office/officeart/2005/8/layout/hList6"/>
    <dgm:cxn modelId="{E64081D6-B804-E14B-AFD6-C42C82830AC2}" type="presOf" srcId="{8474B88D-393D-F041-BBB4-E1DA4C6BEC54}" destId="{14688093-8D8B-6348-AECE-C5CB825B39E9}" srcOrd="0" destOrd="1" presId="urn:microsoft.com/office/officeart/2005/8/layout/hList6"/>
    <dgm:cxn modelId="{BAAFA990-C445-6142-A8DF-5943BCC71297}" type="presOf" srcId="{7299EB4B-515F-C240-9F12-2B5C69E7C8AD}" destId="{3FE07096-8FB5-9946-B5FA-8A05FD6FAB4C}" srcOrd="0" destOrd="0" presId="urn:microsoft.com/office/officeart/2005/8/layout/hList6"/>
    <dgm:cxn modelId="{71A28CC7-F1AF-124B-A06E-777A8D9588F4}" type="presOf" srcId="{EA459881-D6FA-8F4A-AB46-DCA7E65CA43D}" destId="{5C65FDC7-D923-E249-BFF8-519500BF915D}" srcOrd="0" destOrd="1" presId="urn:microsoft.com/office/officeart/2005/8/layout/hList6"/>
    <dgm:cxn modelId="{FA67E3F5-526E-0E48-B3E3-CCEFEF2E1C11}" type="presOf" srcId="{797AC862-5275-0441-A11C-70B003F91977}" destId="{14688093-8D8B-6348-AECE-C5CB825B39E9}" srcOrd="0" destOrd="2" presId="urn:microsoft.com/office/officeart/2005/8/layout/hList6"/>
    <dgm:cxn modelId="{DE07CD6B-D524-CE42-A697-F2118F000714}" srcId="{ED738216-F1FC-0E42-BD3A-DA976518A916}" destId="{7299EB4B-515F-C240-9F12-2B5C69E7C8AD}" srcOrd="2" destOrd="0" parTransId="{C73192B3-045F-854A-97CF-F48EE6C5F510}" sibTransId="{AABD1336-E1F2-AF4F-9EAF-3AB8543BCBAC}"/>
    <dgm:cxn modelId="{28FE6D0C-E148-5E43-A23F-D50B1E91AEFA}" srcId="{ED738216-F1FC-0E42-BD3A-DA976518A916}" destId="{0FDBFFBF-32AF-2145-B2FB-791C0BA6AEC5}" srcOrd="1" destOrd="0" parTransId="{3B44C05C-8249-8441-B19A-03FF36505A67}" sibTransId="{386E5FEE-12CF-CA46-896C-91710AD0224B}"/>
    <dgm:cxn modelId="{57A18524-102E-8445-8960-0EE2820C125E}" type="presOf" srcId="{8A9692FE-B7F9-6742-BF85-9DD37F148C70}" destId="{E4D3B943-EFD4-CA49-81F0-3B5F3ED8EF44}" srcOrd="0" destOrd="0" presId="urn:microsoft.com/office/officeart/2005/8/layout/hList6"/>
    <dgm:cxn modelId="{EAE945F3-D1C1-FB44-8352-D305FD4AD53F}" srcId="{ED738216-F1FC-0E42-BD3A-DA976518A916}" destId="{8A9692FE-B7F9-6742-BF85-9DD37F148C70}" srcOrd="0" destOrd="0" parTransId="{AFCD9345-8969-654C-87F9-9DC5D0E88FBC}" sibTransId="{1897314B-E8F3-6B41-B262-3C0EDBDEB7F1}"/>
    <dgm:cxn modelId="{83CC318D-D3E5-8B40-B91D-D1240953457E}" srcId="{0FDBFFBF-32AF-2145-B2FB-791C0BA6AEC5}" destId="{797AC862-5275-0441-A11C-70B003F91977}" srcOrd="1" destOrd="0" parTransId="{1F5856B2-F95E-1845-867A-47DF2330CC5F}" sibTransId="{5F821B6B-9AFD-7B42-A384-368E0F6542EE}"/>
    <dgm:cxn modelId="{8E4FAED1-B96B-3F44-A9F1-B525E787E0E9}" type="presOf" srcId="{59383F9F-B252-8043-A32A-EFB5A575996F}" destId="{5C65FDC7-D923-E249-BFF8-519500BF915D}" srcOrd="0" destOrd="0" presId="urn:microsoft.com/office/officeart/2005/8/layout/hList6"/>
    <dgm:cxn modelId="{C2ED59D4-48BA-7C4C-B52E-968B4A3BC79E}" type="presOf" srcId="{ED738216-F1FC-0E42-BD3A-DA976518A916}" destId="{46EBF384-467E-B949-AFEB-A2D10AEF5E9B}" srcOrd="0" destOrd="0" presId="urn:microsoft.com/office/officeart/2005/8/layout/hList6"/>
    <dgm:cxn modelId="{BFE648E4-FE5B-294A-9C04-AE6885B165BD}" type="presOf" srcId="{E4E72A15-A256-CE49-980B-A08E82DA0005}" destId="{14688093-8D8B-6348-AECE-C5CB825B39E9}" srcOrd="0" destOrd="3" presId="urn:microsoft.com/office/officeart/2005/8/layout/hList6"/>
    <dgm:cxn modelId="{5CE98DFA-9EF2-D741-BEA2-B9698243485A}" srcId="{0FDBFFBF-32AF-2145-B2FB-791C0BA6AEC5}" destId="{8474B88D-393D-F041-BBB4-E1DA4C6BEC54}" srcOrd="0" destOrd="0" parTransId="{411787C8-E856-874D-BA41-D046582EA773}" sibTransId="{6893AEF9-A94B-7240-A31E-1246AEC64669}"/>
    <dgm:cxn modelId="{51F3357C-397C-484F-A72C-922CDA10F104}" srcId="{ED738216-F1FC-0E42-BD3A-DA976518A916}" destId="{59383F9F-B252-8043-A32A-EFB5A575996F}" srcOrd="3" destOrd="0" parTransId="{98946462-F1F4-2F45-A0EA-D932BBE1E621}" sibTransId="{83BA5EE4-62E5-5E4F-9368-A726FB81807E}"/>
    <dgm:cxn modelId="{35320135-06F9-7C47-8CCF-5F798A6AE1DB}" srcId="{0FDBFFBF-32AF-2145-B2FB-791C0BA6AEC5}" destId="{E4E72A15-A256-CE49-980B-A08E82DA0005}" srcOrd="2" destOrd="0" parTransId="{41668D30-C8EE-7F45-BB6B-875C86CC7304}" sibTransId="{9BC2AB1C-2EBE-344C-A338-89EE7B9BC640}"/>
    <dgm:cxn modelId="{3C1322E1-5041-714B-9BB3-E00DEC2680C9}" type="presParOf" srcId="{46EBF384-467E-B949-AFEB-A2D10AEF5E9B}" destId="{E4D3B943-EFD4-CA49-81F0-3B5F3ED8EF44}" srcOrd="0" destOrd="0" presId="urn:microsoft.com/office/officeart/2005/8/layout/hList6"/>
    <dgm:cxn modelId="{1AA62997-D9CB-BD40-A2DF-06F6C98FFDBF}" type="presParOf" srcId="{46EBF384-467E-B949-AFEB-A2D10AEF5E9B}" destId="{2988D496-52D2-1B4E-B7DF-6C7534CDCA91}" srcOrd="1" destOrd="0" presId="urn:microsoft.com/office/officeart/2005/8/layout/hList6"/>
    <dgm:cxn modelId="{EEDEA4D4-222C-B348-B3EC-3D62903FC548}" type="presParOf" srcId="{46EBF384-467E-B949-AFEB-A2D10AEF5E9B}" destId="{14688093-8D8B-6348-AECE-C5CB825B39E9}" srcOrd="2" destOrd="0" presId="urn:microsoft.com/office/officeart/2005/8/layout/hList6"/>
    <dgm:cxn modelId="{82A3E1E8-514B-1B4B-B4A2-FF5C316C3473}" type="presParOf" srcId="{46EBF384-467E-B949-AFEB-A2D10AEF5E9B}" destId="{365DE7CC-336A-2048-8B1A-136973C493DE}" srcOrd="3" destOrd="0" presId="urn:microsoft.com/office/officeart/2005/8/layout/hList6"/>
    <dgm:cxn modelId="{238E574E-4032-7340-99F9-2F547A2265E8}" type="presParOf" srcId="{46EBF384-467E-B949-AFEB-A2D10AEF5E9B}" destId="{3FE07096-8FB5-9946-B5FA-8A05FD6FAB4C}" srcOrd="4" destOrd="0" presId="urn:microsoft.com/office/officeart/2005/8/layout/hList6"/>
    <dgm:cxn modelId="{9536F470-87CE-5945-A5E6-7A4FCF4FB013}" type="presParOf" srcId="{46EBF384-467E-B949-AFEB-A2D10AEF5E9B}" destId="{6C8BBC24-43C5-1549-BA48-1327AB121258}" srcOrd="5" destOrd="0" presId="urn:microsoft.com/office/officeart/2005/8/layout/hList6"/>
    <dgm:cxn modelId="{AB3247C2-25B4-374F-9C81-7739AF385185}" type="presParOf" srcId="{46EBF384-467E-B949-AFEB-A2D10AEF5E9B}" destId="{5C65FDC7-D923-E249-BFF8-519500BF915D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BC92F8-8F93-DF42-95BA-766BB24D0322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107675-7C28-A045-B1EE-ADF2EE398880}">
      <dgm:prSet/>
      <dgm:spPr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1" dirty="0" smtClean="0"/>
            <a:t>It is necessary to ensure that data conform with any assumptions made about the data before subsequent use</a:t>
          </a:r>
          <a:endParaRPr lang="en-US" dirty="0"/>
        </a:p>
      </dgm:t>
    </dgm:pt>
    <dgm:pt modelId="{4D7198A3-91EF-AF45-895C-C6E4A359BD8B}" type="parTrans" cxnId="{79ECAE75-B48E-7342-9EC7-D20221EC0FCE}">
      <dgm:prSet/>
      <dgm:spPr/>
      <dgm:t>
        <a:bodyPr/>
        <a:lstStyle/>
        <a:p>
          <a:endParaRPr lang="en-US"/>
        </a:p>
      </dgm:t>
    </dgm:pt>
    <dgm:pt modelId="{A2EBACE0-6F49-DC48-A31D-1377E02CCC9A}" type="sibTrans" cxnId="{79ECAE75-B48E-7342-9EC7-D20221EC0FCE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722190B7-6D40-C34E-B155-DF55CC3999B7}">
      <dgm:prSet/>
      <dgm:spPr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1" smtClean="0"/>
            <a:t>Input data should be compared against what is wanted</a:t>
          </a:r>
          <a:endParaRPr lang="en-US" dirty="0"/>
        </a:p>
      </dgm:t>
    </dgm:pt>
    <dgm:pt modelId="{C2ADA83B-F727-C64E-8957-F82112784FED}" type="parTrans" cxnId="{554BF718-1219-8241-9478-12D52BF11E04}">
      <dgm:prSet/>
      <dgm:spPr/>
      <dgm:t>
        <a:bodyPr/>
        <a:lstStyle/>
        <a:p>
          <a:endParaRPr lang="en-US"/>
        </a:p>
      </dgm:t>
    </dgm:pt>
    <dgm:pt modelId="{BEB71B3E-E38D-9D42-B3E7-CA4A9DF19684}" type="sibTrans" cxnId="{554BF718-1219-8241-9478-12D52BF11E04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1FCB13A8-7353-8E47-A22F-BE8BAFA0FE78}">
      <dgm:prSet/>
      <dgm:spPr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1" smtClean="0"/>
            <a:t>Alternative is to compare the input data with known dangerous values</a:t>
          </a:r>
          <a:endParaRPr lang="en-US" dirty="0"/>
        </a:p>
      </dgm:t>
    </dgm:pt>
    <dgm:pt modelId="{F3FF9465-3A9B-EE4D-A595-68CD37BB03AF}" type="parTrans" cxnId="{2F032CEA-1A2C-6941-878C-83A26CAD0274}">
      <dgm:prSet/>
      <dgm:spPr/>
      <dgm:t>
        <a:bodyPr/>
        <a:lstStyle/>
        <a:p>
          <a:endParaRPr lang="en-US"/>
        </a:p>
      </dgm:t>
    </dgm:pt>
    <dgm:pt modelId="{BD72D601-1C9D-6444-9A12-763B79BB0138}" type="sibTrans" cxnId="{2F032CEA-1A2C-6941-878C-83A26CAD0274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C0C9CC9B-083B-8A41-A842-79178A9B39F6}">
      <dgm:prSet/>
      <dgm:spPr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1" smtClean="0"/>
            <a:t>By only accepting known safe data the program is more likely to remain secure</a:t>
          </a:r>
          <a:endParaRPr lang="en-US" b="1" dirty="0"/>
        </a:p>
      </dgm:t>
    </dgm:pt>
    <dgm:pt modelId="{5D444ED7-BB3D-614F-BEF1-866E8DE82AF6}" type="parTrans" cxnId="{07C82275-6611-BF41-A9FC-EE596B565039}">
      <dgm:prSet/>
      <dgm:spPr/>
      <dgm:t>
        <a:bodyPr/>
        <a:lstStyle/>
        <a:p>
          <a:endParaRPr lang="en-US"/>
        </a:p>
      </dgm:t>
    </dgm:pt>
    <dgm:pt modelId="{62E7101C-FC19-A44B-9920-318E4F078C9C}" type="sibTrans" cxnId="{07C82275-6611-BF41-A9FC-EE596B565039}">
      <dgm:prSet/>
      <dgm:spPr/>
      <dgm:t>
        <a:bodyPr/>
        <a:lstStyle/>
        <a:p>
          <a:endParaRPr lang="en-US"/>
        </a:p>
      </dgm:t>
    </dgm:pt>
    <dgm:pt modelId="{FDD30AC2-127E-B44B-97E5-AB9E40F24437}" type="pres">
      <dgm:prSet presAssocID="{12BC92F8-8F93-DF42-95BA-766BB24D032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CF6F2D-C934-094D-BE1D-E590FEF8E0EF}" type="pres">
      <dgm:prSet presAssocID="{DA107675-7C28-A045-B1EE-ADF2EE39888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0701CA-DD4D-9744-B880-79F2F6F32979}" type="pres">
      <dgm:prSet presAssocID="{A2EBACE0-6F49-DC48-A31D-1377E02CCC9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CD85C23E-9CD2-2D41-966A-967BB45F557E}" type="pres">
      <dgm:prSet presAssocID="{A2EBACE0-6F49-DC48-A31D-1377E02CCC9A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0430FEE-8E5A-7C4E-831E-586B9BD859C7}" type="pres">
      <dgm:prSet presAssocID="{722190B7-6D40-C34E-B155-DF55CC3999B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9398C-E85C-CD47-9B85-4D5B99E30286}" type="pres">
      <dgm:prSet presAssocID="{BEB71B3E-E38D-9D42-B3E7-CA4A9DF1968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9D98C3E2-4290-2D4C-88D1-15F11BA4EE17}" type="pres">
      <dgm:prSet presAssocID="{BEB71B3E-E38D-9D42-B3E7-CA4A9DF1968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66B292D-5F15-F445-9FAA-D0D696C23F23}" type="pres">
      <dgm:prSet presAssocID="{1FCB13A8-7353-8E47-A22F-BE8BAFA0FE7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CE1D9B-0F09-FA49-912D-319FB37B16F0}" type="pres">
      <dgm:prSet presAssocID="{BD72D601-1C9D-6444-9A12-763B79BB0138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2D9709A-70C9-C048-BC34-4E7D4B3BCC0E}" type="pres">
      <dgm:prSet presAssocID="{BD72D601-1C9D-6444-9A12-763B79BB0138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468874-D23D-BB4C-97FA-00CDB87E348D}" type="pres">
      <dgm:prSet presAssocID="{C0C9CC9B-083B-8A41-A842-79178A9B39F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ECAE75-B48E-7342-9EC7-D20221EC0FCE}" srcId="{12BC92F8-8F93-DF42-95BA-766BB24D0322}" destId="{DA107675-7C28-A045-B1EE-ADF2EE398880}" srcOrd="0" destOrd="0" parTransId="{4D7198A3-91EF-AF45-895C-C6E4A359BD8B}" sibTransId="{A2EBACE0-6F49-DC48-A31D-1377E02CCC9A}"/>
    <dgm:cxn modelId="{33FB7B00-4994-B14A-8A31-50D1738C5C62}" type="presOf" srcId="{722190B7-6D40-C34E-B155-DF55CC3999B7}" destId="{50430FEE-8E5A-7C4E-831E-586B9BD859C7}" srcOrd="0" destOrd="0" presId="urn:microsoft.com/office/officeart/2005/8/layout/process1"/>
    <dgm:cxn modelId="{C658B1AD-037E-8840-A517-E62E383490FA}" type="presOf" srcId="{A2EBACE0-6F49-DC48-A31D-1377E02CCC9A}" destId="{6D0701CA-DD4D-9744-B880-79F2F6F32979}" srcOrd="0" destOrd="0" presId="urn:microsoft.com/office/officeart/2005/8/layout/process1"/>
    <dgm:cxn modelId="{554BF718-1219-8241-9478-12D52BF11E04}" srcId="{12BC92F8-8F93-DF42-95BA-766BB24D0322}" destId="{722190B7-6D40-C34E-B155-DF55CC3999B7}" srcOrd="1" destOrd="0" parTransId="{C2ADA83B-F727-C64E-8957-F82112784FED}" sibTransId="{BEB71B3E-E38D-9D42-B3E7-CA4A9DF19684}"/>
    <dgm:cxn modelId="{0A3BA235-22C8-BE47-B485-ABF574C7ABD5}" type="presOf" srcId="{C0C9CC9B-083B-8A41-A842-79178A9B39F6}" destId="{91468874-D23D-BB4C-97FA-00CDB87E348D}" srcOrd="0" destOrd="0" presId="urn:microsoft.com/office/officeart/2005/8/layout/process1"/>
    <dgm:cxn modelId="{07C82275-6611-BF41-A9FC-EE596B565039}" srcId="{12BC92F8-8F93-DF42-95BA-766BB24D0322}" destId="{C0C9CC9B-083B-8A41-A842-79178A9B39F6}" srcOrd="3" destOrd="0" parTransId="{5D444ED7-BB3D-614F-BEF1-866E8DE82AF6}" sibTransId="{62E7101C-FC19-A44B-9920-318E4F078C9C}"/>
    <dgm:cxn modelId="{E55ED60E-A25C-1F46-BE22-653F47668B86}" type="presOf" srcId="{A2EBACE0-6F49-DC48-A31D-1377E02CCC9A}" destId="{CD85C23E-9CD2-2D41-966A-967BB45F557E}" srcOrd="1" destOrd="0" presId="urn:microsoft.com/office/officeart/2005/8/layout/process1"/>
    <dgm:cxn modelId="{472FA8B4-79EB-224F-98C2-1053A89218C6}" type="presOf" srcId="{BEB71B3E-E38D-9D42-B3E7-CA4A9DF19684}" destId="{ABB9398C-E85C-CD47-9B85-4D5B99E30286}" srcOrd="0" destOrd="0" presId="urn:microsoft.com/office/officeart/2005/8/layout/process1"/>
    <dgm:cxn modelId="{4B9FD0BD-7772-5C41-B946-388A1D6C4DD9}" type="presOf" srcId="{BD72D601-1C9D-6444-9A12-763B79BB0138}" destId="{65CE1D9B-0F09-FA49-912D-319FB37B16F0}" srcOrd="0" destOrd="0" presId="urn:microsoft.com/office/officeart/2005/8/layout/process1"/>
    <dgm:cxn modelId="{E9CD9427-81B9-2043-B0C8-B13DF317E752}" type="presOf" srcId="{12BC92F8-8F93-DF42-95BA-766BB24D0322}" destId="{FDD30AC2-127E-B44B-97E5-AB9E40F24437}" srcOrd="0" destOrd="0" presId="urn:microsoft.com/office/officeart/2005/8/layout/process1"/>
    <dgm:cxn modelId="{7931516C-D94F-224E-BC36-E432265B19BA}" type="presOf" srcId="{1FCB13A8-7353-8E47-A22F-BE8BAFA0FE78}" destId="{166B292D-5F15-F445-9FAA-D0D696C23F23}" srcOrd="0" destOrd="0" presId="urn:microsoft.com/office/officeart/2005/8/layout/process1"/>
    <dgm:cxn modelId="{B569A032-0CD2-B14C-B2F0-0DD18CFD7140}" type="presOf" srcId="{DA107675-7C28-A045-B1EE-ADF2EE398880}" destId="{7DCF6F2D-C934-094D-BE1D-E590FEF8E0EF}" srcOrd="0" destOrd="0" presId="urn:microsoft.com/office/officeart/2005/8/layout/process1"/>
    <dgm:cxn modelId="{0151B9DB-F03B-C54F-8360-A771609BDB4C}" type="presOf" srcId="{BEB71B3E-E38D-9D42-B3E7-CA4A9DF19684}" destId="{9D98C3E2-4290-2D4C-88D1-15F11BA4EE17}" srcOrd="1" destOrd="0" presId="urn:microsoft.com/office/officeart/2005/8/layout/process1"/>
    <dgm:cxn modelId="{2F032CEA-1A2C-6941-878C-83A26CAD0274}" srcId="{12BC92F8-8F93-DF42-95BA-766BB24D0322}" destId="{1FCB13A8-7353-8E47-A22F-BE8BAFA0FE78}" srcOrd="2" destOrd="0" parTransId="{F3FF9465-3A9B-EE4D-A595-68CD37BB03AF}" sibTransId="{BD72D601-1C9D-6444-9A12-763B79BB0138}"/>
    <dgm:cxn modelId="{9F64C568-39C3-DD42-9AF9-055BBE7567EE}" type="presOf" srcId="{BD72D601-1C9D-6444-9A12-763B79BB0138}" destId="{E2D9709A-70C9-C048-BC34-4E7D4B3BCC0E}" srcOrd="1" destOrd="0" presId="urn:microsoft.com/office/officeart/2005/8/layout/process1"/>
    <dgm:cxn modelId="{1CADC4F6-A8FE-CC49-8283-25657DB175B0}" type="presParOf" srcId="{FDD30AC2-127E-B44B-97E5-AB9E40F24437}" destId="{7DCF6F2D-C934-094D-BE1D-E590FEF8E0EF}" srcOrd="0" destOrd="0" presId="urn:microsoft.com/office/officeart/2005/8/layout/process1"/>
    <dgm:cxn modelId="{D4D61BEF-6274-9A4A-8999-72DDC8E0CDFF}" type="presParOf" srcId="{FDD30AC2-127E-B44B-97E5-AB9E40F24437}" destId="{6D0701CA-DD4D-9744-B880-79F2F6F32979}" srcOrd="1" destOrd="0" presId="urn:microsoft.com/office/officeart/2005/8/layout/process1"/>
    <dgm:cxn modelId="{95C0DB8D-3C96-6D45-9E40-A9E8F401B693}" type="presParOf" srcId="{6D0701CA-DD4D-9744-B880-79F2F6F32979}" destId="{CD85C23E-9CD2-2D41-966A-967BB45F557E}" srcOrd="0" destOrd="0" presId="urn:microsoft.com/office/officeart/2005/8/layout/process1"/>
    <dgm:cxn modelId="{F9CA68A0-0B6F-4A49-8258-45083365148B}" type="presParOf" srcId="{FDD30AC2-127E-B44B-97E5-AB9E40F24437}" destId="{50430FEE-8E5A-7C4E-831E-586B9BD859C7}" srcOrd="2" destOrd="0" presId="urn:microsoft.com/office/officeart/2005/8/layout/process1"/>
    <dgm:cxn modelId="{D7617DD1-6FAA-C943-8A48-1081BD7562C2}" type="presParOf" srcId="{FDD30AC2-127E-B44B-97E5-AB9E40F24437}" destId="{ABB9398C-E85C-CD47-9B85-4D5B99E30286}" srcOrd="3" destOrd="0" presId="urn:microsoft.com/office/officeart/2005/8/layout/process1"/>
    <dgm:cxn modelId="{190B995C-D467-D047-8B10-00C41F420DFA}" type="presParOf" srcId="{ABB9398C-E85C-CD47-9B85-4D5B99E30286}" destId="{9D98C3E2-4290-2D4C-88D1-15F11BA4EE17}" srcOrd="0" destOrd="0" presId="urn:microsoft.com/office/officeart/2005/8/layout/process1"/>
    <dgm:cxn modelId="{F084ECD6-EE67-4544-AF05-4387F09FD7BB}" type="presParOf" srcId="{FDD30AC2-127E-B44B-97E5-AB9E40F24437}" destId="{166B292D-5F15-F445-9FAA-D0D696C23F23}" srcOrd="4" destOrd="0" presId="urn:microsoft.com/office/officeart/2005/8/layout/process1"/>
    <dgm:cxn modelId="{FA78F9C1-62B9-A947-B79B-BAE4A2159DB0}" type="presParOf" srcId="{FDD30AC2-127E-B44B-97E5-AB9E40F24437}" destId="{65CE1D9B-0F09-FA49-912D-319FB37B16F0}" srcOrd="5" destOrd="0" presId="urn:microsoft.com/office/officeart/2005/8/layout/process1"/>
    <dgm:cxn modelId="{2E2D31CC-CF6C-D443-AEEA-7C7C5650454B}" type="presParOf" srcId="{65CE1D9B-0F09-FA49-912D-319FB37B16F0}" destId="{E2D9709A-70C9-C048-BC34-4E7D4B3BCC0E}" srcOrd="0" destOrd="0" presId="urn:microsoft.com/office/officeart/2005/8/layout/process1"/>
    <dgm:cxn modelId="{9ECD3A5F-A255-F54E-B5B3-305A26ECB163}" type="presParOf" srcId="{FDD30AC2-127E-B44B-97E5-AB9E40F24437}" destId="{91468874-D23D-BB4C-97FA-00CDB87E348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56E5084-BF79-8D4F-B8F8-8D40037411FF}" type="doc">
      <dgm:prSet loTypeId="urn:microsoft.com/office/officeart/2005/8/layout/default#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82969C-64AD-EB40-99D8-D5AE11971D82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May have multiple means of encoding text</a:t>
          </a:r>
          <a:endParaRPr lang="en-US" dirty="0">
            <a:solidFill>
              <a:srgbClr val="000000"/>
            </a:solidFill>
          </a:endParaRPr>
        </a:p>
      </dgm:t>
    </dgm:pt>
    <dgm:pt modelId="{CE683BE2-197D-984D-A108-CD9772CA50C5}" type="parTrans" cxnId="{39E77223-B610-0146-8702-2013CA9B9C53}">
      <dgm:prSet/>
      <dgm:spPr/>
      <dgm:t>
        <a:bodyPr/>
        <a:lstStyle/>
        <a:p>
          <a:endParaRPr lang="en-US"/>
        </a:p>
      </dgm:t>
    </dgm:pt>
    <dgm:pt modelId="{62609E81-BA9C-8B43-8A8C-93F36C211252}" type="sibTrans" cxnId="{39E77223-B610-0146-8702-2013CA9B9C53}">
      <dgm:prSet/>
      <dgm:spPr/>
      <dgm:t>
        <a:bodyPr/>
        <a:lstStyle/>
        <a:p>
          <a:endParaRPr lang="en-US"/>
        </a:p>
      </dgm:t>
    </dgm:pt>
    <dgm:pt modelId="{EF49A38D-853D-9345-8322-2721E4D5EED0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Growing requirement to support users around the globe and to interact with them using their own languages</a:t>
          </a:r>
          <a:endParaRPr lang="en-US" dirty="0">
            <a:solidFill>
              <a:schemeClr val="bg1"/>
            </a:solidFill>
          </a:endParaRPr>
        </a:p>
      </dgm:t>
    </dgm:pt>
    <dgm:pt modelId="{CD48E14E-7846-DB44-A626-8C8B9565526F}" type="parTrans" cxnId="{EC4A1FBC-D744-AA42-96F2-E69641A52809}">
      <dgm:prSet/>
      <dgm:spPr/>
      <dgm:t>
        <a:bodyPr/>
        <a:lstStyle/>
        <a:p>
          <a:endParaRPr lang="en-US"/>
        </a:p>
      </dgm:t>
    </dgm:pt>
    <dgm:pt modelId="{16C932C3-BCA6-C147-99C0-6292428E090F}" type="sibTrans" cxnId="{EC4A1FBC-D744-AA42-96F2-E69641A52809}">
      <dgm:prSet/>
      <dgm:spPr/>
      <dgm:t>
        <a:bodyPr/>
        <a:lstStyle/>
        <a:p>
          <a:endParaRPr lang="en-US"/>
        </a:p>
      </dgm:t>
    </dgm:pt>
    <dgm:pt modelId="{4F2FC5F4-4D7E-C44B-B28E-24C1F7FC3350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Unicode used for internationalization</a:t>
          </a:r>
          <a:endParaRPr lang="en-US" dirty="0">
            <a:solidFill>
              <a:schemeClr val="bg1"/>
            </a:solidFill>
          </a:endParaRPr>
        </a:p>
      </dgm:t>
    </dgm:pt>
    <dgm:pt modelId="{3F45B9D8-8D19-FD47-88F1-5FF7482F2EF6}" type="parTrans" cxnId="{33CF3F25-898D-4B45-ACDE-7B6C88813F1B}">
      <dgm:prSet/>
      <dgm:spPr/>
      <dgm:t>
        <a:bodyPr/>
        <a:lstStyle/>
        <a:p>
          <a:endParaRPr lang="en-US"/>
        </a:p>
      </dgm:t>
    </dgm:pt>
    <dgm:pt modelId="{E842DD4D-D2E4-9946-9776-A956913ADC6C}" type="sibTrans" cxnId="{33CF3F25-898D-4B45-ACDE-7B6C88813F1B}">
      <dgm:prSet/>
      <dgm:spPr/>
      <dgm:t>
        <a:bodyPr/>
        <a:lstStyle/>
        <a:p>
          <a:endParaRPr lang="en-US"/>
        </a:p>
      </dgm:t>
    </dgm:pt>
    <dgm:pt modelId="{F01C4732-52FF-A448-A958-E1E0E83A0002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Uses 16-bit value for characters</a:t>
          </a:r>
          <a:endParaRPr lang="en-US" b="1" dirty="0">
            <a:solidFill>
              <a:schemeClr val="bg1"/>
            </a:solidFill>
          </a:endParaRPr>
        </a:p>
      </dgm:t>
    </dgm:pt>
    <dgm:pt modelId="{A8170C48-DE13-BB41-86C7-71647CC25BEE}" type="parTrans" cxnId="{3F25AAD3-A824-B640-BE63-0913145BCA60}">
      <dgm:prSet/>
      <dgm:spPr/>
      <dgm:t>
        <a:bodyPr/>
        <a:lstStyle/>
        <a:p>
          <a:endParaRPr lang="en-US"/>
        </a:p>
      </dgm:t>
    </dgm:pt>
    <dgm:pt modelId="{1A1BF011-42F9-6F46-9173-7DE52425F2B5}" type="sibTrans" cxnId="{3F25AAD3-A824-B640-BE63-0913145BCA60}">
      <dgm:prSet/>
      <dgm:spPr/>
      <dgm:t>
        <a:bodyPr/>
        <a:lstStyle/>
        <a:p>
          <a:endParaRPr lang="en-US"/>
        </a:p>
      </dgm:t>
    </dgm:pt>
    <dgm:pt modelId="{2ED619CB-BE31-C842-8243-DC6DCA48B044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smtClean="0">
              <a:solidFill>
                <a:schemeClr val="bg1"/>
              </a:solidFill>
            </a:rPr>
            <a:t>UTF-8 encodes as 1-4 byte sequences</a:t>
          </a:r>
          <a:endParaRPr lang="en-US" dirty="0">
            <a:solidFill>
              <a:schemeClr val="bg1"/>
            </a:solidFill>
          </a:endParaRPr>
        </a:p>
      </dgm:t>
    </dgm:pt>
    <dgm:pt modelId="{861EC772-996D-CA46-A68B-B2ACE9D3AAFC}" type="parTrans" cxnId="{451D972A-02C7-0E43-8519-19EF150AE351}">
      <dgm:prSet/>
      <dgm:spPr/>
      <dgm:t>
        <a:bodyPr/>
        <a:lstStyle/>
        <a:p>
          <a:endParaRPr lang="en-US"/>
        </a:p>
      </dgm:t>
    </dgm:pt>
    <dgm:pt modelId="{E114DBFD-9C9D-014A-AB61-A136050145FD}" type="sibTrans" cxnId="{451D972A-02C7-0E43-8519-19EF150AE351}">
      <dgm:prSet/>
      <dgm:spPr/>
      <dgm:t>
        <a:bodyPr/>
        <a:lstStyle/>
        <a:p>
          <a:endParaRPr lang="en-US"/>
        </a:p>
      </dgm:t>
    </dgm:pt>
    <dgm:pt modelId="{267E9D08-F703-B74D-9DCB-4AC2AC9C676A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Many Unicode decoders accept any valid equivalent sequence</a:t>
          </a:r>
          <a:endParaRPr lang="en-US" dirty="0">
            <a:solidFill>
              <a:schemeClr val="bg1"/>
            </a:solidFill>
          </a:endParaRPr>
        </a:p>
      </dgm:t>
    </dgm:pt>
    <dgm:pt modelId="{864176AE-9B05-3A45-9B1F-A4D4081450B6}" type="parTrans" cxnId="{DA586226-1346-8940-B77E-559D4A9ECD0B}">
      <dgm:prSet/>
      <dgm:spPr/>
      <dgm:t>
        <a:bodyPr/>
        <a:lstStyle/>
        <a:p>
          <a:endParaRPr lang="en-US"/>
        </a:p>
      </dgm:t>
    </dgm:pt>
    <dgm:pt modelId="{31D0B451-E11F-954D-9CC2-B97A96A12BB9}" type="sibTrans" cxnId="{DA586226-1346-8940-B77E-559D4A9ECD0B}">
      <dgm:prSet/>
      <dgm:spPr/>
      <dgm:t>
        <a:bodyPr/>
        <a:lstStyle/>
        <a:p>
          <a:endParaRPr lang="en-US"/>
        </a:p>
      </dgm:t>
    </dgm:pt>
    <dgm:pt modelId="{27CBCD3C-5FB5-EE4A-BCF4-AE25FA2839D6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Canonicalization</a:t>
          </a:r>
          <a:endParaRPr lang="en-US" dirty="0">
            <a:solidFill>
              <a:srgbClr val="000000"/>
            </a:solidFill>
          </a:endParaRPr>
        </a:p>
      </dgm:t>
    </dgm:pt>
    <dgm:pt modelId="{51EF4A55-A63C-4149-B370-64D32EE3C20E}" type="parTrans" cxnId="{EEDA5FEE-29F4-0244-9A50-5C756176FD1F}">
      <dgm:prSet/>
      <dgm:spPr/>
      <dgm:t>
        <a:bodyPr/>
        <a:lstStyle/>
        <a:p>
          <a:endParaRPr lang="en-US"/>
        </a:p>
      </dgm:t>
    </dgm:pt>
    <dgm:pt modelId="{BDAD73A3-6D70-C34C-ACBC-082DB3ECFFA9}" type="sibTrans" cxnId="{EEDA5FEE-29F4-0244-9A50-5C756176FD1F}">
      <dgm:prSet/>
      <dgm:spPr/>
      <dgm:t>
        <a:bodyPr/>
        <a:lstStyle/>
        <a:p>
          <a:endParaRPr lang="en-US"/>
        </a:p>
      </dgm:t>
    </dgm:pt>
    <dgm:pt modelId="{571F22D0-C97F-1941-B635-D03FA6CDE1C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Transforming input data into a single, standard, minimal representation</a:t>
          </a:r>
          <a:endParaRPr lang="en-US" dirty="0">
            <a:solidFill>
              <a:srgbClr val="000000"/>
            </a:solidFill>
          </a:endParaRPr>
        </a:p>
      </dgm:t>
    </dgm:pt>
    <dgm:pt modelId="{87A743B2-0339-0E40-9CB4-02DEA10BB58D}" type="parTrans" cxnId="{E50430A3-69E8-C440-A2DA-556DA7227F17}">
      <dgm:prSet/>
      <dgm:spPr/>
      <dgm:t>
        <a:bodyPr/>
        <a:lstStyle/>
        <a:p>
          <a:endParaRPr lang="en-US"/>
        </a:p>
      </dgm:t>
    </dgm:pt>
    <dgm:pt modelId="{593D82F4-D0C3-9A4C-BFD0-D8B8905CEB7E}" type="sibTrans" cxnId="{E50430A3-69E8-C440-A2DA-556DA7227F17}">
      <dgm:prSet/>
      <dgm:spPr/>
      <dgm:t>
        <a:bodyPr/>
        <a:lstStyle/>
        <a:p>
          <a:endParaRPr lang="en-US"/>
        </a:p>
      </dgm:t>
    </dgm:pt>
    <dgm:pt modelId="{2AFF1C23-218F-9D48-A3F7-5DE0E103B2DD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Once this is done the input data can be compared with a single representation of acceptable input values</a:t>
          </a:r>
          <a:endParaRPr lang="en-US" b="1" dirty="0">
            <a:solidFill>
              <a:srgbClr val="000000"/>
            </a:solidFill>
          </a:endParaRPr>
        </a:p>
      </dgm:t>
    </dgm:pt>
    <dgm:pt modelId="{81566D01-30DD-2445-979D-EC0959741233}" type="parTrans" cxnId="{987916CB-32FF-4545-A461-01F7E9D163EE}">
      <dgm:prSet/>
      <dgm:spPr/>
      <dgm:t>
        <a:bodyPr/>
        <a:lstStyle/>
        <a:p>
          <a:endParaRPr lang="en-US"/>
        </a:p>
      </dgm:t>
    </dgm:pt>
    <dgm:pt modelId="{777D6374-3398-FB4C-AFCD-14C21DE7BC53}" type="sibTrans" cxnId="{987916CB-32FF-4545-A461-01F7E9D163EE}">
      <dgm:prSet/>
      <dgm:spPr/>
      <dgm:t>
        <a:bodyPr/>
        <a:lstStyle/>
        <a:p>
          <a:endParaRPr lang="en-US"/>
        </a:p>
      </dgm:t>
    </dgm:pt>
    <dgm:pt modelId="{F865AF6A-4552-E345-979E-EC4EB2155590}" type="pres">
      <dgm:prSet presAssocID="{256E5084-BF79-8D4F-B8F8-8D40037411F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EE1DD3-5146-6648-8550-938B270C5A5F}" type="pres">
      <dgm:prSet presAssocID="{4782969C-64AD-EB40-99D8-D5AE11971D8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5BA97E-1841-A342-A950-AE0430D96A2E}" type="pres">
      <dgm:prSet presAssocID="{62609E81-BA9C-8B43-8A8C-93F36C211252}" presName="sibTrans" presStyleCnt="0"/>
      <dgm:spPr/>
      <dgm:t>
        <a:bodyPr/>
        <a:lstStyle/>
        <a:p>
          <a:endParaRPr lang="en-US"/>
        </a:p>
      </dgm:t>
    </dgm:pt>
    <dgm:pt modelId="{45599BEF-0D0D-1949-9440-C20BE8AE2661}" type="pres">
      <dgm:prSet presAssocID="{EF49A38D-853D-9345-8322-2721E4D5EED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5B454A-FBB5-CB4B-8A6E-C810E68F00B5}" type="pres">
      <dgm:prSet presAssocID="{16C932C3-BCA6-C147-99C0-6292428E090F}" presName="sibTrans" presStyleCnt="0"/>
      <dgm:spPr/>
      <dgm:t>
        <a:bodyPr/>
        <a:lstStyle/>
        <a:p>
          <a:endParaRPr lang="en-US"/>
        </a:p>
      </dgm:t>
    </dgm:pt>
    <dgm:pt modelId="{8717156F-AD30-354B-B8A5-27484F3BB67F}" type="pres">
      <dgm:prSet presAssocID="{4F2FC5F4-4D7E-C44B-B28E-24C1F7FC335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1CE549-579E-1644-B0C1-3A8FACEE7DF6}" type="pres">
      <dgm:prSet presAssocID="{E842DD4D-D2E4-9946-9776-A956913ADC6C}" presName="sibTrans" presStyleCnt="0"/>
      <dgm:spPr/>
      <dgm:t>
        <a:bodyPr/>
        <a:lstStyle/>
        <a:p>
          <a:endParaRPr lang="en-US"/>
        </a:p>
      </dgm:t>
    </dgm:pt>
    <dgm:pt modelId="{3F78B78F-1341-0249-AC07-84D888EA16AB}" type="pres">
      <dgm:prSet presAssocID="{27CBCD3C-5FB5-EE4A-BCF4-AE25FA2839D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A2921F-1E74-684F-B5FD-9DC24CE76C26}" type="presOf" srcId="{F01C4732-52FF-A448-A958-E1E0E83A0002}" destId="{8717156F-AD30-354B-B8A5-27484F3BB67F}" srcOrd="0" destOrd="1" presId="urn:microsoft.com/office/officeart/2005/8/layout/default#1"/>
    <dgm:cxn modelId="{EEDA5FEE-29F4-0244-9A50-5C756176FD1F}" srcId="{256E5084-BF79-8D4F-B8F8-8D40037411FF}" destId="{27CBCD3C-5FB5-EE4A-BCF4-AE25FA2839D6}" srcOrd="3" destOrd="0" parTransId="{51EF4A55-A63C-4149-B370-64D32EE3C20E}" sibTransId="{BDAD73A3-6D70-C34C-ACBC-082DB3ECFFA9}"/>
    <dgm:cxn modelId="{B18412A2-602B-1D49-BA03-3C003B5709A1}" type="presOf" srcId="{2ED619CB-BE31-C842-8243-DC6DCA48B044}" destId="{8717156F-AD30-354B-B8A5-27484F3BB67F}" srcOrd="0" destOrd="2" presId="urn:microsoft.com/office/officeart/2005/8/layout/default#1"/>
    <dgm:cxn modelId="{E50430A3-69E8-C440-A2DA-556DA7227F17}" srcId="{27CBCD3C-5FB5-EE4A-BCF4-AE25FA2839D6}" destId="{571F22D0-C97F-1941-B635-D03FA6CDE1C1}" srcOrd="0" destOrd="0" parTransId="{87A743B2-0339-0E40-9CB4-02DEA10BB58D}" sibTransId="{593D82F4-D0C3-9A4C-BFD0-D8B8905CEB7E}"/>
    <dgm:cxn modelId="{39E77223-B610-0146-8702-2013CA9B9C53}" srcId="{256E5084-BF79-8D4F-B8F8-8D40037411FF}" destId="{4782969C-64AD-EB40-99D8-D5AE11971D82}" srcOrd="0" destOrd="0" parTransId="{CE683BE2-197D-984D-A108-CD9772CA50C5}" sibTransId="{62609E81-BA9C-8B43-8A8C-93F36C211252}"/>
    <dgm:cxn modelId="{FA3C9082-1CDB-F343-B7E5-9AAC0B0BC6E5}" type="presOf" srcId="{2AFF1C23-218F-9D48-A3F7-5DE0E103B2DD}" destId="{3F78B78F-1341-0249-AC07-84D888EA16AB}" srcOrd="0" destOrd="2" presId="urn:microsoft.com/office/officeart/2005/8/layout/default#1"/>
    <dgm:cxn modelId="{B72B278D-2133-4848-9C05-297B4E85D056}" type="presOf" srcId="{EF49A38D-853D-9345-8322-2721E4D5EED0}" destId="{45599BEF-0D0D-1949-9440-C20BE8AE2661}" srcOrd="0" destOrd="0" presId="urn:microsoft.com/office/officeart/2005/8/layout/default#1"/>
    <dgm:cxn modelId="{FBAA744D-BE9C-3040-BF31-57E509240F08}" type="presOf" srcId="{4782969C-64AD-EB40-99D8-D5AE11971D82}" destId="{EFEE1DD3-5146-6648-8550-938B270C5A5F}" srcOrd="0" destOrd="0" presId="urn:microsoft.com/office/officeart/2005/8/layout/default#1"/>
    <dgm:cxn modelId="{31756946-2F44-8C48-898D-7459F17CF314}" type="presOf" srcId="{27CBCD3C-5FB5-EE4A-BCF4-AE25FA2839D6}" destId="{3F78B78F-1341-0249-AC07-84D888EA16AB}" srcOrd="0" destOrd="0" presId="urn:microsoft.com/office/officeart/2005/8/layout/default#1"/>
    <dgm:cxn modelId="{E87D95AE-24EF-8D41-AD28-B6E53DB1ED15}" type="presOf" srcId="{4F2FC5F4-4D7E-C44B-B28E-24C1F7FC3350}" destId="{8717156F-AD30-354B-B8A5-27484F3BB67F}" srcOrd="0" destOrd="0" presId="urn:microsoft.com/office/officeart/2005/8/layout/default#1"/>
    <dgm:cxn modelId="{987916CB-32FF-4545-A461-01F7E9D163EE}" srcId="{27CBCD3C-5FB5-EE4A-BCF4-AE25FA2839D6}" destId="{2AFF1C23-218F-9D48-A3F7-5DE0E103B2DD}" srcOrd="1" destOrd="0" parTransId="{81566D01-30DD-2445-979D-EC0959741233}" sibTransId="{777D6374-3398-FB4C-AFCD-14C21DE7BC53}"/>
    <dgm:cxn modelId="{33CF3F25-898D-4B45-ACDE-7B6C88813F1B}" srcId="{256E5084-BF79-8D4F-B8F8-8D40037411FF}" destId="{4F2FC5F4-4D7E-C44B-B28E-24C1F7FC3350}" srcOrd="2" destOrd="0" parTransId="{3F45B9D8-8D19-FD47-88F1-5FF7482F2EF6}" sibTransId="{E842DD4D-D2E4-9946-9776-A956913ADC6C}"/>
    <dgm:cxn modelId="{3F25AAD3-A824-B640-BE63-0913145BCA60}" srcId="{4F2FC5F4-4D7E-C44B-B28E-24C1F7FC3350}" destId="{F01C4732-52FF-A448-A958-E1E0E83A0002}" srcOrd="0" destOrd="0" parTransId="{A8170C48-DE13-BB41-86C7-71647CC25BEE}" sibTransId="{1A1BF011-42F9-6F46-9173-7DE52425F2B5}"/>
    <dgm:cxn modelId="{6A1FE811-C8C6-1E4C-99CC-9A36456684CF}" type="presOf" srcId="{256E5084-BF79-8D4F-B8F8-8D40037411FF}" destId="{F865AF6A-4552-E345-979E-EC4EB2155590}" srcOrd="0" destOrd="0" presId="urn:microsoft.com/office/officeart/2005/8/layout/default#1"/>
    <dgm:cxn modelId="{451D972A-02C7-0E43-8519-19EF150AE351}" srcId="{4F2FC5F4-4D7E-C44B-B28E-24C1F7FC3350}" destId="{2ED619CB-BE31-C842-8243-DC6DCA48B044}" srcOrd="1" destOrd="0" parTransId="{861EC772-996D-CA46-A68B-B2ACE9D3AAFC}" sibTransId="{E114DBFD-9C9D-014A-AB61-A136050145FD}"/>
    <dgm:cxn modelId="{CF98B8D0-6500-374B-BA1E-7BC0D3A32A43}" type="presOf" srcId="{571F22D0-C97F-1941-B635-D03FA6CDE1C1}" destId="{3F78B78F-1341-0249-AC07-84D888EA16AB}" srcOrd="0" destOrd="1" presId="urn:microsoft.com/office/officeart/2005/8/layout/default#1"/>
    <dgm:cxn modelId="{EC4A1FBC-D744-AA42-96F2-E69641A52809}" srcId="{256E5084-BF79-8D4F-B8F8-8D40037411FF}" destId="{EF49A38D-853D-9345-8322-2721E4D5EED0}" srcOrd="1" destOrd="0" parTransId="{CD48E14E-7846-DB44-A626-8C8B9565526F}" sibTransId="{16C932C3-BCA6-C147-99C0-6292428E090F}"/>
    <dgm:cxn modelId="{A96AEE6F-5127-544F-AD20-F8C686DD9A50}" type="presOf" srcId="{267E9D08-F703-B74D-9DCB-4AC2AC9C676A}" destId="{8717156F-AD30-354B-B8A5-27484F3BB67F}" srcOrd="0" destOrd="3" presId="urn:microsoft.com/office/officeart/2005/8/layout/default#1"/>
    <dgm:cxn modelId="{DA586226-1346-8940-B77E-559D4A9ECD0B}" srcId="{4F2FC5F4-4D7E-C44B-B28E-24C1F7FC3350}" destId="{267E9D08-F703-B74D-9DCB-4AC2AC9C676A}" srcOrd="2" destOrd="0" parTransId="{864176AE-9B05-3A45-9B1F-A4D4081450B6}" sibTransId="{31D0B451-E11F-954D-9CC2-B97A96A12BB9}"/>
    <dgm:cxn modelId="{1D7EB452-EA29-2B40-939F-168FD6E32BAC}" type="presParOf" srcId="{F865AF6A-4552-E345-979E-EC4EB2155590}" destId="{EFEE1DD3-5146-6648-8550-938B270C5A5F}" srcOrd="0" destOrd="0" presId="urn:microsoft.com/office/officeart/2005/8/layout/default#1"/>
    <dgm:cxn modelId="{00C1CDA9-435E-824B-BCFD-9457B3A84BC5}" type="presParOf" srcId="{F865AF6A-4552-E345-979E-EC4EB2155590}" destId="{E05BA97E-1841-A342-A950-AE0430D96A2E}" srcOrd="1" destOrd="0" presId="urn:microsoft.com/office/officeart/2005/8/layout/default#1"/>
    <dgm:cxn modelId="{D42724E4-BF07-0549-BBE0-CD003C7159CB}" type="presParOf" srcId="{F865AF6A-4552-E345-979E-EC4EB2155590}" destId="{45599BEF-0D0D-1949-9440-C20BE8AE2661}" srcOrd="2" destOrd="0" presId="urn:microsoft.com/office/officeart/2005/8/layout/default#1"/>
    <dgm:cxn modelId="{02D2F110-5512-8041-8676-2ECBA0B00047}" type="presParOf" srcId="{F865AF6A-4552-E345-979E-EC4EB2155590}" destId="{C35B454A-FBB5-CB4B-8A6E-C810E68F00B5}" srcOrd="3" destOrd="0" presId="urn:microsoft.com/office/officeart/2005/8/layout/default#1"/>
    <dgm:cxn modelId="{BD53986A-6046-3345-96AE-0EF87A069CEB}" type="presParOf" srcId="{F865AF6A-4552-E345-979E-EC4EB2155590}" destId="{8717156F-AD30-354B-B8A5-27484F3BB67F}" srcOrd="4" destOrd="0" presId="urn:microsoft.com/office/officeart/2005/8/layout/default#1"/>
    <dgm:cxn modelId="{B5E7BFAE-6833-EA44-AF5F-557DEA16798D}" type="presParOf" srcId="{F865AF6A-4552-E345-979E-EC4EB2155590}" destId="{411CE549-579E-1644-B0C1-3A8FACEE7DF6}" srcOrd="5" destOrd="0" presId="urn:microsoft.com/office/officeart/2005/8/layout/default#1"/>
    <dgm:cxn modelId="{CFCC5B19-EBF2-B241-BE65-6678DD95108F}" type="presParOf" srcId="{F865AF6A-4552-E345-979E-EC4EB2155590}" destId="{3F78B78F-1341-0249-AC07-84D888EA16AB}" srcOrd="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0FF36BB-2A7F-D748-859F-0D3822941A7C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5512E8-9F92-BC4E-9953-BD0231634417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2800" b="0" dirty="0" smtClean="0">
              <a:solidFill>
                <a:schemeClr val="bg1"/>
              </a:solidFill>
              <a:latin typeface="+mj-lt"/>
            </a:rPr>
            <a:t>Security issues:</a:t>
          </a:r>
          <a:endParaRPr lang="en-US" sz="2800" b="0" dirty="0">
            <a:solidFill>
              <a:schemeClr val="bg1"/>
            </a:solidFill>
            <a:latin typeface="+mj-lt"/>
          </a:endParaRPr>
        </a:p>
      </dgm:t>
    </dgm:pt>
    <dgm:pt modelId="{E4224276-93ED-0549-98BA-59D0936D20FA}" type="parTrans" cxnId="{C72396CE-C695-3C4A-BB37-5F075EB905BC}">
      <dgm:prSet/>
      <dgm:spPr/>
      <dgm:t>
        <a:bodyPr/>
        <a:lstStyle/>
        <a:p>
          <a:endParaRPr lang="en-US"/>
        </a:p>
      </dgm:t>
    </dgm:pt>
    <dgm:pt modelId="{FC0D0B2E-6F86-7C45-95F9-1BD06933A888}" type="sibTrans" cxnId="{C72396CE-C695-3C4A-BB37-5F075EB905BC}">
      <dgm:prSet/>
      <dgm:spPr/>
      <dgm:t>
        <a:bodyPr/>
        <a:lstStyle/>
        <a:p>
          <a:endParaRPr lang="en-US"/>
        </a:p>
      </dgm:t>
    </dgm:pt>
    <dgm:pt modelId="{77271E20-66C9-A342-9C23-59BCC6777CE9}">
      <dgm:prSet/>
      <dgm:spPr>
        <a:solidFill>
          <a:schemeClr val="tx1"/>
        </a:solidFill>
      </dgm:spPr>
      <dgm:t>
        <a:bodyPr/>
        <a:lstStyle/>
        <a:p>
          <a:r>
            <a:rPr lang="en-US" dirty="0" smtClean="0">
              <a:latin typeface="+mj-lt"/>
            </a:rPr>
            <a:t>Correct algorithm implementation</a:t>
          </a:r>
          <a:endParaRPr lang="en-US" dirty="0">
            <a:latin typeface="+mj-lt"/>
          </a:endParaRPr>
        </a:p>
      </dgm:t>
    </dgm:pt>
    <dgm:pt modelId="{938EE350-B395-A14D-BED5-7E248D41024F}" type="parTrans" cxnId="{7CBC7C0F-A18A-3346-9463-BC13C4F8D5D3}">
      <dgm:prSet/>
      <dgm:spPr/>
      <dgm:t>
        <a:bodyPr/>
        <a:lstStyle/>
        <a:p>
          <a:endParaRPr lang="en-US"/>
        </a:p>
      </dgm:t>
    </dgm:pt>
    <dgm:pt modelId="{478282A6-3E02-624D-9C3E-6A9A7A91B231}" type="sibTrans" cxnId="{7CBC7C0F-A18A-3346-9463-BC13C4F8D5D3}">
      <dgm:prSet/>
      <dgm:spPr/>
      <dgm:t>
        <a:bodyPr/>
        <a:lstStyle/>
        <a:p>
          <a:endParaRPr lang="en-US"/>
        </a:p>
      </dgm:t>
    </dgm:pt>
    <dgm:pt modelId="{4D9CA2BA-6934-BA42-83CD-AF7D21A951A2}">
      <dgm:prSet/>
      <dgm:spPr>
        <a:solidFill>
          <a:schemeClr val="tx1"/>
        </a:solidFill>
      </dgm:spPr>
      <dgm:t>
        <a:bodyPr/>
        <a:lstStyle/>
        <a:p>
          <a:r>
            <a:rPr lang="en-US" dirty="0" smtClean="0">
              <a:latin typeface="+mj-lt"/>
            </a:rPr>
            <a:t>Correct machine instructions for algorithm</a:t>
          </a:r>
          <a:endParaRPr lang="en-US" dirty="0">
            <a:latin typeface="+mj-lt"/>
          </a:endParaRPr>
        </a:p>
      </dgm:t>
    </dgm:pt>
    <dgm:pt modelId="{CC0BA741-DEF5-8644-B56C-D1AA84B8542A}" type="parTrans" cxnId="{8E4FB3A5-D0A8-524A-80A2-469CA90ED905}">
      <dgm:prSet/>
      <dgm:spPr/>
      <dgm:t>
        <a:bodyPr/>
        <a:lstStyle/>
        <a:p>
          <a:endParaRPr lang="en-US"/>
        </a:p>
      </dgm:t>
    </dgm:pt>
    <dgm:pt modelId="{CE850A37-5B85-C242-B50F-7A87305A55F0}" type="sibTrans" cxnId="{8E4FB3A5-D0A8-524A-80A2-469CA90ED905}">
      <dgm:prSet/>
      <dgm:spPr/>
      <dgm:t>
        <a:bodyPr/>
        <a:lstStyle/>
        <a:p>
          <a:endParaRPr lang="en-US"/>
        </a:p>
      </dgm:t>
    </dgm:pt>
    <dgm:pt modelId="{A9A76C5F-1688-714B-892A-D2B908315B47}">
      <dgm:prSet/>
      <dgm:spPr>
        <a:solidFill>
          <a:schemeClr val="tx1"/>
        </a:solidFill>
      </dgm:spPr>
      <dgm:t>
        <a:bodyPr/>
        <a:lstStyle/>
        <a:p>
          <a:r>
            <a:rPr lang="en-US" dirty="0" smtClean="0">
              <a:latin typeface="+mj-lt"/>
            </a:rPr>
            <a:t>Valid manipulation of data</a:t>
          </a:r>
          <a:endParaRPr lang="en-US" dirty="0">
            <a:latin typeface="+mj-lt"/>
          </a:endParaRPr>
        </a:p>
      </dgm:t>
    </dgm:pt>
    <dgm:pt modelId="{892E9596-8E89-F945-9668-D9EDB84B7FC5}" type="parTrans" cxnId="{E9543015-9DCC-A141-A16D-8A926B646BBB}">
      <dgm:prSet/>
      <dgm:spPr/>
      <dgm:t>
        <a:bodyPr/>
        <a:lstStyle/>
        <a:p>
          <a:endParaRPr lang="en-US"/>
        </a:p>
      </dgm:t>
    </dgm:pt>
    <dgm:pt modelId="{277C2F44-4740-9A44-A7AC-921211FCCD0D}" type="sibTrans" cxnId="{E9543015-9DCC-A141-A16D-8A926B646BBB}">
      <dgm:prSet/>
      <dgm:spPr/>
      <dgm:t>
        <a:bodyPr/>
        <a:lstStyle/>
        <a:p>
          <a:endParaRPr lang="en-US"/>
        </a:p>
      </dgm:t>
    </dgm:pt>
    <dgm:pt modelId="{94A95B2A-7DE0-1E4E-BBC2-BE8C914C4200}" type="pres">
      <dgm:prSet presAssocID="{90FF36BB-2A7F-D748-859F-0D3822941A7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327B35-A56D-534E-BF24-5BB96A8F9B2D}" type="pres">
      <dgm:prSet presAssocID="{5E5512E8-9F92-BC4E-9953-BD0231634417}" presName="composite" presStyleCnt="0"/>
      <dgm:spPr/>
    </dgm:pt>
    <dgm:pt modelId="{009F4FD9-04DC-2849-B569-7B7356F134FF}" type="pres">
      <dgm:prSet presAssocID="{5E5512E8-9F92-BC4E-9953-BD0231634417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DC833-477A-5949-B493-D8C2D3D575C8}" type="pres">
      <dgm:prSet presAssocID="{5E5512E8-9F92-BC4E-9953-BD0231634417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434A14-DD17-0C44-A55E-112E1A16EE71}" type="presOf" srcId="{5E5512E8-9F92-BC4E-9953-BD0231634417}" destId="{009F4FD9-04DC-2849-B569-7B7356F134FF}" srcOrd="0" destOrd="0" presId="urn:microsoft.com/office/officeart/2005/8/layout/hList1"/>
    <dgm:cxn modelId="{944BF309-872D-F04D-A4D5-B38AD7C2C6B7}" type="presOf" srcId="{A9A76C5F-1688-714B-892A-D2B908315B47}" destId="{665DC833-477A-5949-B493-D8C2D3D575C8}" srcOrd="0" destOrd="2" presId="urn:microsoft.com/office/officeart/2005/8/layout/hList1"/>
    <dgm:cxn modelId="{0B336FA9-524C-F143-A708-96706CFD1407}" type="presOf" srcId="{90FF36BB-2A7F-D748-859F-0D3822941A7C}" destId="{94A95B2A-7DE0-1E4E-BBC2-BE8C914C4200}" srcOrd="0" destOrd="0" presId="urn:microsoft.com/office/officeart/2005/8/layout/hList1"/>
    <dgm:cxn modelId="{D182E7C8-8720-2345-93A6-87766C437D31}" type="presOf" srcId="{4D9CA2BA-6934-BA42-83CD-AF7D21A951A2}" destId="{665DC833-477A-5949-B493-D8C2D3D575C8}" srcOrd="0" destOrd="1" presId="urn:microsoft.com/office/officeart/2005/8/layout/hList1"/>
    <dgm:cxn modelId="{E9543015-9DCC-A141-A16D-8A926B646BBB}" srcId="{5E5512E8-9F92-BC4E-9953-BD0231634417}" destId="{A9A76C5F-1688-714B-892A-D2B908315B47}" srcOrd="2" destOrd="0" parTransId="{892E9596-8E89-F945-9668-D9EDB84B7FC5}" sibTransId="{277C2F44-4740-9A44-A7AC-921211FCCD0D}"/>
    <dgm:cxn modelId="{C72396CE-C695-3C4A-BB37-5F075EB905BC}" srcId="{90FF36BB-2A7F-D748-859F-0D3822941A7C}" destId="{5E5512E8-9F92-BC4E-9953-BD0231634417}" srcOrd="0" destOrd="0" parTransId="{E4224276-93ED-0549-98BA-59D0936D20FA}" sibTransId="{FC0D0B2E-6F86-7C45-95F9-1BD06933A888}"/>
    <dgm:cxn modelId="{7CBC7C0F-A18A-3346-9463-BC13C4F8D5D3}" srcId="{5E5512E8-9F92-BC4E-9953-BD0231634417}" destId="{77271E20-66C9-A342-9C23-59BCC6777CE9}" srcOrd="0" destOrd="0" parTransId="{938EE350-B395-A14D-BED5-7E248D41024F}" sibTransId="{478282A6-3E02-624D-9C3E-6A9A7A91B231}"/>
    <dgm:cxn modelId="{4F0381C9-6404-E449-99D1-E44BBC326606}" type="presOf" srcId="{77271E20-66C9-A342-9C23-59BCC6777CE9}" destId="{665DC833-477A-5949-B493-D8C2D3D575C8}" srcOrd="0" destOrd="0" presId="urn:microsoft.com/office/officeart/2005/8/layout/hList1"/>
    <dgm:cxn modelId="{8E4FB3A5-D0A8-524A-80A2-469CA90ED905}" srcId="{5E5512E8-9F92-BC4E-9953-BD0231634417}" destId="{4D9CA2BA-6934-BA42-83CD-AF7D21A951A2}" srcOrd="1" destOrd="0" parTransId="{CC0BA741-DEF5-8644-B56C-D1AA84B8542A}" sibTransId="{CE850A37-5B85-C242-B50F-7A87305A55F0}"/>
    <dgm:cxn modelId="{964CB784-9B6C-514B-9A11-7FCCBE3B6317}" type="presParOf" srcId="{94A95B2A-7DE0-1E4E-BBC2-BE8C914C4200}" destId="{90327B35-A56D-534E-BF24-5BB96A8F9B2D}" srcOrd="0" destOrd="0" presId="urn:microsoft.com/office/officeart/2005/8/layout/hList1"/>
    <dgm:cxn modelId="{4CB9CE29-A0D0-7941-8034-DD334BD54D47}" type="presParOf" srcId="{90327B35-A56D-534E-BF24-5BB96A8F9B2D}" destId="{009F4FD9-04DC-2849-B569-7B7356F134FF}" srcOrd="0" destOrd="0" presId="urn:microsoft.com/office/officeart/2005/8/layout/hList1"/>
    <dgm:cxn modelId="{F1670794-0937-CA49-BC56-B3E5C40CFB67}" type="presParOf" srcId="{90327B35-A56D-534E-BF24-5BB96A8F9B2D}" destId="{665DC833-477A-5949-B493-D8C2D3D575C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070283C-F51B-564E-ADD2-5207BD7324A4}" type="doc">
      <dgm:prSet loTypeId="urn:microsoft.com/office/officeart/2005/8/layout/lProcess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F02138-9475-E34A-8D1B-553F4C922C84}">
      <dgm:prSet/>
      <dgm:spPr/>
      <dgm:t>
        <a:bodyPr/>
        <a:lstStyle/>
        <a:p>
          <a:pPr rtl="0"/>
          <a:r>
            <a:rPr lang="en-US" b="1" dirty="0" smtClean="0">
              <a:latin typeface="+mj-lt"/>
            </a:rPr>
            <a:t>Issue of good program development technique</a:t>
          </a:r>
          <a:endParaRPr lang="en-US" dirty="0">
            <a:latin typeface="+mj-lt"/>
          </a:endParaRPr>
        </a:p>
      </dgm:t>
    </dgm:pt>
    <dgm:pt modelId="{6AE4AB10-34A3-B944-A994-F6B549E56ED2}" type="parTrans" cxnId="{75DBFA16-30C9-F440-871E-6E4D6B4A35FA}">
      <dgm:prSet/>
      <dgm:spPr/>
      <dgm:t>
        <a:bodyPr/>
        <a:lstStyle/>
        <a:p>
          <a:endParaRPr lang="en-US"/>
        </a:p>
      </dgm:t>
    </dgm:pt>
    <dgm:pt modelId="{795CD7E7-1B47-1145-91D6-831E5749B997}" type="sibTrans" cxnId="{75DBFA16-30C9-F440-871E-6E4D6B4A35FA}">
      <dgm:prSet/>
      <dgm:spPr/>
      <dgm:t>
        <a:bodyPr/>
        <a:lstStyle/>
        <a:p>
          <a:endParaRPr lang="en-US"/>
        </a:p>
      </dgm:t>
    </dgm:pt>
    <dgm:pt modelId="{8B21737D-1B71-FC46-88A6-A1494E58EC5F}">
      <dgm:prSet custT="1"/>
      <dgm:spPr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sz="1400" b="1" dirty="0" smtClean="0">
              <a:latin typeface="+mj-lt"/>
            </a:rPr>
            <a:t>Algorithm may not correctly handle all problem variants</a:t>
          </a:r>
          <a:endParaRPr lang="en-US" sz="1400" dirty="0">
            <a:latin typeface="+mj-lt"/>
          </a:endParaRPr>
        </a:p>
      </dgm:t>
    </dgm:pt>
    <dgm:pt modelId="{1611EA80-A66B-7A43-8A6F-4FED6A203203}" type="parTrans" cxnId="{2D614BEB-5681-4548-8F81-C25DAE7DA0CB}">
      <dgm:prSet/>
      <dgm:spPr/>
      <dgm:t>
        <a:bodyPr/>
        <a:lstStyle/>
        <a:p>
          <a:endParaRPr lang="en-US"/>
        </a:p>
      </dgm:t>
    </dgm:pt>
    <dgm:pt modelId="{2356547E-DCB6-FE4F-8C1C-1E2E7E8BCB1D}" type="sibTrans" cxnId="{2D614BEB-5681-4548-8F81-C25DAE7DA0CB}">
      <dgm:prSet/>
      <dgm:spPr/>
      <dgm:t>
        <a:bodyPr/>
        <a:lstStyle/>
        <a:p>
          <a:endParaRPr lang="en-US"/>
        </a:p>
      </dgm:t>
    </dgm:pt>
    <dgm:pt modelId="{5B2A9D37-6BEF-4240-99A7-BB7A5E99B644}">
      <dgm:prSet custT="1"/>
      <dgm:spPr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sz="1400" b="1" smtClean="0">
              <a:latin typeface="+mj-lt"/>
            </a:rPr>
            <a:t>Consequence of deficiency is a bug in the resulting program that could be exploited</a:t>
          </a:r>
          <a:endParaRPr lang="en-US" sz="1400" dirty="0">
            <a:latin typeface="+mj-lt"/>
          </a:endParaRPr>
        </a:p>
      </dgm:t>
    </dgm:pt>
    <dgm:pt modelId="{86FF7DD1-367B-554F-9FD7-3270AF6A6AD8}" type="parTrans" cxnId="{2257191F-0AF4-444A-9B5D-4A98C637138E}">
      <dgm:prSet/>
      <dgm:spPr/>
      <dgm:t>
        <a:bodyPr/>
        <a:lstStyle/>
        <a:p>
          <a:endParaRPr lang="en-US"/>
        </a:p>
      </dgm:t>
    </dgm:pt>
    <dgm:pt modelId="{612CDECD-9C7B-064C-8899-AB42289F875D}" type="sibTrans" cxnId="{2257191F-0AF4-444A-9B5D-4A98C637138E}">
      <dgm:prSet/>
      <dgm:spPr/>
      <dgm:t>
        <a:bodyPr/>
        <a:lstStyle/>
        <a:p>
          <a:endParaRPr lang="en-US"/>
        </a:p>
      </dgm:t>
    </dgm:pt>
    <dgm:pt modelId="{2583708D-1403-B84B-9BE6-6D28B649177A}">
      <dgm:prSet/>
      <dgm:spPr/>
      <dgm:t>
        <a:bodyPr/>
        <a:lstStyle/>
        <a:p>
          <a:pPr rtl="0"/>
          <a:r>
            <a:rPr lang="en-US" b="1" dirty="0" smtClean="0">
              <a:latin typeface="+mj-lt"/>
            </a:rPr>
            <a:t>Initial sequence numbers used by many TCP/IP implementations are too predictable</a:t>
          </a:r>
          <a:endParaRPr lang="en-US" dirty="0">
            <a:latin typeface="+mj-lt"/>
          </a:endParaRPr>
        </a:p>
      </dgm:t>
    </dgm:pt>
    <dgm:pt modelId="{F48A1F0F-1897-5641-B31B-D0C049CB78C3}" type="parTrans" cxnId="{F3D36947-048B-2646-844E-DB0E1DE372C5}">
      <dgm:prSet/>
      <dgm:spPr/>
      <dgm:t>
        <a:bodyPr/>
        <a:lstStyle/>
        <a:p>
          <a:endParaRPr lang="en-US"/>
        </a:p>
      </dgm:t>
    </dgm:pt>
    <dgm:pt modelId="{C0B929CE-5B13-4346-AB2B-01753A147FA0}" type="sibTrans" cxnId="{F3D36947-048B-2646-844E-DB0E1DE372C5}">
      <dgm:prSet/>
      <dgm:spPr/>
      <dgm:t>
        <a:bodyPr/>
        <a:lstStyle/>
        <a:p>
          <a:endParaRPr lang="en-US"/>
        </a:p>
      </dgm:t>
    </dgm:pt>
    <dgm:pt modelId="{BEB6B785-9456-F047-BF8E-E1146FEABD9B}">
      <dgm:prSet custT="1"/>
      <dgm:spPr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sz="1400" b="1" dirty="0" smtClean="0">
              <a:latin typeface="+mj-lt"/>
            </a:rPr>
            <a:t>Combination of the sequence number as an identifier and authenticator of packets and the failure to make them sufficiently unpredictable enables the attack to occur</a:t>
          </a:r>
          <a:endParaRPr lang="en-US" sz="1400" b="1" dirty="0">
            <a:latin typeface="+mj-lt"/>
          </a:endParaRPr>
        </a:p>
      </dgm:t>
    </dgm:pt>
    <dgm:pt modelId="{E902A6D6-71A6-0140-A9CA-A93588FF1B8A}" type="parTrans" cxnId="{A4FA5AF0-65E2-FF4E-84AD-91BAD72CAC8B}">
      <dgm:prSet/>
      <dgm:spPr/>
      <dgm:t>
        <a:bodyPr/>
        <a:lstStyle/>
        <a:p>
          <a:endParaRPr lang="en-US"/>
        </a:p>
      </dgm:t>
    </dgm:pt>
    <dgm:pt modelId="{376BEEE8-E7E0-9648-B36E-B073233309F2}" type="sibTrans" cxnId="{A4FA5AF0-65E2-FF4E-84AD-91BAD72CAC8B}">
      <dgm:prSet/>
      <dgm:spPr/>
      <dgm:t>
        <a:bodyPr/>
        <a:lstStyle/>
        <a:p>
          <a:endParaRPr lang="en-US"/>
        </a:p>
      </dgm:t>
    </dgm:pt>
    <dgm:pt modelId="{D6F8610A-F864-EB46-AC0D-40DC049E856B}">
      <dgm:prSet/>
      <dgm:spPr/>
      <dgm:t>
        <a:bodyPr/>
        <a:lstStyle/>
        <a:p>
          <a:pPr rtl="0"/>
          <a:r>
            <a:rPr lang="en-US" b="1" dirty="0" smtClean="0">
              <a:latin typeface="+mj-lt"/>
            </a:rPr>
            <a:t>Another variant is when the programmers deliberately include additional code in a program to help test and debug it</a:t>
          </a:r>
          <a:endParaRPr lang="en-US" dirty="0">
            <a:latin typeface="+mj-lt"/>
          </a:endParaRPr>
        </a:p>
      </dgm:t>
    </dgm:pt>
    <dgm:pt modelId="{50D37BA5-F336-6B49-A54E-9F08AE63D8C7}" type="parTrans" cxnId="{B2D47A34-24D6-C841-876B-98588AC4F894}">
      <dgm:prSet/>
      <dgm:spPr/>
      <dgm:t>
        <a:bodyPr/>
        <a:lstStyle/>
        <a:p>
          <a:endParaRPr lang="en-US"/>
        </a:p>
      </dgm:t>
    </dgm:pt>
    <dgm:pt modelId="{5667E979-D575-D245-BB2C-E52ECB124ECF}" type="sibTrans" cxnId="{B2D47A34-24D6-C841-876B-98588AC4F894}">
      <dgm:prSet/>
      <dgm:spPr/>
      <dgm:t>
        <a:bodyPr/>
        <a:lstStyle/>
        <a:p>
          <a:endParaRPr lang="en-US"/>
        </a:p>
      </dgm:t>
    </dgm:pt>
    <dgm:pt modelId="{3B1D7215-215C-7E42-8AC5-1AA375A6AAB4}">
      <dgm:prSet custT="1"/>
      <dgm:spPr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sz="1200" b="1" dirty="0" smtClean="0">
              <a:latin typeface="+mj-lt"/>
            </a:rPr>
            <a:t>Often code remains in production release of a program and could inappropriately release information</a:t>
          </a:r>
          <a:endParaRPr lang="en-US" sz="1200" dirty="0">
            <a:latin typeface="+mj-lt"/>
          </a:endParaRPr>
        </a:p>
      </dgm:t>
    </dgm:pt>
    <dgm:pt modelId="{5E609580-9566-0344-BE56-E8E035726B39}" type="parTrans" cxnId="{C091ECB1-900A-844A-A54E-1E5EC8FA1840}">
      <dgm:prSet/>
      <dgm:spPr/>
      <dgm:t>
        <a:bodyPr/>
        <a:lstStyle/>
        <a:p>
          <a:endParaRPr lang="en-US"/>
        </a:p>
      </dgm:t>
    </dgm:pt>
    <dgm:pt modelId="{DDD8FD4C-C119-534F-BE38-17D55C8D66E9}" type="sibTrans" cxnId="{C091ECB1-900A-844A-A54E-1E5EC8FA1840}">
      <dgm:prSet/>
      <dgm:spPr/>
      <dgm:t>
        <a:bodyPr/>
        <a:lstStyle/>
        <a:p>
          <a:endParaRPr lang="en-US"/>
        </a:p>
      </dgm:t>
    </dgm:pt>
    <dgm:pt modelId="{53888545-1CC0-3A43-9647-77770FE80854}">
      <dgm:prSet custT="1"/>
      <dgm:spPr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sz="1200" b="1" dirty="0" smtClean="0">
              <a:latin typeface="+mj-lt"/>
            </a:rPr>
            <a:t>May permit a user to bypass security checks and perform actions they would not otherwise be allowed to perform</a:t>
          </a:r>
          <a:endParaRPr lang="en-US" sz="1200" dirty="0">
            <a:latin typeface="+mj-lt"/>
          </a:endParaRPr>
        </a:p>
      </dgm:t>
    </dgm:pt>
    <dgm:pt modelId="{A475B2C3-5F46-AE40-8EAD-C870769835E5}" type="parTrans" cxnId="{C986FF29-F35E-8F41-BEC7-DF120DD668AD}">
      <dgm:prSet/>
      <dgm:spPr/>
      <dgm:t>
        <a:bodyPr/>
        <a:lstStyle/>
        <a:p>
          <a:endParaRPr lang="en-US"/>
        </a:p>
      </dgm:t>
    </dgm:pt>
    <dgm:pt modelId="{1C70A880-B410-D944-B7DF-2CE5D7EEF0B2}" type="sibTrans" cxnId="{C986FF29-F35E-8F41-BEC7-DF120DD668AD}">
      <dgm:prSet/>
      <dgm:spPr/>
      <dgm:t>
        <a:bodyPr/>
        <a:lstStyle/>
        <a:p>
          <a:endParaRPr lang="en-US"/>
        </a:p>
      </dgm:t>
    </dgm:pt>
    <dgm:pt modelId="{FD071CAE-3750-2943-AE91-85CEF9753B90}">
      <dgm:prSet custT="1"/>
      <dgm:spPr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sz="1200" b="1" dirty="0" smtClean="0">
              <a:latin typeface="+mj-lt"/>
            </a:rPr>
            <a:t>This vulnerability was exploited by the Morris Internet Worm</a:t>
          </a:r>
          <a:endParaRPr lang="en-US" sz="1200" dirty="0">
            <a:latin typeface="+mj-lt"/>
          </a:endParaRPr>
        </a:p>
      </dgm:t>
    </dgm:pt>
    <dgm:pt modelId="{36A3ECC1-A388-2642-904F-CF8FF17C5896}" type="parTrans" cxnId="{FD5C317D-7D24-CB42-AD78-2E754457CCB5}">
      <dgm:prSet/>
      <dgm:spPr/>
      <dgm:t>
        <a:bodyPr/>
        <a:lstStyle/>
        <a:p>
          <a:endParaRPr lang="en-US"/>
        </a:p>
      </dgm:t>
    </dgm:pt>
    <dgm:pt modelId="{88D56B49-53D0-CC42-858D-1451A674EC7E}" type="sibTrans" cxnId="{FD5C317D-7D24-CB42-AD78-2E754457CCB5}">
      <dgm:prSet/>
      <dgm:spPr/>
      <dgm:t>
        <a:bodyPr/>
        <a:lstStyle/>
        <a:p>
          <a:endParaRPr lang="en-US"/>
        </a:p>
      </dgm:t>
    </dgm:pt>
    <dgm:pt modelId="{9DC9E673-341C-C745-9B79-64D64BE2D4D8}" type="pres">
      <dgm:prSet presAssocID="{7070283C-F51B-564E-ADD2-5207BD7324A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C724CF-30BB-EE4F-AA82-60CA09CF338F}" type="pres">
      <dgm:prSet presAssocID="{ECF02138-9475-E34A-8D1B-553F4C922C84}" presName="compNode" presStyleCnt="0"/>
      <dgm:spPr/>
      <dgm:t>
        <a:bodyPr/>
        <a:lstStyle/>
        <a:p>
          <a:endParaRPr lang="en-US"/>
        </a:p>
      </dgm:t>
    </dgm:pt>
    <dgm:pt modelId="{9A0C673A-50E8-F84C-8463-CD1AE39E9DB1}" type="pres">
      <dgm:prSet presAssocID="{ECF02138-9475-E34A-8D1B-553F4C922C84}" presName="aNode" presStyleLbl="bgShp" presStyleIdx="0" presStyleCnt="3"/>
      <dgm:spPr/>
      <dgm:t>
        <a:bodyPr/>
        <a:lstStyle/>
        <a:p>
          <a:endParaRPr lang="en-US"/>
        </a:p>
      </dgm:t>
    </dgm:pt>
    <dgm:pt modelId="{6749DDE4-C44C-8D4E-A098-E57805469A50}" type="pres">
      <dgm:prSet presAssocID="{ECF02138-9475-E34A-8D1B-553F4C922C84}" presName="textNode" presStyleLbl="bgShp" presStyleIdx="0" presStyleCnt="3"/>
      <dgm:spPr/>
      <dgm:t>
        <a:bodyPr/>
        <a:lstStyle/>
        <a:p>
          <a:endParaRPr lang="en-US"/>
        </a:p>
      </dgm:t>
    </dgm:pt>
    <dgm:pt modelId="{F1AAD280-6C2B-834A-822F-1125204A6A34}" type="pres">
      <dgm:prSet presAssocID="{ECF02138-9475-E34A-8D1B-553F4C922C84}" presName="compChildNode" presStyleCnt="0"/>
      <dgm:spPr/>
      <dgm:t>
        <a:bodyPr/>
        <a:lstStyle/>
        <a:p>
          <a:endParaRPr lang="en-US"/>
        </a:p>
      </dgm:t>
    </dgm:pt>
    <dgm:pt modelId="{79DC6A0A-0583-6E42-9270-37438D38BA69}" type="pres">
      <dgm:prSet presAssocID="{ECF02138-9475-E34A-8D1B-553F4C922C84}" presName="theInnerList" presStyleCnt="0"/>
      <dgm:spPr/>
      <dgm:t>
        <a:bodyPr/>
        <a:lstStyle/>
        <a:p>
          <a:endParaRPr lang="en-US"/>
        </a:p>
      </dgm:t>
    </dgm:pt>
    <dgm:pt modelId="{0D90FAA2-C399-A443-9D9C-B90E712853E2}" type="pres">
      <dgm:prSet presAssocID="{8B21737D-1B71-FC46-88A6-A1494E58EC5F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099DD4-6158-554B-844A-F1B5D602C02E}" type="pres">
      <dgm:prSet presAssocID="{8B21737D-1B71-FC46-88A6-A1494E58EC5F}" presName="aSpace2" presStyleCnt="0"/>
      <dgm:spPr/>
      <dgm:t>
        <a:bodyPr/>
        <a:lstStyle/>
        <a:p>
          <a:endParaRPr lang="en-US"/>
        </a:p>
      </dgm:t>
    </dgm:pt>
    <dgm:pt modelId="{A9BC5344-5BE3-B342-813E-25EEB0190A3D}" type="pres">
      <dgm:prSet presAssocID="{5B2A9D37-6BEF-4240-99A7-BB7A5E99B644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4F6574-5072-9A44-8FDC-D647EFB8E222}" type="pres">
      <dgm:prSet presAssocID="{ECF02138-9475-E34A-8D1B-553F4C922C84}" presName="aSpace" presStyleCnt="0"/>
      <dgm:spPr/>
      <dgm:t>
        <a:bodyPr/>
        <a:lstStyle/>
        <a:p>
          <a:endParaRPr lang="en-US"/>
        </a:p>
      </dgm:t>
    </dgm:pt>
    <dgm:pt modelId="{9712C18C-462D-434D-9193-3206F40453A0}" type="pres">
      <dgm:prSet presAssocID="{2583708D-1403-B84B-9BE6-6D28B649177A}" presName="compNode" presStyleCnt="0"/>
      <dgm:spPr/>
      <dgm:t>
        <a:bodyPr/>
        <a:lstStyle/>
        <a:p>
          <a:endParaRPr lang="en-US"/>
        </a:p>
      </dgm:t>
    </dgm:pt>
    <dgm:pt modelId="{5BEE9616-EC8C-D444-94C0-5AFA31EE4F10}" type="pres">
      <dgm:prSet presAssocID="{2583708D-1403-B84B-9BE6-6D28B649177A}" presName="aNode" presStyleLbl="bgShp" presStyleIdx="1" presStyleCnt="3"/>
      <dgm:spPr/>
      <dgm:t>
        <a:bodyPr/>
        <a:lstStyle/>
        <a:p>
          <a:endParaRPr lang="en-US"/>
        </a:p>
      </dgm:t>
    </dgm:pt>
    <dgm:pt modelId="{89F3BE4D-7264-084A-A55B-33969E8B0AD9}" type="pres">
      <dgm:prSet presAssocID="{2583708D-1403-B84B-9BE6-6D28B649177A}" presName="textNode" presStyleLbl="bgShp" presStyleIdx="1" presStyleCnt="3"/>
      <dgm:spPr/>
      <dgm:t>
        <a:bodyPr/>
        <a:lstStyle/>
        <a:p>
          <a:endParaRPr lang="en-US"/>
        </a:p>
      </dgm:t>
    </dgm:pt>
    <dgm:pt modelId="{2B1DF87C-D8AF-E041-B82E-60D000D3CF9B}" type="pres">
      <dgm:prSet presAssocID="{2583708D-1403-B84B-9BE6-6D28B649177A}" presName="compChildNode" presStyleCnt="0"/>
      <dgm:spPr/>
      <dgm:t>
        <a:bodyPr/>
        <a:lstStyle/>
        <a:p>
          <a:endParaRPr lang="en-US"/>
        </a:p>
      </dgm:t>
    </dgm:pt>
    <dgm:pt modelId="{5772E31A-2A59-5D4D-8317-FDD19EB13003}" type="pres">
      <dgm:prSet presAssocID="{2583708D-1403-B84B-9BE6-6D28B649177A}" presName="theInnerList" presStyleCnt="0"/>
      <dgm:spPr/>
      <dgm:t>
        <a:bodyPr/>
        <a:lstStyle/>
        <a:p>
          <a:endParaRPr lang="en-US"/>
        </a:p>
      </dgm:t>
    </dgm:pt>
    <dgm:pt modelId="{33AAE89B-D497-3544-95EA-33D474088523}" type="pres">
      <dgm:prSet presAssocID="{BEB6B785-9456-F047-BF8E-E1146FEABD9B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A8D54B-46C2-024C-A8BF-6C0401549B50}" type="pres">
      <dgm:prSet presAssocID="{2583708D-1403-B84B-9BE6-6D28B649177A}" presName="aSpace" presStyleCnt="0"/>
      <dgm:spPr/>
      <dgm:t>
        <a:bodyPr/>
        <a:lstStyle/>
        <a:p>
          <a:endParaRPr lang="en-US"/>
        </a:p>
      </dgm:t>
    </dgm:pt>
    <dgm:pt modelId="{26828DF2-80F1-E943-ABEA-CCA2521A2250}" type="pres">
      <dgm:prSet presAssocID="{D6F8610A-F864-EB46-AC0D-40DC049E856B}" presName="compNode" presStyleCnt="0"/>
      <dgm:spPr/>
      <dgm:t>
        <a:bodyPr/>
        <a:lstStyle/>
        <a:p>
          <a:endParaRPr lang="en-US"/>
        </a:p>
      </dgm:t>
    </dgm:pt>
    <dgm:pt modelId="{66530D40-7FE2-104B-B092-07B968B398DB}" type="pres">
      <dgm:prSet presAssocID="{D6F8610A-F864-EB46-AC0D-40DC049E856B}" presName="aNode" presStyleLbl="bgShp" presStyleIdx="2" presStyleCnt="3"/>
      <dgm:spPr/>
      <dgm:t>
        <a:bodyPr/>
        <a:lstStyle/>
        <a:p>
          <a:endParaRPr lang="en-US"/>
        </a:p>
      </dgm:t>
    </dgm:pt>
    <dgm:pt modelId="{9BD26E14-6412-E84F-BE67-9B11DCE82280}" type="pres">
      <dgm:prSet presAssocID="{D6F8610A-F864-EB46-AC0D-40DC049E856B}" presName="textNode" presStyleLbl="bgShp" presStyleIdx="2" presStyleCnt="3"/>
      <dgm:spPr/>
      <dgm:t>
        <a:bodyPr/>
        <a:lstStyle/>
        <a:p>
          <a:endParaRPr lang="en-US"/>
        </a:p>
      </dgm:t>
    </dgm:pt>
    <dgm:pt modelId="{C078CC03-EF4A-6241-B8F1-4D57CA8609CB}" type="pres">
      <dgm:prSet presAssocID="{D6F8610A-F864-EB46-AC0D-40DC049E856B}" presName="compChildNode" presStyleCnt="0"/>
      <dgm:spPr/>
      <dgm:t>
        <a:bodyPr/>
        <a:lstStyle/>
        <a:p>
          <a:endParaRPr lang="en-US"/>
        </a:p>
      </dgm:t>
    </dgm:pt>
    <dgm:pt modelId="{6E7CD7E3-2F12-844F-B581-851A1C19C665}" type="pres">
      <dgm:prSet presAssocID="{D6F8610A-F864-EB46-AC0D-40DC049E856B}" presName="theInnerList" presStyleCnt="0"/>
      <dgm:spPr/>
      <dgm:t>
        <a:bodyPr/>
        <a:lstStyle/>
        <a:p>
          <a:endParaRPr lang="en-US"/>
        </a:p>
      </dgm:t>
    </dgm:pt>
    <dgm:pt modelId="{5A0AA2C3-FAEA-314F-9D5E-BA261D83EA5F}" type="pres">
      <dgm:prSet presAssocID="{3B1D7215-215C-7E42-8AC5-1AA375A6AAB4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92A602-F17A-A844-964E-D16C171451C2}" type="pres">
      <dgm:prSet presAssocID="{3B1D7215-215C-7E42-8AC5-1AA375A6AAB4}" presName="aSpace2" presStyleCnt="0"/>
      <dgm:spPr/>
      <dgm:t>
        <a:bodyPr/>
        <a:lstStyle/>
        <a:p>
          <a:endParaRPr lang="en-US"/>
        </a:p>
      </dgm:t>
    </dgm:pt>
    <dgm:pt modelId="{17251BFA-D8BC-C241-AEDE-4F1D9EBF02E9}" type="pres">
      <dgm:prSet presAssocID="{53888545-1CC0-3A43-9647-77770FE80854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18B8B5-CA72-C94E-8736-AAC730768153}" type="pres">
      <dgm:prSet presAssocID="{53888545-1CC0-3A43-9647-77770FE80854}" presName="aSpace2" presStyleCnt="0"/>
      <dgm:spPr/>
      <dgm:t>
        <a:bodyPr/>
        <a:lstStyle/>
        <a:p>
          <a:endParaRPr lang="en-US"/>
        </a:p>
      </dgm:t>
    </dgm:pt>
    <dgm:pt modelId="{22AE41C0-B402-A543-AB02-6AB81E8B5A19}" type="pres">
      <dgm:prSet presAssocID="{FD071CAE-3750-2943-AE91-85CEF9753B90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5C317D-7D24-CB42-AD78-2E754457CCB5}" srcId="{D6F8610A-F864-EB46-AC0D-40DC049E856B}" destId="{FD071CAE-3750-2943-AE91-85CEF9753B90}" srcOrd="2" destOrd="0" parTransId="{36A3ECC1-A388-2642-904F-CF8FF17C5896}" sibTransId="{88D56B49-53D0-CC42-858D-1451A674EC7E}"/>
    <dgm:cxn modelId="{F3D36947-048B-2646-844E-DB0E1DE372C5}" srcId="{7070283C-F51B-564E-ADD2-5207BD7324A4}" destId="{2583708D-1403-B84B-9BE6-6D28B649177A}" srcOrd="1" destOrd="0" parTransId="{F48A1F0F-1897-5641-B31B-D0C049CB78C3}" sibTransId="{C0B929CE-5B13-4346-AB2B-01753A147FA0}"/>
    <dgm:cxn modelId="{2DD661B0-83DF-1147-B33C-B32FE971B56F}" type="presOf" srcId="{D6F8610A-F864-EB46-AC0D-40DC049E856B}" destId="{9BD26E14-6412-E84F-BE67-9B11DCE82280}" srcOrd="1" destOrd="0" presId="urn:microsoft.com/office/officeart/2005/8/layout/lProcess2"/>
    <dgm:cxn modelId="{2257191F-0AF4-444A-9B5D-4A98C637138E}" srcId="{ECF02138-9475-E34A-8D1B-553F4C922C84}" destId="{5B2A9D37-6BEF-4240-99A7-BB7A5E99B644}" srcOrd="1" destOrd="0" parTransId="{86FF7DD1-367B-554F-9FD7-3270AF6A6AD8}" sibTransId="{612CDECD-9C7B-064C-8899-AB42289F875D}"/>
    <dgm:cxn modelId="{E770FE39-084C-8341-A977-54B227D2C03E}" type="presOf" srcId="{3B1D7215-215C-7E42-8AC5-1AA375A6AAB4}" destId="{5A0AA2C3-FAEA-314F-9D5E-BA261D83EA5F}" srcOrd="0" destOrd="0" presId="urn:microsoft.com/office/officeart/2005/8/layout/lProcess2"/>
    <dgm:cxn modelId="{D6677A4D-DEC5-CB4F-AE29-A31876ADFAD9}" type="presOf" srcId="{ECF02138-9475-E34A-8D1B-553F4C922C84}" destId="{6749DDE4-C44C-8D4E-A098-E57805469A50}" srcOrd="1" destOrd="0" presId="urn:microsoft.com/office/officeart/2005/8/layout/lProcess2"/>
    <dgm:cxn modelId="{80CC634D-8240-B14E-8DAF-C777C6070DCB}" type="presOf" srcId="{ECF02138-9475-E34A-8D1B-553F4C922C84}" destId="{9A0C673A-50E8-F84C-8463-CD1AE39E9DB1}" srcOrd="0" destOrd="0" presId="urn:microsoft.com/office/officeart/2005/8/layout/lProcess2"/>
    <dgm:cxn modelId="{F31E682B-1C60-974C-9427-AC0005EF2EEB}" type="presOf" srcId="{D6F8610A-F864-EB46-AC0D-40DC049E856B}" destId="{66530D40-7FE2-104B-B092-07B968B398DB}" srcOrd="0" destOrd="0" presId="urn:microsoft.com/office/officeart/2005/8/layout/lProcess2"/>
    <dgm:cxn modelId="{C091ECB1-900A-844A-A54E-1E5EC8FA1840}" srcId="{D6F8610A-F864-EB46-AC0D-40DC049E856B}" destId="{3B1D7215-215C-7E42-8AC5-1AA375A6AAB4}" srcOrd="0" destOrd="0" parTransId="{5E609580-9566-0344-BE56-E8E035726B39}" sibTransId="{DDD8FD4C-C119-534F-BE38-17D55C8D66E9}"/>
    <dgm:cxn modelId="{A4FA5AF0-65E2-FF4E-84AD-91BAD72CAC8B}" srcId="{2583708D-1403-B84B-9BE6-6D28B649177A}" destId="{BEB6B785-9456-F047-BF8E-E1146FEABD9B}" srcOrd="0" destOrd="0" parTransId="{E902A6D6-71A6-0140-A9CA-A93588FF1B8A}" sibTransId="{376BEEE8-E7E0-9648-B36E-B073233309F2}"/>
    <dgm:cxn modelId="{DCBB708D-138C-9B42-9659-F4F46B093E84}" type="presOf" srcId="{BEB6B785-9456-F047-BF8E-E1146FEABD9B}" destId="{33AAE89B-D497-3544-95EA-33D474088523}" srcOrd="0" destOrd="0" presId="urn:microsoft.com/office/officeart/2005/8/layout/lProcess2"/>
    <dgm:cxn modelId="{66B9D9CC-BCDA-3248-B799-8CA4E84D614E}" type="presOf" srcId="{5B2A9D37-6BEF-4240-99A7-BB7A5E99B644}" destId="{A9BC5344-5BE3-B342-813E-25EEB0190A3D}" srcOrd="0" destOrd="0" presId="urn:microsoft.com/office/officeart/2005/8/layout/lProcess2"/>
    <dgm:cxn modelId="{86654BEB-08B2-5840-BA43-B622346E3F64}" type="presOf" srcId="{2583708D-1403-B84B-9BE6-6D28B649177A}" destId="{89F3BE4D-7264-084A-A55B-33969E8B0AD9}" srcOrd="1" destOrd="0" presId="urn:microsoft.com/office/officeart/2005/8/layout/lProcess2"/>
    <dgm:cxn modelId="{A99B6CAF-2709-954D-BEB7-D980F4F8649A}" type="presOf" srcId="{8B21737D-1B71-FC46-88A6-A1494E58EC5F}" destId="{0D90FAA2-C399-A443-9D9C-B90E712853E2}" srcOrd="0" destOrd="0" presId="urn:microsoft.com/office/officeart/2005/8/layout/lProcess2"/>
    <dgm:cxn modelId="{75DBFA16-30C9-F440-871E-6E4D6B4A35FA}" srcId="{7070283C-F51B-564E-ADD2-5207BD7324A4}" destId="{ECF02138-9475-E34A-8D1B-553F4C922C84}" srcOrd="0" destOrd="0" parTransId="{6AE4AB10-34A3-B944-A994-F6B549E56ED2}" sibTransId="{795CD7E7-1B47-1145-91D6-831E5749B997}"/>
    <dgm:cxn modelId="{2D614BEB-5681-4548-8F81-C25DAE7DA0CB}" srcId="{ECF02138-9475-E34A-8D1B-553F4C922C84}" destId="{8B21737D-1B71-FC46-88A6-A1494E58EC5F}" srcOrd="0" destOrd="0" parTransId="{1611EA80-A66B-7A43-8A6F-4FED6A203203}" sibTransId="{2356547E-DCB6-FE4F-8C1C-1E2E7E8BCB1D}"/>
    <dgm:cxn modelId="{8007BBFD-9E54-D147-ADC0-342C67536AD3}" type="presOf" srcId="{7070283C-F51B-564E-ADD2-5207BD7324A4}" destId="{9DC9E673-341C-C745-9B79-64D64BE2D4D8}" srcOrd="0" destOrd="0" presId="urn:microsoft.com/office/officeart/2005/8/layout/lProcess2"/>
    <dgm:cxn modelId="{3CE916F8-D0D0-DD48-B318-D27F1CD7BA88}" type="presOf" srcId="{FD071CAE-3750-2943-AE91-85CEF9753B90}" destId="{22AE41C0-B402-A543-AB02-6AB81E8B5A19}" srcOrd="0" destOrd="0" presId="urn:microsoft.com/office/officeart/2005/8/layout/lProcess2"/>
    <dgm:cxn modelId="{C986FF29-F35E-8F41-BEC7-DF120DD668AD}" srcId="{D6F8610A-F864-EB46-AC0D-40DC049E856B}" destId="{53888545-1CC0-3A43-9647-77770FE80854}" srcOrd="1" destOrd="0" parTransId="{A475B2C3-5F46-AE40-8EAD-C870769835E5}" sibTransId="{1C70A880-B410-D944-B7DF-2CE5D7EEF0B2}"/>
    <dgm:cxn modelId="{C184B92C-27F4-B54C-BB58-B424CF4C0FE2}" type="presOf" srcId="{2583708D-1403-B84B-9BE6-6D28B649177A}" destId="{5BEE9616-EC8C-D444-94C0-5AFA31EE4F10}" srcOrd="0" destOrd="0" presId="urn:microsoft.com/office/officeart/2005/8/layout/lProcess2"/>
    <dgm:cxn modelId="{54382761-2D73-9642-A3F6-DDF605BEC641}" type="presOf" srcId="{53888545-1CC0-3A43-9647-77770FE80854}" destId="{17251BFA-D8BC-C241-AEDE-4F1D9EBF02E9}" srcOrd="0" destOrd="0" presId="urn:microsoft.com/office/officeart/2005/8/layout/lProcess2"/>
    <dgm:cxn modelId="{B2D47A34-24D6-C841-876B-98588AC4F894}" srcId="{7070283C-F51B-564E-ADD2-5207BD7324A4}" destId="{D6F8610A-F864-EB46-AC0D-40DC049E856B}" srcOrd="2" destOrd="0" parTransId="{50D37BA5-F336-6B49-A54E-9F08AE63D8C7}" sibTransId="{5667E979-D575-D245-BB2C-E52ECB124ECF}"/>
    <dgm:cxn modelId="{C8AA62A8-A5FA-5245-8A44-237F89A28D80}" type="presParOf" srcId="{9DC9E673-341C-C745-9B79-64D64BE2D4D8}" destId="{02C724CF-30BB-EE4F-AA82-60CA09CF338F}" srcOrd="0" destOrd="0" presId="urn:microsoft.com/office/officeart/2005/8/layout/lProcess2"/>
    <dgm:cxn modelId="{A8DD2DE0-7BD9-394A-B261-48777C1BCBE3}" type="presParOf" srcId="{02C724CF-30BB-EE4F-AA82-60CA09CF338F}" destId="{9A0C673A-50E8-F84C-8463-CD1AE39E9DB1}" srcOrd="0" destOrd="0" presId="urn:microsoft.com/office/officeart/2005/8/layout/lProcess2"/>
    <dgm:cxn modelId="{A308B246-3414-D248-94AA-BFEBCDB43AF8}" type="presParOf" srcId="{02C724CF-30BB-EE4F-AA82-60CA09CF338F}" destId="{6749DDE4-C44C-8D4E-A098-E57805469A50}" srcOrd="1" destOrd="0" presId="urn:microsoft.com/office/officeart/2005/8/layout/lProcess2"/>
    <dgm:cxn modelId="{C6C7167D-2E28-0546-980A-FEF3F8CA967E}" type="presParOf" srcId="{02C724CF-30BB-EE4F-AA82-60CA09CF338F}" destId="{F1AAD280-6C2B-834A-822F-1125204A6A34}" srcOrd="2" destOrd="0" presId="urn:microsoft.com/office/officeart/2005/8/layout/lProcess2"/>
    <dgm:cxn modelId="{1EFA6B7D-1981-8243-9FE5-6868690501E7}" type="presParOf" srcId="{F1AAD280-6C2B-834A-822F-1125204A6A34}" destId="{79DC6A0A-0583-6E42-9270-37438D38BA69}" srcOrd="0" destOrd="0" presId="urn:microsoft.com/office/officeart/2005/8/layout/lProcess2"/>
    <dgm:cxn modelId="{C03DDABA-31FD-F84E-B1F3-D24600F65B50}" type="presParOf" srcId="{79DC6A0A-0583-6E42-9270-37438D38BA69}" destId="{0D90FAA2-C399-A443-9D9C-B90E712853E2}" srcOrd="0" destOrd="0" presId="urn:microsoft.com/office/officeart/2005/8/layout/lProcess2"/>
    <dgm:cxn modelId="{E616E669-0BC6-884B-A448-E637E4D7B9A5}" type="presParOf" srcId="{79DC6A0A-0583-6E42-9270-37438D38BA69}" destId="{B5099DD4-6158-554B-844A-F1B5D602C02E}" srcOrd="1" destOrd="0" presId="urn:microsoft.com/office/officeart/2005/8/layout/lProcess2"/>
    <dgm:cxn modelId="{097BD69D-24C9-A140-8463-FE95D76B9F70}" type="presParOf" srcId="{79DC6A0A-0583-6E42-9270-37438D38BA69}" destId="{A9BC5344-5BE3-B342-813E-25EEB0190A3D}" srcOrd="2" destOrd="0" presId="urn:microsoft.com/office/officeart/2005/8/layout/lProcess2"/>
    <dgm:cxn modelId="{AF69C5B2-ACD8-5440-8A9A-7D4BFD3ECD1D}" type="presParOf" srcId="{9DC9E673-341C-C745-9B79-64D64BE2D4D8}" destId="{E34F6574-5072-9A44-8FDC-D647EFB8E222}" srcOrd="1" destOrd="0" presId="urn:microsoft.com/office/officeart/2005/8/layout/lProcess2"/>
    <dgm:cxn modelId="{8F64BC33-3814-FA46-A586-36EBDC8B5ABF}" type="presParOf" srcId="{9DC9E673-341C-C745-9B79-64D64BE2D4D8}" destId="{9712C18C-462D-434D-9193-3206F40453A0}" srcOrd="2" destOrd="0" presId="urn:microsoft.com/office/officeart/2005/8/layout/lProcess2"/>
    <dgm:cxn modelId="{13634E6E-F1AE-2B4C-B167-F955A624BE78}" type="presParOf" srcId="{9712C18C-462D-434D-9193-3206F40453A0}" destId="{5BEE9616-EC8C-D444-94C0-5AFA31EE4F10}" srcOrd="0" destOrd="0" presId="urn:microsoft.com/office/officeart/2005/8/layout/lProcess2"/>
    <dgm:cxn modelId="{04952015-2E78-214B-8B7C-F65D922C965C}" type="presParOf" srcId="{9712C18C-462D-434D-9193-3206F40453A0}" destId="{89F3BE4D-7264-084A-A55B-33969E8B0AD9}" srcOrd="1" destOrd="0" presId="urn:microsoft.com/office/officeart/2005/8/layout/lProcess2"/>
    <dgm:cxn modelId="{F019B77E-40A9-054E-B654-F0CAA6053D2E}" type="presParOf" srcId="{9712C18C-462D-434D-9193-3206F40453A0}" destId="{2B1DF87C-D8AF-E041-B82E-60D000D3CF9B}" srcOrd="2" destOrd="0" presId="urn:microsoft.com/office/officeart/2005/8/layout/lProcess2"/>
    <dgm:cxn modelId="{EFF07822-A760-C342-AA91-E9D857309F79}" type="presParOf" srcId="{2B1DF87C-D8AF-E041-B82E-60D000D3CF9B}" destId="{5772E31A-2A59-5D4D-8317-FDD19EB13003}" srcOrd="0" destOrd="0" presId="urn:microsoft.com/office/officeart/2005/8/layout/lProcess2"/>
    <dgm:cxn modelId="{13FAEDDD-7DA4-B846-9B78-BB92DD4E517F}" type="presParOf" srcId="{5772E31A-2A59-5D4D-8317-FDD19EB13003}" destId="{33AAE89B-D497-3544-95EA-33D474088523}" srcOrd="0" destOrd="0" presId="urn:microsoft.com/office/officeart/2005/8/layout/lProcess2"/>
    <dgm:cxn modelId="{FD025D91-6057-944C-AC4C-5F4081C26B05}" type="presParOf" srcId="{9DC9E673-341C-C745-9B79-64D64BE2D4D8}" destId="{1EA8D54B-46C2-024C-A8BF-6C0401549B50}" srcOrd="3" destOrd="0" presId="urn:microsoft.com/office/officeart/2005/8/layout/lProcess2"/>
    <dgm:cxn modelId="{DF24907E-AEE9-C94C-B57A-0F1B21728FE8}" type="presParOf" srcId="{9DC9E673-341C-C745-9B79-64D64BE2D4D8}" destId="{26828DF2-80F1-E943-ABEA-CCA2521A2250}" srcOrd="4" destOrd="0" presId="urn:microsoft.com/office/officeart/2005/8/layout/lProcess2"/>
    <dgm:cxn modelId="{A7189300-1EB6-7742-97A3-16AD6780B119}" type="presParOf" srcId="{26828DF2-80F1-E943-ABEA-CCA2521A2250}" destId="{66530D40-7FE2-104B-B092-07B968B398DB}" srcOrd="0" destOrd="0" presId="urn:microsoft.com/office/officeart/2005/8/layout/lProcess2"/>
    <dgm:cxn modelId="{CA5C3449-F7B8-604F-8E5E-5B73428646A3}" type="presParOf" srcId="{26828DF2-80F1-E943-ABEA-CCA2521A2250}" destId="{9BD26E14-6412-E84F-BE67-9B11DCE82280}" srcOrd="1" destOrd="0" presId="urn:microsoft.com/office/officeart/2005/8/layout/lProcess2"/>
    <dgm:cxn modelId="{5750C41E-C2F4-D24E-A76A-F0DD3D645AA1}" type="presParOf" srcId="{26828DF2-80F1-E943-ABEA-CCA2521A2250}" destId="{C078CC03-EF4A-6241-B8F1-4D57CA8609CB}" srcOrd="2" destOrd="0" presId="urn:microsoft.com/office/officeart/2005/8/layout/lProcess2"/>
    <dgm:cxn modelId="{0413A1C0-BFEC-5D4A-9F0C-B662E4D9A159}" type="presParOf" srcId="{C078CC03-EF4A-6241-B8F1-4D57CA8609CB}" destId="{6E7CD7E3-2F12-844F-B581-851A1C19C665}" srcOrd="0" destOrd="0" presId="urn:microsoft.com/office/officeart/2005/8/layout/lProcess2"/>
    <dgm:cxn modelId="{844AB776-F124-E644-9389-413D0C9553AF}" type="presParOf" srcId="{6E7CD7E3-2F12-844F-B581-851A1C19C665}" destId="{5A0AA2C3-FAEA-314F-9D5E-BA261D83EA5F}" srcOrd="0" destOrd="0" presId="urn:microsoft.com/office/officeart/2005/8/layout/lProcess2"/>
    <dgm:cxn modelId="{63C05784-40EC-DC4A-BF1F-4581F738B90C}" type="presParOf" srcId="{6E7CD7E3-2F12-844F-B581-851A1C19C665}" destId="{9792A602-F17A-A844-964E-D16C171451C2}" srcOrd="1" destOrd="0" presId="urn:microsoft.com/office/officeart/2005/8/layout/lProcess2"/>
    <dgm:cxn modelId="{904D80BB-C26C-8A4D-B1E7-947530D0F239}" type="presParOf" srcId="{6E7CD7E3-2F12-844F-B581-851A1C19C665}" destId="{17251BFA-D8BC-C241-AEDE-4F1D9EBF02E9}" srcOrd="2" destOrd="0" presId="urn:microsoft.com/office/officeart/2005/8/layout/lProcess2"/>
    <dgm:cxn modelId="{1E046C29-4CAC-584D-B06D-3F3362AE033A}" type="presParOf" srcId="{6E7CD7E3-2F12-844F-B581-851A1C19C665}" destId="{9418B8B5-CA72-C94E-8736-AAC730768153}" srcOrd="3" destOrd="0" presId="urn:microsoft.com/office/officeart/2005/8/layout/lProcess2"/>
    <dgm:cxn modelId="{702FB286-E5BF-A949-9C5E-33ED67AD88D2}" type="presParOf" srcId="{6E7CD7E3-2F12-844F-B581-851A1C19C665}" destId="{22AE41C0-B402-A543-AB02-6AB81E8B5A19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2EAD213-01C3-1746-9505-2C4104907F00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DA0DCFB-07C7-114C-9B9C-8BB48BEE3179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Programs can be vulnerable to PATH variable manipulation</a:t>
          </a:r>
          <a:endParaRPr lang="en-US" dirty="0">
            <a:latin typeface="+mj-lt"/>
          </a:endParaRPr>
        </a:p>
      </dgm:t>
    </dgm:pt>
    <dgm:pt modelId="{6DE1301F-0CC5-A049-BA85-6D8A430A1E6C}" type="parTrans" cxnId="{F509222D-EE66-374F-A83C-0941B5D0E923}">
      <dgm:prSet/>
      <dgm:spPr/>
      <dgm:t>
        <a:bodyPr/>
        <a:lstStyle/>
        <a:p>
          <a:endParaRPr lang="en-US"/>
        </a:p>
      </dgm:t>
    </dgm:pt>
    <dgm:pt modelId="{C07E14F3-86C1-2049-A1C5-3E1DD3081FA4}" type="sibTrans" cxnId="{F509222D-EE66-374F-A83C-0941B5D0E923}">
      <dgm:prSet/>
      <dgm:spPr/>
      <dgm:t>
        <a:bodyPr/>
        <a:lstStyle/>
        <a:p>
          <a:endParaRPr lang="en-US"/>
        </a:p>
      </dgm:t>
    </dgm:pt>
    <dgm:pt modelId="{16355F3D-F13C-1C4A-8880-30735DBFBE47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Must reset to “safe” values</a:t>
          </a:r>
          <a:endParaRPr lang="en-US" dirty="0">
            <a:latin typeface="+mj-lt"/>
          </a:endParaRPr>
        </a:p>
      </dgm:t>
    </dgm:pt>
    <dgm:pt modelId="{3AC71A70-7697-E34C-9A78-CF1B9CA10DB0}" type="parTrans" cxnId="{637D17A8-C0FB-824C-A29F-47B7B6143D57}">
      <dgm:prSet/>
      <dgm:spPr/>
      <dgm:t>
        <a:bodyPr/>
        <a:lstStyle/>
        <a:p>
          <a:endParaRPr lang="en-US"/>
        </a:p>
      </dgm:t>
    </dgm:pt>
    <dgm:pt modelId="{A2D11365-A5A3-C046-B388-F86C68472ADB}" type="sibTrans" cxnId="{637D17A8-C0FB-824C-A29F-47B7B6143D57}">
      <dgm:prSet/>
      <dgm:spPr/>
      <dgm:t>
        <a:bodyPr/>
        <a:lstStyle/>
        <a:p>
          <a:endParaRPr lang="en-US"/>
        </a:p>
      </dgm:t>
    </dgm:pt>
    <dgm:pt modelId="{CEF58554-1ADB-1B43-B618-51585B55B444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If dynamically linked may be vulnerable to manipulation of LD_LIBRARY_PATH</a:t>
          </a:r>
          <a:endParaRPr lang="en-US" dirty="0">
            <a:latin typeface="+mj-lt"/>
          </a:endParaRPr>
        </a:p>
      </dgm:t>
    </dgm:pt>
    <dgm:pt modelId="{84F714A2-0965-474F-8323-CD752EA64A8D}" type="parTrans" cxnId="{037C9479-BFAD-864A-BD6C-48CB7623F73C}">
      <dgm:prSet/>
      <dgm:spPr/>
      <dgm:t>
        <a:bodyPr/>
        <a:lstStyle/>
        <a:p>
          <a:endParaRPr lang="en-US"/>
        </a:p>
      </dgm:t>
    </dgm:pt>
    <dgm:pt modelId="{A1634784-9418-7E4D-8AFD-7ABF2BDCE484}" type="sibTrans" cxnId="{037C9479-BFAD-864A-BD6C-48CB7623F73C}">
      <dgm:prSet/>
      <dgm:spPr/>
      <dgm:t>
        <a:bodyPr/>
        <a:lstStyle/>
        <a:p>
          <a:endParaRPr lang="en-US"/>
        </a:p>
      </dgm:t>
    </dgm:pt>
    <dgm:pt modelId="{D3BCE2C8-69BE-444F-B468-B35AF1D05BEF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Used to locate suitable dynamic library</a:t>
          </a:r>
          <a:endParaRPr lang="en-US" dirty="0">
            <a:latin typeface="+mj-lt"/>
          </a:endParaRPr>
        </a:p>
      </dgm:t>
    </dgm:pt>
    <dgm:pt modelId="{8E8BE1C8-9799-A54C-B7E5-1429A912F99F}" type="parTrans" cxnId="{E5D6F426-F575-1446-995A-1F579C71B3AA}">
      <dgm:prSet/>
      <dgm:spPr/>
      <dgm:t>
        <a:bodyPr/>
        <a:lstStyle/>
        <a:p>
          <a:endParaRPr lang="en-US"/>
        </a:p>
      </dgm:t>
    </dgm:pt>
    <dgm:pt modelId="{A66E97E1-B51E-094B-839C-70740CB756C1}" type="sibTrans" cxnId="{E5D6F426-F575-1446-995A-1F579C71B3AA}">
      <dgm:prSet/>
      <dgm:spPr/>
      <dgm:t>
        <a:bodyPr/>
        <a:lstStyle/>
        <a:p>
          <a:endParaRPr lang="en-US"/>
        </a:p>
      </dgm:t>
    </dgm:pt>
    <dgm:pt modelId="{C8FF8C02-6D3F-9F47-A2CA-DF91EC620E30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Must either statically link privileged programs or prevent use of this variable</a:t>
          </a:r>
          <a:endParaRPr lang="en-US" dirty="0">
            <a:latin typeface="+mj-lt"/>
          </a:endParaRPr>
        </a:p>
      </dgm:t>
    </dgm:pt>
    <dgm:pt modelId="{852A5A98-2D50-B840-B334-B219DF622011}" type="parTrans" cxnId="{6AB81223-34AB-F944-8708-9EFB900283C6}">
      <dgm:prSet/>
      <dgm:spPr/>
      <dgm:t>
        <a:bodyPr/>
        <a:lstStyle/>
        <a:p>
          <a:endParaRPr lang="en-US"/>
        </a:p>
      </dgm:t>
    </dgm:pt>
    <dgm:pt modelId="{BD2F1A08-1A1C-FC4D-AB35-AFE846F71747}" type="sibTrans" cxnId="{6AB81223-34AB-F944-8708-9EFB900283C6}">
      <dgm:prSet/>
      <dgm:spPr/>
      <dgm:t>
        <a:bodyPr/>
        <a:lstStyle/>
        <a:p>
          <a:endParaRPr lang="en-US"/>
        </a:p>
      </dgm:t>
    </dgm:pt>
    <dgm:pt modelId="{E0DDC16D-8438-044B-BCA5-8E2EB5A45F14}" type="pres">
      <dgm:prSet presAssocID="{52EAD213-01C3-1746-9505-2C4104907F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747528-AF08-4D4E-8385-504B4843C30D}" type="pres">
      <dgm:prSet presAssocID="{1DA0DCFB-07C7-114C-9B9C-8BB48BEE317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F7CE9A-0546-8740-8CD5-F6B8E1CD9C6C}" type="pres">
      <dgm:prSet presAssocID="{1DA0DCFB-07C7-114C-9B9C-8BB48BEE317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11DC0A-43CB-BB4E-90BC-EC71389508C7}" type="pres">
      <dgm:prSet presAssocID="{CEF58554-1ADB-1B43-B618-51585B55B44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1A0AD8-3A39-7741-B264-4C2384EBCE0D}" type="pres">
      <dgm:prSet presAssocID="{CEF58554-1ADB-1B43-B618-51585B55B444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F07D5B-ED64-3345-BC95-78548DDA7D08}" type="presOf" srcId="{52EAD213-01C3-1746-9505-2C4104907F00}" destId="{E0DDC16D-8438-044B-BCA5-8E2EB5A45F14}" srcOrd="0" destOrd="0" presId="urn:microsoft.com/office/officeart/2005/8/layout/vList2"/>
    <dgm:cxn modelId="{82593BE7-DEF4-984B-9BE9-E6E8DB9830EE}" type="presOf" srcId="{16355F3D-F13C-1C4A-8880-30735DBFBE47}" destId="{DFF7CE9A-0546-8740-8CD5-F6B8E1CD9C6C}" srcOrd="0" destOrd="0" presId="urn:microsoft.com/office/officeart/2005/8/layout/vList2"/>
    <dgm:cxn modelId="{90B48ADA-6B99-EF49-9DA3-7C026C16EC9E}" type="presOf" srcId="{CEF58554-1ADB-1B43-B618-51585B55B444}" destId="{C611DC0A-43CB-BB4E-90BC-EC71389508C7}" srcOrd="0" destOrd="0" presId="urn:microsoft.com/office/officeart/2005/8/layout/vList2"/>
    <dgm:cxn modelId="{5D9E3ACA-7334-FF4D-9898-B4FF539CCB03}" type="presOf" srcId="{D3BCE2C8-69BE-444F-B468-B35AF1D05BEF}" destId="{031A0AD8-3A39-7741-B264-4C2384EBCE0D}" srcOrd="0" destOrd="0" presId="urn:microsoft.com/office/officeart/2005/8/layout/vList2"/>
    <dgm:cxn modelId="{E6A6FD08-7C49-E14E-880A-0F0D81B7AA52}" type="presOf" srcId="{1DA0DCFB-07C7-114C-9B9C-8BB48BEE3179}" destId="{10747528-AF08-4D4E-8385-504B4843C30D}" srcOrd="0" destOrd="0" presId="urn:microsoft.com/office/officeart/2005/8/layout/vList2"/>
    <dgm:cxn modelId="{F509222D-EE66-374F-A83C-0941B5D0E923}" srcId="{52EAD213-01C3-1746-9505-2C4104907F00}" destId="{1DA0DCFB-07C7-114C-9B9C-8BB48BEE3179}" srcOrd="0" destOrd="0" parTransId="{6DE1301F-0CC5-A049-BA85-6D8A430A1E6C}" sibTransId="{C07E14F3-86C1-2049-A1C5-3E1DD3081FA4}"/>
    <dgm:cxn modelId="{068A3F0A-7279-B346-8230-F6E659247BD9}" type="presOf" srcId="{C8FF8C02-6D3F-9F47-A2CA-DF91EC620E30}" destId="{031A0AD8-3A39-7741-B264-4C2384EBCE0D}" srcOrd="0" destOrd="1" presId="urn:microsoft.com/office/officeart/2005/8/layout/vList2"/>
    <dgm:cxn modelId="{037C9479-BFAD-864A-BD6C-48CB7623F73C}" srcId="{52EAD213-01C3-1746-9505-2C4104907F00}" destId="{CEF58554-1ADB-1B43-B618-51585B55B444}" srcOrd="1" destOrd="0" parTransId="{84F714A2-0965-474F-8323-CD752EA64A8D}" sibTransId="{A1634784-9418-7E4D-8AFD-7ABF2BDCE484}"/>
    <dgm:cxn modelId="{E5D6F426-F575-1446-995A-1F579C71B3AA}" srcId="{CEF58554-1ADB-1B43-B618-51585B55B444}" destId="{D3BCE2C8-69BE-444F-B468-B35AF1D05BEF}" srcOrd="0" destOrd="0" parTransId="{8E8BE1C8-9799-A54C-B7E5-1429A912F99F}" sibTransId="{A66E97E1-B51E-094B-839C-70740CB756C1}"/>
    <dgm:cxn modelId="{6AB81223-34AB-F944-8708-9EFB900283C6}" srcId="{CEF58554-1ADB-1B43-B618-51585B55B444}" destId="{C8FF8C02-6D3F-9F47-A2CA-DF91EC620E30}" srcOrd="1" destOrd="0" parTransId="{852A5A98-2D50-B840-B334-B219DF622011}" sibTransId="{BD2F1A08-1A1C-FC4D-AB35-AFE846F71747}"/>
    <dgm:cxn modelId="{637D17A8-C0FB-824C-A29F-47B7B6143D57}" srcId="{1DA0DCFB-07C7-114C-9B9C-8BB48BEE3179}" destId="{16355F3D-F13C-1C4A-8880-30735DBFBE47}" srcOrd="0" destOrd="0" parTransId="{3AC71A70-7697-E34C-9A78-CF1B9CA10DB0}" sibTransId="{A2D11365-A5A3-C046-B388-F86C68472ADB}"/>
    <dgm:cxn modelId="{157A9815-A562-554F-868B-BBDA52E6311D}" type="presParOf" srcId="{E0DDC16D-8438-044B-BCA5-8E2EB5A45F14}" destId="{10747528-AF08-4D4E-8385-504B4843C30D}" srcOrd="0" destOrd="0" presId="urn:microsoft.com/office/officeart/2005/8/layout/vList2"/>
    <dgm:cxn modelId="{9D720559-F6B2-CC46-8BC8-624B44299CED}" type="presParOf" srcId="{E0DDC16D-8438-044B-BCA5-8E2EB5A45F14}" destId="{DFF7CE9A-0546-8740-8CD5-F6B8E1CD9C6C}" srcOrd="1" destOrd="0" presId="urn:microsoft.com/office/officeart/2005/8/layout/vList2"/>
    <dgm:cxn modelId="{8EADCA00-76FF-9543-BE89-3CD50CA13D7B}" type="presParOf" srcId="{E0DDC16D-8438-044B-BCA5-8E2EB5A45F14}" destId="{C611DC0A-43CB-BB4E-90BC-EC71389508C7}" srcOrd="2" destOrd="0" presId="urn:microsoft.com/office/officeart/2005/8/layout/vList2"/>
    <dgm:cxn modelId="{73202D7B-1B0B-6E41-805A-18A4A8B49784}" type="presParOf" srcId="{E0DDC16D-8438-044B-BCA5-8E2EB5A45F14}" destId="{031A0AD8-3A39-7741-B264-4C2384EBCE0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8C4F9-A623-2D45-A0B7-AAFBEC90278D}">
      <dsp:nvSpPr>
        <dsp:cNvPr id="0" name=""/>
        <dsp:cNvSpPr/>
      </dsp:nvSpPr>
      <dsp:spPr>
        <a:xfrm>
          <a:off x="0" y="1518091"/>
          <a:ext cx="4267200" cy="1499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1182" tIns="354076" rIns="331182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700" kern="1200" dirty="0" smtClean="0">
              <a:latin typeface="+mj-lt"/>
            </a:rPr>
            <a:t>Insecure interaction between components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700" kern="1200" dirty="0" smtClean="0">
              <a:latin typeface="+mj-lt"/>
            </a:rPr>
            <a:t>Risky resource management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700" kern="1200" dirty="0" smtClean="0">
              <a:latin typeface="+mj-lt"/>
            </a:rPr>
            <a:t>Porous </a:t>
          </a:r>
          <a:r>
            <a:rPr lang="en-AU" sz="1700" kern="1200" dirty="0" err="1" smtClean="0">
              <a:latin typeface="+mj-lt"/>
            </a:rPr>
            <a:t>defenses</a:t>
          </a:r>
          <a:endParaRPr lang="en-AU" sz="1700" kern="1200" dirty="0" smtClean="0">
            <a:latin typeface="+mj-lt"/>
          </a:endParaRPr>
        </a:p>
      </dsp:txBody>
      <dsp:txXfrm>
        <a:off x="0" y="1518091"/>
        <a:ext cx="4267200" cy="1499400"/>
      </dsp:txXfrm>
    </dsp:sp>
    <dsp:sp modelId="{F3C955CE-D6AA-984B-8317-A404AFEC686C}">
      <dsp:nvSpPr>
        <dsp:cNvPr id="0" name=""/>
        <dsp:cNvSpPr/>
      </dsp:nvSpPr>
      <dsp:spPr>
        <a:xfrm>
          <a:off x="213360" y="1267171"/>
          <a:ext cx="2987040" cy="50184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903" tIns="0" rIns="11290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700" kern="1200" dirty="0" smtClean="0">
              <a:solidFill>
                <a:schemeClr val="bg1"/>
              </a:solidFill>
              <a:latin typeface="+mj-lt"/>
            </a:rPr>
            <a:t>Software error categories:</a:t>
          </a:r>
          <a:endParaRPr lang="en-US" sz="1700" kern="1200" dirty="0">
            <a:solidFill>
              <a:schemeClr val="bg1"/>
            </a:solidFill>
            <a:latin typeface="+mj-lt"/>
          </a:endParaRPr>
        </a:p>
      </dsp:txBody>
      <dsp:txXfrm>
        <a:off x="237858" y="1291669"/>
        <a:ext cx="2938044" cy="45284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A80E-D6AB-E743-A71B-13D16F54BE4D}">
      <dsp:nvSpPr>
        <dsp:cNvPr id="0" name=""/>
        <dsp:cNvSpPr/>
      </dsp:nvSpPr>
      <dsp:spPr>
        <a:xfrm>
          <a:off x="0" y="0"/>
          <a:ext cx="7010400" cy="110642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rgbClr val="000000"/>
              </a:solidFill>
              <a:latin typeface="+mj-lt"/>
            </a:rPr>
            <a:t>Privilege escalation</a:t>
          </a:r>
          <a:endParaRPr lang="en-US" sz="1900" b="1" kern="1200" dirty="0">
            <a:solidFill>
              <a:srgbClr val="000000"/>
            </a:solidFill>
            <a:latin typeface="+mj-lt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>
              <a:solidFill>
                <a:srgbClr val="000000"/>
              </a:solidFill>
              <a:latin typeface="+mj-lt"/>
            </a:rPr>
            <a:t>Exploit of flaws may give attacker greater privileges</a:t>
          </a:r>
          <a:endParaRPr lang="en-US" sz="1500" b="1" kern="1200" dirty="0">
            <a:solidFill>
              <a:srgbClr val="000000"/>
            </a:solidFill>
            <a:latin typeface="+mj-lt"/>
          </a:endParaRPr>
        </a:p>
      </dsp:txBody>
      <dsp:txXfrm>
        <a:off x="32406" y="32406"/>
        <a:ext cx="5722989" cy="1041612"/>
      </dsp:txXfrm>
    </dsp:sp>
    <dsp:sp modelId="{6C193772-DEE8-EE43-A2C6-DE1505354F6B}">
      <dsp:nvSpPr>
        <dsp:cNvPr id="0" name=""/>
        <dsp:cNvSpPr/>
      </dsp:nvSpPr>
      <dsp:spPr>
        <a:xfrm>
          <a:off x="587120" y="1307592"/>
          <a:ext cx="7010400" cy="110642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rgbClr val="000000"/>
              </a:solidFill>
              <a:latin typeface="+mj-lt"/>
            </a:rPr>
            <a:t>Least privilege</a:t>
          </a:r>
          <a:endParaRPr lang="en-US" sz="1900" kern="1200" dirty="0">
            <a:solidFill>
              <a:srgbClr val="000000"/>
            </a:solidFill>
            <a:latin typeface="+mj-lt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>
              <a:solidFill>
                <a:srgbClr val="000000"/>
              </a:solidFill>
              <a:latin typeface="+mj-lt"/>
            </a:rPr>
            <a:t>Run programs with least privilege needed to complete their function</a:t>
          </a:r>
          <a:endParaRPr lang="en-US" sz="1500" kern="1200" dirty="0">
            <a:solidFill>
              <a:srgbClr val="000000"/>
            </a:solidFill>
            <a:latin typeface="+mj-lt"/>
          </a:endParaRPr>
        </a:p>
      </dsp:txBody>
      <dsp:txXfrm>
        <a:off x="619526" y="1339998"/>
        <a:ext cx="5639291" cy="1041611"/>
      </dsp:txXfrm>
    </dsp:sp>
    <dsp:sp modelId="{7DD6CDD3-5533-664B-812D-0C468C09B03F}">
      <dsp:nvSpPr>
        <dsp:cNvPr id="0" name=""/>
        <dsp:cNvSpPr/>
      </dsp:nvSpPr>
      <dsp:spPr>
        <a:xfrm>
          <a:off x="1165478" y="2615184"/>
          <a:ext cx="7010400" cy="110642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rgbClr val="000000"/>
              </a:solidFill>
              <a:latin typeface="+mj-lt"/>
            </a:rPr>
            <a:t>Determine appropriate user and group privileges required</a:t>
          </a:r>
          <a:endParaRPr lang="en-US" sz="1900" kern="1200" dirty="0">
            <a:solidFill>
              <a:srgbClr val="000000"/>
            </a:solidFill>
            <a:latin typeface="+mj-lt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>
              <a:solidFill>
                <a:srgbClr val="000000"/>
              </a:solidFill>
              <a:latin typeface="+mj-lt"/>
            </a:rPr>
            <a:t>Decide whether to grant extra user or just group privileges</a:t>
          </a:r>
          <a:endParaRPr lang="en-US" sz="1500" kern="1200" dirty="0">
            <a:solidFill>
              <a:srgbClr val="000000"/>
            </a:solidFill>
            <a:latin typeface="+mj-lt"/>
          </a:endParaRPr>
        </a:p>
      </dsp:txBody>
      <dsp:txXfrm>
        <a:off x="1197884" y="2647590"/>
        <a:ext cx="5648054" cy="1041612"/>
      </dsp:txXfrm>
    </dsp:sp>
    <dsp:sp modelId="{83C0BF36-4415-0A49-9C51-B6D771122A69}">
      <dsp:nvSpPr>
        <dsp:cNvPr id="0" name=""/>
        <dsp:cNvSpPr/>
      </dsp:nvSpPr>
      <dsp:spPr>
        <a:xfrm>
          <a:off x="1752599" y="3922775"/>
          <a:ext cx="7010400" cy="110642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rgbClr val="000000"/>
              </a:solidFill>
              <a:latin typeface="+mj-lt"/>
            </a:rPr>
            <a:t>Ensure that privileged program can modify only those files and directories necessary</a:t>
          </a:r>
          <a:endParaRPr lang="en-US" sz="1900" kern="1200" dirty="0">
            <a:solidFill>
              <a:srgbClr val="000000"/>
            </a:solidFill>
            <a:latin typeface="+mj-lt"/>
          </a:endParaRPr>
        </a:p>
      </dsp:txBody>
      <dsp:txXfrm>
        <a:off x="1785005" y="3955181"/>
        <a:ext cx="5639291" cy="1041612"/>
      </dsp:txXfrm>
    </dsp:sp>
    <dsp:sp modelId="{07F97953-3F1A-3547-9BB4-51981941CED8}">
      <dsp:nvSpPr>
        <dsp:cNvPr id="0" name=""/>
        <dsp:cNvSpPr/>
      </dsp:nvSpPr>
      <dsp:spPr>
        <a:xfrm>
          <a:off x="6291224" y="847420"/>
          <a:ext cx="719175" cy="719175"/>
        </a:xfrm>
        <a:prstGeom prst="downArrow">
          <a:avLst>
            <a:gd name="adj1" fmla="val 55000"/>
            <a:gd name="adj2" fmla="val 45000"/>
          </a:avLst>
        </a:prstGeom>
        <a:solidFill>
          <a:schemeClr val="tx1"/>
        </a:solidFill>
        <a:ln w="9525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6453038" y="847420"/>
        <a:ext cx="395547" cy="541179"/>
      </dsp:txXfrm>
    </dsp:sp>
    <dsp:sp modelId="{CC44F468-DAF3-F948-8453-579017E85A58}">
      <dsp:nvSpPr>
        <dsp:cNvPr id="0" name=""/>
        <dsp:cNvSpPr/>
      </dsp:nvSpPr>
      <dsp:spPr>
        <a:xfrm>
          <a:off x="6878345" y="2155012"/>
          <a:ext cx="719175" cy="719175"/>
        </a:xfrm>
        <a:prstGeom prst="downArrow">
          <a:avLst>
            <a:gd name="adj1" fmla="val 55000"/>
            <a:gd name="adj2" fmla="val 45000"/>
          </a:avLst>
        </a:prstGeom>
        <a:solidFill>
          <a:schemeClr val="tx1"/>
        </a:solidFill>
        <a:ln w="9525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7040159" y="2155012"/>
        <a:ext cx="395547" cy="541179"/>
      </dsp:txXfrm>
    </dsp:sp>
    <dsp:sp modelId="{174F8642-FD98-6F43-BF11-44745DBCA7FA}">
      <dsp:nvSpPr>
        <dsp:cNvPr id="0" name=""/>
        <dsp:cNvSpPr/>
      </dsp:nvSpPr>
      <dsp:spPr>
        <a:xfrm>
          <a:off x="7456703" y="3462604"/>
          <a:ext cx="719175" cy="719175"/>
        </a:xfrm>
        <a:prstGeom prst="downArrow">
          <a:avLst>
            <a:gd name="adj1" fmla="val 55000"/>
            <a:gd name="adj2" fmla="val 45000"/>
          </a:avLst>
        </a:prstGeom>
        <a:solidFill>
          <a:schemeClr val="tx1"/>
        </a:solidFill>
        <a:ln w="9525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7618517" y="3462604"/>
        <a:ext cx="395547" cy="54117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62D43-80A1-1A47-A1D5-FD989169F2AC}">
      <dsp:nvSpPr>
        <dsp:cNvPr id="0" name=""/>
        <dsp:cNvSpPr/>
      </dsp:nvSpPr>
      <dsp:spPr>
        <a:xfrm>
          <a:off x="0" y="0"/>
          <a:ext cx="4846129" cy="4846129"/>
        </a:xfrm>
        <a:prstGeom prst="pie">
          <a:avLst>
            <a:gd name="adj1" fmla="val 5400000"/>
            <a:gd name="adj2" fmla="val 1620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6F2E90-3BDD-2646-BA2C-E1E0F3889E1A}">
      <dsp:nvSpPr>
        <dsp:cNvPr id="0" name=""/>
        <dsp:cNvSpPr/>
      </dsp:nvSpPr>
      <dsp:spPr>
        <a:xfrm>
          <a:off x="2423064" y="0"/>
          <a:ext cx="6032561" cy="4846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j-lt"/>
            </a:rPr>
            <a:t>Programs with root/ administrator privileges are a major target of attackers</a:t>
          </a:r>
          <a:endParaRPr lang="en-US" sz="2000" kern="1200" dirty="0">
            <a:latin typeface="+mj-lt"/>
          </a:endParaRPr>
        </a:p>
      </dsp:txBody>
      <dsp:txXfrm>
        <a:off x="2423064" y="0"/>
        <a:ext cx="3016280" cy="1453841"/>
      </dsp:txXfrm>
    </dsp:sp>
    <dsp:sp modelId="{7FA5719A-5F14-B149-854C-9F854D818799}">
      <dsp:nvSpPr>
        <dsp:cNvPr id="0" name=""/>
        <dsp:cNvSpPr/>
      </dsp:nvSpPr>
      <dsp:spPr>
        <a:xfrm>
          <a:off x="848074" y="1453841"/>
          <a:ext cx="3149980" cy="3149980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7BE75D3-9123-9948-861E-9D061ACD9C21}">
      <dsp:nvSpPr>
        <dsp:cNvPr id="0" name=""/>
        <dsp:cNvSpPr/>
      </dsp:nvSpPr>
      <dsp:spPr>
        <a:xfrm>
          <a:off x="2423064" y="1453841"/>
          <a:ext cx="6032561" cy="31499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+mj-lt"/>
            </a:rPr>
            <a:t>Often privilege is only needed at start</a:t>
          </a:r>
          <a:endParaRPr lang="en-US" sz="2000" kern="1200">
            <a:latin typeface="+mj-lt"/>
          </a:endParaRPr>
        </a:p>
      </dsp:txBody>
      <dsp:txXfrm>
        <a:off x="2423064" y="1453841"/>
        <a:ext cx="3016280" cy="1453837"/>
      </dsp:txXfrm>
    </dsp:sp>
    <dsp:sp modelId="{8A2A98BD-DD88-694E-8A29-7C2C782941BA}">
      <dsp:nvSpPr>
        <dsp:cNvPr id="0" name=""/>
        <dsp:cNvSpPr/>
      </dsp:nvSpPr>
      <dsp:spPr>
        <a:xfrm>
          <a:off x="1696145" y="2907678"/>
          <a:ext cx="1453837" cy="145383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F2B31DD-3A49-FE4D-BCF2-D6BD6D57A4DF}">
      <dsp:nvSpPr>
        <dsp:cNvPr id="0" name=""/>
        <dsp:cNvSpPr/>
      </dsp:nvSpPr>
      <dsp:spPr>
        <a:xfrm>
          <a:off x="2423064" y="2907678"/>
          <a:ext cx="6032561" cy="14538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+mj-lt"/>
            </a:rPr>
            <a:t>Good design partitions complex programs in smaller modules with needed privileges</a:t>
          </a:r>
          <a:endParaRPr lang="en-US" sz="2000" kern="1200">
            <a:latin typeface="+mj-lt"/>
          </a:endParaRPr>
        </a:p>
      </dsp:txBody>
      <dsp:txXfrm>
        <a:off x="2423064" y="2907678"/>
        <a:ext cx="3016280" cy="1453837"/>
      </dsp:txXfrm>
    </dsp:sp>
    <dsp:sp modelId="{46A9BFE2-38B0-FE4C-A7C5-CB6A226A18C5}">
      <dsp:nvSpPr>
        <dsp:cNvPr id="0" name=""/>
        <dsp:cNvSpPr/>
      </dsp:nvSpPr>
      <dsp:spPr>
        <a:xfrm>
          <a:off x="5439345" y="0"/>
          <a:ext cx="3016280" cy="1453841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>
              <a:latin typeface="+mj-lt"/>
            </a:rPr>
            <a:t>They provide highest levels of system access and control</a:t>
          </a:r>
          <a:endParaRPr lang="en-US" sz="1300" kern="1200">
            <a:latin typeface="+mj-lt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latin typeface="+mj-lt"/>
            </a:rPr>
            <a:t>Are needed to manage access to protected system resources</a:t>
          </a:r>
          <a:endParaRPr lang="en-US" sz="1300" kern="1200" dirty="0">
            <a:latin typeface="+mj-lt"/>
          </a:endParaRPr>
        </a:p>
      </dsp:txBody>
      <dsp:txXfrm>
        <a:off x="5439345" y="0"/>
        <a:ext cx="3016280" cy="1453841"/>
      </dsp:txXfrm>
    </dsp:sp>
    <dsp:sp modelId="{D79EB8F8-1150-1349-9B5C-BEEE8F196C3B}">
      <dsp:nvSpPr>
        <dsp:cNvPr id="0" name=""/>
        <dsp:cNvSpPr/>
      </dsp:nvSpPr>
      <dsp:spPr>
        <a:xfrm>
          <a:off x="5439345" y="1453841"/>
          <a:ext cx="3016280" cy="1453837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latin typeface="+mj-lt"/>
            </a:rPr>
            <a:t>Can then run as normal user</a:t>
          </a:r>
          <a:endParaRPr lang="en-US" sz="1300" kern="1200" dirty="0">
            <a:latin typeface="+mj-lt"/>
          </a:endParaRPr>
        </a:p>
      </dsp:txBody>
      <dsp:txXfrm>
        <a:off x="5439345" y="1453841"/>
        <a:ext cx="3016280" cy="1453837"/>
      </dsp:txXfrm>
    </dsp:sp>
    <dsp:sp modelId="{93805ADD-6AAB-BF4F-B1C4-F60CB51D782C}">
      <dsp:nvSpPr>
        <dsp:cNvPr id="0" name=""/>
        <dsp:cNvSpPr/>
      </dsp:nvSpPr>
      <dsp:spPr>
        <a:xfrm>
          <a:off x="5439345" y="2907678"/>
          <a:ext cx="3016280" cy="1453837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latin typeface="+mj-lt"/>
            </a:rPr>
            <a:t>Provides a greater degree of isolation between the components</a:t>
          </a:r>
          <a:endParaRPr lang="en-US" sz="1300" kern="1200" dirty="0">
            <a:latin typeface="+mj-lt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>
              <a:latin typeface="+mj-lt"/>
            </a:rPr>
            <a:t>Reduces the consequences of a security breach in one component</a:t>
          </a:r>
          <a:endParaRPr lang="en-US" sz="1300" kern="1200">
            <a:latin typeface="+mj-lt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latin typeface="+mj-lt"/>
            </a:rPr>
            <a:t>Easier to test and verify</a:t>
          </a:r>
          <a:endParaRPr lang="en-US" sz="1300" kern="1200" dirty="0">
            <a:latin typeface="+mj-lt"/>
          </a:endParaRPr>
        </a:p>
      </dsp:txBody>
      <dsp:txXfrm>
        <a:off x="5439345" y="2907678"/>
        <a:ext cx="3016280" cy="145383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61B64A-8DF9-FF4C-8678-29D880DC03C7}">
      <dsp:nvSpPr>
        <dsp:cNvPr id="0" name=""/>
        <dsp:cNvSpPr/>
      </dsp:nvSpPr>
      <dsp:spPr>
        <a:xfrm rot="5400000">
          <a:off x="818543" y="286999"/>
          <a:ext cx="2319363" cy="3859369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A7C658-9A96-D44A-B2F7-A2D7686B328C}">
      <dsp:nvSpPr>
        <dsp:cNvPr id="0" name=""/>
        <dsp:cNvSpPr/>
      </dsp:nvSpPr>
      <dsp:spPr>
        <a:xfrm>
          <a:off x="431383" y="1440119"/>
          <a:ext cx="3484260" cy="305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+mj-lt"/>
            </a:rPr>
            <a:t>Programs use system calls and standard library functions for common operations</a:t>
          </a:r>
          <a:endParaRPr lang="en-US" sz="2400" kern="1200" dirty="0">
            <a:latin typeface="+mj-lt"/>
          </a:endParaRPr>
        </a:p>
      </dsp:txBody>
      <dsp:txXfrm>
        <a:off x="431383" y="1440119"/>
        <a:ext cx="3484260" cy="3054158"/>
      </dsp:txXfrm>
    </dsp:sp>
    <dsp:sp modelId="{0271C7D3-510D-834D-84EE-130D1C5BD966}">
      <dsp:nvSpPr>
        <dsp:cNvPr id="0" name=""/>
        <dsp:cNvSpPr/>
      </dsp:nvSpPr>
      <dsp:spPr>
        <a:xfrm>
          <a:off x="3258236" y="2868"/>
          <a:ext cx="657407" cy="657407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937F3D-859C-D440-83F6-D5858B36D13A}">
      <dsp:nvSpPr>
        <dsp:cNvPr id="0" name=""/>
        <dsp:cNvSpPr/>
      </dsp:nvSpPr>
      <dsp:spPr>
        <a:xfrm rot="5400000">
          <a:off x="5083958" y="-768481"/>
          <a:ext cx="2319363" cy="3859369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CAD590-BBE1-C641-88F4-9DCEEE4E685C}">
      <dsp:nvSpPr>
        <dsp:cNvPr id="0" name=""/>
        <dsp:cNvSpPr/>
      </dsp:nvSpPr>
      <dsp:spPr>
        <a:xfrm>
          <a:off x="4696799" y="384638"/>
          <a:ext cx="3484260" cy="305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+mj-lt"/>
            </a:rPr>
            <a:t>Programmers make assumptions about their operation</a:t>
          </a:r>
          <a:endParaRPr lang="en-US" sz="2400" kern="1200" dirty="0">
            <a:latin typeface="+mj-lt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+mj-lt"/>
            </a:rPr>
            <a:t>If incorrect behavior is not what is expected</a:t>
          </a:r>
          <a:endParaRPr lang="en-US" sz="1600" kern="1200" dirty="0">
            <a:latin typeface="+mj-lt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+mj-lt"/>
            </a:rPr>
            <a:t>May be a result of system optimizing access to shared resources</a:t>
          </a:r>
          <a:endParaRPr lang="en-US" sz="1600" kern="1200" dirty="0">
            <a:latin typeface="+mj-lt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+mj-lt"/>
            </a:rPr>
            <a:t>Results in requests for services being buffered, </a:t>
          </a:r>
          <a:r>
            <a:rPr lang="en-US" sz="1600" kern="1200" dirty="0" err="1" smtClean="0">
              <a:latin typeface="+mj-lt"/>
            </a:rPr>
            <a:t>resequenced</a:t>
          </a:r>
          <a:r>
            <a:rPr lang="en-US" sz="1600" kern="1200" dirty="0" smtClean="0">
              <a:latin typeface="+mj-lt"/>
            </a:rPr>
            <a:t>, or otherwise modified to optimize system use</a:t>
          </a:r>
          <a:endParaRPr lang="en-US" sz="1600" kern="1200" dirty="0">
            <a:latin typeface="+mj-lt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+mj-lt"/>
            </a:rPr>
            <a:t>Optimizations can conflict with program goals</a:t>
          </a:r>
          <a:endParaRPr lang="en-US" sz="1600" kern="1200" dirty="0">
            <a:latin typeface="+mj-lt"/>
          </a:endParaRPr>
        </a:p>
      </dsp:txBody>
      <dsp:txXfrm>
        <a:off x="4696799" y="384638"/>
        <a:ext cx="3484260" cy="305415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57E10-FED3-CF4D-BC75-8F4E62C385D6}">
      <dsp:nvSpPr>
        <dsp:cNvPr id="0" name=""/>
        <dsp:cNvSpPr/>
      </dsp:nvSpPr>
      <dsp:spPr>
        <a:xfrm>
          <a:off x="0" y="0"/>
          <a:ext cx="8496944" cy="107152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+mj-lt"/>
            </a:rPr>
            <a:t>Programs may use functionality and services of other programs</a:t>
          </a:r>
          <a:endParaRPr lang="en-US" sz="2400" kern="1200" dirty="0">
            <a:latin typeface="+mj-lt"/>
          </a:endParaRPr>
        </a:p>
      </dsp:txBody>
      <dsp:txXfrm>
        <a:off x="52307" y="52307"/>
        <a:ext cx="8392330" cy="966908"/>
      </dsp:txXfrm>
    </dsp:sp>
    <dsp:sp modelId="{65872031-589D-E64E-AA21-CB2F893DE083}">
      <dsp:nvSpPr>
        <dsp:cNvPr id="0" name=""/>
        <dsp:cNvSpPr/>
      </dsp:nvSpPr>
      <dsp:spPr>
        <a:xfrm>
          <a:off x="0" y="1103436"/>
          <a:ext cx="8496944" cy="1696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778" tIns="20320" rIns="113792" bIns="2032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>
              <a:latin typeface="+mj-lt"/>
            </a:rPr>
            <a:t>Security vulnerabilities can result unless care is taken with this interaction</a:t>
          </a:r>
          <a:endParaRPr lang="en-US" sz="1700" kern="1200" dirty="0">
            <a:latin typeface="+mj-lt"/>
          </a:endParaRPr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>
              <a:latin typeface="+mj-lt"/>
            </a:rPr>
            <a:t>Such issues are of particular concern when the program being used did not adequately identify all the security concerns that might arise</a:t>
          </a:r>
          <a:endParaRPr lang="en-US" sz="1600" kern="1200" dirty="0">
            <a:latin typeface="+mj-lt"/>
          </a:endParaRPr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>
              <a:latin typeface="+mj-lt"/>
            </a:rPr>
            <a:t>Occurs with the current trend of providing Web interfaces to programs</a:t>
          </a:r>
          <a:endParaRPr lang="en-US" sz="1600" kern="1200" dirty="0">
            <a:latin typeface="+mj-lt"/>
          </a:endParaRPr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>
              <a:latin typeface="+mj-lt"/>
            </a:rPr>
            <a:t>Burden falls on the newer programs to identify and manage any security issues that may arise</a:t>
          </a:r>
          <a:endParaRPr lang="en-US" sz="1600" kern="1200" dirty="0">
            <a:latin typeface="+mj-lt"/>
          </a:endParaRPr>
        </a:p>
      </dsp:txBody>
      <dsp:txXfrm>
        <a:off x="0" y="1103436"/>
        <a:ext cx="8496944" cy="1696500"/>
      </dsp:txXfrm>
    </dsp:sp>
    <dsp:sp modelId="{48F1060C-AA3A-FC4C-AAA9-7DE859BC1170}">
      <dsp:nvSpPr>
        <dsp:cNvPr id="0" name=""/>
        <dsp:cNvSpPr/>
      </dsp:nvSpPr>
      <dsp:spPr>
        <a:xfrm>
          <a:off x="0" y="2799937"/>
          <a:ext cx="8496944" cy="69094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+mj-lt"/>
            </a:rPr>
            <a:t>Issue of data confidentiality/integrity</a:t>
          </a:r>
          <a:endParaRPr lang="en-US" sz="2400" kern="1200" dirty="0">
            <a:latin typeface="+mj-lt"/>
          </a:endParaRPr>
        </a:p>
      </dsp:txBody>
      <dsp:txXfrm>
        <a:off x="33729" y="2833666"/>
        <a:ext cx="8429486" cy="623485"/>
      </dsp:txXfrm>
    </dsp:sp>
    <dsp:sp modelId="{7CC50A5C-6DDF-7A4B-B4EF-D6D9D82B8FBB}">
      <dsp:nvSpPr>
        <dsp:cNvPr id="0" name=""/>
        <dsp:cNvSpPr/>
      </dsp:nvSpPr>
      <dsp:spPr>
        <a:xfrm>
          <a:off x="0" y="3574401"/>
          <a:ext cx="8496944" cy="16502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+mj-lt"/>
            </a:rPr>
            <a:t>Detection and handling of exceptions and errors generated by interaction is also important from a security perspective</a:t>
          </a:r>
          <a:endParaRPr lang="en-US" sz="2400" kern="1200" dirty="0">
            <a:latin typeface="+mj-lt"/>
          </a:endParaRPr>
        </a:p>
      </dsp:txBody>
      <dsp:txXfrm>
        <a:off x="80559" y="3654960"/>
        <a:ext cx="8335826" cy="14891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F17FF-C748-A849-A1FC-6382EE665BC5}">
      <dsp:nvSpPr>
        <dsp:cNvPr id="0" name=""/>
        <dsp:cNvSpPr/>
      </dsp:nvSpPr>
      <dsp:spPr>
        <a:xfrm>
          <a:off x="1673932" y="0"/>
          <a:ext cx="5688632" cy="5688632"/>
        </a:xfrm>
        <a:prstGeom prst="quadArrow">
          <a:avLst>
            <a:gd name="adj1" fmla="val 2000"/>
            <a:gd name="adj2" fmla="val 4000"/>
            <a:gd name="adj3" fmla="val 5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95C8724-CBEE-9949-9504-79D1E5C56183}">
      <dsp:nvSpPr>
        <dsp:cNvPr id="0" name=""/>
        <dsp:cNvSpPr/>
      </dsp:nvSpPr>
      <dsp:spPr>
        <a:xfrm>
          <a:off x="2043693" y="369761"/>
          <a:ext cx="2275452" cy="22754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000000"/>
              </a:solidFill>
              <a:latin typeface="+mj-lt"/>
            </a:rPr>
            <a:t>Incorrect handling is a very common failing</a:t>
          </a:r>
        </a:p>
      </dsp:txBody>
      <dsp:txXfrm>
        <a:off x="2154771" y="480839"/>
        <a:ext cx="2053296" cy="2053296"/>
      </dsp:txXfrm>
    </dsp:sp>
    <dsp:sp modelId="{112B6CA0-B0C1-D740-8696-2C5B2F7CE756}">
      <dsp:nvSpPr>
        <dsp:cNvPr id="0" name=""/>
        <dsp:cNvSpPr/>
      </dsp:nvSpPr>
      <dsp:spPr>
        <a:xfrm>
          <a:off x="4717350" y="369761"/>
          <a:ext cx="2275452" cy="22754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000000"/>
              </a:solidFill>
              <a:latin typeface="+mj-lt"/>
            </a:rPr>
            <a:t>Input is any source of data from outside and whose value is not explicitly known by the programmer when the code was written</a:t>
          </a:r>
        </a:p>
      </dsp:txBody>
      <dsp:txXfrm>
        <a:off x="4828428" y="480839"/>
        <a:ext cx="2053296" cy="2053296"/>
      </dsp:txXfrm>
    </dsp:sp>
    <dsp:sp modelId="{62A451F2-6199-544E-A424-9E14542AD93A}">
      <dsp:nvSpPr>
        <dsp:cNvPr id="0" name=""/>
        <dsp:cNvSpPr/>
      </dsp:nvSpPr>
      <dsp:spPr>
        <a:xfrm>
          <a:off x="2043693" y="3043418"/>
          <a:ext cx="2275452" cy="22754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000000"/>
              </a:solidFill>
              <a:latin typeface="+mj-lt"/>
            </a:rPr>
            <a:t>Must identify all data sources</a:t>
          </a:r>
          <a:endParaRPr lang="en-US" sz="1600" b="1" kern="1200" dirty="0">
            <a:solidFill>
              <a:srgbClr val="000000"/>
            </a:solidFill>
            <a:latin typeface="+mj-lt"/>
          </a:endParaRPr>
        </a:p>
      </dsp:txBody>
      <dsp:txXfrm>
        <a:off x="2154771" y="3154496"/>
        <a:ext cx="2053296" cy="2053296"/>
      </dsp:txXfrm>
    </dsp:sp>
    <dsp:sp modelId="{B17633D7-2870-3F42-9CA6-9F709BE26A5F}">
      <dsp:nvSpPr>
        <dsp:cNvPr id="0" name=""/>
        <dsp:cNvSpPr/>
      </dsp:nvSpPr>
      <dsp:spPr>
        <a:xfrm>
          <a:off x="4717350" y="3043418"/>
          <a:ext cx="2275452" cy="22754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000000"/>
              </a:solidFill>
              <a:latin typeface="+mj-lt"/>
            </a:rPr>
            <a:t>Explicitly validate assumptions on size and type of values before use</a:t>
          </a:r>
        </a:p>
      </dsp:txBody>
      <dsp:txXfrm>
        <a:off x="4828428" y="3154496"/>
        <a:ext cx="2053296" cy="20532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F2F748-B814-1949-9EC8-CF6456CE4F5C}">
      <dsp:nvSpPr>
        <dsp:cNvPr id="0" name=""/>
        <dsp:cNvSpPr/>
      </dsp:nvSpPr>
      <dsp:spPr>
        <a:xfrm>
          <a:off x="0" y="8705"/>
          <a:ext cx="5976664" cy="1220449"/>
        </a:xfrm>
        <a:prstGeom prst="rect">
          <a:avLst/>
        </a:prstGeom>
        <a:solidFill>
          <a:schemeClr val="accent2"/>
        </a:solidFill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0" kern="1200" dirty="0" smtClean="0">
              <a:solidFill>
                <a:schemeClr val="bg1"/>
              </a:solidFill>
              <a:latin typeface="+mj-lt"/>
            </a:rPr>
            <a:t>Most often occur in scripting languages</a:t>
          </a:r>
          <a:endParaRPr lang="en-US" sz="3300" b="0" kern="1200" dirty="0">
            <a:solidFill>
              <a:schemeClr val="bg1"/>
            </a:solidFill>
            <a:latin typeface="+mj-lt"/>
          </a:endParaRPr>
        </a:p>
      </dsp:txBody>
      <dsp:txXfrm>
        <a:off x="0" y="8705"/>
        <a:ext cx="5976664" cy="1220449"/>
      </dsp:txXfrm>
    </dsp:sp>
    <dsp:sp modelId="{E0DA6B96-E30F-134B-9CBE-EF02D3E52DFB}">
      <dsp:nvSpPr>
        <dsp:cNvPr id="0" name=""/>
        <dsp:cNvSpPr/>
      </dsp:nvSpPr>
      <dsp:spPr>
        <a:xfrm>
          <a:off x="0" y="1229155"/>
          <a:ext cx="5976664" cy="1721115"/>
        </a:xfrm>
        <a:prstGeom prst="rect">
          <a:avLst/>
        </a:prstGeom>
        <a:solidFill>
          <a:schemeClr val="tx1"/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+mj-lt"/>
            </a:rPr>
            <a:t>Encourage reuse of other programs and system utilities where possible to save coding effort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+mj-lt"/>
            </a:rPr>
            <a:t>Often used as Web CGI scripts</a:t>
          </a:r>
          <a:endParaRPr lang="en-US" sz="2400" kern="1200" dirty="0">
            <a:latin typeface="+mj-lt"/>
          </a:endParaRPr>
        </a:p>
      </dsp:txBody>
      <dsp:txXfrm>
        <a:off x="0" y="1229155"/>
        <a:ext cx="5976664" cy="17211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3B943-EFD4-CA49-81F0-3B5F3ED8EF44}">
      <dsp:nvSpPr>
        <dsp:cNvPr id="0" name=""/>
        <dsp:cNvSpPr/>
      </dsp:nvSpPr>
      <dsp:spPr>
        <a:xfrm rot="16200000">
          <a:off x="-1464941" y="1466998"/>
          <a:ext cx="4953000" cy="2019002"/>
        </a:xfrm>
        <a:prstGeom prst="flowChartManualOperati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501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Attacks where input provided by one user is subsequently output to another user</a:t>
          </a:r>
          <a:endParaRPr lang="en-US" sz="1600" b="1" kern="1200" dirty="0">
            <a:latin typeface="+mj-lt"/>
          </a:endParaRPr>
        </a:p>
      </dsp:txBody>
      <dsp:txXfrm rot="5400000">
        <a:off x="2058" y="990599"/>
        <a:ext cx="2019002" cy="2971800"/>
      </dsp:txXfrm>
    </dsp:sp>
    <dsp:sp modelId="{14688093-8D8B-6348-AECE-C5CB825B39E9}">
      <dsp:nvSpPr>
        <dsp:cNvPr id="0" name=""/>
        <dsp:cNvSpPr/>
      </dsp:nvSpPr>
      <dsp:spPr>
        <a:xfrm rot="16200000">
          <a:off x="705486" y="1466998"/>
          <a:ext cx="4953000" cy="2019002"/>
        </a:xfrm>
        <a:prstGeom prst="flowChartManualOperati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13333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501" bIns="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Commonly seen in scripted Web applications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latin typeface="+mj-lt"/>
            </a:rPr>
            <a:t>Vulnerability involves the inclusion of script code in the HTML content</a:t>
          </a:r>
          <a:endParaRPr lang="en-US" sz="1200" b="1" kern="1200" dirty="0">
            <a:latin typeface="+mj-lt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latin typeface="+mj-lt"/>
            </a:rPr>
            <a:t>Script code may need to access data associated with other pages</a:t>
          </a:r>
          <a:endParaRPr lang="en-US" sz="1200" b="1" kern="1200" dirty="0">
            <a:latin typeface="+mj-lt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latin typeface="+mj-lt"/>
            </a:rPr>
            <a:t>Browsers impose security checks and restrict data access to pages originating from the same site</a:t>
          </a:r>
          <a:endParaRPr lang="en-US" sz="1200" b="1" kern="1200" dirty="0">
            <a:latin typeface="+mj-lt"/>
          </a:endParaRPr>
        </a:p>
      </dsp:txBody>
      <dsp:txXfrm rot="5400000">
        <a:off x="2172485" y="990599"/>
        <a:ext cx="2019002" cy="2971800"/>
      </dsp:txXfrm>
    </dsp:sp>
    <dsp:sp modelId="{3FE07096-8FB5-9946-B5FA-8A05FD6FAB4C}">
      <dsp:nvSpPr>
        <dsp:cNvPr id="0" name=""/>
        <dsp:cNvSpPr/>
      </dsp:nvSpPr>
      <dsp:spPr>
        <a:xfrm rot="16200000">
          <a:off x="2875913" y="1466998"/>
          <a:ext cx="4953000" cy="2019002"/>
        </a:xfrm>
        <a:prstGeom prst="flowChartManualOperati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26667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501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Exploit assumption that all content from one site is equally trusted and hence is permitted to interact with other content from the site</a:t>
          </a:r>
          <a:endParaRPr lang="en-US" sz="1600" b="1" kern="1200" dirty="0">
            <a:latin typeface="+mj-lt"/>
          </a:endParaRPr>
        </a:p>
      </dsp:txBody>
      <dsp:txXfrm rot="5400000">
        <a:off x="4342912" y="990599"/>
        <a:ext cx="2019002" cy="2971800"/>
      </dsp:txXfrm>
    </dsp:sp>
    <dsp:sp modelId="{5C65FDC7-D923-E249-BFF8-519500BF915D}">
      <dsp:nvSpPr>
        <dsp:cNvPr id="0" name=""/>
        <dsp:cNvSpPr/>
      </dsp:nvSpPr>
      <dsp:spPr>
        <a:xfrm rot="16200000">
          <a:off x="5046341" y="1466998"/>
          <a:ext cx="4953000" cy="2019002"/>
        </a:xfrm>
        <a:prstGeom prst="flowChartManualOperati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501" bIns="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 dirty="0" smtClean="0">
            <a:latin typeface="+mj-lt"/>
          </a:endParaRPr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XSS reflection vulnerability</a:t>
          </a:r>
          <a:endParaRPr lang="en-US" sz="1600" b="1" kern="1200" dirty="0">
            <a:latin typeface="+mj-lt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latin typeface="+mj-lt"/>
            </a:rPr>
            <a:t>Attacker includes the malicious script content in data supplied to a site</a:t>
          </a:r>
          <a:endParaRPr lang="en-US" sz="1200" b="1" kern="1200" dirty="0">
            <a:latin typeface="+mj-lt"/>
          </a:endParaRPr>
        </a:p>
      </dsp:txBody>
      <dsp:txXfrm rot="5400000">
        <a:off x="6513340" y="990599"/>
        <a:ext cx="2019002" cy="29718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F6F2D-C934-094D-BE1D-E590FEF8E0EF}">
      <dsp:nvSpPr>
        <dsp:cNvPr id="0" name=""/>
        <dsp:cNvSpPr/>
      </dsp:nvSpPr>
      <dsp:spPr>
        <a:xfrm>
          <a:off x="3616" y="1420877"/>
          <a:ext cx="1581224" cy="18826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It is necessary to ensure that data conform with any assumptions made about the data before subsequent use</a:t>
          </a:r>
          <a:endParaRPr lang="en-US" sz="1500" kern="1200" dirty="0"/>
        </a:p>
      </dsp:txBody>
      <dsp:txXfrm>
        <a:off x="49928" y="1467189"/>
        <a:ext cx="1488600" cy="1790021"/>
      </dsp:txXfrm>
    </dsp:sp>
    <dsp:sp modelId="{6D0701CA-DD4D-9744-B880-79F2F6F32979}">
      <dsp:nvSpPr>
        <dsp:cNvPr id="0" name=""/>
        <dsp:cNvSpPr/>
      </dsp:nvSpPr>
      <dsp:spPr>
        <a:xfrm>
          <a:off x="1742963" y="2166128"/>
          <a:ext cx="335219" cy="3921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742963" y="2244557"/>
        <a:ext cx="234653" cy="235285"/>
      </dsp:txXfrm>
    </dsp:sp>
    <dsp:sp modelId="{50430FEE-8E5A-7C4E-831E-586B9BD859C7}">
      <dsp:nvSpPr>
        <dsp:cNvPr id="0" name=""/>
        <dsp:cNvSpPr/>
      </dsp:nvSpPr>
      <dsp:spPr>
        <a:xfrm>
          <a:off x="2217330" y="1420877"/>
          <a:ext cx="1581224" cy="18826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Input data should be compared against what is wanted</a:t>
          </a:r>
          <a:endParaRPr lang="en-US" sz="1500" kern="1200" dirty="0"/>
        </a:p>
      </dsp:txBody>
      <dsp:txXfrm>
        <a:off x="2263642" y="1467189"/>
        <a:ext cx="1488600" cy="1790021"/>
      </dsp:txXfrm>
    </dsp:sp>
    <dsp:sp modelId="{ABB9398C-E85C-CD47-9B85-4D5B99E30286}">
      <dsp:nvSpPr>
        <dsp:cNvPr id="0" name=""/>
        <dsp:cNvSpPr/>
      </dsp:nvSpPr>
      <dsp:spPr>
        <a:xfrm>
          <a:off x="3956677" y="2166128"/>
          <a:ext cx="335219" cy="3921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956677" y="2244557"/>
        <a:ext cx="234653" cy="235285"/>
      </dsp:txXfrm>
    </dsp:sp>
    <dsp:sp modelId="{166B292D-5F15-F445-9FAA-D0D696C23F23}">
      <dsp:nvSpPr>
        <dsp:cNvPr id="0" name=""/>
        <dsp:cNvSpPr/>
      </dsp:nvSpPr>
      <dsp:spPr>
        <a:xfrm>
          <a:off x="4431044" y="1420877"/>
          <a:ext cx="1581224" cy="18826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Alternative is to compare the input data with known dangerous values</a:t>
          </a:r>
          <a:endParaRPr lang="en-US" sz="1500" kern="1200" dirty="0"/>
        </a:p>
      </dsp:txBody>
      <dsp:txXfrm>
        <a:off x="4477356" y="1467189"/>
        <a:ext cx="1488600" cy="1790021"/>
      </dsp:txXfrm>
    </dsp:sp>
    <dsp:sp modelId="{65CE1D9B-0F09-FA49-912D-319FB37B16F0}">
      <dsp:nvSpPr>
        <dsp:cNvPr id="0" name=""/>
        <dsp:cNvSpPr/>
      </dsp:nvSpPr>
      <dsp:spPr>
        <a:xfrm>
          <a:off x="6170391" y="2166128"/>
          <a:ext cx="335219" cy="3921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6170391" y="2244557"/>
        <a:ext cx="234653" cy="235285"/>
      </dsp:txXfrm>
    </dsp:sp>
    <dsp:sp modelId="{91468874-D23D-BB4C-97FA-00CDB87E348D}">
      <dsp:nvSpPr>
        <dsp:cNvPr id="0" name=""/>
        <dsp:cNvSpPr/>
      </dsp:nvSpPr>
      <dsp:spPr>
        <a:xfrm>
          <a:off x="6644759" y="1420877"/>
          <a:ext cx="1581224" cy="18826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By only accepting known safe data the program is more likely to remain secure</a:t>
          </a:r>
          <a:endParaRPr lang="en-US" sz="1500" b="1" kern="1200" dirty="0"/>
        </a:p>
      </dsp:txBody>
      <dsp:txXfrm>
        <a:off x="6691071" y="1467189"/>
        <a:ext cx="1488600" cy="17900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E1DD3-5146-6648-8550-938B270C5A5F}">
      <dsp:nvSpPr>
        <dsp:cNvPr id="0" name=""/>
        <dsp:cNvSpPr/>
      </dsp:nvSpPr>
      <dsp:spPr>
        <a:xfrm>
          <a:off x="300573" y="1012"/>
          <a:ext cx="3632596" cy="217955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rgbClr val="000000"/>
              </a:solidFill>
            </a:rPr>
            <a:t>May have multiple means of encoding text</a:t>
          </a:r>
          <a:endParaRPr lang="en-US" sz="2100" kern="1200" dirty="0">
            <a:solidFill>
              <a:srgbClr val="000000"/>
            </a:solidFill>
          </a:endParaRPr>
        </a:p>
      </dsp:txBody>
      <dsp:txXfrm>
        <a:off x="300573" y="1012"/>
        <a:ext cx="3632596" cy="2179558"/>
      </dsp:txXfrm>
    </dsp:sp>
    <dsp:sp modelId="{45599BEF-0D0D-1949-9440-C20BE8AE2661}">
      <dsp:nvSpPr>
        <dsp:cNvPr id="0" name=""/>
        <dsp:cNvSpPr/>
      </dsp:nvSpPr>
      <dsp:spPr>
        <a:xfrm>
          <a:off x="4296429" y="1012"/>
          <a:ext cx="3632596" cy="2179558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chemeClr val="bg1"/>
              </a:solidFill>
            </a:rPr>
            <a:t>Growing requirement to support users around the globe and to interact with them using their own languages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4296429" y="1012"/>
        <a:ext cx="3632596" cy="2179558"/>
      </dsp:txXfrm>
    </dsp:sp>
    <dsp:sp modelId="{8717156F-AD30-354B-B8A5-27484F3BB67F}">
      <dsp:nvSpPr>
        <dsp:cNvPr id="0" name=""/>
        <dsp:cNvSpPr/>
      </dsp:nvSpPr>
      <dsp:spPr>
        <a:xfrm>
          <a:off x="300573" y="2543829"/>
          <a:ext cx="3632596" cy="2179558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chemeClr val="bg1"/>
              </a:solidFill>
            </a:rPr>
            <a:t>Unicode used for internationalization</a:t>
          </a:r>
          <a:endParaRPr lang="en-US" sz="2100" kern="1200" dirty="0">
            <a:solidFill>
              <a:schemeClr val="bg1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chemeClr val="bg1"/>
              </a:solidFill>
            </a:rPr>
            <a:t>Uses 16-bit value for characters</a:t>
          </a:r>
          <a:endParaRPr lang="en-US" sz="1600" b="1" kern="1200" dirty="0">
            <a:solidFill>
              <a:schemeClr val="bg1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smtClean="0">
              <a:solidFill>
                <a:schemeClr val="bg1"/>
              </a:solidFill>
            </a:rPr>
            <a:t>UTF-8 encodes as 1-4 byte sequences</a:t>
          </a:r>
          <a:endParaRPr lang="en-US" sz="1600" kern="1200" dirty="0">
            <a:solidFill>
              <a:schemeClr val="bg1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chemeClr val="bg1"/>
              </a:solidFill>
            </a:rPr>
            <a:t>Many Unicode decoders accept any valid equivalent sequence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300573" y="2543829"/>
        <a:ext cx="3632596" cy="2179558"/>
      </dsp:txXfrm>
    </dsp:sp>
    <dsp:sp modelId="{3F78B78F-1341-0249-AC07-84D888EA16AB}">
      <dsp:nvSpPr>
        <dsp:cNvPr id="0" name=""/>
        <dsp:cNvSpPr/>
      </dsp:nvSpPr>
      <dsp:spPr>
        <a:xfrm>
          <a:off x="4296429" y="2543829"/>
          <a:ext cx="3632596" cy="217955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rgbClr val="000000"/>
              </a:solidFill>
            </a:rPr>
            <a:t>Canonicalization</a:t>
          </a:r>
          <a:endParaRPr lang="en-US" sz="2100" kern="1200" dirty="0">
            <a:solidFill>
              <a:srgbClr val="000000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rgbClr val="000000"/>
              </a:solidFill>
            </a:rPr>
            <a:t>Transforming input data into a single, standard, minimal representation</a:t>
          </a:r>
          <a:endParaRPr lang="en-US" sz="1600" kern="1200" dirty="0">
            <a:solidFill>
              <a:srgbClr val="000000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rgbClr val="000000"/>
              </a:solidFill>
            </a:rPr>
            <a:t>Once this is done the input data can be compared with a single representation of acceptable input values</a:t>
          </a:r>
          <a:endParaRPr lang="en-US" sz="1600" b="1" kern="1200" dirty="0">
            <a:solidFill>
              <a:srgbClr val="000000"/>
            </a:solidFill>
          </a:endParaRPr>
        </a:p>
      </dsp:txBody>
      <dsp:txXfrm>
        <a:off x="4296429" y="2543829"/>
        <a:ext cx="3632596" cy="21795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F4FD9-04DC-2849-B569-7B7356F134FF}">
      <dsp:nvSpPr>
        <dsp:cNvPr id="0" name=""/>
        <dsp:cNvSpPr/>
      </dsp:nvSpPr>
      <dsp:spPr>
        <a:xfrm>
          <a:off x="0" y="165155"/>
          <a:ext cx="6096000" cy="662100"/>
        </a:xfrm>
        <a:prstGeom prst="rect">
          <a:avLst/>
        </a:prstGeom>
        <a:solidFill>
          <a:schemeClr val="accent2"/>
        </a:solidFill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>
              <a:solidFill>
                <a:schemeClr val="bg1"/>
              </a:solidFill>
              <a:latin typeface="+mj-lt"/>
            </a:rPr>
            <a:t>Security issues:</a:t>
          </a:r>
          <a:endParaRPr lang="en-US" sz="2800" b="0" kern="1200" dirty="0">
            <a:solidFill>
              <a:schemeClr val="bg1"/>
            </a:solidFill>
            <a:latin typeface="+mj-lt"/>
          </a:endParaRPr>
        </a:p>
      </dsp:txBody>
      <dsp:txXfrm>
        <a:off x="0" y="165155"/>
        <a:ext cx="6096000" cy="662100"/>
      </dsp:txXfrm>
    </dsp:sp>
    <dsp:sp modelId="{665DC833-477A-5949-B493-D8C2D3D575C8}">
      <dsp:nvSpPr>
        <dsp:cNvPr id="0" name=""/>
        <dsp:cNvSpPr/>
      </dsp:nvSpPr>
      <dsp:spPr>
        <a:xfrm>
          <a:off x="0" y="827255"/>
          <a:ext cx="6096000" cy="1268190"/>
        </a:xfrm>
        <a:prstGeom prst="rect">
          <a:avLst/>
        </a:prstGeom>
        <a:solidFill>
          <a:schemeClr val="tx1"/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>
              <a:latin typeface="+mj-lt"/>
            </a:rPr>
            <a:t>Correct algorithm implementation</a:t>
          </a:r>
          <a:endParaRPr lang="en-US" sz="2100" kern="1200" dirty="0">
            <a:latin typeface="+mj-lt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>
              <a:latin typeface="+mj-lt"/>
            </a:rPr>
            <a:t>Correct machine instructions for algorithm</a:t>
          </a:r>
          <a:endParaRPr lang="en-US" sz="2100" kern="1200" dirty="0">
            <a:latin typeface="+mj-lt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>
              <a:latin typeface="+mj-lt"/>
            </a:rPr>
            <a:t>Valid manipulation of data</a:t>
          </a:r>
          <a:endParaRPr lang="en-US" sz="2100" kern="1200" dirty="0">
            <a:latin typeface="+mj-lt"/>
          </a:endParaRPr>
        </a:p>
      </dsp:txBody>
      <dsp:txXfrm>
        <a:off x="0" y="827255"/>
        <a:ext cx="6096000" cy="12681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C673A-50E8-F84C-8463-CD1AE39E9DB1}">
      <dsp:nvSpPr>
        <dsp:cNvPr id="0" name=""/>
        <dsp:cNvSpPr/>
      </dsp:nvSpPr>
      <dsp:spPr>
        <a:xfrm>
          <a:off x="1069" y="0"/>
          <a:ext cx="2781225" cy="5105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Issue of good program development technique</a:t>
          </a:r>
          <a:endParaRPr lang="en-US" sz="1600" kern="1200" dirty="0">
            <a:latin typeface="+mj-lt"/>
          </a:endParaRPr>
        </a:p>
      </dsp:txBody>
      <dsp:txXfrm>
        <a:off x="1069" y="0"/>
        <a:ext cx="2781225" cy="1531620"/>
      </dsp:txXfrm>
    </dsp:sp>
    <dsp:sp modelId="{0D90FAA2-C399-A443-9D9C-B90E712853E2}">
      <dsp:nvSpPr>
        <dsp:cNvPr id="0" name=""/>
        <dsp:cNvSpPr/>
      </dsp:nvSpPr>
      <dsp:spPr>
        <a:xfrm>
          <a:off x="279192" y="1533115"/>
          <a:ext cx="2224980" cy="15393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+mj-lt"/>
            </a:rPr>
            <a:t>Algorithm may not correctly handle all problem variants</a:t>
          </a:r>
          <a:endParaRPr lang="en-US" sz="1400" kern="1200" dirty="0">
            <a:latin typeface="+mj-lt"/>
          </a:endParaRPr>
        </a:p>
      </dsp:txBody>
      <dsp:txXfrm>
        <a:off x="324278" y="1578201"/>
        <a:ext cx="2134808" cy="1449175"/>
      </dsp:txXfrm>
    </dsp:sp>
    <dsp:sp modelId="{A9BC5344-5BE3-B342-813E-25EEB0190A3D}">
      <dsp:nvSpPr>
        <dsp:cNvPr id="0" name=""/>
        <dsp:cNvSpPr/>
      </dsp:nvSpPr>
      <dsp:spPr>
        <a:xfrm>
          <a:off x="279192" y="3309286"/>
          <a:ext cx="2224980" cy="15393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>
              <a:latin typeface="+mj-lt"/>
            </a:rPr>
            <a:t>Consequence of deficiency is a bug in the resulting program that could be exploited</a:t>
          </a:r>
          <a:endParaRPr lang="en-US" sz="1400" kern="1200" dirty="0">
            <a:latin typeface="+mj-lt"/>
          </a:endParaRPr>
        </a:p>
      </dsp:txBody>
      <dsp:txXfrm>
        <a:off x="324278" y="3354372"/>
        <a:ext cx="2134808" cy="1449175"/>
      </dsp:txXfrm>
    </dsp:sp>
    <dsp:sp modelId="{5BEE9616-EC8C-D444-94C0-5AFA31EE4F10}">
      <dsp:nvSpPr>
        <dsp:cNvPr id="0" name=""/>
        <dsp:cNvSpPr/>
      </dsp:nvSpPr>
      <dsp:spPr>
        <a:xfrm>
          <a:off x="2990887" y="0"/>
          <a:ext cx="2781225" cy="5105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Initial sequence numbers used by many TCP/IP implementations are too predictable</a:t>
          </a:r>
          <a:endParaRPr lang="en-US" sz="1600" kern="1200" dirty="0">
            <a:latin typeface="+mj-lt"/>
          </a:endParaRPr>
        </a:p>
      </dsp:txBody>
      <dsp:txXfrm>
        <a:off x="2990887" y="0"/>
        <a:ext cx="2781225" cy="1531620"/>
      </dsp:txXfrm>
    </dsp:sp>
    <dsp:sp modelId="{33AAE89B-D497-3544-95EA-33D474088523}">
      <dsp:nvSpPr>
        <dsp:cNvPr id="0" name=""/>
        <dsp:cNvSpPr/>
      </dsp:nvSpPr>
      <dsp:spPr>
        <a:xfrm>
          <a:off x="3269009" y="1531620"/>
          <a:ext cx="2224980" cy="33185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+mj-lt"/>
            </a:rPr>
            <a:t>Combination of the sequence number as an identifier and authenticator of packets and the failure to make them sufficiently unpredictable enables the attack to occur</a:t>
          </a:r>
          <a:endParaRPr lang="en-US" sz="1400" b="1" kern="1200" dirty="0">
            <a:latin typeface="+mj-lt"/>
          </a:endParaRPr>
        </a:p>
      </dsp:txBody>
      <dsp:txXfrm>
        <a:off x="3334176" y="1596787"/>
        <a:ext cx="2094646" cy="3188176"/>
      </dsp:txXfrm>
    </dsp:sp>
    <dsp:sp modelId="{66530D40-7FE2-104B-B092-07B968B398DB}">
      <dsp:nvSpPr>
        <dsp:cNvPr id="0" name=""/>
        <dsp:cNvSpPr/>
      </dsp:nvSpPr>
      <dsp:spPr>
        <a:xfrm>
          <a:off x="5980704" y="0"/>
          <a:ext cx="2781225" cy="5105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Another variant is when the programmers deliberately include additional code in a program to help test and debug it</a:t>
          </a:r>
          <a:endParaRPr lang="en-US" sz="1600" kern="1200" dirty="0">
            <a:latin typeface="+mj-lt"/>
          </a:endParaRPr>
        </a:p>
      </dsp:txBody>
      <dsp:txXfrm>
        <a:off x="5980704" y="0"/>
        <a:ext cx="2781225" cy="1531620"/>
      </dsp:txXfrm>
    </dsp:sp>
    <dsp:sp modelId="{5A0AA2C3-FAEA-314F-9D5E-BA261D83EA5F}">
      <dsp:nvSpPr>
        <dsp:cNvPr id="0" name=""/>
        <dsp:cNvSpPr/>
      </dsp:nvSpPr>
      <dsp:spPr>
        <a:xfrm>
          <a:off x="6258827" y="1532056"/>
          <a:ext cx="2224980" cy="10030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+mj-lt"/>
            </a:rPr>
            <a:t>Often code remains in production release of a program and could inappropriately release information</a:t>
          </a:r>
          <a:endParaRPr lang="en-US" sz="1200" kern="1200" dirty="0">
            <a:latin typeface="+mj-lt"/>
          </a:endParaRPr>
        </a:p>
      </dsp:txBody>
      <dsp:txXfrm>
        <a:off x="6288204" y="1561433"/>
        <a:ext cx="2166226" cy="944252"/>
      </dsp:txXfrm>
    </dsp:sp>
    <dsp:sp modelId="{17251BFA-D8BC-C241-AEDE-4F1D9EBF02E9}">
      <dsp:nvSpPr>
        <dsp:cNvPr id="0" name=""/>
        <dsp:cNvSpPr/>
      </dsp:nvSpPr>
      <dsp:spPr>
        <a:xfrm>
          <a:off x="6258827" y="2689371"/>
          <a:ext cx="2224980" cy="10030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+mj-lt"/>
            </a:rPr>
            <a:t>May permit a user to bypass security checks and perform actions they would not otherwise be allowed to perform</a:t>
          </a:r>
          <a:endParaRPr lang="en-US" sz="1200" kern="1200" dirty="0">
            <a:latin typeface="+mj-lt"/>
          </a:endParaRPr>
        </a:p>
      </dsp:txBody>
      <dsp:txXfrm>
        <a:off x="6288204" y="2718748"/>
        <a:ext cx="2166226" cy="944252"/>
      </dsp:txXfrm>
    </dsp:sp>
    <dsp:sp modelId="{22AE41C0-B402-A543-AB02-6AB81E8B5A19}">
      <dsp:nvSpPr>
        <dsp:cNvPr id="0" name=""/>
        <dsp:cNvSpPr/>
      </dsp:nvSpPr>
      <dsp:spPr>
        <a:xfrm>
          <a:off x="6258827" y="3846687"/>
          <a:ext cx="2224980" cy="10030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+mj-lt"/>
            </a:rPr>
            <a:t>This vulnerability was exploited by the Morris Internet Worm</a:t>
          </a:r>
          <a:endParaRPr lang="en-US" sz="1200" kern="1200" dirty="0">
            <a:latin typeface="+mj-lt"/>
          </a:endParaRPr>
        </a:p>
      </dsp:txBody>
      <dsp:txXfrm>
        <a:off x="6288204" y="3876064"/>
        <a:ext cx="2166226" cy="94425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47528-AF08-4D4E-8385-504B4843C30D}">
      <dsp:nvSpPr>
        <dsp:cNvPr id="0" name=""/>
        <dsp:cNvSpPr/>
      </dsp:nvSpPr>
      <dsp:spPr>
        <a:xfrm>
          <a:off x="0" y="59159"/>
          <a:ext cx="8212832" cy="1272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+mj-lt"/>
            </a:rPr>
            <a:t>Programs can be vulnerable to PATH variable manipulation</a:t>
          </a:r>
          <a:endParaRPr lang="en-US" sz="3200" kern="1200" dirty="0">
            <a:latin typeface="+mj-lt"/>
          </a:endParaRPr>
        </a:p>
      </dsp:txBody>
      <dsp:txXfrm>
        <a:off x="62141" y="121300"/>
        <a:ext cx="8088550" cy="1148678"/>
      </dsp:txXfrm>
    </dsp:sp>
    <dsp:sp modelId="{DFF7CE9A-0546-8740-8CD5-F6B8E1CD9C6C}">
      <dsp:nvSpPr>
        <dsp:cNvPr id="0" name=""/>
        <dsp:cNvSpPr/>
      </dsp:nvSpPr>
      <dsp:spPr>
        <a:xfrm>
          <a:off x="0" y="1332119"/>
          <a:ext cx="8212832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757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>
              <a:latin typeface="+mj-lt"/>
            </a:rPr>
            <a:t>Must reset to “safe” values</a:t>
          </a:r>
          <a:endParaRPr lang="en-US" sz="2500" kern="1200" dirty="0">
            <a:latin typeface="+mj-lt"/>
          </a:endParaRPr>
        </a:p>
      </dsp:txBody>
      <dsp:txXfrm>
        <a:off x="0" y="1332119"/>
        <a:ext cx="8212832" cy="529920"/>
      </dsp:txXfrm>
    </dsp:sp>
    <dsp:sp modelId="{C611DC0A-43CB-BB4E-90BC-EC71389508C7}">
      <dsp:nvSpPr>
        <dsp:cNvPr id="0" name=""/>
        <dsp:cNvSpPr/>
      </dsp:nvSpPr>
      <dsp:spPr>
        <a:xfrm>
          <a:off x="0" y="1862040"/>
          <a:ext cx="8212832" cy="1272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+mj-lt"/>
            </a:rPr>
            <a:t>If dynamically linked may be vulnerable to manipulation of LD_LIBRARY_PATH</a:t>
          </a:r>
          <a:endParaRPr lang="en-US" sz="3200" kern="1200" dirty="0">
            <a:latin typeface="+mj-lt"/>
          </a:endParaRPr>
        </a:p>
      </dsp:txBody>
      <dsp:txXfrm>
        <a:off x="62141" y="1924181"/>
        <a:ext cx="8088550" cy="1148678"/>
      </dsp:txXfrm>
    </dsp:sp>
    <dsp:sp modelId="{031A0AD8-3A39-7741-B264-4C2384EBCE0D}">
      <dsp:nvSpPr>
        <dsp:cNvPr id="0" name=""/>
        <dsp:cNvSpPr/>
      </dsp:nvSpPr>
      <dsp:spPr>
        <a:xfrm>
          <a:off x="0" y="3135000"/>
          <a:ext cx="8212832" cy="122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757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>
              <a:latin typeface="+mj-lt"/>
            </a:rPr>
            <a:t>Used to locate suitable dynamic library</a:t>
          </a:r>
          <a:endParaRPr lang="en-US" sz="2500" kern="1200" dirty="0">
            <a:latin typeface="+mj-lt"/>
          </a:endParaRP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>
              <a:latin typeface="+mj-lt"/>
            </a:rPr>
            <a:t>Must either statically link privileged programs or prevent use of this variable</a:t>
          </a:r>
          <a:endParaRPr lang="en-US" sz="2500" kern="1200" dirty="0">
            <a:latin typeface="+mj-lt"/>
          </a:endParaRPr>
        </a:p>
      </dsp:txBody>
      <dsp:txXfrm>
        <a:off x="0" y="3135000"/>
        <a:ext cx="8212832" cy="1225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545940-966A-6A45-9F48-443597D6B6D4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8295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07" charset="0"/>
              </a:rPr>
              <a:t>Lecture slides prepared for “Computer Security: Principles and Practice”, 3/e, by William Stallings and </a:t>
            </a:r>
            <a:r>
              <a:rPr lang="en-US" dirty="0" err="1" smtClean="0">
                <a:latin typeface="Times New Roman" pitchFamily="-107" charset="0"/>
              </a:rPr>
              <a:t>Lawrie</a:t>
            </a:r>
            <a:r>
              <a:rPr lang="en-US" dirty="0" smtClean="0">
                <a:latin typeface="Times New Roman" pitchFamily="-107" charset="0"/>
              </a:rPr>
              <a:t> Brown, Chapter 11 “Software</a:t>
            </a:r>
            <a:r>
              <a:rPr lang="en-US" baseline="0" dirty="0" smtClean="0">
                <a:latin typeface="Times New Roman" pitchFamily="-107" charset="0"/>
              </a:rPr>
              <a:t> Security</a:t>
            </a:r>
            <a:r>
              <a:rPr lang="en-US" dirty="0" smtClean="0">
                <a:latin typeface="Times New Roman" pitchFamily="-107" charset="0"/>
              </a:rPr>
              <a:t>”.</a:t>
            </a:r>
            <a:endParaRPr lang="en-AU" dirty="0" smtClean="0">
              <a:latin typeface="Times New Roman" pitchFamily="-107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>
                <a:solidFill>
                  <a:srgbClr val="000000"/>
                </a:solidFill>
              </a:rPr>
              <a:pPr/>
              <a:t>1</a:t>
            </a:fld>
            <a:endParaRPr lang="en-AU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06690B-981F-DE4C-B898-F2BF3F90CDA5}" type="slidenum">
              <a:rPr lang="en-AU"/>
              <a:pPr/>
              <a:t>10</a:t>
            </a:fld>
            <a:endParaRPr lang="en-AU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Incorrect handling of program input is one of the most common failings in software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security. Program input refers to any source of data that originates outside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and whose value is not explicitly known by the programmer when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was written. This obviously includes data read into the program from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keyboard or mouse entry, files, or network connections. However, it also includes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data supplied to the program in the execution environment, the values of any configuration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other data read from files by the program, and values supplied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operating system to the program. All sources of input data, and any assumptions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about the size and type of values they take, have to be identified. Those assumptions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must be explicitly verified by the program code, and the values must be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a manner consistent with these assumptions. The two key areas of concern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any input are the size of the input and the meaning and interpretation of the input.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3F9980-01FB-F840-9A18-FE49CBE81B03}" type="slidenum">
              <a:rPr lang="en-AU"/>
              <a:pPr/>
              <a:t>11</a:t>
            </a:fld>
            <a:endParaRPr lang="en-AU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reading or copying input from some source, programmers often make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assumptions about the maximum expected size of input. If the input is text entered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the user, either as a command-line argument to the program or in response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prompt for input, the assumption is often that this input would not exceed a few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lines in size. Consequently, the programmer allocates a buffer of typically 512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1024 bytes to hold this input but often does not check to confirm that the input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indeed no more than this size. If it does exceed the size of the buffer, then a buffer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 occurs, which can potentially compromise the execution of the program.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discuss the problems of buffer overflows in detail in Chapter 10 . Testing of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may well not identify the buffer overflow vulnerability, as the test inputs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provided would usually reflect the range of inputs the programmers expect users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provide. These test inputs are unlikely to include sufficiently large inputs to trigger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overflow, unless this vulnerability is being explicitly tested.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number of widely used standard C library routines, some listed in Table 10.2 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compound this problem by not providing any means of limiting the amount of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transferred to the space available in the buffer. We discuss a range of safe 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practices related to preventing buffer overflows in Section 10.2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Writing code that is safe against buffer overflows requires a mindset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regards any input as dangerous and processes it in a manner that does not expose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to danger. With respect to the size of input, this means either using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dynamically sized buffer to ensure that sufficient space is available or processing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input in buffer sized blocks. Even if dynamically sized buffers are used, care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needed to ensure that the space requested does not exceed available memory.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Should this occur, the program must handle this error gracefully. This may involve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processing the input in blocks, discarding excess input, terminating the program,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any other action that is reasonable in response to such an abnormal situation.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checks must apply wherever data whose value is unknown enter, or are manipulated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by, the program. They must also apply to all potential sources of input.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B680F4-4326-4149-8CAB-0E8771F5CC6D}" type="slidenum">
              <a:rPr lang="en-AU"/>
              <a:pPr/>
              <a:t>12</a:t>
            </a:fld>
            <a:endParaRPr lang="en-AU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other key concern with program input is its meaning and interpretation.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input data may be broadly classified as textual or binary. When processing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binary data, the program assumes some interpretation of the raw binary values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representing integers, floating-point numbers, character strings, or some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complex structured data representation. The assumed interpretation must be validated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the binary values are read. The details of how this is done will depend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very much on the particular interpretation of encoding of the information. As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example, consider the complex binary structures used by network protocols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Ethernet frames, IP packets, and TCP segments, which the networking code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carefully construct and validate. At a higher layer, DNS, SNMP, NFS, and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protocols use binary encoding of the requests and responses exchanged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parties using these protocols. These are often specified using some abstract syntax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language, and any specified values must be validated against this specification.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The 2014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Heartbleed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OpenSSL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bug, that we discuss further in Section 22.3,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recent example of a failure to check the validity of a binary input value. Because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a coding error, failing to check the amount of data requested for return against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amount supplied, an attacker could access the contents of adjacent memory.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memory could contain information such as user names and passwords, private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keys, and other sensitive information. This bug potentially compromised a very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large numbers of servers and their users. It is an example of a buffer over-read.</a:t>
            </a:r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More commonly, programs process textual data as input. The raw binary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values are interpreted as representing characters, according to some character set.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Traditionally, the ASCII character set was assumed, although common systems like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Windows and Mac OS X both use different extensions to manage accented characters.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increasing internationalization of programs, there is an increasing variety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character sets being used. Care is needed to identify just which set is being used,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hence just what characters are being read.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Beyond identifying which characters are input, their meaning must be identified.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They may represent an integer or floating-point number. They might be a filename,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URL, an e-mail address, or an identifier of some form. Depending on how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inputs are used, it may be necessary to confirm that the values entered do indeed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represent the expected type of data. Failure to do so could result in a vulnerability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permits an attacker to influence the operation of the program, with possibly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serious consequences.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illustrate the problems with interpretation of textual input data, we first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discuss the general class of injection attacks that exploit failure to validate the interpretation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input. We then review mechanisms for validating input data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handling of internationalized inputs using a variety of character sets.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87EE17-C1DC-6C45-B857-F14F532937C8}" type="slidenum">
              <a:rPr lang="en-AU"/>
              <a:pPr/>
              <a:t>13</a:t>
            </a:fld>
            <a:endParaRPr lang="en-AU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term injection attack refers to a wide variety of program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flaws related to invalid handling of input data. Specifically, this problem occurs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program input data can accidentally or deliberately influence the flow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execution of the program. There are a wide variety of mechanisms by which this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occur. One of the most common is when input data are passed as a parameter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another helper program on the system, whose output is then processed and used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the original program. This most often occurs when programs are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developed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scripting languages such as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perl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PHP, python,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and many others. Such languages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encourage the reuse of other existing programs and system utilities where possible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save coding effort. They may be used to develop applications on some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More commonly, they are now often used as Web CGI scripts to process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supplied from HTML forms.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6F2AF5-D609-3B49-B745-3BE864973727}" type="slidenum">
              <a:rPr lang="en-AU"/>
              <a:pPr/>
              <a:t>14</a:t>
            </a:fld>
            <a:endParaRPr lang="en-AU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 the example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perl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CGI script shown in Figure 11.2a , which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designed to return some basic details on the specified user using the UNIX finger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command. This script would be placed in a suitable location on the Web server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invoked in response to a simple form, such as that shown in Figure 11.2b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script retrieves the desired information by running a program on the server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system, and returning the output of that program, suitably reformatted if necessary,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a HTML Web page. This type of simple form and associated handler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were widely seen and were often presented as simple examples of how to write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use CGI scripts. Unfortunately, this script contains a critical vulnerability.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value of the user is passed directly to the finger program as a parameter.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identifier of a legitimate user is supplied, for example,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lpb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then the output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will be the information on that user, as shown first in Figure 11.2c .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However, if an attacker provides a value that includes shell meta-characters, for example, xxx;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echo attack success;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ls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-1 finger*, then the result is then shown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11.2c . The attacker is able to run any program on the system with the privileges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Web server. In this example the extra commands were just to display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message and list some files in the Web directory. But any command could be used.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This is known as a command injection  attack, because the input is used in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construction of a command that is subsequently executed by the system with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privileges of the Web server. It illustrates the problem caused by insufficient checking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program input. The main concern of this script’s designer was to provide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Web access to an existing system utility. The expectation was that the input supplied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would be the login or name of some user, as it is when a user on the system runs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finger program. Such a user could clearly supply the values used in the command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injection attack, but the result is to run the programs with their existing privileges. It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only when the Web interface is provided, where the program is now run with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privileges of the Web server but with parameters supplied by an unknown external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user, that the security concerns arise.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counter this attack, a defensive programmer needs to explicitly identify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any assumptions as to the form of input and to verify that any input data conform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those assumptions before any use of the data. This is usually done by comparing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input data to a pattern that describes the data’s assumed form and rejecting any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that fails this test. We discuss the use of pattern matching in the subsection 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validation later in this section. A suitable extension of the vulnerable finger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CGI script is shown in Figure 11.2d. This adds a test that ensures that the user input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contains just alphanumeric characters. If not, the script terminates with an error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message specifying that the supplied input contained illegal characters.  Note 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while this example uses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perl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the same type of error can occur in a CGI program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written in any language. While the solution details differ, they all involve checking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the input matches assumptions about its form.</a:t>
            </a:r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184B84-23F2-2A4C-964E-7C5BEF8C3A53}" type="slidenum">
              <a:rPr lang="en-AU"/>
              <a:pPr/>
              <a:t>15</a:t>
            </a:fld>
            <a:endParaRPr lang="en-AU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widely exploited variant of this attack is SQL injection . In this attack,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user-supplied input is used to construct a SQL request to retrieve information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a database. Consider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excerpt of PHP code from a CGI script shown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11.3a . It takes a name provided as input to the script, typically from a 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field similar to that shown in Figure 11.2b . It uses this value to construct a request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retrieve the records relating to that name from the database. The vulnerability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code is very similar to that in the command injection example. The difference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that SQL metacharacters are used, rather than shell metacharacters. If a suitable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name is provided, for example, Bob, then the code works as intended, retrieving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desired record. However, an input such as Bob'; drop table suppliers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results in the specified record being retrieved, followed by deletion of the entire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table! This would have rather unfortunate consequences for subsequent users.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prevent this type of attack, the input must be validated before use. Any metacharacters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must either be escaped, canceling their effect, or the input rejected entirely.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Given the widespread recognition of SQL injection attacks, many languages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CGI scripts contain functions that can sanitize any input that is subsequently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included in a SQL request. The code shown in Figure 11.3b illustrates the use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suitable PHP function to correct this vulnerability.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Alternatively, rather than constructing SQL statements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directly by concatenating values, recent advisories recommend the use of SQL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placeholders or parameters to securely build SQL statements. Combined with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 of stored procedures, this can result in more robust and secure code.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F4FBBB-24B4-2547-B7F6-35F42F12E89A}" type="slidenum">
              <a:rPr lang="en-AU"/>
              <a:pPr/>
              <a:t>16</a:t>
            </a:fld>
            <a:endParaRPr lang="en-AU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third common variant is the code injection attack, where the input includes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that is then executed by the attacked system. Many of the buffer overflow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examples we discuss in Chapter 10 include a code injection component. In those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cases, the injected code is binary machine language for a specific computer system.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However, there are also significant concerns about the injection of scripting language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into remotely executed scripts. Figure 11.4a illustrates a few lines from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start of a vulnerable PHP calendar script. The flaw results from the use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variable to construct the name of a file that is then included into the script. Note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this script was not intended to be called directly. Rather, it is a component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larger,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multifile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program. The main script set the value of the $path variable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refer to the main directory containing the program and all its code and data files.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this variable elsewhere in the program meant that customizing and installing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required changes to just a few lines. Unfortunately, attackers do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play by the rules. Just because a script is not supposed to be called directly does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mean it is not possible. The access protections must be configured in the Web server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block direct access to prevent this. Otherwise, if direct access to such scripts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combined with two other features of PHP, a serious attack is possible. The first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PHP originally assigned the value of any input variable supplied in the HTTP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request to global variables with the same name as the field. This made the task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writing a form handler easier for inexperienced programmers. Unfortunately,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was no way for the script to limit just which fields it expected. Hence a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could specify values for any desired global variable and they would be created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passed to the script. In this example, the variable $path is not expected to be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form field. The second PHP feature concerns the behavior of the include command.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Not only could local files be included, but if a URL is supplied, the included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can be sourced from anywhere on the network. Combine all of these elements,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the attack may be implemented using a request similar to that shown in Figure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11.4b . This results in the $path variable containing the URL of a file containing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attacker’s PHP code. It also defines another variable, $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cmd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which tells the attacker’s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script what command to run. In this example, the extra command simply lists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files in the current directory. However, it could be any command the Web server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has the privilege to run. This specific type of attack is known as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PHP remote code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injection or PHP file inclusion vulnerability. Recent reports indicate that a significant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number of PHP CGI scripts are vulnerable to this type of attack and are being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actively exploited.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are several defenses available to prevent this type of attack. The 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obvious is to block assignment of form field values to global variables. Rather,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they are saved in an array and must be explicitly be retrieved by name.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behavior is illustrated by the code in Figure 11.3 . It is the default for all newer PHP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installations. The disadvantage of this approach is that it breaks any code written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the older assumed behavior. Correcting such code may take a considerable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amount of effort. Nonetheless, except in carefully controlled cases, this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preferred option. It not only prevents this specific type of attack, but a wide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variety of other attacks involving manipulation of global variable values. Another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defense is to only use constant values in include (and require) commands.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ensures that the included code does indeed originate from the specified files.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a variable has to be used, then great care must be taken to validate its value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immediately before it is used.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are other injection attack variants, including mail injection, format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string injection, and interpreter injection. New injection attacks variants continue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be found. They can occur whenever one program invokes the services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program, service, or function and passes to it externally sourced, potentially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untrusted information without sufficient inspection and validation of it. This just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emphasizes the need to identify all sources of input, to validate any assumptions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about such input before use, and to understand the meaning and interpretation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values supplied to any invoked program, service, or function.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C74479-F397-6444-8DC1-B72DA57D001A}" type="slidenum">
              <a:rPr lang="en-AU"/>
              <a:pPr/>
              <a:t>17</a:t>
            </a:fld>
            <a:endParaRPr lang="en-AU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broad class of vulnerabilities concerns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provided to a program by one user that is subsequently output to another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user. Such attacks are known as cross-site scripting (XSS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) attacks because they are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most commonly seen in scripted Web applications. This vulnerability involves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inclusion of script code in the HTML content of a Web page displayed by a user’s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browser. The script code could be JavaScript, ActiveX, VBScript, Flash, or just about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any client-side scripting language supported by a user’s browser. To support some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categories of Web applications, script code may need to access data associated with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other pages currently displayed by the user’s browser. Because this clearly raises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security concerns, browsers impose security checks and restrict such data access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pages originating from the same site. The assumption is that all content from one site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equally trusted and hence is permitted to interact with other content from that site.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Cross-site scripting attacks exploit this assumption and attempt to bypass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browser’s security checks to gain elevated access privileges to sensitive data belonging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another site. These data can include page contents, session cookies, and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variety of other objects. Attackers use a variety of mechanisms to inject malicious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script content into pages returned to users by the targeted sites. The most common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variant is the XSS reflection vulnerability. The attacker includes the malicious script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content in data supplied to a site. If this content is subsequently displayed to other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users without sufficient checking, they will execute the script assuming it is trusted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access any data associated with that site. Consider the widespread use of guestbook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programs, wikis, and blogs by many Web sites. They all allow users accessing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site to leave comments, which are subsequently viewed by other users. Unless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contents of these comments are checked and any dangerous code removed,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 is possible.</a:t>
            </a:r>
            <a:endParaRPr lang="en-US" b="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88F231-E92F-2941-93F1-9D356F3401DE}" type="slidenum">
              <a:rPr lang="en-AU"/>
              <a:pPr/>
              <a:t>18</a:t>
            </a:fld>
            <a:endParaRPr lang="en-AU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 the example shown in Figure 11.5a . If this text were saved by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guestbook application, then when viewed it displays a little text and then executes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JavaScript code. This code replaces the document contents with the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returned by the attacker’s cookie script, which is provided with the cookie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associated with this document. Many sites require users to register before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features like a guestbook application. With this attack, the user’s cookie is supplied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the attacker, who could then use it to impersonate the user on the original site.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example obviously replaces the page content being viewed with whatever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attacker’s script returns. By using more sophisticated JavaScript code, it is possible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the script to execute with very little visible effect.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prevent this attack, any user-supplied input should be examined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any dangerous code removed or escaped to block its execution. While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example shown may seem easy to check and correct, the attacker will not necessarily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make the task this easy. The same code is shown in Figure 11.5b , but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time all of the characters relating to the script code are encoded using HTML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character entities. While the browser interprets this identically to the code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11.5a , any validation code must first translate such entities to the characters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they represent before checking for potential attack code. We discuss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further in the next section.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XSS attacks illustrate a failure to correctly handle both program input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output. The failure to check and validate the input results in potentially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dangerous data values being saved by the program. However, the program is not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target. Rather it is subsequent users of the program, and the programs they use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it, which are the target. If all potentially unsafe data output by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sanitized, then the attack cannot occur. We discuss correct handling of output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Section 11.5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are other attacks similar to XSS, including cross-site request forgery,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HTTP response splitting. Again the issue is careless use of untrusted,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unchecked input.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708EE4-1556-F44D-9709-D48766E08110}" type="slidenum">
              <a:rPr lang="en-AU"/>
              <a:pPr/>
              <a:t>19</a:t>
            </a:fld>
            <a:endParaRPr lang="en-AU"/>
          </a:p>
        </p:txBody>
      </p:sp>
      <p:sp>
        <p:nvSpPr>
          <p:cNvPr id="23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562600" cy="4419600"/>
          </a:xfrm>
        </p:spPr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Given that the programmer cannot control the content of input data, it is necessary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ensure that such data conform with any assumptions made about the data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before subsequent use. If the data are textual, these assumptions may be that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data contain only printable characters, have certain HTML markup, are the name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a person, a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userid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an e-mail address, a filename, and/or a URL. Alternatively,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data might represent an integer or other numeric value. A program using such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should confirm that it meets these assumptions. An important principle is that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data should be compared against what is wanted, accepting only valid input.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alternative is to compare the input data with known dangerous values.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problem with this approach is that new problems and methods of bypassing existing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checks continue to be discovered. By trying to block known dangerous input data,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attacker using a new encoding may succeed. By only accepting known safe data,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is more likely to remain secure.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type of comparison is commonly done using regular expressions. It may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explicitly coded by the programmer or may be implicitly included in a supplied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processing routine. Figures 11.2d and 11.3b show examples of these two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approaches. A regular expression is a pattern composed of a sequence of characters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describe allowable input variants. Some characters in a regular expression are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treated literally, and the input compared to them must contain those characters 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point. Other characters have special meanings, allowing the specification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alternative sets of characters, classes of characters, and repeated characters. Details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regular expression content and usage vary from language to language. An appropriate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reference should be consulted for the language in use.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the input data fail the comparison, they could be rejected. In this case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suitable error message should be sent to the source of the input to allow it to be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corrected and reentered. Alternatively, the data may be altered to conform. This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generally involves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escaping metacharacters to remove any special interpretation,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thus rendering the input safe.</a:t>
            </a:r>
            <a:endParaRPr lang="en-US" b="0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 Chapter 10 we describe the problem of buffer overflows, which continue to be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one of the most common and widely exploited software vulnerabilities. Although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discuss a number of countermeasures, the best defense against this threat is not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allow it to occur at all. That is, programs need to be written securely to prevent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such vulnerabilities occurring.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More generally, buffer overflows are just one of a range of deficiencies found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poorly written programs. There are many vulnerabilities related to program deficiencies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result in the subversion of security mechanisms and allow unauthorized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and use of computer data and resources.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chapter explores the general topic of software security . We introduce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simple model of a computer program that helps identify where security concerns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occur. We then explore the key issue of how to correctly handle program input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prevent many types of vulnerabilities and more generally, how to write safe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code and manage the interactions with other programs and the operating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>
                <a:solidFill>
                  <a:srgbClr val="000000"/>
                </a:solidFill>
              </a:rPr>
              <a:pPr/>
              <a:t>2</a:t>
            </a:fld>
            <a:endParaRPr lang="en-AU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DC5385-8DEA-5A4C-AA2C-77D4AFD08432}" type="slidenum">
              <a:rPr lang="en-AU"/>
              <a:pPr/>
              <a:t>20</a:t>
            </a:fld>
            <a:endParaRPr lang="en-AU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11.5 illustrates a further issue of multiple, alternative encodings of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data, This could occur because the data are encoded in HTML or some other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structured encoding that allows multiple representations of characters. It can also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occur because some character set encodings include multiple encodings of the same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character. This is particularly obvious with the use of Unicode and its UTF-8 encoding.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Traditionally, computer programmers assumed the use of a single, common, character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set, which in many cases was ASCII. This 7-bit character set includes all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common English letters, numbers, and punctuation characters. It also includes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number of common control characters used in computer and data communications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applications. However, it is unable to represent the additional accented characters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used in many European languages nor the much larger number of characters used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languages such as Chinese and Japanese. There is a growing requirement to support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users around the globe and to interact with them using their own languages.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Unicode character set is now widely used for this purpose. It is the native character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set used in the Java language, for example. It is also the native character set used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operating systems such as Windows XP and later. Unicode uses a 16-bit value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represent each character. This provides sufficient characters to represent most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those used by the world’s languages. However, many programs, databases,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other computer and communications applications assume an 8-bit character representation,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the first 128 values corresponding to ASCII. To accommodate this,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Unicode character can be encoded as a 1- to 4-byte sequence using the UTF-8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encoding. Any specific character is supposed to have a unique encoding. However,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the strict limits in the specification are ignored, common ASCII characters may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have multiple encodings. For example, the forward slash character “/”, used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separate directories in a UNIX filename, has the hexadecimal value “2F” in both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ASCII and UTF-8. UTF-8 also allows the redundant, longer encodings: “C0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AF”and</a:t>
            </a:r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“E0 80 AF”. While strictly only the shortest encoding should be used, many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Unicode decoders accept any valid equivalent sequence.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 the consequences of multiple encodings when validating input.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is a class of attacks that attempt to supply an absolute pathname for a file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script that expects only a simple local filename. The common check to prevent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is to ensure that the supplied filename does not start with “/” and does not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contain any “../” parent directory references. If this check only assumes the correct,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shortest UTF-8 encoding of slash, then an attacker using one of the longer encodings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could avoid this check. This precise attack and flaw was used against a number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versions of Microsoft’s IIS Web server in the late 1990s. A related issue occurs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the application treats a number of characters as equivalent. For example,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case insensitive application that also ignores letter accents could have 30 equivalent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representations of the letter A. These examples demonstrate the problems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both with multiple encodings, and with checking for dangerous data values rather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than accepting known safe values. In this example, a comparison against a safe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specification of a filename would have rejected some names with alternate encodings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were actually acceptable. However, it would definitely have rejected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dangerous input values.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Given the possibility of multiple encodings, the input data must first be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transformed into a single, standard, minimal representation. This process is called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canonicalization and involves replacing alternate, equivalent encodings by one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common value. Once this is done, the input data can then be compared with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single representation of acceptable input values.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may potentially be a large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number of input and output fields that require checking. [SIMP11] and others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recommend the use of anti-XSS libraries, or web UI frameworks with integrated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XSS protection, that automate much of the checking process, rather than writing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explicit checks for each field.</a:t>
            </a:r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52F3A3-06A8-7949-9295-FC80A6E4392B}" type="slidenum">
              <a:rPr lang="en-AU"/>
              <a:pPr/>
              <a:t>21</a:t>
            </a:fld>
            <a:endParaRPr lang="en-AU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is an additional concern when the input data represents a numeric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value. Such values are represented on a computer by a fixed size value. Integers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commonly 8, 16, 32, and now 64 bits in size. Floating-point numbers may be 32, 64,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96, or other numbers of bits, depending on the computer processor used. These values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also be signed or unsigned. When the input data are interpreted, the various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representations of numeric values, including optional sign, leading zeroes, decimal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values, and power values, must be handled appropriately. The subsequent use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numeric values must also be monitored. Problems particularly occur when a value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one size or form is cast to another. For example, a buffer size may be read as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unsigned integer. It may later be compared with the acceptable maximum buffer size.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Depending on the language used, the size value that was input as unsigned may subsequently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treated as a signed value in some comparison. This leads to a vulnerability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because negative values have the top bit set. This is the same bit pattern used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large positive values in unsigned integers. So the attacker could specify a very large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actual input data length, which is treated as a negative number when compared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maximum buffer size. Being a negative number, it clearly satisfies a comparison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a smaller, positive buffer size. However, when used, the actual data are much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larger than the buffer allows, and an overflow occurs as a consequence of incorrect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handling of the input size data. Once again, care is needed to check assumptions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about data values and to ensure that all use is consistent with these assumptions.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442E9B-2AEF-A843-A3C4-7CE345426EEE}" type="slidenum">
              <a:rPr lang="en-AU"/>
              <a:pPr/>
              <a:t>22</a:t>
            </a:fld>
            <a:endParaRPr lang="en-AU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Clearly, there is a problem anticipating and testing for all potential types of nonstandard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inputs that might be exploited by an attacker to subvert a program.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powerful, alternative approach called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was developed by Professor Barton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Miller at the University of Wisconsin Madison in 1989. This is a software testing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technique that uses randomly generated data as inputs to a program. The range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inputs that may be explored is very large. They include direct textual or graphic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to a program, random network requests directed at a Web or other distributed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service, or random parameters values passed to standard library or system functions.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intent is to determine whether the program or function correctly handles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all such abnormal inputs or whether it crashes or otherwise fails to respond appropriately.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the latter cases the program or function clearly has a bug that needs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corrected. The major advantage of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its simplicity and its freedom from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assumptions about the expected input to any program, service, or function. The cost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generating large numbers of tests is very low. Further, such testing assists in identifying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reliability as well as security deficiencies in programs.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While the input can be completely randomly generated, it may also be randomly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generated according to some template. Such templates are designed to examine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likely scenarios for bugs. This might include excessively long inputs or textual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inputs that contain no spaces or other word boundaries, for example. When used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network protocols, a template might specifically target critical aspects of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protocol. The intent of using such templates is to increase the likelihood of locating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bugs. The disadvantage is that the templates incorporate assumptions about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input. Hence bugs triggered by other forms of input would be missed. This suggests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a combination of these approaches is needed for a reasonably comprehensive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coverage of the inputs.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Professor Miller’s team has applied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tests to a number of common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operating systems and applications. These include common command-line and GUI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applications running on Linux, Windows NT, and, most recently, Mac OS X.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results of the latest tests are summarized in [MILL07], which identifies a number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with bugs in these various systems. Other organizations have used these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tests on a variety of systems and software.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While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a conceptually very simple testing method, it does have its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limitations. In general,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only identifies simple types of faults with handling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input. If a bug exists that is only triggered by a small number of very specific input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values,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unlikely to locate it. However, the types of bugs it does locate are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very often serious and potentially exploitable. Hence it ought to be deployed as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component of any reasonably comprehensive testing strategy.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number of tools to perform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tests are now available and are used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organizations and individuals to evaluate security of programs and applications.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They include the ability to fuzz command-line arguments, environment variables,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Web applications, file formats, network protocols, and various forms of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interprocess</a:t>
            </a:r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communications. A number of suitable black box test tools, include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tests,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described in [MIRA05]. Such tools are being used by organizations to improve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security of their software.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also used by attackers to identify potentially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useful bugs in commonly deployed software. Hence it is becoming increasingly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important for developer and maintainers to also use this technique to locate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correct such bugs before they are found and exploited by attackers.</a:t>
            </a:r>
          </a:p>
          <a:p>
            <a:endParaRPr lang="en-US" b="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DF3D49-F76A-414E-9B47-DBE3105955B2}" type="slidenum">
              <a:rPr lang="en-AU"/>
              <a:pPr/>
              <a:t>23</a:t>
            </a:fld>
            <a:endParaRPr lang="en-AU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second component of our model of computer programs is the processing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input data according to some algorithm. For procedural languages like C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its descendents, this algorithm specifies the series of steps taken to manipulate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to solve the required problem. High-level languages are typically compiled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linked into machine code, which is then directly executed by the target processor.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Section 10.1 we discuss the typical process structure used by executing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programs. Alternatively, a high-level language such as Java may be compiled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intermediate language that is then interpreted by a suitable program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 system. The same may be done for programs written using an interpreted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scripting language. In all cases the execution of a program involves the execution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machine language instructions by a processor to implement the desired algorithm.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instructions will manipulate data stored in various regions of memory and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processor’s registers.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a software security perspective, the key issues are whether the implemented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algorithm correctly solves the specified problem, whether the machine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instructions executed correctly represent the high-level algorithm specification,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whether the manipulation of data values in variables, as stored in machine registers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memory, is valid and meaningful.</a:t>
            </a:r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F1E184-98BE-BD43-997E-5DE689EFB8AC}" type="slidenum">
              <a:rPr lang="en-AU"/>
              <a:pPr/>
              <a:t>24</a:t>
            </a:fld>
            <a:endParaRPr lang="en-AU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first issue is primarily one of good program development technique.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algorithm may not correctly implement all cases or variants of the problem.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might allow some seemingly legitimate program input to trigger program behavior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was not intended, providing an attacker with additional capabilities. While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be an issue of inappropriate interpretation or handling of program input,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discuss in Section 11.2 , it may also be inappropriate handling of what should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valid input. The consequence of such a deficiency in the design or implementation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algorithm is a bug in the resulting program that could be exploited.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good example of this was the bug in some early releases of the Netscape Web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browser. Their implementation of the random number generator used to generate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session keys for secure Web connections was inadequate [GOWA01]. The assumption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was that these numbers should be unguessable, short of trying all alternatives.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However, due to a poor choice of the information used to seed this algorithm,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resulting numbers were relatively easy to predict. As a consequence, it was possible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an attacker to guess the key used and then decrypt the data exchanged over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secure Web session. This flaw was fixed by reimplementing the random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generator to ensure that it was seeded with sufficient unpredictable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it was not possible for an attacker to guess its output.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well-known example is the TCP session spoof or hijack attack.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extends the concept we discussed in Section 7.1 of sending source spoofed packets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 TCP server. In this attack, the goal is not to leave the server with half-open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connections, but rather to fool it into accepting packets using a spoofed source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address that belongs to a trusted host but actually originates on the attacker’s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the attack succeeded, the server could be convinced to run commands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provide access to data allowed for a trusted peer, but not generally. To understand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requirements for this attack, consider the TCP three-way connection handshake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illustrated in Figure 7.2 . Recall that because a spoofed source address is used,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response from the server will not be seen by the attacker, who will not therefore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know the initial sequence number provided by the server. However, if the attacker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correctly guess this number, a suitable ACK packet can be constructed and sent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the server, which then assumes that the connection is established. Any subsequent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data packet is treated by the server as coming from the trusted source,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rights assigned to it. The hijack variant of this attack waits until some authorized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external user connects and logs in to the server. Then the attacker attempts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guess the sequence numbers used and to inject packets with spoofed details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mimic the next packets the server expects to see from the authorized user. If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attacker guesses correctly, then the server responds to any requests using the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rights and permissions of the authorized user. There is an additional complexity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attacks. Any responses from the server are sent to the system whose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being spoofed. Because they acknowledge packets this system has not sent,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system will assume there is a network error and send a reset (RST) packet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terminate the connection. The attacker must ensure that the attack packets reach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server and are processed before this can occur. This may be achieved by launching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denial-of-service attack on the spoofed system while simultaneously attacking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target server.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implementation flaw that permits these attacks is that the initial sequence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numbers used by many TCP/IP implementations are far too predictable. In addition,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sequence number is used to identify all packets belonging to a particular session.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TCP standard specifies that a new, different sequence number should be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each connection so that packets from previous connections can be distinguished.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Potentially this could be a random number (subject to certain constraints). However,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many implementations used a highly predictable algorithm to generate the next initial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sequence number. The combination of the implied use of the sequence number as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identifier and authenticator of packets belonging to a specific TCP session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failure to make them sufficiently unpredictable enables the attack to occur. A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recent operating system releases now support truly randomized initial sequence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numbers. Such systems are immune to these types of attacks.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variant of this issue is when the programmers deliberately include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additional code in a program to help test and debug it. While this valid during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development, all too often this code remains in production releases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program. At the very least, this code could inappropriately release information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 of the program. At worst, it may permit a user to bypass security checks or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limitations and perform actions they would not otherwise be allowed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perform. This type of vulnerability was seen in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sendmail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mail delivery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the late 1980s and famously exploited by the Morris Internet Worm. The implementers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sendmail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had left in support for a DEBUG command that allowed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 to remotely query and control the running program [SPAF89]. The Worm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feature to infect systems running versions 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sendmail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with this vulnerability.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problem was aggravated because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sendmail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program ran using superuser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privileges and hence had unlimited access to change the system. We discuss the issue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minimizing privileges further in Section 11.4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further example concerns the implementation of an interpreter for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highor</a:t>
            </a:r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intermediate-level languages. The assumption is that the interpreter correctly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implements the specified program code. Failure to adequately reflect the language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semantics could result in bugs that an attacker might exploit. This was clearly seen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some early implementations of the Java Virtual Machine (JVM) inadequately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implemented the security checks specified for remotely sourced code, such as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applets [DEFW96]. These implementations permitted an attacker to introduce 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remotely, such as on a Web page, but trick the JVM interpreter into treating them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locally sourced and hence trusted code with much greater access to the local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 and data.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examples illustrate the care that is needed when designing and implementing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program. It is important to specify assumptions carefully, such as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generated random number should indeed be unpredictable, in order to ensure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assumptions are satisfied by the resulting program code. It is also very important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identify debugging and testing extensions to the program and to ensure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they are removed or disabled before the program is distributed and used.</a:t>
            </a:r>
          </a:p>
          <a:p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C6FBC9-8558-224D-9340-F4B7640A38B1}" type="slidenum">
              <a:rPr lang="en-AU"/>
              <a:pPr/>
              <a:t>25</a:t>
            </a:fld>
            <a:endParaRPr lang="en-AU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second issue concerns the correspondence between the algorithm specified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 programming language and the machine instructions that are run to implement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it. This issue is one that is largely ignored by most programmers. The assumption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that the compiler or interpreter does indeed generate or execute code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validly implements the language statements. When this is considered, the issue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typically one of efficiency, usually addressed by specifying the required level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optimization flags to the compiler.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compiled languages, as Ken Thompson famously noted in [THOM84],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malicious compiler programmer could include instructions in the compiler to emit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additional code when some specific input statements were processed. These statements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could even include part of the compiler, so that these changes could be reinserted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the compiler source code was compiled, even after all trace of them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had been removed from the compiler source. If this were done, the only evidence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these changes would be found in the machine code. Locating this would require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careful comparison of the generated machine code with the original source.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large programs, with many source files, this would be an exceedingly slow and difficult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task, one that, in general, is very unlikely to be done.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development of trusted computer systems with very high assurance level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the one area where this level of checking is required. Specifically, certification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computer systems using a Common Criteria assurance level of EAL 7 requires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validation of the correspondence among design, source code, and object code.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discuss this further in Chapter 13 .</a:t>
            </a:r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E2AABA-04AF-4444-A01A-AE79C18576AA}" type="slidenum">
              <a:rPr lang="en-AU"/>
              <a:pPr/>
              <a:t>26</a:t>
            </a:fld>
            <a:endParaRPr lang="en-AU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next issue concerns the correct interpretation of data values. At the most basic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level, all data on a computer are stored as groups of binary bits. These are generally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saved in bytes of memory, which may be grouped together as a larger unit, such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word or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longword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value. They may be accessed and manipulated in memory, or they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be copied into processor registers before being used. Whether a particular group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bits is interpreted as representing a character, an integer, a floating-point number,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memory address (pointer), or some more complex interpretation depends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operations used to manipulate it and ultimately on the specific machine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instructions executed. Different languages provide varying capabilities for restricting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validating assumptions on the interpretation of data in variables. If the language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includes strong typing, then the operations performed on any specific type of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will be limited to appropriate manipulations of the values. This greatly reduces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likelihood of inappropriate manipulation and use of variables introducing a flaw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program. Other languages, though, allow a much more liberal interpretation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data and permit program code to explicitly change their interpretation. The widely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used language C has this characteristic, as we discuss in Section 10.1 . In particular,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allows easy conversion between interpreting variables as integers and interpreting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them as memory addresses (pointers). This is a consequence of the close relationship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between C language constructs and the capabilities of machine language instructions,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it provides significant benefits for system level programming. Unfortunately,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also allows a number of errors caused by the inappropriate manipulation and use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pointers. The prevalence of buffer overflow issues, as we discuss in Chapter 10 , is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consequence. A related issue is the occurrence of errors due to the incorrect manipulation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pointers in complex data structures, such as linked lists or trees, resulting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corruption of the structure or changing of incorrect data values. Any such 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bugs could provide a means for an attacker to subvert the correct operation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program or simply to cause it to crash.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best defense against such errors is to use a strongly typed 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language. However, even when the main program is written in such a language,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will still access and use operating system services and standard library routines,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are currently most likely written in languages like C, and could potentially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contain such flaws. The only counter to this is to monitor any bug reports for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 being used and to try and not use any routines with known, serious bugs. If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loosely typed language like C is used, then due care is needed whenever values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cast between data types to ensure that their use remains valid.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79B561-40ED-594F-A7CE-CA1D7764ED0B}" type="slidenum">
              <a:rPr lang="en-AU"/>
              <a:pPr/>
              <a:t>27</a:t>
            </a:fld>
            <a:endParaRPr lang="en-AU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Related to the issue of interpretation of data values is the allocation and management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dynamic memory storage, generally using the process heap. Many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programs, which manipulate unknown quantities of data, use dynamically allocated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memory to store data when required. This memory must be allocated when needed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released when done. If a program fails to correctly manage this process,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consequence may be a steady reduction in memory available on the heap to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point where it is completely exhausted. This is known as a memory leak , and often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will crash once the available memory on the heap is exhausted. This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provides an obvious mechanism for an attacker to implement a denial-of-service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 on such a program.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Many older languages, including C, provide no explicit support for dynamically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allocated memory. Instead support is provided by explicitly calling standard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library routines to allocate and release memory. Unfortunately, in large, complex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programs, determining exactly when dynamically allocated memory is no longer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required can be a difficult task. As a consequence, memory leaks in such programs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easily occur and can be difficult to identify and correct. There are library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variants that implement much higher levels of checking and debugging such allocations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can be used to assist this process.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Other languages like Java and C++ manage memory allocation and release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automatically. While such languages do incur an execution overhead to support this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automatic management, the resulting programs are generally far more reliable.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 of such languages is strongly encouraged to avoid memory management problems.</a:t>
            </a:r>
            <a:endParaRPr lang="en-US" b="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48039A-B14D-124D-9448-19C73C68AF57}" type="slidenum">
              <a:rPr lang="en-AU"/>
              <a:pPr/>
              <a:t>28</a:t>
            </a:fld>
            <a:endParaRPr lang="en-AU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topic of concern is management of access to common, shared memory by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several processes or threads within a process. Without suitable synchronization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accesses, it is possible that values may be corrupted, or changes lost, due to overlapping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access, use, and replacement of shared values. The resulting race condition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occurs when multiple processes and threads compete to gain uncontrolled access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some resource. This problem is a well-known and documented issue that arises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writing concurrent code, whose solution requires the correct selection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 of appropriate synchronization primitives. Even so, it is neither easy nor obvious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what the most appropriate and efficient choice is. If an incorrect sequence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synchronization primitives is chosen, it is possible for the various processes 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threads to deadlock , each waiting on a resource held by the other. There is no easy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way of recovering from this flaw without terminating one or more of the programs.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attacker could trigger such a deadlock in a vulnerable program to implement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denial-of-service upon it. In large complex applications, ensuring that deadlocks are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not possible can be very difficult. Care is needed to carefully design and partition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problem to limit areas where access to shared memory is needed and to determine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best primitives to use.</a:t>
            </a:r>
            <a:endParaRPr lang="en-US" b="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961A2-2FAC-124D-81BD-A737F6AADEC4}" type="slidenum">
              <a:rPr lang="en-AU"/>
              <a:pPr/>
              <a:t>29</a:t>
            </a:fld>
            <a:endParaRPr lang="en-AU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third component of our model of computer programs is that it executes 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computer system under the control of an operating system. This aspect of a 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is often not emphasized in introductory programming courses; however,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the perspective of writing secure software, it is critical. Excepting dedicated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embedded applications, in general, programs do not run in isolation on 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computer systems. Rather, they run under the control of an operating system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mediates access to the resources of that system and shares their use between all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currently executing programs.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operating system constructs an execution environment for a process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program is run, as illustrated in Figure 10.4 . In addition to the code and data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program, the process includes information provided by the operating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include environment variables, which may be used to tailor the operation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program, and any command-line arguments specified for the program. All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data should be considered external inputs to the program whose values need validation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before use, as we discuss in Section 11.2 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155FF4-E2EE-4F46-9653-C19B48FDD340}" type="slidenum">
              <a:rPr lang="en-AU"/>
              <a:pPr/>
              <a:t>3</a:t>
            </a:fld>
            <a:endParaRPr lang="en-AU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Many computer security vulnerabilities result from poor programming practices.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CWE/SANS Top 25 Most Dangerous Software Errors list, summarized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Table 11.1 , details the consensus view on the poor programming practices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the cause of the majority of cyber attacks. These errors are grouped into three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categories: insecure interaction between components, risky resource management,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porous defenses. Similarly, the Open Web Application Security Project Top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Ten list of critical Web application security flaws includes five related to insecure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software code. These include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unvalidated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input, cross-site scripting, buffer overflow,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injection flaws, and improper error handling. These flaws occur as a consequence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insufficient checking and validation of data and error codes in programs.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Awareness of these issues is a critical initial step in writing more secure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code. Both these sources emphasize the need for software developers to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known areas of concern, and provide guidance on how this is done. We discuss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most of these flaws in this chapter.</a:t>
            </a:r>
            <a:endParaRPr lang="en-US" dirty="0" smtClean="0"/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4DFA35-2B9F-1C44-8C2E-7F869A927F01}" type="slidenum">
              <a:rPr lang="en-AU"/>
              <a:pPr/>
              <a:t>30</a:t>
            </a:fld>
            <a:endParaRPr lang="en-AU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Environment variables are a collection of string values inherited by each process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its parent that can affect the way a running process behaves. The operating system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includes these in the process’s memory when it is constructed. By default, they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a copy of the parent’s environment variables. However, the request to execute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new program can specify a new collection of values to use instead. A program can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modify the environment variables in its process at any time, and these in turn will be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passed to its children. Some environment variable names are well known and used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many programs and the operating system. Others may be custom to a specific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program. Environment variables are used on a wide variety of operating systems,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including all UNIX variants, DOS and Microsoft Windows systems, and others.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Well-known environment variables include the variable PATH, which specifies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set of directories to search for any given command; IFS, which specifies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word boundaries in a shell script; and LD_LIBRARY_PATH, which specifies the list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directories to search for dynamically loadable libraries. All of these have been used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attack programs.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security concern for a program is that these provide another path for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untrusted data to enter a program and hence need to be validated. The most common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 of these variables in an attack is by a local user on some system attempting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gain increased privileges on the system. The goal is to subvert a program that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grants superuser or administrator privileges, coercing it to run code of the attacker’s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selection with these higher privileges.</a:t>
            </a:r>
            <a:endParaRPr lang="en-US" b="0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5A159-D742-4049-A804-AD00F671CC7E}" type="slidenum">
              <a:rPr lang="en-AU"/>
              <a:pPr/>
              <a:t>31</a:t>
            </a:fld>
            <a:endParaRPr lang="en-AU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 of the earliest attacks using environment variables targeted shell scripts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executed with the privileges of their owner rather than the user running them.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 the simple example script shown in Figure 11.6a . This script, which might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used by an ISP, takes the identity of some user, strips any domain specification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included, and then retrieves the mapping for that user to an IP address. Because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information is held in a directory of privileged user accounting information, general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to that directory is not granted. Instead the script is run with the privileges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its owner, which does have access to the relevant directory. This type of simple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utility script is very common on many systems. However, it contains a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serious flaws. The first concerns the interaction with the PATH environment variable.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simple script calls two separate programs: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grep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The programmer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assumes that the standard system versions of these scripts would be called.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they are specified just by their filename. To locate the actual program, the shell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search each directory named in the PATH variable for a file with the desired name.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attacker simply has to redefine the PATH variable to include a directory they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control, which contains a program called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grep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for example. Then when this script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run, the attacker’s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grep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program is called instead of the standard system version.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program can do whatever the attacker desires, with the privileges granted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 script. To address this vulnerability the script could be rewritten to use absolute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names for each program. This avoids the use of the PATH variable, though at a cost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readability and portability. Alternatively, the PATH variable could be reset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known default value by the script, as shown in Figure 11.6b . Unfortunately, this version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script is still vulnerable, this time due to the IFS variable. This is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separate the words that form a line of commands. It defaults to a space, tab,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newline character. However, it can be set to any sequence of characters. Consider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effect of including the “=” character in this set. Then the assignment of a new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value to the PATH variable is interpreted as a command to execute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PATH with the list of directories as its argument. If the attacker has also changed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PATH variable to include a directory with an attack program PATH, then this will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executed when the script is run. It is essentially impossible to prevent this form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 on a shell script. In the worst case, if the script executes as the root user,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total compromise of the system is possible. Some recent UNIX systems do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setting of critical environment variables such as these for programs executing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root. However, that does not prevent attacks on programs running as other users,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possibly with greater access to the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is generally recognized that writing secure, privileged shell scripts is very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difficult. Hence their use is strongly discouraged. At best, the recommendation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change only the group, rather than user, identity and to reset all critical environment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variables. This at least ensures the attack cannot gain superuser privileges.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a scripted application is needed, the best solution is to use a compiled wrapper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to call it. The change of owner or group is done using the compiled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program, which then constructs a suitably safe set of environment variables before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calling the desired script. Correctly implemented, this provides a safe mechanism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executing such scripts. A very good example of this approach is the use of the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suexec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wrapper program by the Apache Web server to execute user CGI scripts.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wrapper program performs a rigorous set of security checks before constructing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safe environment and running the specified script.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D835DF-7442-734E-856B-208E7CFB1EAD}" type="slidenum">
              <a:rPr lang="en-AU"/>
              <a:pPr/>
              <a:t>32</a:t>
            </a:fld>
            <a:endParaRPr lang="en-AU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Even if a compiled program is run with elevated privileges, it may still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vulnerable to attacks using environment variables. If this program executes another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program, depending on the command used to do this, the PATH variable may still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used to locate it. Hence any such program must reset this to known safe values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first. This at least can be done securely. However, there are other vulnerabilities.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Essentially all programs on modern computer systems use functionality provided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standard library routines. When the program is compiled and linked, the 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these standard libraries could be included in the executable program file.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known as a static link. With the use of static links every program loads its 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copy of these standard libraries into the computer’s memory. This is wasteful,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all these copies of code are identical. Hence most modern systems support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concept of dynamic linking. A dynamically linked executable program does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include the code for common libraries, but rather has a table of names and pointers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all the functions it needs to use. When the program is loaded into a process,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table is resolved to reference a single copy of any library, shared by all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needing it on the system. However, there are reasons why different programs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need different versions of libraries with the same name. Hence there is usually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way to specify a list of directories to search for dynamically loaded libraries.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 many UNIX systems this is the LD_LIBRARY_PATH environment variable.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 does provide a degree of flexibility with dynamic libraries. But again it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introduces a possible mechanism for attack. The attacker constructs a custom version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a common library, placing the desired attack code in a function known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be used by some target, dynamically linked program. Then by setting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LD_LIBRARY_PATH variable to reference the attacker’s copy of the library first,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the target program is run and calls the known function, the attacker’s code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run with the privileges of the target program. To prevent this type of attack, a statically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linked executable can be used, at a cost of memory efficiency. Alternatively,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again some modern operating systems block the use of this environment variable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the program executed runs with different privileges.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Lastly, apart from the standard environment variables, many programs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custom variables to permit users to generically change their behavior just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setting appropriate values for these variables in their startup scripts. Again,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 means these variables constitute untrusted input to the program that needs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be validated. One particular danger is to merge values from such a variable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other information into some buffer. Unless due care is taken, a buffer overflow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occur, with consequences as we discuss in Chapter 10 . Alternatively,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any of the issues with correct interpretation of textual information we discuss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Section 11.2 could also apply.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All of these examples illustrate how care is needed to identify the way in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program interacts with the system in which it executes and to carefully consider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security implications of these assumptions.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549EAD-85AB-3747-BAAB-24C35BF6112D}" type="slidenum">
              <a:rPr lang="en-AU"/>
              <a:pPr/>
              <a:t>33</a:t>
            </a:fld>
            <a:endParaRPr lang="en-AU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consequence of many of the program flaws we discuss in both this chapter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Chapter 10 is that the attacker is able to execute code with the privileges and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rights of the compromised program or service. If these privileges are greater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those available already to the attacker, then this results in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privilege escalation ,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important stage in the overall attack process. Using the higher levels of privilege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enable the attacker to make changes to the system, ensuring future use of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greater capabilities. This strongly suggests that programs should execute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least amount of privileges needed to complete their function. This is known 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principle of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least privilege and is widely recognized as a desirable characteristic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secure program.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Normally when a user runs a program, it executes with the same privileges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rights as that user. Exploiting flaws in such a program does not benefit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attacker in relation to privileges, although the attacker may have other goals, such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denial-of-service attack on the program. However, there are many circumstances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a program needs to utilize resources to which the user is not normally granted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access. This may be to provide a finer granularity of access control that the standard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 mechanisms support. A common practice is to use a special system login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service and make all files and directories used by the service assessable only to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login. Any program used to implement the service runs using the access rights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 user and is regarded as a privileged program. Different operating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provide different mechanisms to support this concept. UNIX systems use the set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 or set group options. The access control lists used in Windows systems provide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means to specify alternate owner or group access rights if desired. We discuss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control concepts further in Chapter 4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Whenever a privileged program runs, care must be taken to determine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appropriate user and group privileges required. Any such program is a potential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 for an attacker to acquire additional privileges, as we noted in the discussion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concerns regarding environment variables and privileged shell scripts. One key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decision involves whether to grant additional user or just group privileges. Where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appropriate the latter is generally preferred. This is because on UNIX and related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systems, any file created will have the user running the program as the file’s owner,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enabling users to be more easily identified. If additional special user privileges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granted, this special user is the owner of any new files, masking the identity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user running the program. However, there are circumstances when providing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privileged group access is not sufficient. In those cases care is needed to manage,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log if necessary, use of these programs.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concern is ensuring that any privileged program can modify only those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files and directories necessary. A common deficiency found with many privileged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is for them to have ownership of all associated files and directories. If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is then compromised, the attacker then has greater scope for modifying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corrupting the system. This violates the principle of least privilege. A very common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example of this poor practice is seen in the configuration of many Web servers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their document directories. On most systems the Web server runs with the privilege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a special user, commonly www or similar. Generally the Web server only needs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ability to read files it is serving. The only files it needs write access to are those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used to store information provided by CGI scripts, file uploads, and the like.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other files should have write access to the group of users managing them, but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Web server. However, common practice by system managers with insufficient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security awareness is to assign the ownership of most files in the Web document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hierarchy to the Web server. Consequently, should the Web server be compromised,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attacker can then change most of the files. The widespread occurrence of Web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defacement attacks is a direct consequence of this practice. The server is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compromised by an attack like the PHP remote code injection attack we discuss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Section 11.2 . This allows the attacker to run any PHP code of their choice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privileges of the Web server. The attacker may then replace any pages the server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write access to. The result is almost certain embarrassment for the organization.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attacker accesses or modifies form data saved by previous CGI script users,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more serious consequences can result.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Care is needed to assign the correct file and group ownerships to files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directories managed by privileged programs. Problems can manifest particularly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a program is moved from one computer system to another or when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a major upgrade of the operating system. The new system might use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defaults for such users and groups. If all affected programs, files, and directories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not correctly updated, then either the service will fail to function as desired or worse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have access to files it should not, which may result in corruption of files. Again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may be seen in moving a Web server to a newer, different system, where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Web server user might change from www to www-data. The affected files may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just be those in the main Web server document hierarchy but may also include files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users’ public Web directories.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DDC367-C9FF-CE4D-BCBA-E083BB08657C}" type="slidenum">
              <a:rPr lang="en-AU"/>
              <a:pPr/>
              <a:t>34</a:t>
            </a:fld>
            <a:endParaRPr lang="en-AU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greatest concerns with privileged programs occur when such programs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execute with root or administrator privileges. These provide very high levels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and control to the system. Acquiring such privileges is typically the major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goal of an attacker on any system. Hence any such privileged program is a key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target. The principle of least privilege indicates that such access should be granted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rarely and as briefly as possible. Unfortunately, due to the design of operating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 and the need to restrict access to underlying system resources, there are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circumstances when such access must be granted. Classic examples include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used to allow a user to login or to change passwords on a system; such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are only accessible to the root user. Another common example is network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servers that need to bind to a privileged service port. These include Web, Secure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 (SSH), SMTP mail delivery, DNS, and many other servers. Traditionally, such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server programs executed with root privileges for the entire time they were running.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Closer inspection of the privilege requirements reveals that they only need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root privileges to initially bind to the desired privileged port. Once this is done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server programs could reduce their user privileges to those of another special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 user. Any subsequent attack is then much less significant. The problems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resulting from the numerous security bugs in the once widely used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sendmail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mail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delivery program are a direct consequence of it being a large, complex monolithic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that ran continuously as the root user.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now recognize that good defensive program design requires that large,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complex programs be partitioned into smaller modules, each granted the privileges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they require, only for as long as they need them. This form of program modularization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provides a greater degree of isolation between the components, reducing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consequences of a security breach in one component. In addition, being smaller,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each component module is easier to test and verify. Ideally the few components that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require elevated privileges can be kept small and subject to much greater scrutiny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than the remainder of the program. The popularity of the postfix mail delivery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program, now widely replacing the use of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sendmail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 many organizations,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partly due to its adoption of these more secure design guidelines.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further technique to minimize privilege is to run potentially vulnerable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in a specially partitioned and isolated section of the file system.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UNIXrelated</a:t>
            </a:r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 provide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chroot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system function to limit a program’s view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file system to just one carefully configured section. This is known as a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chroot</a:t>
            </a:r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jail . Provided this is configured correctly, even if the program is compromised,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may only access or modify files in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chroot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jail section of the file system.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Unfortunately, correct configuration of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chroot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jail is difficult. If created incorrectly,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may either fail to run correctly or worse may still be able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interact with files outside the jail. While the use of a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chroot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jail can significantly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limit the consequences of compromise, it is not suitable for all circumstances,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nor is it a complete security solution.</a:t>
            </a:r>
            <a:endParaRPr lang="en-US" b="0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C5D578-EA4E-5B4E-8F3F-B5267F7EBEB6}" type="slidenum">
              <a:rPr lang="en-AU"/>
              <a:pPr/>
              <a:t>35</a:t>
            </a:fld>
            <a:endParaRPr lang="en-AU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Except on very small, embedded systems, no computer program contains all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code it needs to execute. Rather, programs make calls to the operating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access the system’s resources and to standard library functions to perform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common operations. When using such functions, programmers commonly make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assumptions about how they actually operate. Most of the time they do indeed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seem to perform as expected. However, there are circumstances when the assumptions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programmer makes about these functions are not correct. The result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that the program does not perform as expected. Part of the reason for this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programmers tend to focus on the particular program they are developing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view it in isolation. However, on most systems this program will simply be one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many running and sharing the available system resources. The operating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library functions attempt to manage their resources in a manner that provides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best performance to all the programs running on the system. This does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result in requests for services being buffered,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resequenced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or otherwise modified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optimize system use. Unfortunately, there are times when these optimizations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conflict with the goals of the program. Unless the programmer is aware of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interactions and explicitly codes for them, the resulting program may not perform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expected.</a:t>
            </a:r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76450-052B-D94B-BB1B-62B9F38B0A4A}" type="slidenum">
              <a:rPr lang="en-AU"/>
              <a:pPr/>
              <a:t>36</a:t>
            </a:fld>
            <a:endParaRPr lang="en-AU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excellent illustration of these issues is given by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Venema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 his discussion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design of a secure file shredding program [VENE06]. The problem is how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securely delete a file so that its contents cannot subsequently be recovered. Just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the standard file delete utility or system call does not suffice, as this simply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removes the linkage between the file’s name and its contents. The contents still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exist on the disk until those blocks are eventually reused in another file. Reversing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operation is relatively straightforward, and undelete programs have existed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many years to do this. Even when blocks from a deleted file are reused,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data in the files can still be recovered because not all traces of the previous bit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values are removed [GUTM96]. Consequently, the standard recommendation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repeatedly overwrite the data contents with several distinct bit patterns to minimize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likelihood of the original data being recovered. Hence a secure file shredding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might perhaps implement the algorithm like that shown in Figure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11.7a . However, when an obvious implementation of this algorithm is tried,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file contents were still recoverable afterwards.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Venema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details a number of flaws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this algorithm that mean the program does not behave as expected. These flaws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relate to incorrect assumptions about how the relevant system functions operate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include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the file is opened for writing, the system will write the new data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same disk blocks as the original data. In practice, the operating system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well assume that the existing data are no longer required, remove them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association with the file, and then allocate new unused blocks to write the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to. What the program should do is open the file for update, indicating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operating system that the existing data are still required.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When the file is overwritten with pattern, the data are written immediately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disk. In the first instance the data are copied into a buffer in the application,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managed by the standard library file I/O routines. These routines delay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writing this buffer until it is sufficiently full, the program flushes the buffer,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the file is closed. If the file is relatively small, this buffer may never fill up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before the program loops round, seeks back to the start of the file, and writes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next pattern. In such a case the library code will decide that because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previously written data have changed, there is no need to write the data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disk. The program needs to explicitly insist that the buffer be flushed after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each pattern is written.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When the I/O buffers are flushed and the file is closed, the data are then written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disk. However, there is another layer of buffering in the operating system’s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file handling code. This layer buffers information being read from and written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files by all of the processes currently running on the computer system.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then reorders and schedules these data for reading and writing to make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most efficient use of physical device accesses. Even if the program flushes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data out of the application buffer into the file system buffer, the data will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immediately written. If new replacement data are flushed from the program,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again they will most likely replace the previous data and not be written to disk,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because the file system code will assume that the earlier values are no longer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required. The program must insist that the file system synchronize the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the values on the device in order to ensure that the data are physically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transferred to the device. However, doing this results in a performance penalty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 the system because it forces device accesses to occur at less than optimal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times. This penalty impacts not just this file shredding program but every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currently running on the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these changes, the algorithm for a secure file shredding program changes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that shown in Figure 11.7b . This is certainly more likely to achieve the desired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result; however, examined more closely, there are yet more concerns.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Modern disk drives and other storage devices are managed by smart controllers,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are dedicated processors with their own memory. When the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 transfers data to such a device, the data are stored in buffers in the controller’s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memory. The controller also attempts to optimize the sequence of transfers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the actual device. If it detects that the same data block is being written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times, the controller may discard the earlier data values. To prevent this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needs some way to command the controller to write all pending data. Unfortunately,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is no standard mechanism on most operating systems to make such a request.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Apple was developing its Mac OS X secure file delete program, it found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necessary to create an additional file control option to generate this command.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its use incurs a further performance penalty on the system. But there are still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problems. If the device is a nonmagnetic disk (a flash memory drive, for example),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then their controllers try to minimize the number of writes to any block. This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because such devices only support a limited number of rewrites to any block. Instead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they may allocate new blocks when data are rewritten instead of reusing the existing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block. Also, some types of journaling file systems keep records of all changes made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files to enable fast recovery after a disk crash. But these records can be used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previous data contents.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All of this indicates that writing a secure file shredding program is actually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extremely difficult exercise. There are so many layers of code involved, each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makes assumptions about what the program really requires in order to provide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best performance. When these assumptions conflict with the actual goals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program, the result is that the program fails to perform as expected. A secure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programmer needs to identify such assumptions and resolve any conflicts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goals. Because identifying all relevant assumptions may be very difficult,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also means exhaustively testing the program to ensure that it does indeed behave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expected. When it does not, the reasons should be determined and the invalid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assumptions identified and corrected.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Venema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concludes his discussion by noting that in fact the program may actually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solving the wrong problem. Rather than trying to destroy the file contents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before deletion, a better approach may in fact be to overwrite all currently unused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blocks in the file systems and swap space, including those recently released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deleted files.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84BBF-1618-CB42-A7DD-893D9449ED6F}" type="slidenum">
              <a:rPr lang="en-AU"/>
              <a:pPr/>
              <a:t>37</a:t>
            </a:fld>
            <a:endParaRPr lang="en-AU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are circumstances in which multiple programs need to access a common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 resource, often a file containing data created and manipulated by multiple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programs. Examples include mail client and mail delivery programs sharing access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 user’s mailbox file, or various users of a Web CGI script updating the same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file used to save submitted form values. This is a variant of the issue, discussed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Section 11.3 —synchronizing access to shared memory. As in that case, the solution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to use an appropriate synchronization mechanism to serialize the accesses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prevent errors. The most common technique is to acquire a lock on the shared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file, ensuring that each process has appropriate access in turn. There are several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methods used for this, depending on the operating system in use.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oldest and most general technique is to use a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. A process must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create and own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 order to gain access to the shared resource. Any other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 that detects the existence of a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must wait until it is removed before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creating its own to gain access. There are several concerns with this approach. First,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is purely advisory. If a program chooses to ignore the existence of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access the shared resource, then the system will not prevent this. All programs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this form of synchronization must cooperate. A more serious flaw occurs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implementation. The obvious implementation is first to check that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does not exist and then create it. Unfortunately, this contains a fatal deficiency.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 two processes each attempting to check and create this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The first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checks and determines that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does not exist. However, before it is able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create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the system suspends the process to allow other processes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run. At this point the second process also checks that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does not exist,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creates it, and proceeds to start using the shared resource. Then it is suspended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control returns to the first process, which proceeds to also create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the shared resource at the same time. The data in the shared file will then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likely be corrupted. This is a classic illustration of a race condition. The problem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that the process of checking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does not exist, and then creating the</a:t>
            </a:r>
          </a:p>
          <a:p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must be executed together, without the possibility of interruption. This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known as an atomic operation . The correct implementation in this case is not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test separately for the presence of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but always to attempt to create it.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specific options used in the file create state that if the file already exists, then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attempt must fail and return a suitable error code. If it fails, the process waits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a period and then tries again until it succeeds. The operating system implements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function as an atomic operation, providing guaranteed controlled access to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resource. While the use of a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a classic technique, it has the advantage that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presence of a lock is quite clear because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seen in a directory listing.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also allows the administrator to easily remove a lock left by a program that either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crashed or otherwise failed to remove the lock.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are more modern and alternative locking mechanisms available for files.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may also be advisory and can also be mandatory, where the operating system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guarantees that a locked file cannot be accessed inappropriately. The issue with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mandatory locks is the mechanisms for removing them should the locking process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crash or otherwise not release the lock. These mechanisms are also implemented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differently on different operating systems. Hence care is needed to ensure that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chosen mechanism is used correctly.</a:t>
            </a:r>
            <a:endParaRPr lang="en-US" b="0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11.8 illustrates the use of the advisory flock call in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perl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script.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might typically be used in a Web CGI form handler to append information provided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a user to this file. Subsequently another program, also using this locking mechanism,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could access the file and process and remove these details. Note that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subtle complexities related to locking files using different types of read or write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access. Suitable program or function references should be consulted on the correct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 of these features.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45940-966A-6A45-9F48-443597D6B6D4}" type="slidenum">
              <a:rPr lang="en-AU" smtClean="0"/>
              <a:pPr/>
              <a:t>38</a:t>
            </a:fld>
            <a:endParaRPr lang="en-A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FDE9F3-BF97-E84A-A5F9-A102B1F14AD5}" type="slidenum">
              <a:rPr lang="en-AU"/>
              <a:pPr/>
              <a:t>39</a:t>
            </a:fld>
            <a:endParaRPr lang="en-AU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Many programs need to store a temporary copy of data while they are processing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data. A temporary file is commonly used for this purpose. Most operating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provide well-known locations for placing temporary files and standard functions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naming and creating them. The critical issue with temporary files is that they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unique and not accessed by other processes. In a sense this is the opposite problem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managing access to a shared file. The most common technique for constructing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temporary filename is to include a value such as the process identifier. As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 has its own distinct identifier, this should guarantee a unique name.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generally checks to ensure that the file does not already exist, perhaps left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 from a crash of a previous program, and then creates the file. This approach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suffices from the perspective of reliability but not with respect to security.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Again the problem is that an attacker does not play by the rules. The attacker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could attempt to guess the temporary filename a privileged program will use.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attacker then attempts to create a file with that name in the interval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checking the file does not exist and subsequently creating it. This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example of a race condition, very similar to that when two processes race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a shared file when locks are not used. There is a famous example, reported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[WHEE03], of some versions of the tripwire file integrity program suffering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this bug. The attacker would write a script that made repeated guesses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temporary filename used and create a symbolic link from that name to the password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file. Access to the password file was restricted, so the attacker could not write to it.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However, the tripwire program runs with root privileges, giving it access to all files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 the system. If the attacker succeeds, then tripwire will follow the link and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password file as its temporary file, destroying all user login details and denying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to the system until the administrators can replace the password file with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backup copy. This was a very effective and inconvenient denial of service attack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targeted system. This illustrates the importance of securely managing temporary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file creation.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Secure temporary file creation and use preferably requires the use of a random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temporary filename. The creation of this file should be done using an atomic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primitive, as is done with the creation of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This prevents the race condition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hence the potential exploit of this file. The standard C function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mkstemp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suitable; however, the older functions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tmpfile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tmpnam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(),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tempnam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are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insecure unless used with care. It is also important that the minimum access is given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this file. In most cases only the effective owner of the program creating this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should have any access.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Table 11.1</a:t>
            </a:r>
          </a:p>
          <a:p>
            <a:r>
              <a:rPr lang="en-US" dirty="0" smtClean="0"/>
              <a:t>CWE/SANS</a:t>
            </a:r>
            <a:r>
              <a:rPr lang="en-US" baseline="0" dirty="0" smtClean="0"/>
              <a:t> Top 25 Most Dangerous Software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45940-966A-6A45-9F48-443597D6B6D4}" type="slidenum">
              <a:rPr lang="en-AU" smtClean="0"/>
              <a:pPr/>
              <a:t>4</a:t>
            </a:fld>
            <a:endParaRPr lang="en-A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GNOME Programming Guidelines recommend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 code shown in Figure 11.9 to create a temporary file in a shared directory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Linux and UNIX systems. Although this code calls the insecure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tempnam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function,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uses a loop with appropriately restrictive file creation flags to counter its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deficiencies. Once the program has finished using the file, it must be closed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unlinked. Perl programmers can use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File::Temp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module for secure temporary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creation. Programmers using other languages should consult appropriate references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suitable methods.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the file is created in a shared temporary directory, the access permissions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should specify that only the owner of the temporary file, or the system administrators,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should be able to remove it. This is not always the default permission setting,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must be corrected to enable secure use of such files. On Linux and UNIX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 this requires setting the sticky permission bit on the temporary directory,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discuss in Sections 4.4 and 25.3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45940-966A-6A45-9F48-443597D6B6D4}" type="slidenum">
              <a:rPr lang="en-AU" smtClean="0"/>
              <a:pPr/>
              <a:t>40</a:t>
            </a:fld>
            <a:endParaRPr lang="en-A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782A75-BAE8-2249-AA78-8068A1C58630}" type="slidenum">
              <a:rPr lang="en-AU"/>
              <a:pPr/>
              <a:t>41</a:t>
            </a:fld>
            <a:endParaRPr lang="en-AU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well as using functionality provided by the operating system and standard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library functions, programs may also use functionality and services provided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other programs. Unless care is taken with this interaction, failure to identify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assumptions about the size and interpretation of data flowing among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can result in security vulnerabilities. We discuss a number of issues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related to managing program input in Section 11.2 and program output in Section 11.5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flow of information between programs can be viewed as output from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forming input to the other. Such issues are of particular concern when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being used was not originally written with this wider use as a design issue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hence did not adequately identify all the security concerns that might arise.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occurs particularly with the current trend of providing Web interfaces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that users previously ran directly on the server system. While ideally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should be designed to manage security concerns and be written defensively,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is not the case in reality. Hence the burden falls on the newer programs,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utilizing these older programs, to identify and manage any security issues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may arise.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further concern relates to protecting the confidentiality and integrity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data flowing among various programs. When these programs are running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same computer system, appropriate use of system functionality such as pipes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temporary files provides this protection. If the programs run on different systems,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linked by a suitable network connection, then appropriate security mechanisms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should be employed by these network connections. Alternatives include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 of IP Security (IPSec), Transport Layer/Secure Socket Layer Security (TLS/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SSL), or Secure Shell (SSH) connections. We discuss some of these alternatives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Chapter 22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Suitable detection and handling of exceptions and errors generated by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interaction is also important from a security perspective. When one process invokes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program as a child process, it should ensure that the program terminates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correctly and accept its exit status. It must also catch and process signals resulting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interaction with other programs and the operating system.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FD430-4273-0C45-BCD0-0DC702BF8757}" type="slidenum">
              <a:rPr lang="en-AU"/>
              <a:pPr/>
              <a:t>42</a:t>
            </a:fld>
            <a:endParaRPr lang="en-AU"/>
          </a:p>
        </p:txBody>
      </p:sp>
      <p:sp>
        <p:nvSpPr>
          <p:cNvPr id="28160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final component of our model of computer programs is the generation of output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a result of the processing of input and other interactions. This output might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stored for future use (in files or a database, for example), or be transmitted over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network connection, or be destined for display to some user. As with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input, the output data may be classified as binary or textual. Binary data may encode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complex structures, such as requests to an X-Windows display system to create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manipulate complex graphical interface display components. Or the data could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complex binary network protocol structures. If representing textual information,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data will be encoded using some character set and possibly representing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structured output, such as HTML.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all cases it is important from a program security perspective that the output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really does conform to the expected form and interpretation. If directed to a user,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will be interpreted and displayed by some appropriate program or device. If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output includes unexpected content, then anomalous behavior may result,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detrimental effects on the user. A critical issue here is the assumption of common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origin. If a user is interacting with a program, the assumption is that all output seen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was created by, or at least validated by, that program. However, as the discussion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cross-site scripting (XSS) attacks in Section 11.2 illustrated, this assumption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not be valid. A program may accept input from one user, save it, and subsequently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display it to another user. If this input contains content that alters the behavior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or device displaying the data, and the content is not adequately sanitized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the program, then an attack on the user is possible.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 two examples. The first involves simple text-based programs run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 classic time-sharing systems when purely textual terminals, such as the VT100,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were used to interact with the system. Such terminals often supported a set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 keys, which could be programmed to send any desired sequence of characters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pressed. This programming was implemented by sending a special escape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sequence. The terminal would recognize these sequences and, rather than displaying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characters on the screen, would perform the requested action. In addition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programming the function keys, other escape sequences were used to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formatting of the textual output (bold, underline, etc.), to change the current cursor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location, and critically to specify that the current contents of a function key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sent, as if the user had just pressed the key. Together these capabilities could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used to implement a classic command injection attack on a user, which was a favorite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student prank in previous years. The attacker would get the victim to display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carefully crafted text on his or her terminal. This could be achieved by convincing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victim to run a program, have it included in an e-mail message, or have it written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directly to the victim’s terminal if the victim permitted this. While displaying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innocent message to distract the targeted user, this text would also include a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escape sequences that first programmed a function key to send some selected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command and then the command to send that text as if the programmed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key had been pressed. If the text was displayed by a program that subsequently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exited, then the text sent from the programmed function key would be treated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the targeted user had typed it as his or her next command. Hence the attacker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could make the system perform any desired operation the user was permitted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do. This could include deleting the user’s files or changing the user’s password.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simple form of attack, the user would see the commands and the response being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displayed and know it had occurred, though too late to prevent it. With more subtle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combinations of escape sequences, it was possible to capture and prevent this text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being displayed, hiding the fact of the attack from direct observation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 until its consequences became obvious. A more modern variant of this attack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exploits the capabilities of an insufficiently protected X-terminal display to similarly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hijack and control one or more of the user’s sessions.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key lesson illustrated by this example concerns the user’s expectations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type of output that would be sent to the user’s terminal display. The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expected the output to be primarily pure text for display. If a program such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text editor or mail client used formatted text or the programmable function keys,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then it was trusted not to abuse these capabilities. And indeed, most such programs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encountered by users did indeed respect these conventions. Programs like a mail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client, which displayed data originating from other users, needed to filter such text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ensure that any escape sequences included in them were disabled. The issue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users then was to identify other programs that could not be so trusted, and if necessary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filter their output to foil any such attack. Another lesson seen here, and even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more so in the subsequent X-terminal variant of this attack, was to ensure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untrusted sources were not permitted to direct output to a user’s display. In the case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traditional terminals, this meant disabling the ability of other users to write messages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directly to the user’s display. In the case of X-terminals, it meant configuring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authentication mechanisms so that only programs run at the user’s command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were permitted to access the user’s display.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second example is the classic cross-site scripting (XSS) attack using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guestbook on some Web server. If the guestbook application fails adequately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check and sanitize any input supplied by one user, then this can be used to implement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attack on users subsequently viewing these comments. This attack exploits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assumptions and security models used by Web browsers when viewing content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a site. Browsers assume all of the content was generated by that site and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equally trusted. This allows programmable content like JavaScript to access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manipulate data and metadata at the browser site, such as cookies associated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site. The issue here is that not all data were generated by, or under the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of, that site. Rather the data came from some other, untrusted user.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Any programs that gather and rely on third-party data have to be responsible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ensuring that any subsequent use of such data is safe and does not violate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user’s assumptions. These programs must identify what is permissible output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content and filter any possibly untrusted data to ensure that only valid output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displayed. The simplest filtering alternative is to remove all HTML markup.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will certainly make the output safe but can conflict with the desire to allow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formatting of the output. The alternative is to allow just some safe markup through.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with input filtering, the focus should be on allowing only what is safe rather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trying to remove what is dangerous, as the interpretation of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dangerous may well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change over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issue here is that different character sets allow different encodings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meta characters, which may change the interpretation of what is valid output. If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display program or device is unaware of the specific encoding used, it might make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different assumption to the program, possibly subverting the filtering. Hence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important for the program either to explicitly specify encoding where possible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otherwise ensure that the encoding conforms to the display expectations. This is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obverse of the issue of input canonicalization, where the program ensures that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had a common minimal representation of the input to validate. In the case of Web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output, it is possible for a Web server to specify explicitly the character set used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Content-Type HTTP response header. Unfortunately, this is not specified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often as it should be. If not specified, browsers will make an assumption about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default character set to use. This assumption is not clearly codified; hence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browsers can and do make different choices. If Web output is being filtered,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character set should be specified.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Note that in these examples of security flaws that result from program output,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target of compromise was not the program generating the output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rather the program or device used to display the output. It could be argued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is not the concern of the programmer, as their program is not subverted.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However, if the program acts as a conduit for attack, the programmer’s reputation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will be tarnished, and users may well be less willing to use the program. In the case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XSS attacks, a number of well-known sites were implicated in these attacks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suffered adverse publicity.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F8046-0263-F74C-BDB1-E6E78A850B0B}" type="slidenum">
              <a:rPr lang="en-AU">
                <a:solidFill>
                  <a:srgbClr val="000000"/>
                </a:solidFill>
              </a:rPr>
              <a:pPr/>
              <a:t>43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pitchFamily="-107" charset="0"/>
              </a:rPr>
              <a:t>Chapter </a:t>
            </a:r>
            <a:r>
              <a:rPr lang="en-US" smtClean="0">
                <a:latin typeface="Times New Roman" pitchFamily="-107" charset="0"/>
              </a:rPr>
              <a:t>11 </a:t>
            </a:r>
            <a:r>
              <a:rPr lang="en-US" dirty="0">
                <a:latin typeface="Times New Roman" pitchFamily="-107" charset="0"/>
              </a:rPr>
              <a:t>summary.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3C66C8-CD2A-E348-85EE-ED94F9548A35}" type="slidenum">
              <a:rPr lang="en-AU"/>
              <a:pPr/>
              <a:t>5</a:t>
            </a:fld>
            <a:endParaRPr lang="en-AU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Software security is closely related to software quality and reliability, but with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subtle differences. Software quality and reliability is concerned with the accidental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failure of a program as a result of some theoretically random, unanticipated input,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 interaction, or use of incorrect code. These failures are expected to follow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 form of probability distribution. The usual approach to improve software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quality is to use some form of structured design and testing to identify and eliminate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many bugs as is reasonably possible from a program. The testing usually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involves variations of likely inputs and common errors, with the intent of minimizing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number of bugs that would be seen in general use. The concern is not the total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number of bugs in a program, but how often they are triggered, resulting in program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failure.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Software security differs in that the attacker chooses the probability distribution,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targeting specific bugs that result in a failure that can be exploited by the attacker.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bugs may often be triggered by inputs that differ dramatically from what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usually expected and hence are unlikely to be identified by common testing approaches.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EA96AA-BF81-B841-B7A8-0C2606A0C1E3}" type="slidenum">
              <a:rPr lang="en-AU"/>
              <a:pPr/>
              <a:t>6</a:t>
            </a:fld>
            <a:endParaRPr lang="en-AU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Writing secure, safe code requires attention to all aspects of how a program executes,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environment it executes in, and the type of data it processes. Nothing can be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assumed, and all potential errors must be checked. These issues are highlighted in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following definition: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Defensive or  Secure Programming is the process of designing and implementing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software so that it continues to function even when under attack. Software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written using this process is able to detect erroneous conditions resulting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 attack, and to either continue executing safely, or to fail gracefully.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key rule in defensive programming is to never assume anything, but to check all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assumptions and to handle any possible error states.</a:t>
            </a:r>
            <a:endParaRPr lang="en-US" b="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C54E23-62A3-8C49-BC77-2B12B73FE5A8}" type="slidenum">
              <a:rPr lang="en-AU"/>
              <a:pPr/>
              <a:t>7</a:t>
            </a:fld>
            <a:endParaRPr lang="en-AU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definition emphasizes the need to make explicit any assumptions about how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program will run, and the types of input it will process. To help clarify the issues,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 the abstract model of a program shown in Figure 11.1.  This illustrates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concepts taught in most introductory programming courses. A program reads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data from a variety of possible sources, processes that data according to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algorithm, and then generates output, possibly to multiple different destinations.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executes in the environment provided by some operating system, using the machine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instructions of some specific processor type. While processing the data,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will use system calls, and possibly other programs available on the system.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result in data being saved or modified on the system or cause some other side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effect as a result of the program execution. All of these aspects can interact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each other, often in complex ways.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writing a program, programmers typically focus on what is needed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solve whatever problem the program addresses. Hence their attention is on the steps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needed for success and the normal flow of execution of the program rather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considering every potential point of failure. They often make assumptions about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type of inputs a program will receive and the environment it executes in. Defensive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programming means these assumptions need to be validated by the program and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potential failures handled gracefully and safely. Correctly anticipating, checking,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handling all possible errors will certainly increase the amount of code needed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in, and the time taken to write, a program. This conflicts with business pressures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keep development times as short as possible to maximize market advantage. Unless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software security is a design goal, addressed from the start of program development,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secure program is unlikely to result.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Further, when changes are required to a program, the programmer often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focuses on the changes required and what needs to be achieved. Again, defensive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programming means that the programmer must carefully check any assumptions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made, check and handle all possible errors, and carefully check any interactions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existing code. Failure to identify and manage such interactions can result in incorrect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behavior and the introduction of vulnerabilities into a previously secure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Defensive programming thus requires a changed mindset to traditional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programming practices, with their emphasis on programs that solve the desired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problem for most users, most of the time. This changed mindset means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programmer needs an awareness of the consequences of failure and the techniques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used by attackers. Paranoia is a virtue, because the enormous growth in vulnerability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reports really does show that attackers are out to get you! This mindset has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recognize that normal testing techniques will not identify many of the vulnerabilities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may exist but that are triggered by highly unusual and unexpected inputs.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means that lessons must be learned from previous failures, ensuring that new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will not suffer the same weaknesses. It means that programs should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engineered, as far as possible, to be as resilient as possible in the face of any error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unexpected condition. Defensive programmers have to understand how failures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occur and the steps needed to reduce the chance of them occurring in their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45940-966A-6A45-9F48-443597D6B6D4}" type="slidenum">
              <a:rPr lang="en-AU" smtClean="0"/>
              <a:pPr/>
              <a:t>8</a:t>
            </a:fld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59F77A-98E9-514B-922B-A68CCC9357AE}" type="slidenum">
              <a:rPr lang="en-AU"/>
              <a:pPr/>
              <a:t>9</a:t>
            </a:fld>
            <a:endParaRPr lang="en-AU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necessity for security and reliability to be design goals from the inception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a project has long been recognized by most engineering disciplines. Society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general is intolerant of bridges collapsing, buildings falling down, or airplanes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crashing. The design of such items is expected to provide a high likelihood that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catastrophic events will not occur. Software development has not yet reached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level of maturity, and society tolerates far higher levels of failure in software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does in other engineering disciplines. This is despite the best efforts of software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engineers and the development of a number of software development and quality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standards [SEI06], [ISO12207]. While the focus of these standards is on the general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software development life cycle, they increasingly identify security as a key design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goal.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Recent years have seen increasing efforts to improve secure software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development processes. The Software Assurance Forum for Excellence in Code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SAFECode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), with a number of major IT industry companies as members, develop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publications outlining industry best practices for software assurance and providing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practical advice for implementing proven methods for secure software development,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including [SIMP11]. We discuss many of their recommended software security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practices in this chapter.</a:t>
            </a:r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However, the broader topic of software development techniques and standards,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the integration of security with them, is well beyond the scope of this text.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[MCGR06] and [VIEG01] provide much greater detail on these topics. [SIMP11]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recommends incorporating threat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modelling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also known as risk analysis, as part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design process. We discuss this area more generally in Chapter 14. Here we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explore some specific software security issues that should be incorporated into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wider development methodology. We examine the software security concerns of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various interactions with an executing program, as illustrated in Figure 11.1. We start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the critical issue of safe input handling, followed by security concerns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related to algorithm implementation, interaction with other components, and program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Output. When looking at these potential areas of concern, it is worth acknowledging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many security vulnerabilities result from a small set of common mistakes. We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discuss a number of these.</a:t>
            </a:r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examples in this chapter focus primarily on problems seen in Web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security. The rapid development of such applications, often by developers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insufficient awareness of security concerns, and their accessibility via the Internet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potentially large pool of attackers mean these applications are particularly vulnerable.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However, we emphasize that the principles discussed apply to all programs.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Safe programming practices should always be followed, even for seemingly innocuous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programs, because it is very difficult to predict the future uses of programs.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always possible that a simple utility, designed for local use, may later be incorporated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into a larger application, perhaps Web enabled, with significantly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security concerns.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B9344-A600-C44C-BFF3-F262E2EAB853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B68-3A81-2E4B-BA12-F5A493E24C50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B32E-5D81-2D4F-8CC9-49749ECC729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7A-0526-144F-9580-37ABB5A1E7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092-C6C6-4F4E-AC3B-C3372C3BCD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55AEC4-77F9-F44E-AF10-D517C4B655C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 xmlns:p14="http://schemas.microsoft.com/office/powerpoint/2010/main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image" Target="../media/image16.wmf"/><Relationship Id="rId9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4.w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6" Type="http://schemas.openxmlformats.org/officeDocument/2006/relationships/diagramColors" Target="../diagrams/colors11.xml"/><Relationship Id="rId7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4" Type="http://schemas.openxmlformats.org/officeDocument/2006/relationships/diagramLayout" Target="../diagrams/layout12.xml"/><Relationship Id="rId5" Type="http://schemas.openxmlformats.org/officeDocument/2006/relationships/diagramQuickStyle" Target="../diagrams/quickStyle12.xml"/><Relationship Id="rId6" Type="http://schemas.openxmlformats.org/officeDocument/2006/relationships/diagramColors" Target="../diagrams/colors12.xml"/><Relationship Id="rId7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2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4" Type="http://schemas.openxmlformats.org/officeDocument/2006/relationships/diagramLayout" Target="../diagrams/layout13.xml"/><Relationship Id="rId5" Type="http://schemas.openxmlformats.org/officeDocument/2006/relationships/diagramQuickStyle" Target="../diagrams/quickStyle13.xml"/><Relationship Id="rId6" Type="http://schemas.openxmlformats.org/officeDocument/2006/relationships/diagramColors" Target="../diagrams/colors13.xml"/><Relationship Id="rId7" Type="http://schemas.microsoft.com/office/2007/relationships/diagramDrawing" Target="../diagrams/drawing1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wmf"/><Relationship Id="rId5" Type="http://schemas.openxmlformats.org/officeDocument/2006/relationships/image" Target="../media/image10.w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95736" y="332656"/>
            <a:ext cx="4791334" cy="62268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531440"/>
            <a:ext cx="8229600" cy="1512168"/>
          </a:xfrm>
        </p:spPr>
        <p:txBody>
          <a:bodyPr/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Handling Program Input</a:t>
            </a:r>
          </a:p>
        </p:txBody>
      </p:sp>
      <p:graphicFrame>
        <p:nvGraphicFramePr>
          <p:cNvPr id="41" name="Content Placeholder 4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553106"/>
              </p:ext>
            </p:extLst>
          </p:nvPr>
        </p:nvGraphicFramePr>
        <p:xfrm>
          <a:off x="0" y="1052736"/>
          <a:ext cx="9036496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Input Size &amp; Buffer Overflow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92896"/>
            <a:ext cx="8229600" cy="4060304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rogrammers often make assumptions about the maximum expected size of input</a:t>
            </a:r>
          </a:p>
          <a:p>
            <a:pPr lvl="1">
              <a:buClr>
                <a:schemeClr val="accent2"/>
              </a:buClr>
            </a:pPr>
            <a:r>
              <a:rPr lang="en-US" sz="1800" dirty="0"/>
              <a:t>A</a:t>
            </a:r>
            <a:r>
              <a:rPr lang="en-US" sz="1800" dirty="0" smtClean="0"/>
              <a:t>llocated buffer size is not confirmed</a:t>
            </a:r>
          </a:p>
          <a:p>
            <a:pPr lvl="1">
              <a:buClr>
                <a:schemeClr val="accent2"/>
              </a:buClr>
            </a:pPr>
            <a:r>
              <a:rPr lang="en-US" sz="1800" dirty="0"/>
              <a:t>R</a:t>
            </a:r>
            <a:r>
              <a:rPr lang="en-US" sz="1800" dirty="0" smtClean="0"/>
              <a:t>esulting </a:t>
            </a:r>
            <a:r>
              <a:rPr lang="en-US" sz="1800" dirty="0"/>
              <a:t>in buffer overflow</a:t>
            </a:r>
            <a:r>
              <a:rPr lang="en-US" sz="1800" dirty="0" smtClean="0"/>
              <a:t> </a:t>
            </a:r>
          </a:p>
          <a:p>
            <a:r>
              <a:rPr lang="en-US" dirty="0"/>
              <a:t>T</a:t>
            </a:r>
            <a:r>
              <a:rPr lang="en-US" dirty="0" smtClean="0"/>
              <a:t>esting </a:t>
            </a:r>
            <a:r>
              <a:rPr lang="en-US" dirty="0"/>
              <a:t>may not identify vulnerability</a:t>
            </a:r>
            <a:endParaRPr lang="en-US" dirty="0" smtClean="0"/>
          </a:p>
          <a:p>
            <a:pPr lvl="1">
              <a:buClr>
                <a:schemeClr val="accent2"/>
              </a:buClr>
            </a:pPr>
            <a:r>
              <a:rPr lang="en-US" sz="1800" dirty="0"/>
              <a:t>Test inputs are unlikely to include large enough inputs to trigger the overflow</a:t>
            </a:r>
          </a:p>
          <a:p>
            <a:r>
              <a:rPr lang="en-US" dirty="0"/>
              <a:t>S</a:t>
            </a:r>
            <a:r>
              <a:rPr lang="en-US" dirty="0" smtClean="0"/>
              <a:t>afe </a:t>
            </a:r>
            <a:r>
              <a:rPr lang="en-US" dirty="0"/>
              <a:t>coding treats all input as </a:t>
            </a:r>
            <a:r>
              <a:rPr lang="en-US" dirty="0" smtClean="0"/>
              <a:t>dangerous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B91D"/>
                </a:solidFill>
              </a:rPr>
              <a:t>Interpretation of</a:t>
            </a:r>
            <a:r>
              <a:rPr lang="en-US" dirty="0" smtClean="0">
                <a:solidFill>
                  <a:srgbClr val="FFB91D"/>
                </a:solidFill>
              </a:rPr>
              <a:t> Program Input</a:t>
            </a:r>
            <a:endParaRPr lang="en-US" dirty="0">
              <a:solidFill>
                <a:srgbClr val="FFB91D"/>
              </a:solidFill>
            </a:endParaRP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700808"/>
            <a:ext cx="8064896" cy="4968552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rogram </a:t>
            </a:r>
            <a:r>
              <a:rPr lang="en-US" dirty="0"/>
              <a:t>input may be binary or text</a:t>
            </a:r>
          </a:p>
          <a:p>
            <a:pPr lvl="1">
              <a:buClr>
                <a:schemeClr val="accent2"/>
              </a:buClr>
            </a:pPr>
            <a:r>
              <a:rPr lang="en-US" sz="1800" dirty="0"/>
              <a:t>B</a:t>
            </a:r>
            <a:r>
              <a:rPr lang="en-US" sz="1800" dirty="0" smtClean="0"/>
              <a:t>inary </a:t>
            </a:r>
            <a:r>
              <a:rPr lang="en-US" sz="1800" dirty="0"/>
              <a:t>interpretation depends on encoding and is usually application specific</a:t>
            </a:r>
            <a:endParaRPr lang="en-US" sz="1800" dirty="0" smtClean="0"/>
          </a:p>
          <a:p>
            <a:r>
              <a:rPr lang="en-US" dirty="0"/>
              <a:t>T</a:t>
            </a:r>
            <a:r>
              <a:rPr lang="en-US" dirty="0" smtClean="0"/>
              <a:t>here is an increasing variety of character sets being used</a:t>
            </a:r>
          </a:p>
          <a:p>
            <a:pPr lvl="1">
              <a:buClr>
                <a:schemeClr val="accent2"/>
              </a:buClr>
            </a:pPr>
            <a:r>
              <a:rPr lang="en-US" sz="1800" dirty="0"/>
              <a:t>Care is needed to identify just which set is being used and what characters are being read</a:t>
            </a:r>
          </a:p>
          <a:p>
            <a:r>
              <a:rPr lang="en-US" dirty="0"/>
              <a:t>F</a:t>
            </a:r>
            <a:r>
              <a:rPr lang="en-US" dirty="0" smtClean="0"/>
              <a:t>ailure </a:t>
            </a:r>
            <a:r>
              <a:rPr lang="en-US" dirty="0"/>
              <a:t>to validate may result in an exploitable </a:t>
            </a:r>
            <a:r>
              <a:rPr lang="en-US" dirty="0" smtClean="0"/>
              <a:t>vulnerability</a:t>
            </a:r>
          </a:p>
          <a:p>
            <a:r>
              <a:rPr lang="en-US" dirty="0" smtClean="0"/>
              <a:t>2014 </a:t>
            </a:r>
            <a:r>
              <a:rPr lang="en-US" dirty="0" err="1" smtClean="0"/>
              <a:t>Heartbleed</a:t>
            </a:r>
            <a:r>
              <a:rPr lang="en-US" dirty="0" smtClean="0"/>
              <a:t> </a:t>
            </a:r>
            <a:r>
              <a:rPr lang="en-US" dirty="0" err="1" smtClean="0"/>
              <a:t>OpenSSL</a:t>
            </a:r>
            <a:r>
              <a:rPr lang="en-US" dirty="0" smtClean="0"/>
              <a:t> bug is a recent  example of a failure to check the validity                of a binary input value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013" y="5229200"/>
            <a:ext cx="1940987" cy="1628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171400"/>
            <a:ext cx="8229600" cy="1600200"/>
          </a:xfrm>
        </p:spPr>
        <p:txBody>
          <a:bodyPr/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Injection Attacks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916832"/>
            <a:ext cx="8229600" cy="20574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laws </a:t>
            </a:r>
            <a:r>
              <a:rPr lang="en-US" dirty="0"/>
              <a:t>relating to</a:t>
            </a:r>
            <a:r>
              <a:rPr lang="en-US" dirty="0" smtClean="0"/>
              <a:t> invalid handling of input data, specifically when program input data can accidentally or deliberately influence the flow of execution of the program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94939928"/>
              </p:ext>
            </p:extLst>
          </p:nvPr>
        </p:nvGraphicFramePr>
        <p:xfrm>
          <a:off x="1763688" y="3645024"/>
          <a:ext cx="5976664" cy="2958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2-10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8" t="5673" r="6223" b="8739"/>
          <a:stretch/>
        </p:blipFill>
        <p:spPr>
          <a:xfrm>
            <a:off x="1907704" y="116632"/>
            <a:ext cx="5256584" cy="6675519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2-10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" t="7341" r="5143" b="57956"/>
          <a:stretch/>
        </p:blipFill>
        <p:spPr>
          <a:xfrm>
            <a:off x="108558" y="1196752"/>
            <a:ext cx="8863674" cy="4464496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2-10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8" t="6674" r="6007" b="62127"/>
          <a:stretch/>
        </p:blipFill>
        <p:spPr>
          <a:xfrm>
            <a:off x="179512" y="1052736"/>
            <a:ext cx="8784976" cy="4056696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Cross Site Scripting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(XSS) Attacks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749207"/>
              </p:ext>
            </p:extLst>
          </p:nvPr>
        </p:nvGraphicFramePr>
        <p:xfrm>
          <a:off x="304800" y="1905000"/>
          <a:ext cx="85344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2-10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7" t="7508" r="4064" b="45610"/>
          <a:stretch/>
        </p:blipFill>
        <p:spPr>
          <a:xfrm>
            <a:off x="323528" y="692696"/>
            <a:ext cx="8424936" cy="5623881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914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Validating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Input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Syntax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35878"/>
              </p:ext>
            </p:extLst>
          </p:nvPr>
        </p:nvGraphicFramePr>
        <p:xfrm>
          <a:off x="457200" y="1905000"/>
          <a:ext cx="82296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28600"/>
            <a:ext cx="2209800" cy="22925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8600" y="2057400"/>
            <a:ext cx="1066800" cy="1469036"/>
          </a:xfrm>
          <a:prstGeom prst="rect">
            <a:avLst/>
          </a:prstGeom>
          <a:scene3d>
            <a:camera prst="orthographicFront">
              <a:rot lat="0" lon="10799978" rev="0"/>
            </a:camera>
            <a:lightRig rig="threePt" dir="t"/>
          </a:scene3d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Chapter 11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Software Security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4935" y="19794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white"/>
              </a:solidFill>
              <a:latin typeface="Arial" pitchFamily="-107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190"/>
          <a:stretch/>
        </p:blipFill>
        <p:spPr>
          <a:xfrm>
            <a:off x="3275856" y="908720"/>
            <a:ext cx="2592288" cy="2221260"/>
          </a:xfrm>
          <a:prstGeom prst="round1Rect">
            <a:avLst/>
          </a:prstGeom>
          <a:effectLst>
            <a:softEdge rad="127000"/>
          </a:effec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412776"/>
          </a:xfrm>
        </p:spPr>
        <p:txBody>
          <a:bodyPr/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Alternate Encodings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120500"/>
              </p:ext>
            </p:extLst>
          </p:nvPr>
        </p:nvGraphicFramePr>
        <p:xfrm>
          <a:off x="457200" y="1905000"/>
          <a:ext cx="82296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Validating Numeric Input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133600"/>
            <a:ext cx="84582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</a:t>
            </a:r>
            <a:r>
              <a:rPr lang="en-US" dirty="0" smtClean="0"/>
              <a:t>dditional concern when input data represents </a:t>
            </a:r>
            <a:r>
              <a:rPr lang="en-US" dirty="0"/>
              <a:t>numeric values</a:t>
            </a:r>
          </a:p>
          <a:p>
            <a:pPr>
              <a:lnSpc>
                <a:spcPct val="90000"/>
              </a:lnSpc>
            </a:pPr>
            <a:r>
              <a:rPr lang="en-US" dirty="0"/>
              <a:t>I</a:t>
            </a:r>
            <a:r>
              <a:rPr lang="en-US" dirty="0" smtClean="0"/>
              <a:t>nternally </a:t>
            </a:r>
            <a:r>
              <a:rPr lang="en-US" dirty="0"/>
              <a:t>stored in fixed sized value</a:t>
            </a:r>
            <a:endParaRPr lang="en-US" dirty="0" smtClean="0"/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 smtClean="0"/>
              <a:t>8</a:t>
            </a:r>
            <a:r>
              <a:rPr lang="en-US" dirty="0"/>
              <a:t>, 16, 32, 64-bit </a:t>
            </a:r>
            <a:r>
              <a:rPr lang="en-US" dirty="0" smtClean="0"/>
              <a:t>integers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F</a:t>
            </a:r>
            <a:r>
              <a:rPr lang="en-US" dirty="0" smtClean="0"/>
              <a:t>loating point numbers depend on the processor used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V</a:t>
            </a:r>
            <a:r>
              <a:rPr lang="en-US" dirty="0" smtClean="0"/>
              <a:t>alues may be signed </a:t>
            </a:r>
            <a:r>
              <a:rPr lang="en-US" dirty="0"/>
              <a:t>or unsigned</a:t>
            </a:r>
          </a:p>
          <a:p>
            <a:pPr>
              <a:lnSpc>
                <a:spcPct val="90000"/>
              </a:lnSpc>
            </a:pPr>
            <a:r>
              <a:rPr lang="en-US" dirty="0"/>
              <a:t>M</a:t>
            </a:r>
            <a:r>
              <a:rPr lang="en-US" dirty="0" smtClean="0"/>
              <a:t>ust </a:t>
            </a:r>
            <a:r>
              <a:rPr lang="en-US" dirty="0"/>
              <a:t>correctly interpret text </a:t>
            </a:r>
            <a:r>
              <a:rPr lang="en-US" dirty="0" smtClean="0"/>
              <a:t>form and process </a:t>
            </a:r>
            <a:r>
              <a:rPr lang="en-US" dirty="0"/>
              <a:t>consistently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Have issues comparing signed to unsigned 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Could be used to thwart buffer overflow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42931" y="62912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5334000"/>
            <a:ext cx="1816100" cy="1524000"/>
          </a:xfrm>
          <a:prstGeom prst="rect">
            <a:avLst/>
          </a:prstGeom>
          <a:scene3d>
            <a:camera prst="orthographicFront">
              <a:rot lat="0" lon="9899978" rev="0"/>
            </a:camera>
            <a:lightRig rig="threePt" dir="t"/>
          </a:scene3d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243408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Input </a:t>
            </a:r>
            <a:r>
              <a:rPr lang="en-US" dirty="0" err="1">
                <a:solidFill>
                  <a:srgbClr val="FFB91D"/>
                </a:solidFill>
              </a:rPr>
              <a:t>Fuzzing</a:t>
            </a:r>
            <a:endParaRPr lang="en-US" dirty="0">
              <a:solidFill>
                <a:srgbClr val="FFB91D"/>
              </a:solidFill>
            </a:endParaRPr>
          </a:p>
        </p:txBody>
      </p:sp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</a:t>
            </a:r>
            <a:r>
              <a:rPr lang="en-US" dirty="0" smtClean="0"/>
              <a:t>eveloped by Professor Barton Miller at the University of Wisconsin Madison in 1989</a:t>
            </a:r>
          </a:p>
          <a:p>
            <a:r>
              <a:rPr lang="en-US" dirty="0"/>
              <a:t>S</a:t>
            </a:r>
            <a:r>
              <a:rPr lang="en-US" dirty="0" smtClean="0"/>
              <a:t>oftware testing technique that uses randomly generated data as inputs to a program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ange of inputs is very large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ntent is to determine if the program or function correctly handles abnormal inputs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imple</a:t>
            </a:r>
            <a:r>
              <a:rPr lang="en-US" dirty="0"/>
              <a:t>, free of assumptions, cheap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ssists </a:t>
            </a:r>
            <a:r>
              <a:rPr lang="en-US" dirty="0"/>
              <a:t>with reliability as well as security</a:t>
            </a:r>
          </a:p>
          <a:p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also use templates to generate classes of known problem </a:t>
            </a:r>
            <a:r>
              <a:rPr lang="en-US" dirty="0" smtClean="0"/>
              <a:t>inputs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isadvantage is that bugs triggered by other forms of input would be missed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ombination of approaches is needed for reasonably comprehensive coverage of the inputs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Writing Safe Program Code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229600" cy="2362200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econd component is </a:t>
            </a:r>
            <a:r>
              <a:rPr lang="en-US" dirty="0"/>
              <a:t>processing of data by some algorithm to solve required problem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igh-level languages are typically compiled and linked into machine code which is then directly executed by the target processor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18978068"/>
              </p:ext>
            </p:extLst>
          </p:nvPr>
        </p:nvGraphicFramePr>
        <p:xfrm>
          <a:off x="1600200" y="4419600"/>
          <a:ext cx="6096000" cy="226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4664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Correct Algorithm Implementation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679728"/>
              </p:ext>
            </p:extLst>
          </p:nvPr>
        </p:nvGraphicFramePr>
        <p:xfrm>
          <a:off x="152400" y="1600200"/>
          <a:ext cx="87630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868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B91D"/>
                </a:solidFill>
              </a:rPr>
              <a:t>Ensuring </a:t>
            </a:r>
            <a:r>
              <a:rPr lang="en-US" dirty="0">
                <a:solidFill>
                  <a:srgbClr val="FFB91D"/>
                </a:solidFill>
              </a:rPr>
              <a:t>Machine </a:t>
            </a:r>
            <a:r>
              <a:rPr lang="en-US" dirty="0" smtClean="0">
                <a:solidFill>
                  <a:srgbClr val="FFB91D"/>
                </a:solidFill>
              </a:rPr>
              <a:t>Language Corresponds to Algorithm</a:t>
            </a:r>
            <a:endParaRPr lang="en-US" dirty="0">
              <a:solidFill>
                <a:srgbClr val="FFB91D"/>
              </a:solidFill>
            </a:endParaRPr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95800"/>
          </a:xfrm>
        </p:spPr>
        <p:txBody>
          <a:bodyPr>
            <a:norm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ssue is ignored by most programmers</a:t>
            </a:r>
          </a:p>
          <a:p>
            <a:pPr lvl="1">
              <a:buClr>
                <a:schemeClr val="accent2"/>
              </a:buClr>
            </a:pPr>
            <a:r>
              <a:rPr lang="en-US" sz="1800" dirty="0"/>
              <a:t>Assumption is that the compiler or interpreter generates or executes code that validly implements the language statements</a:t>
            </a:r>
          </a:p>
          <a:p>
            <a:r>
              <a:rPr lang="en-US" sz="2800" dirty="0"/>
              <a:t>Requires comparing machine code with original source</a:t>
            </a:r>
          </a:p>
          <a:p>
            <a:pPr lvl="1">
              <a:buClr>
                <a:schemeClr val="accent2"/>
              </a:buClr>
            </a:pPr>
            <a:r>
              <a:rPr lang="en-US" sz="1800" dirty="0"/>
              <a:t>Slow and difficult</a:t>
            </a:r>
          </a:p>
          <a:p>
            <a:pPr marL="342900" lvl="1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dirty="0"/>
              <a:t>Development of computer systems with very high assurance level is the one area where this level of checking is required</a:t>
            </a:r>
          </a:p>
          <a:p>
            <a:pPr lvl="1">
              <a:buClr>
                <a:schemeClr val="accent2"/>
              </a:buClr>
            </a:pPr>
            <a:r>
              <a:rPr lang="en-US" sz="1800" dirty="0"/>
              <a:t>S</a:t>
            </a:r>
            <a:r>
              <a:rPr lang="en-US" sz="1800" dirty="0" smtClean="0"/>
              <a:t>pecifically  Common Criteria assurance level of EAL 7</a:t>
            </a:r>
            <a:endParaRPr lang="en-US" sz="18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548680"/>
            <a:ext cx="7543800" cy="1143000"/>
          </a:xfrm>
        </p:spPr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Correct Data Interpretation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323528" y="2204864"/>
            <a:ext cx="3931920" cy="4419599"/>
          </a:xfrm>
        </p:spPr>
        <p:txBody>
          <a:bodyPr>
            <a:normAutofit/>
          </a:bodyPr>
          <a:lstStyle/>
          <a:p>
            <a:pPr>
              <a:buSzPct val="130000"/>
            </a:pP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stored as bits/bytes in computer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G</a:t>
            </a:r>
            <a:r>
              <a:rPr lang="en-US" dirty="0" smtClean="0"/>
              <a:t>rouped </a:t>
            </a:r>
            <a:r>
              <a:rPr lang="en-US" dirty="0"/>
              <a:t>as </a:t>
            </a:r>
            <a:r>
              <a:rPr lang="en-US" dirty="0" smtClean="0"/>
              <a:t>words or </a:t>
            </a:r>
            <a:r>
              <a:rPr lang="en-US" dirty="0" err="1" smtClean="0"/>
              <a:t>longwords</a:t>
            </a:r>
            <a:endParaRPr lang="en-US" dirty="0" smtClean="0"/>
          </a:p>
          <a:p>
            <a:pPr lvl="1">
              <a:buClr>
                <a:schemeClr val="accent2"/>
              </a:buClr>
            </a:pPr>
            <a:r>
              <a:rPr lang="en-US" dirty="0"/>
              <a:t>A</a:t>
            </a:r>
            <a:r>
              <a:rPr lang="en-US" dirty="0" smtClean="0"/>
              <a:t>ccessed and manipulated in memory or copied into processor registers before being used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I</a:t>
            </a:r>
            <a:r>
              <a:rPr lang="en-US" dirty="0" smtClean="0"/>
              <a:t>nterpretation </a:t>
            </a:r>
            <a:r>
              <a:rPr lang="en-US" dirty="0"/>
              <a:t>depends on machine </a:t>
            </a:r>
            <a:r>
              <a:rPr lang="en-US" dirty="0" smtClean="0"/>
              <a:t>instruction executed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788024" y="2060848"/>
            <a:ext cx="4041648" cy="4526280"/>
          </a:xfrm>
        </p:spPr>
        <p:txBody>
          <a:bodyPr>
            <a:normAutofit/>
          </a:bodyPr>
          <a:lstStyle/>
          <a:p>
            <a:pPr>
              <a:buSzPct val="130000"/>
            </a:pPr>
            <a:r>
              <a:rPr lang="en-US" dirty="0"/>
              <a:t>Different languages provide different capabilities for restricting and validating interpretation of data in variables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Strongly typed languages are more limited, safer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Other languages allow more liberal interpretation of data and permit program code to explicitly change their interpretation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2474257" y="4084544"/>
            <a:ext cx="4114802" cy="605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12332">
            <a:off x="-36008" y="143366"/>
            <a:ext cx="1816100" cy="1524000"/>
          </a:xfrm>
          <a:prstGeom prst="rect">
            <a:avLst/>
          </a:prstGeom>
          <a:scene3d>
            <a:camera prst="orthographicFront">
              <a:rot lat="0" lon="299981" rev="0"/>
            </a:camera>
            <a:lightRig rig="threePt" dir="t"/>
          </a:scene3d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Correct Use of Memory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060848"/>
            <a:ext cx="8610600" cy="4492352"/>
          </a:xfrm>
        </p:spPr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dirty="0" smtClean="0"/>
              <a:t>ssue </a:t>
            </a:r>
            <a:r>
              <a:rPr lang="en-US" dirty="0"/>
              <a:t>of dynamic memory allocation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to manipulate unknown amounts of data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llocated </a:t>
            </a:r>
            <a:r>
              <a:rPr lang="en-US" dirty="0"/>
              <a:t>when needed, released when done</a:t>
            </a:r>
          </a:p>
          <a:p>
            <a:r>
              <a:rPr lang="en-US" dirty="0"/>
              <a:t>M</a:t>
            </a:r>
            <a:r>
              <a:rPr lang="en-US" dirty="0" smtClean="0"/>
              <a:t>emory leak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teady reduction in memory available on the heap to the point where it is completely exhausted</a:t>
            </a:r>
          </a:p>
          <a:p>
            <a:r>
              <a:rPr lang="en-US" dirty="0"/>
              <a:t>M</a:t>
            </a:r>
            <a:r>
              <a:rPr lang="en-US" dirty="0" smtClean="0"/>
              <a:t>any </a:t>
            </a:r>
            <a:r>
              <a:rPr lang="en-US" dirty="0"/>
              <a:t>older languages have no explicit support for dynamic memory allocation</a:t>
            </a:r>
            <a:endParaRPr lang="en-US" dirty="0" smtClean="0"/>
          </a:p>
          <a:p>
            <a:pPr lvl="1"/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standard library</a:t>
            </a:r>
            <a:r>
              <a:rPr lang="en-US" dirty="0" smtClean="0"/>
              <a:t> routines to allocate and release memory</a:t>
            </a:r>
          </a:p>
          <a:p>
            <a:r>
              <a:rPr lang="en-US" dirty="0"/>
              <a:t>M</a:t>
            </a:r>
            <a:r>
              <a:rPr lang="en-US" dirty="0" smtClean="0"/>
              <a:t>odern </a:t>
            </a:r>
            <a:r>
              <a:rPr lang="en-US" dirty="0"/>
              <a:t>languages handle automatically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7813"/>
            <a:ext cx="9144000" cy="1322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B91D"/>
                </a:solidFill>
              </a:rPr>
              <a:t>Race </a:t>
            </a:r>
            <a:r>
              <a:rPr lang="en-US" dirty="0" smtClean="0">
                <a:solidFill>
                  <a:srgbClr val="FFB91D"/>
                </a:solidFill>
              </a:rPr>
              <a:t>Conditions</a:t>
            </a:r>
            <a:endParaRPr lang="en-US" dirty="0">
              <a:solidFill>
                <a:srgbClr val="FFB91D"/>
              </a:solidFill>
            </a:endParaRPr>
          </a:p>
        </p:txBody>
      </p:sp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057400"/>
            <a:ext cx="8382000" cy="4572000"/>
          </a:xfrm>
        </p:spPr>
        <p:txBody>
          <a:bodyPr>
            <a:normAutofit/>
          </a:bodyPr>
          <a:lstStyle/>
          <a:p>
            <a:pPr>
              <a:buSzPct val="130000"/>
            </a:pPr>
            <a:r>
              <a:rPr lang="en-US" dirty="0"/>
              <a:t>W</a:t>
            </a:r>
            <a:r>
              <a:rPr lang="en-US" dirty="0" smtClean="0"/>
              <a:t>ithout synchronization of accesses it is possible that values may be corrupted or changes lost due to overlapping access, use, and replacement of shared values</a:t>
            </a:r>
          </a:p>
          <a:p>
            <a:pPr>
              <a:buSzPct val="130000"/>
            </a:pPr>
            <a:r>
              <a:rPr lang="en-US" dirty="0"/>
              <a:t>A</a:t>
            </a:r>
            <a:r>
              <a:rPr lang="en-US" dirty="0" smtClean="0"/>
              <a:t>rise when writing concurrent code whose solution requires the correct selection and use of appropriate synchronization primitives</a:t>
            </a:r>
          </a:p>
          <a:p>
            <a:pPr>
              <a:buSzPct val="130000"/>
            </a:pPr>
            <a:r>
              <a:rPr lang="en-US" dirty="0"/>
              <a:t>D</a:t>
            </a:r>
            <a:r>
              <a:rPr lang="en-US" dirty="0" smtClean="0"/>
              <a:t>eadlock</a:t>
            </a:r>
          </a:p>
          <a:p>
            <a:pPr lvl="1">
              <a:buClr>
                <a:schemeClr val="accent2"/>
              </a:buClr>
              <a:buSzPct val="100000"/>
            </a:pPr>
            <a:r>
              <a:rPr lang="en-US" dirty="0"/>
              <a:t>P</a:t>
            </a:r>
            <a:r>
              <a:rPr lang="en-US" dirty="0" smtClean="0"/>
              <a:t>rocesses or threads wait on a resource held by the other</a:t>
            </a:r>
          </a:p>
          <a:p>
            <a:pPr lvl="1">
              <a:buClr>
                <a:schemeClr val="accent2"/>
              </a:buClr>
              <a:buSzPct val="100000"/>
            </a:pPr>
            <a:r>
              <a:rPr lang="en-US" dirty="0"/>
              <a:t>O</a:t>
            </a:r>
            <a:r>
              <a:rPr lang="en-US" dirty="0" smtClean="0"/>
              <a:t>ne or more programs has to be terminated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1600200"/>
          </a:xfrm>
        </p:spPr>
        <p:txBody>
          <a:bodyPr/>
          <a:lstStyle/>
          <a:p>
            <a:r>
              <a:rPr lang="en-US" dirty="0" smtClean="0">
                <a:solidFill>
                  <a:srgbClr val="FFB91D"/>
                </a:solidFill>
              </a:rPr>
              <a:t>Operating System Interaction</a:t>
            </a:r>
            <a:endParaRPr lang="en-US" dirty="0">
              <a:solidFill>
                <a:srgbClr val="FFB91D"/>
              </a:solidFill>
            </a:endParaRPr>
          </a:p>
        </p:txBody>
      </p:sp>
      <p:sp>
        <p:nvSpPr>
          <p:cNvPr id="25805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2117523"/>
            <a:ext cx="8229600" cy="4724400"/>
          </a:xfrm>
        </p:spPr>
        <p:txBody>
          <a:bodyPr>
            <a:normAutofit/>
          </a:bodyPr>
          <a:lstStyle/>
          <a:p>
            <a:pPr>
              <a:buSzPct val="130000"/>
            </a:pPr>
            <a:r>
              <a:rPr lang="en-US" dirty="0"/>
              <a:t>P</a:t>
            </a:r>
            <a:r>
              <a:rPr lang="en-US" dirty="0" smtClean="0"/>
              <a:t>rograms </a:t>
            </a:r>
            <a:r>
              <a:rPr lang="en-US" dirty="0"/>
              <a:t>execute on systems under</a:t>
            </a:r>
            <a:r>
              <a:rPr lang="en-US" dirty="0" smtClean="0"/>
              <a:t> the control of an operating system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ediates </a:t>
            </a:r>
            <a:r>
              <a:rPr lang="en-US" dirty="0"/>
              <a:t>and shares access to resources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onstructs </a:t>
            </a:r>
            <a:r>
              <a:rPr lang="en-US" dirty="0"/>
              <a:t>execution environment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ncludes </a:t>
            </a:r>
            <a:r>
              <a:rPr lang="en-US" dirty="0"/>
              <a:t>environment variables and arguments</a:t>
            </a:r>
          </a:p>
          <a:p>
            <a:pPr>
              <a:buSzPct val="130000"/>
            </a:pPr>
            <a:r>
              <a:rPr lang="en-US" dirty="0"/>
              <a:t>S</a:t>
            </a:r>
            <a:r>
              <a:rPr lang="en-US" dirty="0" smtClean="0"/>
              <a:t>ystems </a:t>
            </a:r>
            <a:r>
              <a:rPr lang="en-US" dirty="0"/>
              <a:t>have a concept of multiple users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esources are owned by a user and have permissions granting access with various rights to different categories of users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rograms need access to various resources, however excessive levels of access are dangerous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oncerns when multiple programs access shared resources such             as a common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080" y="5271607"/>
            <a:ext cx="1487488" cy="1552161"/>
          </a:xfrm>
          <a:prstGeom prst="rect">
            <a:avLst/>
          </a:prstGeom>
          <a:effectLst>
            <a:outerShdw blurRad="50800" dist="38100" dir="2700000" algn="tl" rotWithShape="0">
              <a:schemeClr val="bg2">
                <a:alpha val="43000"/>
              </a:schemeClr>
            </a:outerShdw>
          </a:effec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Software </a:t>
            </a:r>
            <a:r>
              <a:rPr kumimoji="1"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Security Issues</a:t>
            </a:r>
            <a:endParaRPr kumimoji="1" lang="en-AU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381000" y="2133600"/>
            <a:ext cx="3931920" cy="4495799"/>
          </a:xfrm>
        </p:spPr>
        <p:txBody>
          <a:bodyPr>
            <a:normAutofit/>
          </a:bodyPr>
          <a:lstStyle/>
          <a:p>
            <a:r>
              <a:rPr lang="en-AU" dirty="0"/>
              <a:t>M</a:t>
            </a:r>
            <a:r>
              <a:rPr lang="en-AU" dirty="0" smtClean="0"/>
              <a:t>any </a:t>
            </a:r>
            <a:r>
              <a:rPr lang="en-AU" dirty="0"/>
              <a:t>vulnerabilities result from poor programming </a:t>
            </a:r>
            <a:r>
              <a:rPr lang="en-AU" dirty="0" smtClean="0"/>
              <a:t>practices</a:t>
            </a:r>
          </a:p>
          <a:p>
            <a:r>
              <a:rPr lang="en-AU" dirty="0"/>
              <a:t>C</a:t>
            </a:r>
            <a:r>
              <a:rPr lang="en-AU" dirty="0" smtClean="0"/>
              <a:t>onsequence </a:t>
            </a:r>
            <a:r>
              <a:rPr lang="en-AU" dirty="0"/>
              <a:t>from insufficient </a:t>
            </a:r>
            <a:r>
              <a:rPr lang="en-AU" dirty="0" smtClean="0"/>
              <a:t>checking and validation </a:t>
            </a:r>
            <a:r>
              <a:rPr lang="en-AU" dirty="0"/>
              <a:t>of</a:t>
            </a:r>
            <a:r>
              <a:rPr lang="en-AU" dirty="0" smtClean="0"/>
              <a:t> data and error codes</a:t>
            </a:r>
          </a:p>
          <a:p>
            <a:pPr lvl="1">
              <a:buClr>
                <a:schemeClr val="accent2">
                  <a:lumMod val="60000"/>
                  <a:lumOff val="40000"/>
                </a:schemeClr>
              </a:buClr>
            </a:pPr>
            <a:r>
              <a:rPr lang="en-AU" dirty="0"/>
              <a:t>A</a:t>
            </a:r>
            <a:r>
              <a:rPr lang="en-AU" dirty="0" smtClean="0"/>
              <a:t>wareness </a:t>
            </a:r>
            <a:r>
              <a:rPr lang="en-AU" dirty="0"/>
              <a:t>of</a:t>
            </a:r>
            <a:r>
              <a:rPr lang="en-AU" dirty="0" smtClean="0"/>
              <a:t> these issues </a:t>
            </a:r>
            <a:r>
              <a:rPr lang="en-AU" dirty="0"/>
              <a:t>is</a:t>
            </a:r>
            <a:r>
              <a:rPr lang="en-AU" dirty="0" smtClean="0"/>
              <a:t> a critical initial step in writing more secure program code</a:t>
            </a:r>
          </a:p>
          <a:p>
            <a:pPr>
              <a:buFont typeface="Wingdings" pitchFamily="-110" charset="2"/>
              <a:buNone/>
            </a:pPr>
            <a:r>
              <a:rPr lang="en-US" b="1" dirty="0"/>
              <a:t>	</a:t>
            </a:r>
            <a:endParaRPr lang="en-AU" dirty="0">
              <a:effectLst/>
              <a:latin typeface="Times" pitchFamily="-110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46251847"/>
              </p:ext>
            </p:extLst>
          </p:nvPr>
        </p:nvGraphicFramePr>
        <p:xfrm>
          <a:off x="4495800" y="2573337"/>
          <a:ext cx="4267200" cy="4284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1261" y="4800600"/>
            <a:ext cx="1232739" cy="2057400"/>
          </a:xfrm>
          <a:prstGeom prst="rect">
            <a:avLst/>
          </a:prstGeom>
          <a:scene3d>
            <a:camera prst="orthographicFront">
              <a:rot lat="0" lon="11099976" rev="0"/>
            </a:camera>
            <a:lightRig rig="threePt" dir="t"/>
          </a:scene3d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171400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Environment Variables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844824"/>
            <a:ext cx="8229600" cy="4784576"/>
          </a:xfrm>
        </p:spPr>
        <p:txBody>
          <a:bodyPr>
            <a:normAutofit/>
          </a:bodyPr>
          <a:lstStyle/>
          <a:p>
            <a:pPr>
              <a:buSzPct val="130000"/>
            </a:pPr>
            <a:r>
              <a:rPr lang="en-US" dirty="0"/>
              <a:t>C</a:t>
            </a:r>
            <a:r>
              <a:rPr lang="en-US" dirty="0" smtClean="0"/>
              <a:t>ollection of string values inherited by each process from its parent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C</a:t>
            </a:r>
            <a:r>
              <a:rPr lang="en-US" dirty="0" smtClean="0"/>
              <a:t>an affect the way a running process behaves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I</a:t>
            </a:r>
            <a:r>
              <a:rPr lang="en-US" dirty="0" smtClean="0"/>
              <a:t>ncluded in memory when it is constructed</a:t>
            </a:r>
          </a:p>
          <a:p>
            <a:pPr>
              <a:buSzPct val="130000"/>
            </a:pPr>
            <a:r>
              <a:rPr lang="en-US" dirty="0" smtClean="0"/>
              <a:t>Can </a:t>
            </a:r>
            <a:r>
              <a:rPr lang="en-US" dirty="0"/>
              <a:t>be modified by the program process at any time</a:t>
            </a:r>
          </a:p>
          <a:p>
            <a:pPr lvl="1">
              <a:buClr>
                <a:schemeClr val="accent2"/>
              </a:buClr>
            </a:pPr>
            <a:r>
              <a:rPr lang="en-US" dirty="0" smtClean="0"/>
              <a:t>Modifications </a:t>
            </a:r>
            <a:r>
              <a:rPr lang="en-US" dirty="0"/>
              <a:t>will be passed to its children</a:t>
            </a:r>
          </a:p>
          <a:p>
            <a:pPr>
              <a:buSzPct val="130000"/>
            </a:pPr>
            <a:r>
              <a:rPr lang="en-US" dirty="0"/>
              <a:t>A</a:t>
            </a:r>
            <a:r>
              <a:rPr lang="en-US" dirty="0" smtClean="0"/>
              <a:t>nother </a:t>
            </a:r>
            <a:r>
              <a:rPr lang="en-US" dirty="0"/>
              <a:t>source of untrusted program input</a:t>
            </a:r>
          </a:p>
          <a:p>
            <a:pPr>
              <a:buSzPct val="130000"/>
            </a:pPr>
            <a:r>
              <a:rPr lang="en-US" dirty="0" smtClean="0"/>
              <a:t>Most </a:t>
            </a:r>
            <a:r>
              <a:rPr lang="en-US" dirty="0"/>
              <a:t>common use is by a local user attempting to gain increased privileges</a:t>
            </a:r>
          </a:p>
          <a:p>
            <a:pPr lvl="1">
              <a:buClr>
                <a:schemeClr val="accent2"/>
              </a:buClr>
            </a:pPr>
            <a:r>
              <a:rPr lang="en-US" dirty="0" smtClean="0"/>
              <a:t>Goal </a:t>
            </a:r>
            <a:r>
              <a:rPr lang="en-US" dirty="0"/>
              <a:t>is to subvert a program that grants superuser or </a:t>
            </a:r>
            <a:r>
              <a:rPr lang="en-US" dirty="0" smtClean="0"/>
              <a:t>                 administrator </a:t>
            </a:r>
            <a:r>
              <a:rPr lang="en-US" dirty="0"/>
              <a:t>privileges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5263200"/>
            <a:ext cx="1718283" cy="156667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2-10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0" t="10511" r="4063" b="53618"/>
          <a:stretch/>
        </p:blipFill>
        <p:spPr>
          <a:xfrm>
            <a:off x="253544" y="980728"/>
            <a:ext cx="8638936" cy="4381048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Vulnerable Compiled Programs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175701736"/>
              </p:ext>
            </p:extLst>
          </p:nvPr>
        </p:nvGraphicFramePr>
        <p:xfrm>
          <a:off x="611560" y="2204864"/>
          <a:ext cx="8212832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99392"/>
            <a:ext cx="8229600" cy="1268760"/>
          </a:xfrm>
        </p:spPr>
        <p:txBody>
          <a:bodyPr/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Use of Least Privilege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27713"/>
              </p:ext>
            </p:extLst>
          </p:nvPr>
        </p:nvGraphicFramePr>
        <p:xfrm>
          <a:off x="228600" y="1600200"/>
          <a:ext cx="8763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8307" y="7153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>
            <a:norm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Root/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Administrator Privileges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127412"/>
              </p:ext>
            </p:extLst>
          </p:nvPr>
        </p:nvGraphicFramePr>
        <p:xfrm>
          <a:off x="307374" y="1828800"/>
          <a:ext cx="8455626" cy="4846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600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System Calls and</a:t>
            </a:r>
            <a:b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Standard Library Functions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607248"/>
              </p:ext>
            </p:extLst>
          </p:nvPr>
        </p:nvGraphicFramePr>
        <p:xfrm>
          <a:off x="467544" y="2492896"/>
          <a:ext cx="8229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2-10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" t="8842" r="5360" b="46778"/>
          <a:stretch/>
        </p:blipFill>
        <p:spPr>
          <a:xfrm>
            <a:off x="211366" y="606420"/>
            <a:ext cx="8681114" cy="5605379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600200"/>
          </a:xfrm>
        </p:spPr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Preventing Race 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Conditions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2276872"/>
            <a:ext cx="8382000" cy="5181600"/>
          </a:xfrm>
        </p:spPr>
        <p:txBody>
          <a:bodyPr/>
          <a:lstStyle/>
          <a:p>
            <a:pPr>
              <a:lnSpc>
                <a:spcPct val="90000"/>
              </a:lnSpc>
              <a:buSzPct val="130000"/>
            </a:pPr>
            <a:r>
              <a:rPr lang="en-US" dirty="0"/>
              <a:t>P</a:t>
            </a:r>
            <a:r>
              <a:rPr lang="en-US" dirty="0" smtClean="0"/>
              <a:t>rograms </a:t>
            </a:r>
            <a:r>
              <a:rPr lang="en-US" dirty="0"/>
              <a:t>may</a:t>
            </a:r>
            <a:r>
              <a:rPr lang="en-US" dirty="0" smtClean="0"/>
              <a:t> need to access a common system resource</a:t>
            </a:r>
          </a:p>
          <a:p>
            <a:pPr>
              <a:lnSpc>
                <a:spcPct val="90000"/>
              </a:lnSpc>
              <a:buSzPct val="130000"/>
            </a:pPr>
            <a:r>
              <a:rPr lang="en-US" dirty="0"/>
              <a:t>N</a:t>
            </a:r>
            <a:r>
              <a:rPr lang="en-US" dirty="0" smtClean="0"/>
              <a:t>eed </a:t>
            </a:r>
            <a:r>
              <a:rPr lang="en-US" dirty="0"/>
              <a:t>suitable synchronization mechanisms</a:t>
            </a:r>
          </a:p>
          <a:p>
            <a:pPr lvl="1">
              <a:lnSpc>
                <a:spcPct val="90000"/>
              </a:lnSpc>
              <a:buClr>
                <a:schemeClr val="accent2"/>
              </a:buClr>
            </a:pPr>
            <a:r>
              <a:rPr lang="en-US" sz="1800" dirty="0" smtClean="0"/>
              <a:t> Most common technique is to acquire a lock on the shared file</a:t>
            </a:r>
          </a:p>
          <a:p>
            <a:pPr>
              <a:lnSpc>
                <a:spcPct val="90000"/>
              </a:lnSpc>
              <a:buSzPct val="130000"/>
            </a:pPr>
            <a:r>
              <a:rPr lang="en-US" dirty="0" err="1" smtClean="0"/>
              <a:t>Lockfile</a:t>
            </a:r>
            <a:endParaRPr lang="en-US" dirty="0"/>
          </a:p>
          <a:p>
            <a:pPr lvl="1">
              <a:lnSpc>
                <a:spcPct val="90000"/>
              </a:lnSpc>
              <a:buClr>
                <a:schemeClr val="accent2"/>
              </a:buClr>
            </a:pPr>
            <a:r>
              <a:rPr lang="en-US" sz="1800" dirty="0" smtClean="0"/>
              <a:t>Process </a:t>
            </a:r>
            <a:r>
              <a:rPr lang="en-US" sz="1800" dirty="0"/>
              <a:t>must create and own the </a:t>
            </a:r>
            <a:r>
              <a:rPr lang="en-US" sz="1800" dirty="0" err="1"/>
              <a:t>lockfile</a:t>
            </a:r>
            <a:r>
              <a:rPr lang="en-US" sz="1800" dirty="0"/>
              <a:t> in order to gain access to the shared resource</a:t>
            </a:r>
          </a:p>
          <a:p>
            <a:pPr lvl="1">
              <a:lnSpc>
                <a:spcPct val="90000"/>
              </a:lnSpc>
              <a:buClr>
                <a:schemeClr val="accent2"/>
              </a:buClr>
            </a:pPr>
            <a:r>
              <a:rPr lang="en-US" sz="1800" dirty="0" smtClean="0"/>
              <a:t>Concerns</a:t>
            </a:r>
            <a:endParaRPr lang="en-US" sz="1800" dirty="0"/>
          </a:p>
          <a:p>
            <a:pPr lvl="2">
              <a:lnSpc>
                <a:spcPct val="90000"/>
              </a:lnSpc>
            </a:pPr>
            <a:r>
              <a:rPr lang="en-US" dirty="0"/>
              <a:t>I</a:t>
            </a:r>
            <a:r>
              <a:rPr lang="en-US" dirty="0" smtClean="0"/>
              <a:t>f a program chooses to ignore the existence of the </a:t>
            </a:r>
            <a:r>
              <a:rPr lang="en-US" dirty="0" err="1" smtClean="0"/>
              <a:t>lockfile</a:t>
            </a:r>
            <a:r>
              <a:rPr lang="en-US" dirty="0" smtClean="0"/>
              <a:t> and access the shared resource the system will not prevent this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</a:t>
            </a:r>
            <a:r>
              <a:rPr lang="en-US" dirty="0" smtClean="0"/>
              <a:t>ll programs using this form of synchronization must cooperate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</a:t>
            </a:r>
            <a:r>
              <a:rPr lang="en-US" dirty="0" smtClean="0"/>
              <a:t>mplementation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2-10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7" t="7841" r="4711" b="60793"/>
          <a:stretch/>
        </p:blipFill>
        <p:spPr>
          <a:xfrm>
            <a:off x="107504" y="1387614"/>
            <a:ext cx="8860678" cy="3985601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xmlns:p14="http://schemas.microsoft.com/office/powerpoint/2010/main">
    <p:wheel spokes="3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Safe Temporary Files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4800600"/>
          </a:xfrm>
        </p:spPr>
        <p:txBody>
          <a:bodyPr/>
          <a:lstStyle/>
          <a:p>
            <a:pPr>
              <a:lnSpc>
                <a:spcPct val="90000"/>
              </a:lnSpc>
              <a:buSzPct val="130000"/>
            </a:pPr>
            <a:r>
              <a:rPr lang="en-US" dirty="0"/>
              <a:t>M</a:t>
            </a:r>
            <a:r>
              <a:rPr lang="en-US" dirty="0" smtClean="0"/>
              <a:t>any </a:t>
            </a:r>
            <a:r>
              <a:rPr lang="en-US" dirty="0"/>
              <a:t>programs use temporary files</a:t>
            </a:r>
          </a:p>
          <a:p>
            <a:pPr>
              <a:lnSpc>
                <a:spcPct val="90000"/>
              </a:lnSpc>
              <a:buSzPct val="130000"/>
            </a:pPr>
            <a:r>
              <a:rPr lang="en-US" dirty="0"/>
              <a:t>O</a:t>
            </a:r>
            <a:r>
              <a:rPr lang="en-US" dirty="0" smtClean="0"/>
              <a:t>ften </a:t>
            </a:r>
            <a:r>
              <a:rPr lang="en-US" dirty="0"/>
              <a:t>in common, shared system area</a:t>
            </a:r>
          </a:p>
          <a:p>
            <a:pPr>
              <a:lnSpc>
                <a:spcPct val="90000"/>
              </a:lnSpc>
              <a:buSzPct val="130000"/>
            </a:pPr>
            <a:r>
              <a:rPr lang="en-US" dirty="0"/>
              <a:t>M</a:t>
            </a:r>
            <a:r>
              <a:rPr lang="en-US" dirty="0" smtClean="0"/>
              <a:t>ust </a:t>
            </a:r>
            <a:r>
              <a:rPr lang="en-US" dirty="0"/>
              <a:t>be unique, not accessed by others</a:t>
            </a:r>
          </a:p>
          <a:p>
            <a:pPr>
              <a:lnSpc>
                <a:spcPct val="90000"/>
              </a:lnSpc>
              <a:buSzPct val="130000"/>
            </a:pPr>
            <a:r>
              <a:rPr lang="en-US" dirty="0"/>
              <a:t>C</a:t>
            </a:r>
            <a:r>
              <a:rPr lang="en-US" dirty="0" smtClean="0"/>
              <a:t>ommonly </a:t>
            </a:r>
            <a:r>
              <a:rPr lang="en-US" dirty="0"/>
              <a:t>create name using process ID</a:t>
            </a:r>
          </a:p>
          <a:p>
            <a:pPr lvl="1">
              <a:lnSpc>
                <a:spcPct val="90000"/>
              </a:lnSpc>
              <a:buClr>
                <a:schemeClr val="accent5">
                  <a:lumMod val="60000"/>
                  <a:lumOff val="40000"/>
                </a:schemeClr>
              </a:buClr>
              <a:buSzPct val="90000"/>
            </a:pPr>
            <a:r>
              <a:rPr lang="en-US" sz="2000" dirty="0"/>
              <a:t>U</a:t>
            </a:r>
            <a:r>
              <a:rPr lang="en-US" sz="2000" dirty="0" smtClean="0"/>
              <a:t>nique</a:t>
            </a:r>
            <a:r>
              <a:rPr lang="en-US" sz="2000" dirty="0"/>
              <a:t>, but predictable</a:t>
            </a:r>
          </a:p>
          <a:p>
            <a:pPr lvl="1">
              <a:lnSpc>
                <a:spcPct val="90000"/>
              </a:lnSpc>
              <a:buClr>
                <a:schemeClr val="accent5">
                  <a:lumMod val="60000"/>
                  <a:lumOff val="40000"/>
                </a:schemeClr>
              </a:buClr>
              <a:buSzPct val="90000"/>
            </a:pPr>
            <a:r>
              <a:rPr lang="en-US" sz="2000" dirty="0"/>
              <a:t>A</a:t>
            </a:r>
            <a:r>
              <a:rPr lang="en-US" sz="2000" dirty="0" smtClean="0"/>
              <a:t>ttacker </a:t>
            </a:r>
            <a:r>
              <a:rPr lang="en-US" sz="2000" dirty="0"/>
              <a:t>might guess and attempt to create own</a:t>
            </a:r>
            <a:r>
              <a:rPr lang="en-US" sz="2000" dirty="0" smtClean="0"/>
              <a:t> file between </a:t>
            </a:r>
            <a:r>
              <a:rPr lang="en-US" sz="2000" dirty="0"/>
              <a:t>program checking and creating</a:t>
            </a:r>
          </a:p>
          <a:p>
            <a:pPr>
              <a:lnSpc>
                <a:spcPct val="90000"/>
              </a:lnSpc>
              <a:buSzPct val="130000"/>
            </a:pPr>
            <a:r>
              <a:rPr lang="en-US" dirty="0"/>
              <a:t>S</a:t>
            </a:r>
            <a:r>
              <a:rPr lang="en-US" dirty="0" smtClean="0"/>
              <a:t>ecure </a:t>
            </a:r>
            <a:r>
              <a:rPr lang="en-US" dirty="0"/>
              <a:t>temporary file creation and use requires the use of random names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303948"/>
              </p:ext>
            </p:extLst>
          </p:nvPr>
        </p:nvGraphicFramePr>
        <p:xfrm>
          <a:off x="107504" y="0"/>
          <a:ext cx="7584884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r:id="rId4" imgW="6095776" imgH="5511597" progId="Word.Document.12">
                  <p:embed/>
                </p:oleObj>
              </mc:Choice>
              <mc:Fallback>
                <p:oleObj name="Document" r:id="rId4" imgW="6095776" imgH="5511597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0"/>
                        <a:ext cx="7584884" cy="685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68344" y="1132750"/>
            <a:ext cx="14756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Table 11.1 </a:t>
            </a:r>
            <a:endParaRPr lang="en-US" sz="2800" dirty="0" smtClean="0">
              <a:latin typeface="+mj-lt"/>
            </a:endParaRPr>
          </a:p>
          <a:p>
            <a:pPr algn="ctr"/>
            <a:endParaRPr lang="en-US" b="1" dirty="0">
              <a:latin typeface="+mj-lt"/>
            </a:endParaRPr>
          </a:p>
          <a:p>
            <a:pPr algn="ctr"/>
            <a:r>
              <a:rPr lang="en-US" dirty="0" smtClean="0">
                <a:latin typeface="+mj-lt"/>
              </a:rPr>
              <a:t>CWE</a:t>
            </a:r>
            <a:r>
              <a:rPr lang="en-US" dirty="0">
                <a:latin typeface="+mj-lt"/>
              </a:rPr>
              <a:t>/SANS TOP 25 Most Dangerous Software Errors (2011) 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2-10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4" t="7676" r="4711" b="67465"/>
          <a:stretch/>
        </p:blipFill>
        <p:spPr>
          <a:xfrm>
            <a:off x="251520" y="1340768"/>
            <a:ext cx="8565276" cy="3060813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/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Other Program Interaction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474337"/>
              </p:ext>
            </p:extLst>
          </p:nvPr>
        </p:nvGraphicFramePr>
        <p:xfrm>
          <a:off x="323528" y="1484784"/>
          <a:ext cx="8496944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1772816"/>
          </a:xfrm>
        </p:spPr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Handling Program Output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276872"/>
            <a:ext cx="8458200" cy="458112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  <a:buSzPct val="130000"/>
            </a:pPr>
            <a:r>
              <a:rPr lang="en-US" dirty="0"/>
              <a:t>Final component is program output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800" dirty="0"/>
              <a:t>M</a:t>
            </a:r>
            <a:r>
              <a:rPr lang="en-US" sz="1800" dirty="0" smtClean="0"/>
              <a:t>ay be stored </a:t>
            </a:r>
            <a:r>
              <a:rPr lang="en-US" sz="1800" dirty="0"/>
              <a:t>for future use, sent over net, displayed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800" dirty="0"/>
              <a:t>M</a:t>
            </a:r>
            <a:r>
              <a:rPr lang="en-US" sz="1800" dirty="0" smtClean="0"/>
              <a:t>ay </a:t>
            </a:r>
            <a:r>
              <a:rPr lang="en-US" sz="1800" dirty="0"/>
              <a:t>be binary or text</a:t>
            </a:r>
            <a:endParaRPr lang="en-US" sz="1800" dirty="0" smtClean="0"/>
          </a:p>
          <a:p>
            <a:pPr>
              <a:lnSpc>
                <a:spcPct val="90000"/>
              </a:lnSpc>
              <a:spcAft>
                <a:spcPts val="600"/>
              </a:spcAft>
              <a:buSzPct val="130000"/>
            </a:pPr>
            <a:r>
              <a:rPr lang="en-US" dirty="0"/>
              <a:t>I</a:t>
            </a:r>
            <a:r>
              <a:rPr lang="en-US" dirty="0" smtClean="0"/>
              <a:t>mportant from a program security perspective that the output conform to the expected form and interpretation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30000"/>
            </a:pPr>
            <a:r>
              <a:rPr lang="en-US" dirty="0"/>
              <a:t>P</a:t>
            </a:r>
            <a:r>
              <a:rPr lang="en-US" dirty="0" smtClean="0"/>
              <a:t>rograms must identify what is permissible output content and filter any possibly untrusted data to ensure that only valid output is displayed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30000"/>
            </a:pPr>
            <a:r>
              <a:rPr lang="en-US" dirty="0"/>
              <a:t>C</a:t>
            </a:r>
            <a:r>
              <a:rPr lang="en-US" dirty="0" smtClean="0"/>
              <a:t>haracter set should be specified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80580" name="Rectangle 4"/>
          <p:cNvSpPr>
            <a:spLocks noChangeArrowheads="1"/>
          </p:cNvSpPr>
          <p:nvPr/>
        </p:nvSpPr>
        <p:spPr bwMode="auto">
          <a:xfrm>
            <a:off x="1646238" y="59150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315416"/>
            <a:ext cx="8928992" cy="136815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Summary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580112" y="1484784"/>
            <a:ext cx="3240360" cy="5472608"/>
          </a:xfrm>
        </p:spPr>
        <p:txBody>
          <a:bodyPr>
            <a:normAutofit fontScale="55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AU" sz="3800" dirty="0"/>
              <a:t>Handling program input</a:t>
            </a:r>
          </a:p>
          <a:p>
            <a:pPr lvl="1"/>
            <a:r>
              <a:rPr lang="en-AU" sz="2500" dirty="0"/>
              <a:t>Input size and buffer overflow</a:t>
            </a:r>
          </a:p>
          <a:p>
            <a:pPr lvl="1"/>
            <a:r>
              <a:rPr lang="en-AU" sz="2500" dirty="0"/>
              <a:t>Interpretation of program input</a:t>
            </a:r>
          </a:p>
          <a:p>
            <a:pPr lvl="1"/>
            <a:r>
              <a:rPr lang="en-AU" sz="2500" dirty="0"/>
              <a:t>Validating input syntax</a:t>
            </a:r>
          </a:p>
          <a:p>
            <a:pPr lvl="1"/>
            <a:r>
              <a:rPr lang="en-AU" sz="2500" dirty="0"/>
              <a:t>Input fuzzing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AU" sz="3800" dirty="0"/>
              <a:t>Interacting with the operating system and other programs</a:t>
            </a:r>
          </a:p>
          <a:p>
            <a:pPr lvl="1"/>
            <a:r>
              <a:rPr lang="en-AU" sz="2500" dirty="0"/>
              <a:t>Environment variables</a:t>
            </a:r>
          </a:p>
          <a:p>
            <a:pPr lvl="1"/>
            <a:r>
              <a:rPr lang="en-AU" sz="2500" dirty="0"/>
              <a:t>Using appropriate, least privileges</a:t>
            </a:r>
          </a:p>
          <a:p>
            <a:pPr lvl="1"/>
            <a:r>
              <a:rPr lang="en-AU" sz="2500" dirty="0"/>
              <a:t>Systems calls and standard library functions</a:t>
            </a:r>
          </a:p>
          <a:p>
            <a:pPr lvl="1"/>
            <a:r>
              <a:rPr lang="en-AU" sz="2500" dirty="0"/>
              <a:t>Preventing race conditions with shared system resources</a:t>
            </a:r>
          </a:p>
          <a:p>
            <a:pPr lvl="1"/>
            <a:r>
              <a:rPr lang="en-AU" sz="2500" dirty="0"/>
              <a:t>Safe temporary file use</a:t>
            </a:r>
          </a:p>
          <a:p>
            <a:pPr lvl="1"/>
            <a:r>
              <a:rPr lang="en-AU" sz="2500" dirty="0"/>
              <a:t>Interacting with other programs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AU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79512" y="1268760"/>
            <a:ext cx="3528392" cy="6192688"/>
          </a:xfrm>
        </p:spPr>
        <p:txBody>
          <a:bodyPr>
            <a:normAutofit/>
          </a:bodyPr>
          <a:lstStyle/>
          <a:p>
            <a:r>
              <a:rPr lang="en-US" dirty="0" smtClean="0"/>
              <a:t>Software security issues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Introducing software security and defensive programming</a:t>
            </a:r>
          </a:p>
          <a:p>
            <a:r>
              <a:rPr lang="en-US" dirty="0" smtClean="0"/>
              <a:t>Writing safe program code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Correct algorithm implementation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Ensuring that machine language corresponds to algorithm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Correct interpretation of data values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Correct use of memory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Preventing race conditions with shared memory</a:t>
            </a:r>
          </a:p>
          <a:p>
            <a:r>
              <a:rPr lang="en-US" dirty="0" smtClean="0"/>
              <a:t>Handling program output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190"/>
          <a:stretch/>
        </p:blipFill>
        <p:spPr>
          <a:xfrm>
            <a:off x="3635896" y="2564904"/>
            <a:ext cx="1872208" cy="1604244"/>
          </a:xfrm>
          <a:prstGeom prst="round1Rect">
            <a:avLst/>
          </a:prstGeom>
          <a:effectLst>
            <a:softEdge rad="127000"/>
          </a:effec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64" y="116632"/>
            <a:ext cx="9144000" cy="1600200"/>
          </a:xfrm>
        </p:spPr>
        <p:txBody>
          <a:bodyPr>
            <a:normAutofit/>
          </a:bodyPr>
          <a:lstStyle/>
          <a:p>
            <a:r>
              <a:rPr kumimoji="1" lang="en-GB" dirty="0">
                <a:solidFill>
                  <a:srgbClr val="FFB91D"/>
                </a:solidFill>
              </a:rPr>
              <a:t>Software</a:t>
            </a:r>
            <a:r>
              <a:rPr kumimoji="1" lang="en-GB" dirty="0" smtClean="0">
                <a:solidFill>
                  <a:srgbClr val="FFB91D"/>
                </a:solidFill>
              </a:rPr>
              <a:t> Security, </a:t>
            </a:r>
            <a:br>
              <a:rPr kumimoji="1" lang="en-GB" dirty="0" smtClean="0">
                <a:solidFill>
                  <a:srgbClr val="FFB91D"/>
                </a:solidFill>
              </a:rPr>
            </a:br>
            <a:r>
              <a:rPr kumimoji="1" lang="en-GB" dirty="0" smtClean="0">
                <a:solidFill>
                  <a:srgbClr val="FFB91D"/>
                </a:solidFill>
              </a:rPr>
              <a:t>Quality and Reliability</a:t>
            </a:r>
            <a:endParaRPr kumimoji="1" lang="en-US" dirty="0">
              <a:solidFill>
                <a:srgbClr val="FFB91D"/>
              </a:solidFill>
            </a:endParaRPr>
          </a:p>
        </p:txBody>
      </p:sp>
      <p:sp>
        <p:nvSpPr>
          <p:cNvPr id="20889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57200" y="2057400"/>
            <a:ext cx="3931920" cy="43433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</a:t>
            </a:r>
            <a:r>
              <a:rPr lang="en-US" dirty="0" smtClean="0"/>
              <a:t>oftware quality and reliability: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</a:pPr>
            <a:r>
              <a:rPr lang="en-US" dirty="0"/>
              <a:t>C</a:t>
            </a:r>
            <a:r>
              <a:rPr lang="en-US" dirty="0" smtClean="0"/>
              <a:t>oncerned with the accidental </a:t>
            </a:r>
            <a:r>
              <a:rPr lang="en-US" dirty="0"/>
              <a:t>failure of </a:t>
            </a:r>
            <a:r>
              <a:rPr lang="en-US" dirty="0" smtClean="0"/>
              <a:t>program as a result of some </a:t>
            </a:r>
            <a:r>
              <a:rPr lang="en-US" dirty="0"/>
              <a:t>theoretically </a:t>
            </a:r>
            <a:r>
              <a:rPr lang="en-US" dirty="0" smtClean="0"/>
              <a:t>random, </a:t>
            </a:r>
            <a:r>
              <a:rPr lang="en-US" dirty="0"/>
              <a:t>unanticipated </a:t>
            </a:r>
            <a:r>
              <a:rPr lang="en-US" dirty="0" smtClean="0"/>
              <a:t>input, system interaction, or use of incorrect code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</a:pPr>
            <a:r>
              <a:rPr lang="en-US" dirty="0"/>
              <a:t>I</a:t>
            </a:r>
            <a:r>
              <a:rPr lang="en-US" dirty="0" smtClean="0"/>
              <a:t>mprove </a:t>
            </a:r>
            <a:r>
              <a:rPr lang="en-US" dirty="0"/>
              <a:t>using structured design and </a:t>
            </a:r>
            <a:r>
              <a:rPr lang="en-US" dirty="0" smtClean="0"/>
              <a:t>testing to identify and eliminate as many bugs as possible from a program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</a:pPr>
            <a:r>
              <a:rPr lang="en-US" dirty="0"/>
              <a:t>C</a:t>
            </a:r>
            <a:r>
              <a:rPr lang="en-US" dirty="0" smtClean="0"/>
              <a:t>oncern is not </a:t>
            </a:r>
            <a:r>
              <a:rPr lang="en-US" dirty="0"/>
              <a:t>how many bugs, but how often</a:t>
            </a:r>
            <a:r>
              <a:rPr lang="en-US" dirty="0" smtClean="0"/>
              <a:t> they are triggered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716016" y="2060848"/>
            <a:ext cx="3931920" cy="45399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</a:t>
            </a:r>
            <a:r>
              <a:rPr lang="en-US" dirty="0" smtClean="0"/>
              <a:t>oftware security:</a:t>
            </a:r>
          </a:p>
          <a:p>
            <a:pPr lvl="1">
              <a:spcAft>
                <a:spcPts val="600"/>
              </a:spcAft>
              <a:buClr>
                <a:schemeClr val="accent2"/>
              </a:buClr>
            </a:pPr>
            <a:r>
              <a:rPr lang="en-US" dirty="0"/>
              <a:t>Attacker chooses probability distribution, specifically targeting bugs that result in a failure that can be exploited by the attacker</a:t>
            </a:r>
          </a:p>
          <a:p>
            <a:pPr lvl="1">
              <a:spcAft>
                <a:spcPts val="600"/>
              </a:spcAft>
              <a:buClr>
                <a:schemeClr val="accent2"/>
              </a:buClr>
            </a:pPr>
            <a:r>
              <a:rPr lang="en-US" dirty="0"/>
              <a:t>Triggered by inputs that differ dramatically from what is usually expected</a:t>
            </a:r>
          </a:p>
          <a:p>
            <a:pPr lvl="1">
              <a:spcAft>
                <a:spcPts val="600"/>
              </a:spcAft>
              <a:buClr>
                <a:schemeClr val="accent2"/>
              </a:buClr>
            </a:pPr>
            <a:r>
              <a:rPr lang="en-US" dirty="0"/>
              <a:t>Unlikely to be identified by common testing approaches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2591197" y="4115197"/>
            <a:ext cx="4114006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398" y="5157192"/>
            <a:ext cx="1996601" cy="170080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Defensive Programming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72816"/>
            <a:ext cx="8229600" cy="489654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Designing and implementing software so that it continues to function even when under attack</a:t>
            </a:r>
          </a:p>
          <a:p>
            <a:r>
              <a:rPr lang="en-US" dirty="0" smtClean="0"/>
              <a:t>Requires </a:t>
            </a:r>
            <a:r>
              <a:rPr lang="en-US" dirty="0"/>
              <a:t>attention to all aspects of program execution, environment,</a:t>
            </a:r>
            <a:r>
              <a:rPr lang="en-US" dirty="0" smtClean="0"/>
              <a:t> and type of data it processes</a:t>
            </a:r>
          </a:p>
          <a:p>
            <a:r>
              <a:rPr lang="en-US" dirty="0" smtClean="0"/>
              <a:t>Software is able to detect erroneous conditions resulting from some attack</a:t>
            </a:r>
          </a:p>
          <a:p>
            <a:r>
              <a:rPr lang="en-US" dirty="0"/>
              <a:t>A</a:t>
            </a:r>
            <a:r>
              <a:rPr lang="en-US" dirty="0" smtClean="0"/>
              <a:t>lso referred to as </a:t>
            </a:r>
            <a:r>
              <a:rPr lang="en-US" dirty="0"/>
              <a:t>secure programming</a:t>
            </a:r>
          </a:p>
          <a:p>
            <a:r>
              <a:rPr lang="en-US" dirty="0" smtClean="0"/>
              <a:t>Key rule is to never assume anything</a:t>
            </a:r>
            <a:r>
              <a:rPr lang="en-US" dirty="0"/>
              <a:t>, check all </a:t>
            </a:r>
            <a:r>
              <a:rPr lang="en-US" dirty="0" smtClean="0"/>
              <a:t>assumptions and handle any possible error states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8" b="26256"/>
          <a:stretch/>
        </p:blipFill>
        <p:spPr>
          <a:xfrm>
            <a:off x="251520" y="260648"/>
            <a:ext cx="8568952" cy="6345954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xmlns:p14="http://schemas.microsoft.com/office/powerpoint/2010/main">
    <p:pull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B91D"/>
                </a:solidFill>
              </a:rPr>
              <a:t>Defensive Programming</a:t>
            </a:r>
            <a:endParaRPr lang="en-US" dirty="0">
              <a:solidFill>
                <a:srgbClr val="FFB91D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267200" cy="4724400"/>
          </a:xfrm>
        </p:spPr>
        <p:txBody>
          <a:bodyPr>
            <a:normAutofit fontScale="85000" lnSpcReduction="10000"/>
          </a:bodyPr>
          <a:lstStyle/>
          <a:p>
            <a:pPr marL="342900" lvl="1" indent="-342900">
              <a:spcBef>
                <a:spcPts val="2000"/>
              </a:spcBef>
              <a:buClr>
                <a:schemeClr val="tx1"/>
              </a:buClr>
              <a:buSzPct val="170000"/>
              <a:buFont typeface="Arial"/>
              <a:buChar char="•"/>
            </a:pPr>
            <a:r>
              <a:rPr lang="en-US" sz="2400" dirty="0"/>
              <a:t>P</a:t>
            </a:r>
            <a:r>
              <a:rPr lang="en-US" sz="2400" dirty="0" smtClean="0"/>
              <a:t>rogrammers often make assumptions about the type of inputs a program will receive and the environment it executes in</a:t>
            </a:r>
          </a:p>
          <a:p>
            <a:pPr lvl="1">
              <a:buClr>
                <a:schemeClr val="accent2"/>
              </a:buClr>
            </a:pPr>
            <a:r>
              <a:rPr lang="en-US" sz="1900" dirty="0"/>
              <a:t>Assumptions need to be validated by the program and all potential failures handled gracefully and safely</a:t>
            </a:r>
          </a:p>
          <a:p>
            <a:pPr marL="342900" lvl="1" indent="-342900">
              <a:spcBef>
                <a:spcPts val="2000"/>
              </a:spcBef>
              <a:buClr>
                <a:schemeClr val="tx1"/>
              </a:buClr>
              <a:buSzPct val="170000"/>
              <a:buFont typeface="Arial"/>
              <a:buChar char="•"/>
            </a:pPr>
            <a:r>
              <a:rPr lang="en-US" sz="2400" dirty="0"/>
              <a:t>Requires a changed mindset to traditional programming practices</a:t>
            </a:r>
          </a:p>
          <a:p>
            <a:pPr lvl="1">
              <a:buClr>
                <a:schemeClr val="accent2"/>
              </a:buClr>
            </a:pPr>
            <a:r>
              <a:rPr lang="en-US" sz="1900" dirty="0"/>
              <a:t>Programmers have to understand how failures can occur and the steps needed to reduce the chance of them occurring in their programs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5940152" y="1988840"/>
            <a:ext cx="2819400" cy="3523129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90000"/>
              </a:lnSpc>
              <a:spcBef>
                <a:spcPts val="2000"/>
              </a:spcBef>
              <a:buClr>
                <a:schemeClr val="tx1"/>
              </a:buClr>
              <a:buSzPct val="170000"/>
              <a:buFont typeface="Arial"/>
              <a:buChar char="•"/>
            </a:pPr>
            <a:r>
              <a:rPr lang="en-US" sz="2000" dirty="0"/>
              <a:t>Conflicts with business pressures to keep development times as short as possible to maximize market advantage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4691690"/>
            <a:ext cx="2133600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4149080"/>
            <a:ext cx="1293813" cy="17816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alphaModFix amt="74000"/>
            <a:lum bright="27000" contrast="3000"/>
          </a:blip>
          <a:stretch>
            <a:fillRect/>
          </a:stretch>
        </p:blipFill>
        <p:spPr>
          <a:xfrm>
            <a:off x="7398571" y="5268898"/>
            <a:ext cx="915643" cy="780256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-99392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Security by Design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844824"/>
            <a:ext cx="8136904" cy="5832648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ecurity </a:t>
            </a:r>
            <a:r>
              <a:rPr lang="en-US" dirty="0"/>
              <a:t>and reliability</a:t>
            </a:r>
            <a:r>
              <a:rPr lang="en-US" dirty="0" smtClean="0"/>
              <a:t> are common </a:t>
            </a:r>
            <a:r>
              <a:rPr lang="en-US" dirty="0"/>
              <a:t>design goals in most engineering disciplines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oftware </a:t>
            </a:r>
            <a:r>
              <a:rPr lang="en-US" dirty="0"/>
              <a:t>development not as </a:t>
            </a:r>
            <a:r>
              <a:rPr lang="en-US" dirty="0" smtClean="0"/>
              <a:t>mature</a:t>
            </a:r>
          </a:p>
          <a:p>
            <a:r>
              <a:rPr lang="en-US" dirty="0" smtClean="0"/>
              <a:t>Recent years have seen increasing efforts to improve secure software development processes</a:t>
            </a:r>
          </a:p>
          <a:p>
            <a:r>
              <a:rPr lang="en-US" dirty="0" smtClean="0"/>
              <a:t>Software Assurance Forum for Excellence in Code (</a:t>
            </a:r>
            <a:r>
              <a:rPr lang="en-US" dirty="0" err="1" smtClean="0"/>
              <a:t>SAFECode</a:t>
            </a:r>
            <a:r>
              <a:rPr lang="en-US" dirty="0" smtClean="0"/>
              <a:t>)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evelop publications outlining industry best practices for software assurance and providing practical advice for implementing proven methods for secure software development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4568847"/>
            <a:ext cx="1371600" cy="2289153"/>
          </a:xfrm>
          <a:prstGeom prst="rect">
            <a:avLst/>
          </a:prstGeom>
          <a:scene3d>
            <a:camera prst="orthographicFront">
              <a:rot lat="0" lon="10199978" rev="0"/>
            </a:camera>
            <a:lightRig rig="threePt" dir="t"/>
          </a:scene3d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27779</TotalTime>
  <Words>21070</Words>
  <Application>Microsoft Macintosh PowerPoint</Application>
  <PresentationFormat>On-screen Show (4:3)</PresentationFormat>
  <Paragraphs>1714</Paragraphs>
  <Slides>43</Slides>
  <Notes>43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Executive</vt:lpstr>
      <vt:lpstr>Document</vt:lpstr>
      <vt:lpstr>PowerPoint Presentation</vt:lpstr>
      <vt:lpstr>Chapter 11</vt:lpstr>
      <vt:lpstr>Software Security Issues</vt:lpstr>
      <vt:lpstr>PowerPoint Presentation</vt:lpstr>
      <vt:lpstr>Software Security,  Quality and Reliability</vt:lpstr>
      <vt:lpstr>Defensive Programming</vt:lpstr>
      <vt:lpstr>PowerPoint Presentation</vt:lpstr>
      <vt:lpstr>Defensive Programming</vt:lpstr>
      <vt:lpstr>Security by Design</vt:lpstr>
      <vt:lpstr>Handling Program Input</vt:lpstr>
      <vt:lpstr>Input Size &amp; Buffer Overflow</vt:lpstr>
      <vt:lpstr>Interpretation of Program Input</vt:lpstr>
      <vt:lpstr>Injection Attacks</vt:lpstr>
      <vt:lpstr>PowerPoint Presentation</vt:lpstr>
      <vt:lpstr>PowerPoint Presentation</vt:lpstr>
      <vt:lpstr>PowerPoint Presentation</vt:lpstr>
      <vt:lpstr>Cross Site Scripting (XSS) Attacks</vt:lpstr>
      <vt:lpstr>PowerPoint Presentation</vt:lpstr>
      <vt:lpstr>Validating  Input Syntax</vt:lpstr>
      <vt:lpstr>Alternate Encodings</vt:lpstr>
      <vt:lpstr>Validating Numeric Input</vt:lpstr>
      <vt:lpstr>Input Fuzzing</vt:lpstr>
      <vt:lpstr>Writing Safe Program Code</vt:lpstr>
      <vt:lpstr>Correct Algorithm Implementation</vt:lpstr>
      <vt:lpstr>Ensuring Machine Language Corresponds to Algorithm</vt:lpstr>
      <vt:lpstr>Correct Data Interpretation</vt:lpstr>
      <vt:lpstr>Correct Use of Memory</vt:lpstr>
      <vt:lpstr>Race Conditions</vt:lpstr>
      <vt:lpstr>Operating System Interaction</vt:lpstr>
      <vt:lpstr>Environment Variables</vt:lpstr>
      <vt:lpstr>PowerPoint Presentation</vt:lpstr>
      <vt:lpstr>Vulnerable Compiled Programs</vt:lpstr>
      <vt:lpstr>Use of Least Privilege</vt:lpstr>
      <vt:lpstr>Root/Administrator Privileges</vt:lpstr>
      <vt:lpstr>System Calls and Standard Library Functions</vt:lpstr>
      <vt:lpstr>PowerPoint Presentation</vt:lpstr>
      <vt:lpstr>Preventing Race Conditions</vt:lpstr>
      <vt:lpstr>PowerPoint Presentation</vt:lpstr>
      <vt:lpstr>Safe Temporary Files</vt:lpstr>
      <vt:lpstr>PowerPoint Presentation</vt:lpstr>
      <vt:lpstr>Other Program Interaction</vt:lpstr>
      <vt:lpstr>Handling Program Output</vt:lpstr>
      <vt:lpstr>Summary</vt:lpstr>
    </vt:vector>
  </TitlesOfParts>
  <Manager/>
  <Company>Computer Science, UNSW@ADFA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12 Lecture Overheads</dc:subject>
  <dc:creator>Dr Lawrie Brown</dc:creator>
  <cp:keywords/>
  <dc:description/>
  <cp:lastModifiedBy>Kim Mclaughlin</cp:lastModifiedBy>
  <cp:revision>118</cp:revision>
  <dcterms:created xsi:type="dcterms:W3CDTF">2014-09-10T15:43:54Z</dcterms:created>
  <dcterms:modified xsi:type="dcterms:W3CDTF">2014-09-11T05:29:15Z</dcterms:modified>
  <cp:category/>
</cp:coreProperties>
</file>