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390" r:id="rId2"/>
    <p:sldId id="391" r:id="rId3"/>
    <p:sldId id="359" r:id="rId4"/>
    <p:sldId id="387" r:id="rId5"/>
    <p:sldId id="363" r:id="rId6"/>
    <p:sldId id="364" r:id="rId7"/>
    <p:sldId id="365" r:id="rId8"/>
    <p:sldId id="389" r:id="rId9"/>
    <p:sldId id="366" r:id="rId10"/>
    <p:sldId id="367" r:id="rId11"/>
    <p:sldId id="368" r:id="rId12"/>
    <p:sldId id="369" r:id="rId13"/>
    <p:sldId id="370" r:id="rId14"/>
    <p:sldId id="371" r:id="rId15"/>
    <p:sldId id="373" r:id="rId16"/>
    <p:sldId id="374" r:id="rId17"/>
    <p:sldId id="375" r:id="rId18"/>
    <p:sldId id="376" r:id="rId19"/>
    <p:sldId id="380" r:id="rId20"/>
    <p:sldId id="379" r:id="rId21"/>
    <p:sldId id="392" r:id="rId2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A927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7" autoAdjust="0"/>
  </p:normalViewPr>
  <p:slideViewPr>
    <p:cSldViewPr>
      <p:cViewPr varScale="1">
        <p:scale>
          <a:sx n="110" d="100"/>
          <a:sy n="110" d="100"/>
        </p:scale>
        <p:origin x="-12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7B26B-F555-1F49-854B-D34E4FB4EECC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AC539-F7A0-7F40-8D02-E5970CBCB34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Management controls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32BBCD7D-A9B2-0344-8E4F-3C68E96775EE}" type="parTrans" cxnId="{27EFA28B-7215-9643-B632-7D9E8CAB4B94}">
      <dgm:prSet/>
      <dgm:spPr/>
      <dgm:t>
        <a:bodyPr/>
        <a:lstStyle/>
        <a:p>
          <a:endParaRPr lang="en-US"/>
        </a:p>
      </dgm:t>
    </dgm:pt>
    <dgm:pt modelId="{672A7BD9-F59A-774E-91AA-1ADF443476AF}" type="sibTrans" cxnId="{27EFA28B-7215-9643-B632-7D9E8CAB4B94}">
      <dgm:prSet/>
      <dgm:spPr/>
      <dgm:t>
        <a:bodyPr/>
        <a:lstStyle/>
        <a:p>
          <a:endParaRPr lang="en-US"/>
        </a:p>
      </dgm:t>
    </dgm:pt>
    <dgm:pt modelId="{7129E47A-7546-204F-8BF7-8A7A1EFE6D30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0" dirty="0" smtClean="0">
              <a:latin typeface="+mj-lt"/>
            </a:rPr>
            <a:t>Refer to issues </a:t>
          </a:r>
          <a:r>
            <a:rPr lang="en-US" b="0" dirty="0" smtClean="0">
              <a:latin typeface="+mj-lt"/>
            </a:rPr>
            <a:t>that management </a:t>
          </a:r>
          <a:r>
            <a:rPr lang="en-US" b="0" dirty="0" smtClean="0">
              <a:latin typeface="+mj-lt"/>
            </a:rPr>
            <a:t>needs to address</a:t>
          </a:r>
          <a:endParaRPr lang="en-US" b="0" dirty="0">
            <a:latin typeface="+mj-lt"/>
          </a:endParaRPr>
        </a:p>
      </dgm:t>
    </dgm:pt>
    <dgm:pt modelId="{5B21B867-2162-124D-934B-76257A97E676}" type="parTrans" cxnId="{706DB7D2-6820-3740-8283-9998A21FA299}">
      <dgm:prSet/>
      <dgm:spPr/>
      <dgm:t>
        <a:bodyPr/>
        <a:lstStyle/>
        <a:p>
          <a:endParaRPr lang="en-US"/>
        </a:p>
      </dgm:t>
    </dgm:pt>
    <dgm:pt modelId="{54BB68D9-6683-9542-9A72-E90E7244A38F}" type="sibTrans" cxnId="{706DB7D2-6820-3740-8283-9998A21FA299}">
      <dgm:prSet/>
      <dgm:spPr/>
      <dgm:t>
        <a:bodyPr/>
        <a:lstStyle/>
        <a:p>
          <a:endParaRPr lang="en-US"/>
        </a:p>
      </dgm:t>
    </dgm:pt>
    <dgm:pt modelId="{D3EC5F41-C0DB-E14E-BA6E-A12D4AE6CF2F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0" dirty="0" smtClean="0">
              <a:latin typeface="+mj-lt"/>
            </a:rPr>
            <a:t>Focuses on reducing the risk of loss and protecting the organization's mission</a:t>
          </a:r>
          <a:endParaRPr lang="en-US" b="0" dirty="0">
            <a:latin typeface="+mj-lt"/>
          </a:endParaRPr>
        </a:p>
      </dgm:t>
    </dgm:pt>
    <dgm:pt modelId="{C6E1991C-4241-F24C-9F29-27AFC0A8B934}" type="parTrans" cxnId="{A607CEE2-6974-F846-817A-5E3EC53381FB}">
      <dgm:prSet/>
      <dgm:spPr/>
      <dgm:t>
        <a:bodyPr/>
        <a:lstStyle/>
        <a:p>
          <a:endParaRPr lang="en-US"/>
        </a:p>
      </dgm:t>
    </dgm:pt>
    <dgm:pt modelId="{268D9665-F623-C645-A2CA-C0A0E7D78D6A}" type="sibTrans" cxnId="{A607CEE2-6974-F846-817A-5E3EC53381FB}">
      <dgm:prSet/>
      <dgm:spPr/>
      <dgm:t>
        <a:bodyPr/>
        <a:lstStyle/>
        <a:p>
          <a:endParaRPr lang="en-US"/>
        </a:p>
      </dgm:t>
    </dgm:pt>
    <dgm:pt modelId="{2FB2E368-1ABD-C34C-B05A-23ACBCBC9C2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Operational controls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47D232EB-4ABD-3F47-A086-513E7D6CC309}" type="parTrans" cxnId="{C0E65BEE-5BBC-AC40-9D69-823C8C856FFE}">
      <dgm:prSet/>
      <dgm:spPr/>
      <dgm:t>
        <a:bodyPr/>
        <a:lstStyle/>
        <a:p>
          <a:endParaRPr lang="en-US"/>
        </a:p>
      </dgm:t>
    </dgm:pt>
    <dgm:pt modelId="{70120840-F088-5B4C-A34E-CE7406FBE70A}" type="sibTrans" cxnId="{C0E65BEE-5BBC-AC40-9D69-823C8C856FFE}">
      <dgm:prSet/>
      <dgm:spPr/>
      <dgm:t>
        <a:bodyPr/>
        <a:lstStyle/>
        <a:p>
          <a:endParaRPr lang="en-US"/>
        </a:p>
      </dgm:t>
    </dgm:pt>
    <dgm:pt modelId="{86773D9D-3A68-C648-A039-2452409915B7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0" dirty="0" smtClean="0">
              <a:latin typeface="+mj-lt"/>
            </a:rPr>
            <a:t>Address correct implementation and use of security policies</a:t>
          </a:r>
          <a:endParaRPr lang="en-US" b="0" dirty="0">
            <a:latin typeface="+mj-lt"/>
          </a:endParaRPr>
        </a:p>
      </dgm:t>
    </dgm:pt>
    <dgm:pt modelId="{CE65E623-66DF-6A49-967E-E0B5132142B6}" type="parTrans" cxnId="{AC307659-CBA9-CD41-8E40-30CCFEECEC53}">
      <dgm:prSet/>
      <dgm:spPr/>
      <dgm:t>
        <a:bodyPr/>
        <a:lstStyle/>
        <a:p>
          <a:endParaRPr lang="en-US"/>
        </a:p>
      </dgm:t>
    </dgm:pt>
    <dgm:pt modelId="{558D1D43-F4F7-EB44-9165-8193B9BB6747}" type="sibTrans" cxnId="{AC307659-CBA9-CD41-8E40-30CCFEECEC53}">
      <dgm:prSet/>
      <dgm:spPr/>
      <dgm:t>
        <a:bodyPr/>
        <a:lstStyle/>
        <a:p>
          <a:endParaRPr lang="en-US"/>
        </a:p>
      </dgm:t>
    </dgm:pt>
    <dgm:pt modelId="{3D4982C3-9800-8E47-9116-67959438AB3D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0" dirty="0" smtClean="0">
              <a:latin typeface="+mj-lt"/>
            </a:rPr>
            <a:t>Relate to mechanisms and procedures that are primarily implemented by people rather than systems</a:t>
          </a:r>
          <a:endParaRPr lang="en-US" b="0" dirty="0">
            <a:latin typeface="+mj-lt"/>
          </a:endParaRPr>
        </a:p>
      </dgm:t>
    </dgm:pt>
    <dgm:pt modelId="{BED9C721-06B4-4E47-A0B7-B8EFC08A6C2E}" type="parTrans" cxnId="{E5872F53-E6AD-924D-A03E-5E97F63378DF}">
      <dgm:prSet/>
      <dgm:spPr/>
      <dgm:t>
        <a:bodyPr/>
        <a:lstStyle/>
        <a:p>
          <a:endParaRPr lang="en-US"/>
        </a:p>
      </dgm:t>
    </dgm:pt>
    <dgm:pt modelId="{CBDE4ACE-E9F6-F548-A629-5DC029CF09A5}" type="sibTrans" cxnId="{E5872F53-E6AD-924D-A03E-5E97F63378DF}">
      <dgm:prSet/>
      <dgm:spPr/>
      <dgm:t>
        <a:bodyPr/>
        <a:lstStyle/>
        <a:p>
          <a:endParaRPr lang="en-US"/>
        </a:p>
      </dgm:t>
    </dgm:pt>
    <dgm:pt modelId="{887093ED-9B82-CD43-BFE3-7C30FD973F5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Technical controls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06AEB2F2-1B25-3A42-A452-547FF090BDCB}" type="parTrans" cxnId="{445772DC-A7D3-2643-A9BE-C33C6F7AEFED}">
      <dgm:prSet/>
      <dgm:spPr/>
      <dgm:t>
        <a:bodyPr/>
        <a:lstStyle/>
        <a:p>
          <a:endParaRPr lang="en-US"/>
        </a:p>
      </dgm:t>
    </dgm:pt>
    <dgm:pt modelId="{47893BF8-01A8-5946-89E4-BA6866F2B268}" type="sibTrans" cxnId="{445772DC-A7D3-2643-A9BE-C33C6F7AEFED}">
      <dgm:prSet/>
      <dgm:spPr/>
      <dgm:t>
        <a:bodyPr/>
        <a:lstStyle/>
        <a:p>
          <a:endParaRPr lang="en-US"/>
        </a:p>
      </dgm:t>
    </dgm:pt>
    <dgm:pt modelId="{A110C95B-A782-C949-B50E-349BDD684A95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0" dirty="0" smtClean="0">
              <a:latin typeface="+mj-lt"/>
            </a:rPr>
            <a:t>Involve the correct use of hardware and software security capabilities in systems</a:t>
          </a:r>
          <a:endParaRPr lang="en-US" b="0" dirty="0">
            <a:latin typeface="+mj-lt"/>
          </a:endParaRPr>
        </a:p>
      </dgm:t>
    </dgm:pt>
    <dgm:pt modelId="{5E0920C7-CA4C-0F47-87A4-4AA61B3757A8}" type="parTrans" cxnId="{16D33F95-282E-2342-AADD-AEE6F6D29A1E}">
      <dgm:prSet/>
      <dgm:spPr/>
      <dgm:t>
        <a:bodyPr/>
        <a:lstStyle/>
        <a:p>
          <a:endParaRPr lang="en-US"/>
        </a:p>
      </dgm:t>
    </dgm:pt>
    <dgm:pt modelId="{8CC4CFAC-8AF5-984E-A615-06CDD651F480}" type="sibTrans" cxnId="{16D33F95-282E-2342-AADD-AEE6F6D29A1E}">
      <dgm:prSet/>
      <dgm:spPr/>
      <dgm:t>
        <a:bodyPr/>
        <a:lstStyle/>
        <a:p>
          <a:endParaRPr lang="en-US"/>
        </a:p>
      </dgm:t>
    </dgm:pt>
    <dgm:pt modelId="{CBE6574E-4426-244A-9E36-1D1AEADEC542}" type="pres">
      <dgm:prSet presAssocID="{5D77B26B-F555-1F49-854B-D34E4FB4EE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89EA6A-44DF-B743-B658-5671D2B4FF48}" type="pres">
      <dgm:prSet presAssocID="{EA3AC539-F7A0-7F40-8D02-E5970CBCB34D}" presName="composite" presStyleCnt="0"/>
      <dgm:spPr/>
    </dgm:pt>
    <dgm:pt modelId="{270CA95F-2050-4243-B096-6A9135AEC2CE}" type="pres">
      <dgm:prSet presAssocID="{EA3AC539-F7A0-7F40-8D02-E5970CBCB34D}" presName="parTx" presStyleLbl="alignNode1" presStyleIdx="0" presStyleCnt="3" custScaleX="1046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590F2-168F-9E40-9706-474760DCA703}" type="pres">
      <dgm:prSet presAssocID="{EA3AC539-F7A0-7F40-8D02-E5970CBCB34D}" presName="desTx" presStyleLbl="alignAccFollowNode1" presStyleIdx="0" presStyleCnt="3" custScaleX="104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2894A-323A-884B-BE05-2118F5C95C89}" type="pres">
      <dgm:prSet presAssocID="{672A7BD9-F59A-774E-91AA-1ADF443476AF}" presName="space" presStyleCnt="0"/>
      <dgm:spPr/>
    </dgm:pt>
    <dgm:pt modelId="{C7AB372D-0015-2742-9CE6-E6C8841EED57}" type="pres">
      <dgm:prSet presAssocID="{2FB2E368-1ABD-C34C-B05A-23ACBCBC9C24}" presName="composite" presStyleCnt="0"/>
      <dgm:spPr/>
    </dgm:pt>
    <dgm:pt modelId="{3CD566C0-C1EC-F445-9A34-991918E7B46D}" type="pres">
      <dgm:prSet presAssocID="{2FB2E368-1ABD-C34C-B05A-23ACBCBC9C2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4119D-283F-ED40-BAD5-86788F2F1C87}" type="pres">
      <dgm:prSet presAssocID="{2FB2E368-1ABD-C34C-B05A-23ACBCBC9C2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71239-4260-1147-A678-4CACFA987DE0}" type="pres">
      <dgm:prSet presAssocID="{70120840-F088-5B4C-A34E-CE7406FBE70A}" presName="space" presStyleCnt="0"/>
      <dgm:spPr/>
    </dgm:pt>
    <dgm:pt modelId="{6B1246B7-69B4-A743-97A0-0F9041B5777B}" type="pres">
      <dgm:prSet presAssocID="{887093ED-9B82-CD43-BFE3-7C30FD973F57}" presName="composite" presStyleCnt="0"/>
      <dgm:spPr/>
    </dgm:pt>
    <dgm:pt modelId="{478E5CFA-090E-7148-BD38-20FBB9F3F48E}" type="pres">
      <dgm:prSet presAssocID="{887093ED-9B82-CD43-BFE3-7C30FD973F5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13FD0-7056-814C-8250-7F596E4DF3F9}" type="pres">
      <dgm:prSet presAssocID="{887093ED-9B82-CD43-BFE3-7C30FD973F5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587AA-EC39-DD4E-8D67-29E036FA91AD}" type="presOf" srcId="{86773D9D-3A68-C648-A039-2452409915B7}" destId="{25A4119D-283F-ED40-BAD5-86788F2F1C87}" srcOrd="0" destOrd="0" presId="urn:microsoft.com/office/officeart/2005/8/layout/hList1"/>
    <dgm:cxn modelId="{E5872F53-E6AD-924D-A03E-5E97F63378DF}" srcId="{2FB2E368-1ABD-C34C-B05A-23ACBCBC9C24}" destId="{3D4982C3-9800-8E47-9116-67959438AB3D}" srcOrd="1" destOrd="0" parTransId="{BED9C721-06B4-4E47-A0B7-B8EFC08A6C2E}" sibTransId="{CBDE4ACE-E9F6-F548-A629-5DC029CF09A5}"/>
    <dgm:cxn modelId="{7206A8EE-BD50-2640-9A4F-B8ACF26F94B9}" type="presOf" srcId="{D3EC5F41-C0DB-E14E-BA6E-A12D4AE6CF2F}" destId="{D2C590F2-168F-9E40-9706-474760DCA703}" srcOrd="0" destOrd="1" presId="urn:microsoft.com/office/officeart/2005/8/layout/hList1"/>
    <dgm:cxn modelId="{AC307659-CBA9-CD41-8E40-30CCFEECEC53}" srcId="{2FB2E368-1ABD-C34C-B05A-23ACBCBC9C24}" destId="{86773D9D-3A68-C648-A039-2452409915B7}" srcOrd="0" destOrd="0" parTransId="{CE65E623-66DF-6A49-967E-E0B5132142B6}" sibTransId="{558D1D43-F4F7-EB44-9165-8193B9BB6747}"/>
    <dgm:cxn modelId="{98144CE1-F44B-8A4A-A259-61D28D99AB21}" type="presOf" srcId="{5D77B26B-F555-1F49-854B-D34E4FB4EECC}" destId="{CBE6574E-4426-244A-9E36-1D1AEADEC542}" srcOrd="0" destOrd="0" presId="urn:microsoft.com/office/officeart/2005/8/layout/hList1"/>
    <dgm:cxn modelId="{A9D645EA-F4C6-6D42-9E68-63F43F745EF0}" type="presOf" srcId="{EA3AC539-F7A0-7F40-8D02-E5970CBCB34D}" destId="{270CA95F-2050-4243-B096-6A9135AEC2CE}" srcOrd="0" destOrd="0" presId="urn:microsoft.com/office/officeart/2005/8/layout/hList1"/>
    <dgm:cxn modelId="{70492270-B5A6-644E-B2F1-DA2E7C7A640A}" type="presOf" srcId="{A110C95B-A782-C949-B50E-349BDD684A95}" destId="{3A813FD0-7056-814C-8250-7F596E4DF3F9}" srcOrd="0" destOrd="0" presId="urn:microsoft.com/office/officeart/2005/8/layout/hList1"/>
    <dgm:cxn modelId="{445772DC-A7D3-2643-A9BE-C33C6F7AEFED}" srcId="{5D77B26B-F555-1F49-854B-D34E4FB4EECC}" destId="{887093ED-9B82-CD43-BFE3-7C30FD973F57}" srcOrd="2" destOrd="0" parTransId="{06AEB2F2-1B25-3A42-A452-547FF090BDCB}" sibTransId="{47893BF8-01A8-5946-89E4-BA6866F2B268}"/>
    <dgm:cxn modelId="{77B3C186-4C79-4F48-AE35-1C56144EE825}" type="presOf" srcId="{887093ED-9B82-CD43-BFE3-7C30FD973F57}" destId="{478E5CFA-090E-7148-BD38-20FBB9F3F48E}" srcOrd="0" destOrd="0" presId="urn:microsoft.com/office/officeart/2005/8/layout/hList1"/>
    <dgm:cxn modelId="{C0E65BEE-5BBC-AC40-9D69-823C8C856FFE}" srcId="{5D77B26B-F555-1F49-854B-D34E4FB4EECC}" destId="{2FB2E368-1ABD-C34C-B05A-23ACBCBC9C24}" srcOrd="1" destOrd="0" parTransId="{47D232EB-4ABD-3F47-A086-513E7D6CC309}" sibTransId="{70120840-F088-5B4C-A34E-CE7406FBE70A}"/>
    <dgm:cxn modelId="{A607CEE2-6974-F846-817A-5E3EC53381FB}" srcId="{EA3AC539-F7A0-7F40-8D02-E5970CBCB34D}" destId="{D3EC5F41-C0DB-E14E-BA6E-A12D4AE6CF2F}" srcOrd="1" destOrd="0" parTransId="{C6E1991C-4241-F24C-9F29-27AFC0A8B934}" sibTransId="{268D9665-F623-C645-A2CA-C0A0E7D78D6A}"/>
    <dgm:cxn modelId="{9BFFB032-F142-6C4E-AD26-CC743852D0F9}" type="presOf" srcId="{2FB2E368-1ABD-C34C-B05A-23ACBCBC9C24}" destId="{3CD566C0-C1EC-F445-9A34-991918E7B46D}" srcOrd="0" destOrd="0" presId="urn:microsoft.com/office/officeart/2005/8/layout/hList1"/>
    <dgm:cxn modelId="{E7D5846B-FB74-3842-8846-0DA4A2772F2F}" type="presOf" srcId="{3D4982C3-9800-8E47-9116-67959438AB3D}" destId="{25A4119D-283F-ED40-BAD5-86788F2F1C87}" srcOrd="0" destOrd="1" presId="urn:microsoft.com/office/officeart/2005/8/layout/hList1"/>
    <dgm:cxn modelId="{186FFE4E-435F-9B4F-929C-2824B8547AD7}" type="presOf" srcId="{7129E47A-7546-204F-8BF7-8A7A1EFE6D30}" destId="{D2C590F2-168F-9E40-9706-474760DCA703}" srcOrd="0" destOrd="0" presId="urn:microsoft.com/office/officeart/2005/8/layout/hList1"/>
    <dgm:cxn modelId="{706DB7D2-6820-3740-8283-9998A21FA299}" srcId="{EA3AC539-F7A0-7F40-8D02-E5970CBCB34D}" destId="{7129E47A-7546-204F-8BF7-8A7A1EFE6D30}" srcOrd="0" destOrd="0" parTransId="{5B21B867-2162-124D-934B-76257A97E676}" sibTransId="{54BB68D9-6683-9542-9A72-E90E7244A38F}"/>
    <dgm:cxn modelId="{27EFA28B-7215-9643-B632-7D9E8CAB4B94}" srcId="{5D77B26B-F555-1F49-854B-D34E4FB4EECC}" destId="{EA3AC539-F7A0-7F40-8D02-E5970CBCB34D}" srcOrd="0" destOrd="0" parTransId="{32BBCD7D-A9B2-0344-8E4F-3C68E96775EE}" sibTransId="{672A7BD9-F59A-774E-91AA-1ADF443476AF}"/>
    <dgm:cxn modelId="{16D33F95-282E-2342-AADD-AEE6F6D29A1E}" srcId="{887093ED-9B82-CD43-BFE3-7C30FD973F57}" destId="{A110C95B-A782-C949-B50E-349BDD684A95}" srcOrd="0" destOrd="0" parTransId="{5E0920C7-CA4C-0F47-87A4-4AA61B3757A8}" sibTransId="{8CC4CFAC-8AF5-984E-A615-06CDD651F480}"/>
    <dgm:cxn modelId="{0F071263-6745-DF45-BECE-E03DC6E71E4B}" type="presParOf" srcId="{CBE6574E-4426-244A-9E36-1D1AEADEC542}" destId="{5689EA6A-44DF-B743-B658-5671D2B4FF48}" srcOrd="0" destOrd="0" presId="urn:microsoft.com/office/officeart/2005/8/layout/hList1"/>
    <dgm:cxn modelId="{5005C5AC-E9FD-4740-9BC3-2CC90F163B26}" type="presParOf" srcId="{5689EA6A-44DF-B743-B658-5671D2B4FF48}" destId="{270CA95F-2050-4243-B096-6A9135AEC2CE}" srcOrd="0" destOrd="0" presId="urn:microsoft.com/office/officeart/2005/8/layout/hList1"/>
    <dgm:cxn modelId="{D9B53EC0-9E4B-814D-84EC-A25ED1B21C27}" type="presParOf" srcId="{5689EA6A-44DF-B743-B658-5671D2B4FF48}" destId="{D2C590F2-168F-9E40-9706-474760DCA703}" srcOrd="1" destOrd="0" presId="urn:microsoft.com/office/officeart/2005/8/layout/hList1"/>
    <dgm:cxn modelId="{979B5BA6-2D0B-454C-8C68-CB89FC0D2F17}" type="presParOf" srcId="{CBE6574E-4426-244A-9E36-1D1AEADEC542}" destId="{34D2894A-323A-884B-BE05-2118F5C95C89}" srcOrd="1" destOrd="0" presId="urn:microsoft.com/office/officeart/2005/8/layout/hList1"/>
    <dgm:cxn modelId="{A5E5FEC7-FEDE-3448-81B7-55AB41466BF6}" type="presParOf" srcId="{CBE6574E-4426-244A-9E36-1D1AEADEC542}" destId="{C7AB372D-0015-2742-9CE6-E6C8841EED57}" srcOrd="2" destOrd="0" presId="urn:microsoft.com/office/officeart/2005/8/layout/hList1"/>
    <dgm:cxn modelId="{4E323DFB-234F-AB47-A208-88A38B8D915F}" type="presParOf" srcId="{C7AB372D-0015-2742-9CE6-E6C8841EED57}" destId="{3CD566C0-C1EC-F445-9A34-991918E7B46D}" srcOrd="0" destOrd="0" presId="urn:microsoft.com/office/officeart/2005/8/layout/hList1"/>
    <dgm:cxn modelId="{FB7802E2-D08F-0F45-A0EE-B7DD536A1F16}" type="presParOf" srcId="{C7AB372D-0015-2742-9CE6-E6C8841EED57}" destId="{25A4119D-283F-ED40-BAD5-86788F2F1C87}" srcOrd="1" destOrd="0" presId="urn:microsoft.com/office/officeart/2005/8/layout/hList1"/>
    <dgm:cxn modelId="{472C69AD-1C44-C941-8D35-5EF2070DF282}" type="presParOf" srcId="{CBE6574E-4426-244A-9E36-1D1AEADEC542}" destId="{69D71239-4260-1147-A678-4CACFA987DE0}" srcOrd="3" destOrd="0" presId="urn:microsoft.com/office/officeart/2005/8/layout/hList1"/>
    <dgm:cxn modelId="{4C0B0FAC-5ED3-9944-BFB0-98916133175A}" type="presParOf" srcId="{CBE6574E-4426-244A-9E36-1D1AEADEC542}" destId="{6B1246B7-69B4-A743-97A0-0F9041B5777B}" srcOrd="4" destOrd="0" presId="urn:microsoft.com/office/officeart/2005/8/layout/hList1"/>
    <dgm:cxn modelId="{BE183D85-6D0D-9546-8CF8-8A3D5A8E7FF7}" type="presParOf" srcId="{6B1246B7-69B4-A743-97A0-0F9041B5777B}" destId="{478E5CFA-090E-7148-BD38-20FBB9F3F48E}" srcOrd="0" destOrd="0" presId="urn:microsoft.com/office/officeart/2005/8/layout/hList1"/>
    <dgm:cxn modelId="{D6279F02-49C1-484F-8F7F-08103030E201}" type="presParOf" srcId="{6B1246B7-69B4-A743-97A0-0F9041B5777B}" destId="{3A813FD0-7056-814C-8250-7F596E4DF3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E4FF9-DA68-B44A-898F-E8CA2C03C65C}" type="doc">
      <dgm:prSet loTypeId="urn:microsoft.com/office/officeart/2005/8/layout/default" loCatId="" qsTypeId="urn:microsoft.com/office/officeart/2005/8/quickstyle/simple3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0022A2C-3FD4-3146-8B0A-993EC7AC378D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Should be conducted by management to identify controls that provide the greatest benefit to the organization given the available resources</a:t>
          </a:r>
          <a:endParaRPr lang="en-US" b="1" dirty="0">
            <a:latin typeface="+mj-lt"/>
          </a:endParaRPr>
        </a:p>
      </dgm:t>
    </dgm:pt>
    <dgm:pt modelId="{DC6054B9-77D6-9B41-921D-FB903B8F9595}" type="parTrans" cxnId="{F9E052C4-E2C1-EA41-83AE-938BBDBC1C21}">
      <dgm:prSet/>
      <dgm:spPr/>
      <dgm:t>
        <a:bodyPr/>
        <a:lstStyle/>
        <a:p>
          <a:endParaRPr lang="en-US"/>
        </a:p>
      </dgm:t>
    </dgm:pt>
    <dgm:pt modelId="{8AA44561-D7E3-2245-A88F-9640631E818B}" type="sibTrans" cxnId="{F9E052C4-E2C1-EA41-83AE-938BBDBC1C21}">
      <dgm:prSet/>
      <dgm:spPr/>
      <dgm:t>
        <a:bodyPr/>
        <a:lstStyle/>
        <a:p>
          <a:endParaRPr lang="en-US"/>
        </a:p>
      </dgm:t>
    </dgm:pt>
    <dgm:pt modelId="{FEE1EB50-7E69-A84A-9031-3DD7924EABFB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May be qualitative or quantitative</a:t>
          </a:r>
          <a:endParaRPr lang="en-US" b="1" dirty="0">
            <a:latin typeface="+mj-lt"/>
          </a:endParaRPr>
        </a:p>
      </dgm:t>
    </dgm:pt>
    <dgm:pt modelId="{93BE0DA5-B5DE-1D4C-B776-7CDCCEF7B264}" type="parTrans" cxnId="{1D346B80-9B09-6840-A7AF-769241C2C690}">
      <dgm:prSet/>
      <dgm:spPr/>
      <dgm:t>
        <a:bodyPr/>
        <a:lstStyle/>
        <a:p>
          <a:endParaRPr lang="en-US"/>
        </a:p>
      </dgm:t>
    </dgm:pt>
    <dgm:pt modelId="{0B67BA45-78FA-554C-8AFE-4088D0CF5F41}" type="sibTrans" cxnId="{1D346B80-9B09-6840-A7AF-769241C2C690}">
      <dgm:prSet/>
      <dgm:spPr/>
      <dgm:t>
        <a:bodyPr/>
        <a:lstStyle/>
        <a:p>
          <a:endParaRPr lang="en-US"/>
        </a:p>
      </dgm:t>
    </dgm:pt>
    <dgm:pt modelId="{5625F931-FE5A-DB4E-9586-182CE9FB0D76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Must show cost justified by reduction in risk</a:t>
          </a:r>
          <a:endParaRPr lang="en-US" b="1" dirty="0">
            <a:latin typeface="+mj-lt"/>
          </a:endParaRPr>
        </a:p>
      </dgm:t>
    </dgm:pt>
    <dgm:pt modelId="{FC538D08-B6CD-CF48-B988-152799856131}" type="parTrans" cxnId="{508D6952-8CDC-C343-82CD-9F0E7D3F3F3B}">
      <dgm:prSet/>
      <dgm:spPr/>
      <dgm:t>
        <a:bodyPr/>
        <a:lstStyle/>
        <a:p>
          <a:endParaRPr lang="en-US"/>
        </a:p>
      </dgm:t>
    </dgm:pt>
    <dgm:pt modelId="{AF093F00-78C7-4F47-8B73-7061C3B4282C}" type="sibTrans" cxnId="{508D6952-8CDC-C343-82CD-9F0E7D3F3F3B}">
      <dgm:prSet/>
      <dgm:spPr/>
      <dgm:t>
        <a:bodyPr/>
        <a:lstStyle/>
        <a:p>
          <a:endParaRPr lang="en-US"/>
        </a:p>
      </dgm:t>
    </dgm:pt>
    <dgm:pt modelId="{961F6F81-8741-EB4D-8186-5FC20249EE62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Should contrast the impact of implementing a control or not, and an estimation of cost</a:t>
          </a:r>
          <a:endParaRPr lang="en-US" b="1" dirty="0">
            <a:latin typeface="+mj-lt"/>
          </a:endParaRPr>
        </a:p>
      </dgm:t>
    </dgm:pt>
    <dgm:pt modelId="{90019B5D-801A-5246-80B2-B861D8EE17C5}" type="parTrans" cxnId="{FF62A48C-C758-1940-BEA3-C36FB0F01970}">
      <dgm:prSet/>
      <dgm:spPr/>
      <dgm:t>
        <a:bodyPr/>
        <a:lstStyle/>
        <a:p>
          <a:endParaRPr lang="en-US"/>
        </a:p>
      </dgm:t>
    </dgm:pt>
    <dgm:pt modelId="{14D6633B-8C1C-C941-ABDC-2582541EF38C}" type="sibTrans" cxnId="{FF62A48C-C758-1940-BEA3-C36FB0F01970}">
      <dgm:prSet/>
      <dgm:spPr/>
      <dgm:t>
        <a:bodyPr/>
        <a:lstStyle/>
        <a:p>
          <a:endParaRPr lang="en-US"/>
        </a:p>
      </dgm:t>
    </dgm:pt>
    <dgm:pt modelId="{870A776D-545D-BF40-B126-22A9B365AB75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Management chooses selection of controls</a:t>
          </a:r>
          <a:endParaRPr lang="en-US" b="1" dirty="0">
            <a:latin typeface="+mj-lt"/>
          </a:endParaRPr>
        </a:p>
      </dgm:t>
    </dgm:pt>
    <dgm:pt modelId="{D041C24E-D73B-474E-89F9-8DA186EBE736}" type="parTrans" cxnId="{6E6884D6-EB13-0642-B693-FF4374992496}">
      <dgm:prSet/>
      <dgm:spPr/>
      <dgm:t>
        <a:bodyPr/>
        <a:lstStyle/>
        <a:p>
          <a:endParaRPr lang="en-US"/>
        </a:p>
      </dgm:t>
    </dgm:pt>
    <dgm:pt modelId="{9C3D4A59-8555-0740-8B8D-45B02C0A2DCD}" type="sibTrans" cxnId="{6E6884D6-EB13-0642-B693-FF4374992496}">
      <dgm:prSet/>
      <dgm:spPr/>
      <dgm:t>
        <a:bodyPr/>
        <a:lstStyle/>
        <a:p>
          <a:endParaRPr lang="en-US"/>
        </a:p>
      </dgm:t>
    </dgm:pt>
    <dgm:pt modelId="{59629B7A-D011-6F4B-A046-8F946F4327F0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Considers if it reduces risk too much or not enough, is too costly or appropriate</a:t>
          </a:r>
          <a:endParaRPr lang="en-US" b="1" dirty="0">
            <a:latin typeface="+mj-lt"/>
          </a:endParaRPr>
        </a:p>
      </dgm:t>
    </dgm:pt>
    <dgm:pt modelId="{74973D9B-6C91-F245-A9F8-8D592717DEB5}" type="parTrans" cxnId="{C00BA8EC-B2C9-E641-866C-868324CC23D9}">
      <dgm:prSet/>
      <dgm:spPr/>
      <dgm:t>
        <a:bodyPr/>
        <a:lstStyle/>
        <a:p>
          <a:endParaRPr lang="en-US"/>
        </a:p>
      </dgm:t>
    </dgm:pt>
    <dgm:pt modelId="{A522064A-7095-7B4C-B9C7-7B5513CED1CC}" type="sibTrans" cxnId="{C00BA8EC-B2C9-E641-866C-868324CC23D9}">
      <dgm:prSet/>
      <dgm:spPr/>
      <dgm:t>
        <a:bodyPr/>
        <a:lstStyle/>
        <a:p>
          <a:endParaRPr lang="en-US"/>
        </a:p>
      </dgm:t>
    </dgm:pt>
    <dgm:pt modelId="{4A3DF59B-9AAE-AA4B-A13D-42763156AF10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Fundamentally a business decision</a:t>
          </a:r>
          <a:endParaRPr lang="en-US" b="1" dirty="0">
            <a:latin typeface="+mj-lt"/>
          </a:endParaRPr>
        </a:p>
      </dgm:t>
    </dgm:pt>
    <dgm:pt modelId="{65B36FD8-9F46-4144-B111-7E24C51B8688}" type="parTrans" cxnId="{42D4DAA9-AEDC-4C4B-98AD-50AF40525E6C}">
      <dgm:prSet/>
      <dgm:spPr/>
      <dgm:t>
        <a:bodyPr/>
        <a:lstStyle/>
        <a:p>
          <a:endParaRPr lang="en-US"/>
        </a:p>
      </dgm:t>
    </dgm:pt>
    <dgm:pt modelId="{F34B0D2D-4745-0D45-AB21-99914240F0CA}" type="sibTrans" cxnId="{42D4DAA9-AEDC-4C4B-98AD-50AF40525E6C}">
      <dgm:prSet/>
      <dgm:spPr/>
      <dgm:t>
        <a:bodyPr/>
        <a:lstStyle/>
        <a:p>
          <a:endParaRPr lang="en-US"/>
        </a:p>
      </dgm:t>
    </dgm:pt>
    <dgm:pt modelId="{2EF52335-7417-F242-8F42-EB908FBBE167}" type="pres">
      <dgm:prSet presAssocID="{B6AE4FF9-DA68-B44A-898F-E8CA2C03C6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DDF12A-95B8-0E46-87B2-6135E1E49819}" type="pres">
      <dgm:prSet presAssocID="{40022A2C-3FD4-3146-8B0A-993EC7AC378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7C4D-8551-9940-9D14-8D581FD689FF}" type="pres">
      <dgm:prSet presAssocID="{8AA44561-D7E3-2245-A88F-9640631E818B}" presName="sibTrans" presStyleCnt="0"/>
      <dgm:spPr/>
    </dgm:pt>
    <dgm:pt modelId="{6AE09FED-53C8-1B44-922F-4BE70C6B4F35}" type="pres">
      <dgm:prSet presAssocID="{FEE1EB50-7E69-A84A-9031-3DD7924EAB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6BB1F-BEA7-464D-BC7A-D9C694ADBDC6}" type="pres">
      <dgm:prSet presAssocID="{0B67BA45-78FA-554C-8AFE-4088D0CF5F41}" presName="sibTrans" presStyleCnt="0"/>
      <dgm:spPr/>
    </dgm:pt>
    <dgm:pt modelId="{09C25A12-876E-7B48-B9C5-AEBC788C3D05}" type="pres">
      <dgm:prSet presAssocID="{5625F931-FE5A-DB4E-9586-182CE9FB0D7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0DD3-7496-B349-A120-CF2730444019}" type="pres">
      <dgm:prSet presAssocID="{AF093F00-78C7-4F47-8B73-7061C3B4282C}" presName="sibTrans" presStyleCnt="0"/>
      <dgm:spPr/>
    </dgm:pt>
    <dgm:pt modelId="{7D014CD0-0053-A543-A845-9D60E9083DA8}" type="pres">
      <dgm:prSet presAssocID="{961F6F81-8741-EB4D-8186-5FC20249EE6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BB3C8-C20C-ED43-90B7-0879E5AF6D57}" type="pres">
      <dgm:prSet presAssocID="{14D6633B-8C1C-C941-ABDC-2582541EF38C}" presName="sibTrans" presStyleCnt="0"/>
      <dgm:spPr/>
    </dgm:pt>
    <dgm:pt modelId="{9B7420C2-ABA5-4A4E-8FFB-BEDB5612F3B6}" type="pres">
      <dgm:prSet presAssocID="{870A776D-545D-BF40-B126-22A9B365AB7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0BD50-9CAE-854B-AF32-51E8CD78DC8A}" type="pres">
      <dgm:prSet presAssocID="{9C3D4A59-8555-0740-8B8D-45B02C0A2DCD}" presName="sibTrans" presStyleCnt="0"/>
      <dgm:spPr/>
    </dgm:pt>
    <dgm:pt modelId="{6A7BA36C-BCC3-4842-A5B6-5CD13571D329}" type="pres">
      <dgm:prSet presAssocID="{59629B7A-D011-6F4B-A046-8F946F4327F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A024B-2626-5F4F-8133-87EEC45B73DF}" type="pres">
      <dgm:prSet presAssocID="{A522064A-7095-7B4C-B9C7-7B5513CED1CC}" presName="sibTrans" presStyleCnt="0"/>
      <dgm:spPr/>
    </dgm:pt>
    <dgm:pt modelId="{BA155EF4-E61B-D546-86AC-F68322D3C7A2}" type="pres">
      <dgm:prSet presAssocID="{4A3DF59B-9AAE-AA4B-A13D-42763156AF1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6884D6-EB13-0642-B693-FF4374992496}" srcId="{B6AE4FF9-DA68-B44A-898F-E8CA2C03C65C}" destId="{870A776D-545D-BF40-B126-22A9B365AB75}" srcOrd="4" destOrd="0" parTransId="{D041C24E-D73B-474E-89F9-8DA186EBE736}" sibTransId="{9C3D4A59-8555-0740-8B8D-45B02C0A2DCD}"/>
    <dgm:cxn modelId="{FC2F8E88-DCE5-5243-A64C-235BAD738CE3}" type="presOf" srcId="{FEE1EB50-7E69-A84A-9031-3DD7924EABFB}" destId="{6AE09FED-53C8-1B44-922F-4BE70C6B4F35}" srcOrd="0" destOrd="0" presId="urn:microsoft.com/office/officeart/2005/8/layout/default"/>
    <dgm:cxn modelId="{4DED2AE8-99F5-5647-9470-7B2325C0E88E}" type="presOf" srcId="{5625F931-FE5A-DB4E-9586-182CE9FB0D76}" destId="{09C25A12-876E-7B48-B9C5-AEBC788C3D05}" srcOrd="0" destOrd="0" presId="urn:microsoft.com/office/officeart/2005/8/layout/default"/>
    <dgm:cxn modelId="{42D4DAA9-AEDC-4C4B-98AD-50AF40525E6C}" srcId="{B6AE4FF9-DA68-B44A-898F-E8CA2C03C65C}" destId="{4A3DF59B-9AAE-AA4B-A13D-42763156AF10}" srcOrd="6" destOrd="0" parTransId="{65B36FD8-9F46-4144-B111-7E24C51B8688}" sibTransId="{F34B0D2D-4745-0D45-AB21-99914240F0CA}"/>
    <dgm:cxn modelId="{4C153B07-F0DC-6642-9D28-5C68AEB1DEEE}" type="presOf" srcId="{40022A2C-3FD4-3146-8B0A-993EC7AC378D}" destId="{B5DDF12A-95B8-0E46-87B2-6135E1E49819}" srcOrd="0" destOrd="0" presId="urn:microsoft.com/office/officeart/2005/8/layout/default"/>
    <dgm:cxn modelId="{F9E052C4-E2C1-EA41-83AE-938BBDBC1C21}" srcId="{B6AE4FF9-DA68-B44A-898F-E8CA2C03C65C}" destId="{40022A2C-3FD4-3146-8B0A-993EC7AC378D}" srcOrd="0" destOrd="0" parTransId="{DC6054B9-77D6-9B41-921D-FB903B8F9595}" sibTransId="{8AA44561-D7E3-2245-A88F-9640631E818B}"/>
    <dgm:cxn modelId="{508D6952-8CDC-C343-82CD-9F0E7D3F3F3B}" srcId="{B6AE4FF9-DA68-B44A-898F-E8CA2C03C65C}" destId="{5625F931-FE5A-DB4E-9586-182CE9FB0D76}" srcOrd="2" destOrd="0" parTransId="{FC538D08-B6CD-CF48-B988-152799856131}" sibTransId="{AF093F00-78C7-4F47-8B73-7061C3B4282C}"/>
    <dgm:cxn modelId="{FF62A48C-C758-1940-BEA3-C36FB0F01970}" srcId="{B6AE4FF9-DA68-B44A-898F-E8CA2C03C65C}" destId="{961F6F81-8741-EB4D-8186-5FC20249EE62}" srcOrd="3" destOrd="0" parTransId="{90019B5D-801A-5246-80B2-B861D8EE17C5}" sibTransId="{14D6633B-8C1C-C941-ABDC-2582541EF38C}"/>
    <dgm:cxn modelId="{67F5C881-06B4-DF48-9E22-E6878C29371B}" type="presOf" srcId="{B6AE4FF9-DA68-B44A-898F-E8CA2C03C65C}" destId="{2EF52335-7417-F242-8F42-EB908FBBE167}" srcOrd="0" destOrd="0" presId="urn:microsoft.com/office/officeart/2005/8/layout/default"/>
    <dgm:cxn modelId="{1D346B80-9B09-6840-A7AF-769241C2C690}" srcId="{B6AE4FF9-DA68-B44A-898F-E8CA2C03C65C}" destId="{FEE1EB50-7E69-A84A-9031-3DD7924EABFB}" srcOrd="1" destOrd="0" parTransId="{93BE0DA5-B5DE-1D4C-B776-7CDCCEF7B264}" sibTransId="{0B67BA45-78FA-554C-8AFE-4088D0CF5F41}"/>
    <dgm:cxn modelId="{14CBFFBA-F024-774F-9F15-C1A03E694496}" type="presOf" srcId="{4A3DF59B-9AAE-AA4B-A13D-42763156AF10}" destId="{BA155EF4-E61B-D546-86AC-F68322D3C7A2}" srcOrd="0" destOrd="0" presId="urn:microsoft.com/office/officeart/2005/8/layout/default"/>
    <dgm:cxn modelId="{3DAB62F2-431F-374A-9287-6B7666EE0E34}" type="presOf" srcId="{961F6F81-8741-EB4D-8186-5FC20249EE62}" destId="{7D014CD0-0053-A543-A845-9D60E9083DA8}" srcOrd="0" destOrd="0" presId="urn:microsoft.com/office/officeart/2005/8/layout/default"/>
    <dgm:cxn modelId="{E8060F2C-9A79-9442-9531-3FF87DF64B38}" type="presOf" srcId="{870A776D-545D-BF40-B126-22A9B365AB75}" destId="{9B7420C2-ABA5-4A4E-8FFB-BEDB5612F3B6}" srcOrd="0" destOrd="0" presId="urn:microsoft.com/office/officeart/2005/8/layout/default"/>
    <dgm:cxn modelId="{A7ECFB47-FC09-2744-AA25-D8C3B7FB2984}" type="presOf" srcId="{59629B7A-D011-6F4B-A046-8F946F4327F0}" destId="{6A7BA36C-BCC3-4842-A5B6-5CD13571D329}" srcOrd="0" destOrd="0" presId="urn:microsoft.com/office/officeart/2005/8/layout/default"/>
    <dgm:cxn modelId="{C00BA8EC-B2C9-E641-866C-868324CC23D9}" srcId="{B6AE4FF9-DA68-B44A-898F-E8CA2C03C65C}" destId="{59629B7A-D011-6F4B-A046-8F946F4327F0}" srcOrd="5" destOrd="0" parTransId="{74973D9B-6C91-F245-A9F8-8D592717DEB5}" sibTransId="{A522064A-7095-7B4C-B9C7-7B5513CED1CC}"/>
    <dgm:cxn modelId="{C5D684D1-4842-C149-9961-8869D82CA2FC}" type="presParOf" srcId="{2EF52335-7417-F242-8F42-EB908FBBE167}" destId="{B5DDF12A-95B8-0E46-87B2-6135E1E49819}" srcOrd="0" destOrd="0" presId="urn:microsoft.com/office/officeart/2005/8/layout/default"/>
    <dgm:cxn modelId="{3633B4A4-1D12-0346-A333-AEDBF619BD69}" type="presParOf" srcId="{2EF52335-7417-F242-8F42-EB908FBBE167}" destId="{09DB7C4D-8551-9940-9D14-8D581FD689FF}" srcOrd="1" destOrd="0" presId="urn:microsoft.com/office/officeart/2005/8/layout/default"/>
    <dgm:cxn modelId="{D077C807-D975-6142-A057-18F3EC3577A4}" type="presParOf" srcId="{2EF52335-7417-F242-8F42-EB908FBBE167}" destId="{6AE09FED-53C8-1B44-922F-4BE70C6B4F35}" srcOrd="2" destOrd="0" presId="urn:microsoft.com/office/officeart/2005/8/layout/default"/>
    <dgm:cxn modelId="{9F9F0D39-AED0-8540-996E-39A14FC8CE56}" type="presParOf" srcId="{2EF52335-7417-F242-8F42-EB908FBBE167}" destId="{EF76BB1F-BEA7-464D-BC7A-D9C694ADBDC6}" srcOrd="3" destOrd="0" presId="urn:microsoft.com/office/officeart/2005/8/layout/default"/>
    <dgm:cxn modelId="{57AB0F0F-DC6E-DA46-A1F4-81A3A7D48FC0}" type="presParOf" srcId="{2EF52335-7417-F242-8F42-EB908FBBE167}" destId="{09C25A12-876E-7B48-B9C5-AEBC788C3D05}" srcOrd="4" destOrd="0" presId="urn:microsoft.com/office/officeart/2005/8/layout/default"/>
    <dgm:cxn modelId="{EA2E8BA0-C40D-554A-B639-C803828ADBD1}" type="presParOf" srcId="{2EF52335-7417-F242-8F42-EB908FBBE167}" destId="{2BAF0DD3-7496-B349-A120-CF2730444019}" srcOrd="5" destOrd="0" presId="urn:microsoft.com/office/officeart/2005/8/layout/default"/>
    <dgm:cxn modelId="{B30DF6A0-ABE8-F345-91E6-50624BBCEB71}" type="presParOf" srcId="{2EF52335-7417-F242-8F42-EB908FBBE167}" destId="{7D014CD0-0053-A543-A845-9D60E9083DA8}" srcOrd="6" destOrd="0" presId="urn:microsoft.com/office/officeart/2005/8/layout/default"/>
    <dgm:cxn modelId="{4D0179A3-88B2-EC4C-987F-6C02B33EA828}" type="presParOf" srcId="{2EF52335-7417-F242-8F42-EB908FBBE167}" destId="{A59BB3C8-C20C-ED43-90B7-0879E5AF6D57}" srcOrd="7" destOrd="0" presId="urn:microsoft.com/office/officeart/2005/8/layout/default"/>
    <dgm:cxn modelId="{B78C113F-8F37-F04C-8A6F-E0035D0F016C}" type="presParOf" srcId="{2EF52335-7417-F242-8F42-EB908FBBE167}" destId="{9B7420C2-ABA5-4A4E-8FFB-BEDB5612F3B6}" srcOrd="8" destOrd="0" presId="urn:microsoft.com/office/officeart/2005/8/layout/default"/>
    <dgm:cxn modelId="{9F507670-5190-FC41-B4FF-D0E3196A6A4E}" type="presParOf" srcId="{2EF52335-7417-F242-8F42-EB908FBBE167}" destId="{8E30BD50-9CAE-854B-AF32-51E8CD78DC8A}" srcOrd="9" destOrd="0" presId="urn:microsoft.com/office/officeart/2005/8/layout/default"/>
    <dgm:cxn modelId="{2D961155-F3E0-3946-B779-9B488B0D2393}" type="presParOf" srcId="{2EF52335-7417-F242-8F42-EB908FBBE167}" destId="{6A7BA36C-BCC3-4842-A5B6-5CD13571D329}" srcOrd="10" destOrd="0" presId="urn:microsoft.com/office/officeart/2005/8/layout/default"/>
    <dgm:cxn modelId="{56C977C3-7A6C-DE41-B9C2-E7B295931487}" type="presParOf" srcId="{2EF52335-7417-F242-8F42-EB908FBBE167}" destId="{EFFA024B-2626-5F4F-8133-87EEC45B73DF}" srcOrd="11" destOrd="0" presId="urn:microsoft.com/office/officeart/2005/8/layout/default"/>
    <dgm:cxn modelId="{C6E87281-40D4-5745-905F-8E42FAE006C6}" type="presParOf" srcId="{2EF52335-7417-F242-8F42-EB908FBBE167}" destId="{BA155EF4-E61B-D546-86AC-F68322D3C7A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817E84-D854-5046-8FA0-8EB8F2409D4E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CCDAD-955C-9E4B-8701-4288B7276F34}">
      <dgm:prSet phldrT="[Text]"/>
      <dgm:spPr/>
      <dgm:t>
        <a:bodyPr/>
        <a:lstStyle/>
        <a:p>
          <a:r>
            <a:rPr lang="en-US" b="1" i="0" dirty="0" smtClean="0">
              <a:solidFill>
                <a:schemeClr val="bg1"/>
              </a:solidFill>
              <a:effectLst/>
            </a:rPr>
            <a:t>Should include</a:t>
          </a:r>
          <a:endParaRPr lang="en-US" b="1" i="0" dirty="0">
            <a:solidFill>
              <a:schemeClr val="bg1"/>
            </a:solidFill>
            <a:effectLst/>
          </a:endParaRPr>
        </a:p>
      </dgm:t>
    </dgm:pt>
    <dgm:pt modelId="{27111DBA-00E3-9C42-ADC6-CB247A9E8698}" type="parTrans" cxnId="{97B2C6F5-09A2-8149-8B30-C1E4BEB97786}">
      <dgm:prSet/>
      <dgm:spPr/>
      <dgm:t>
        <a:bodyPr/>
        <a:lstStyle/>
        <a:p>
          <a:endParaRPr lang="en-US"/>
        </a:p>
      </dgm:t>
    </dgm:pt>
    <dgm:pt modelId="{6FA34D76-7F0A-7045-95EE-E2823411D2FE}" type="sibTrans" cxnId="{97B2C6F5-09A2-8149-8B30-C1E4BEB97786}">
      <dgm:prSet/>
      <dgm:spPr/>
      <dgm:t>
        <a:bodyPr/>
        <a:lstStyle/>
        <a:p>
          <a:endParaRPr lang="en-US"/>
        </a:p>
      </dgm:t>
    </dgm:pt>
    <dgm:pt modelId="{F5E4E9A8-B88D-1F46-BB65-9B5524F677A7}">
      <dgm:prSet/>
      <dgm:spPr/>
      <dgm:t>
        <a:bodyPr/>
        <a:lstStyle/>
        <a:p>
          <a:r>
            <a:rPr lang="en-US" dirty="0" smtClean="0">
              <a:effectLst/>
              <a:latin typeface="+mj-lt"/>
            </a:rPr>
            <a:t>Risks, recommended controls, action priority</a:t>
          </a:r>
          <a:endParaRPr lang="en-US" dirty="0">
            <a:effectLst/>
            <a:latin typeface="+mj-lt"/>
          </a:endParaRPr>
        </a:p>
      </dgm:t>
    </dgm:pt>
    <dgm:pt modelId="{F5A4BBA0-CEC4-514D-AA4A-AE1447FBFC09}" type="parTrans" cxnId="{BD879718-5F5F-BD46-BB11-B71E8D897F9E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D808E539-384D-2B4D-AA43-BE4E25B625B5}" type="sibTrans" cxnId="{BD879718-5F5F-BD46-BB11-B71E8D897F9E}">
      <dgm:prSet/>
      <dgm:spPr/>
      <dgm:t>
        <a:bodyPr/>
        <a:lstStyle/>
        <a:p>
          <a:endParaRPr lang="en-US"/>
        </a:p>
      </dgm:t>
    </dgm:pt>
    <dgm:pt modelId="{7C645762-8F19-CE40-B4D6-30BF4C5DA21C}">
      <dgm:prSet/>
      <dgm:spPr/>
      <dgm:t>
        <a:bodyPr/>
        <a:lstStyle/>
        <a:p>
          <a:r>
            <a:rPr lang="en-US" dirty="0" smtClean="0">
              <a:effectLst/>
              <a:latin typeface="+mj-lt"/>
            </a:rPr>
            <a:t>Selected controls, resources needed</a:t>
          </a:r>
          <a:endParaRPr lang="en-US" dirty="0">
            <a:effectLst/>
            <a:latin typeface="+mj-lt"/>
          </a:endParaRPr>
        </a:p>
      </dgm:t>
    </dgm:pt>
    <dgm:pt modelId="{3D674692-D4B2-3844-B9AD-48A4E424B706}" type="parTrans" cxnId="{26E4503A-455F-FF43-A4DD-B5430B40FBD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E720E8F4-ED24-8E43-9E4A-336620604CE7}" type="sibTrans" cxnId="{26E4503A-455F-FF43-A4DD-B5430B40FBD2}">
      <dgm:prSet/>
      <dgm:spPr/>
      <dgm:t>
        <a:bodyPr/>
        <a:lstStyle/>
        <a:p>
          <a:endParaRPr lang="en-US"/>
        </a:p>
      </dgm:t>
    </dgm:pt>
    <dgm:pt modelId="{BDE68569-BF57-D144-BB7E-C8880931E4D1}">
      <dgm:prSet/>
      <dgm:spPr/>
      <dgm:t>
        <a:bodyPr/>
        <a:lstStyle/>
        <a:p>
          <a:r>
            <a:rPr lang="en-US" dirty="0" smtClean="0">
              <a:effectLst/>
              <a:latin typeface="+mj-lt"/>
            </a:rPr>
            <a:t>Responsible personnel, implementation dates</a:t>
          </a:r>
          <a:endParaRPr lang="en-US" dirty="0">
            <a:effectLst/>
            <a:latin typeface="+mj-lt"/>
          </a:endParaRPr>
        </a:p>
      </dgm:t>
    </dgm:pt>
    <dgm:pt modelId="{176591FB-4B48-DE4B-AF1D-489670E52591}" type="parTrans" cxnId="{52526F81-CA8E-C44D-BA60-ED878B410F4B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E93DB3A3-6BE6-2E45-B7CC-4960290D9CA9}" type="sibTrans" cxnId="{52526F81-CA8E-C44D-BA60-ED878B410F4B}">
      <dgm:prSet/>
      <dgm:spPr/>
      <dgm:t>
        <a:bodyPr/>
        <a:lstStyle/>
        <a:p>
          <a:endParaRPr lang="en-US"/>
        </a:p>
      </dgm:t>
    </dgm:pt>
    <dgm:pt modelId="{5D4FDDA3-7E45-D84E-B307-A64C1BCA14C6}">
      <dgm:prSet/>
      <dgm:spPr/>
      <dgm:t>
        <a:bodyPr/>
        <a:lstStyle/>
        <a:p>
          <a:r>
            <a:rPr lang="en-US" dirty="0" smtClean="0">
              <a:effectLst/>
              <a:latin typeface="+mj-lt"/>
            </a:rPr>
            <a:t>Maintenance requirements</a:t>
          </a:r>
          <a:endParaRPr lang="en-US" dirty="0">
            <a:effectLst/>
            <a:latin typeface="+mj-lt"/>
          </a:endParaRPr>
        </a:p>
      </dgm:t>
    </dgm:pt>
    <dgm:pt modelId="{4A51C469-B7FC-A04D-BC99-D77A0717C993}" type="parTrans" cxnId="{C8B7E581-8274-0A4A-87C3-2EC573AA8F45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0728E9DB-0FD7-C846-8760-A9A8DC2EBD80}" type="sibTrans" cxnId="{C8B7E581-8274-0A4A-87C3-2EC573AA8F45}">
      <dgm:prSet/>
      <dgm:spPr/>
      <dgm:t>
        <a:bodyPr/>
        <a:lstStyle/>
        <a:p>
          <a:endParaRPr lang="en-US"/>
        </a:p>
      </dgm:t>
    </dgm:pt>
    <dgm:pt modelId="{970F2D08-9676-F545-8466-27F12AF33DB4}" type="pres">
      <dgm:prSet presAssocID="{E9817E84-D854-5046-8FA0-8EB8F2409D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576FAD-6291-5541-9E62-D992DCEA2AC1}" type="pres">
      <dgm:prSet presAssocID="{8ABCCDAD-955C-9E4B-8701-4288B7276F34}" presName="root" presStyleCnt="0"/>
      <dgm:spPr/>
    </dgm:pt>
    <dgm:pt modelId="{31E43F3B-5E08-3B4C-984B-C3C3F9C036F1}" type="pres">
      <dgm:prSet presAssocID="{8ABCCDAD-955C-9E4B-8701-4288B7276F34}" presName="rootComposite" presStyleCnt="0"/>
      <dgm:spPr/>
    </dgm:pt>
    <dgm:pt modelId="{6B56650E-4BE7-B541-9CCE-6E3EAB2AD4FD}" type="pres">
      <dgm:prSet presAssocID="{8ABCCDAD-955C-9E4B-8701-4288B7276F34}" presName="rootText" presStyleLbl="node1" presStyleIdx="0" presStyleCnt="1"/>
      <dgm:spPr/>
      <dgm:t>
        <a:bodyPr/>
        <a:lstStyle/>
        <a:p>
          <a:endParaRPr lang="en-US"/>
        </a:p>
      </dgm:t>
    </dgm:pt>
    <dgm:pt modelId="{844FED9C-5BF0-6A40-85E1-DAFDC7B4EC79}" type="pres">
      <dgm:prSet presAssocID="{8ABCCDAD-955C-9E4B-8701-4288B7276F34}" presName="rootConnector" presStyleLbl="node1" presStyleIdx="0" presStyleCnt="1"/>
      <dgm:spPr/>
      <dgm:t>
        <a:bodyPr/>
        <a:lstStyle/>
        <a:p>
          <a:endParaRPr lang="en-US"/>
        </a:p>
      </dgm:t>
    </dgm:pt>
    <dgm:pt modelId="{6008E401-EBCC-9246-B471-EFBC388B468E}" type="pres">
      <dgm:prSet presAssocID="{8ABCCDAD-955C-9E4B-8701-4288B7276F34}" presName="childShape" presStyleCnt="0"/>
      <dgm:spPr/>
    </dgm:pt>
    <dgm:pt modelId="{B721259A-05F5-024D-B417-3A98C7D91C93}" type="pres">
      <dgm:prSet presAssocID="{F5A4BBA0-CEC4-514D-AA4A-AE1447FBFC0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AE5D2AE9-23C0-D045-8B99-DAC0F72AC4A4}" type="pres">
      <dgm:prSet presAssocID="{F5E4E9A8-B88D-1F46-BB65-9B5524F677A7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19996-FA28-FB42-9304-919C3A5E0608}" type="pres">
      <dgm:prSet presAssocID="{3D674692-D4B2-3844-B9AD-48A4E424B706}" presName="Name13" presStyleLbl="parChTrans1D2" presStyleIdx="1" presStyleCnt="4"/>
      <dgm:spPr/>
      <dgm:t>
        <a:bodyPr/>
        <a:lstStyle/>
        <a:p>
          <a:endParaRPr lang="en-US"/>
        </a:p>
      </dgm:t>
    </dgm:pt>
    <dgm:pt modelId="{887656BB-9829-844F-91F6-5AACB7CEE500}" type="pres">
      <dgm:prSet presAssocID="{7C645762-8F19-CE40-B4D6-30BF4C5DA21C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927C0-98DC-2B48-B388-23B860D6E9B7}" type="pres">
      <dgm:prSet presAssocID="{176591FB-4B48-DE4B-AF1D-489670E5259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C7331CA7-7119-9B4B-9E7D-B6F5F9D5DACD}" type="pres">
      <dgm:prSet presAssocID="{BDE68569-BF57-D144-BB7E-C8880931E4D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9AB4-2B39-5245-845C-A67606810600}" type="pres">
      <dgm:prSet presAssocID="{4A51C469-B7FC-A04D-BC99-D77A0717C993}" presName="Name13" presStyleLbl="parChTrans1D2" presStyleIdx="3" presStyleCnt="4"/>
      <dgm:spPr/>
      <dgm:t>
        <a:bodyPr/>
        <a:lstStyle/>
        <a:p>
          <a:endParaRPr lang="en-US"/>
        </a:p>
      </dgm:t>
    </dgm:pt>
    <dgm:pt modelId="{68B64870-1DE7-6D48-A726-71ED48E39753}" type="pres">
      <dgm:prSet presAssocID="{5D4FDDA3-7E45-D84E-B307-A64C1BCA14C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7CC695-1115-3E4F-B373-4BF5082576B1}" type="presOf" srcId="{F5E4E9A8-B88D-1F46-BB65-9B5524F677A7}" destId="{AE5D2AE9-23C0-D045-8B99-DAC0F72AC4A4}" srcOrd="0" destOrd="0" presId="urn:microsoft.com/office/officeart/2005/8/layout/hierarchy3"/>
    <dgm:cxn modelId="{209E866C-6AAD-2B41-9B2A-CD88D0686D6D}" type="presOf" srcId="{8ABCCDAD-955C-9E4B-8701-4288B7276F34}" destId="{6B56650E-4BE7-B541-9CCE-6E3EAB2AD4FD}" srcOrd="0" destOrd="0" presId="urn:microsoft.com/office/officeart/2005/8/layout/hierarchy3"/>
    <dgm:cxn modelId="{C8B7E581-8274-0A4A-87C3-2EC573AA8F45}" srcId="{8ABCCDAD-955C-9E4B-8701-4288B7276F34}" destId="{5D4FDDA3-7E45-D84E-B307-A64C1BCA14C6}" srcOrd="3" destOrd="0" parTransId="{4A51C469-B7FC-A04D-BC99-D77A0717C993}" sibTransId="{0728E9DB-0FD7-C846-8760-A9A8DC2EBD80}"/>
    <dgm:cxn modelId="{52526F81-CA8E-C44D-BA60-ED878B410F4B}" srcId="{8ABCCDAD-955C-9E4B-8701-4288B7276F34}" destId="{BDE68569-BF57-D144-BB7E-C8880931E4D1}" srcOrd="2" destOrd="0" parTransId="{176591FB-4B48-DE4B-AF1D-489670E52591}" sibTransId="{E93DB3A3-6BE6-2E45-B7CC-4960290D9CA9}"/>
    <dgm:cxn modelId="{1924A8C1-41ED-2047-BF0C-9A622BFEC874}" type="presOf" srcId="{176591FB-4B48-DE4B-AF1D-489670E52591}" destId="{535927C0-98DC-2B48-B388-23B860D6E9B7}" srcOrd="0" destOrd="0" presId="urn:microsoft.com/office/officeart/2005/8/layout/hierarchy3"/>
    <dgm:cxn modelId="{6E91DC46-B626-4C4A-8F9E-0EBA1E2208B4}" type="presOf" srcId="{F5A4BBA0-CEC4-514D-AA4A-AE1447FBFC09}" destId="{B721259A-05F5-024D-B417-3A98C7D91C93}" srcOrd="0" destOrd="0" presId="urn:microsoft.com/office/officeart/2005/8/layout/hierarchy3"/>
    <dgm:cxn modelId="{9B49FCB9-C84E-424F-9D7C-93EFEAC28B93}" type="presOf" srcId="{8ABCCDAD-955C-9E4B-8701-4288B7276F34}" destId="{844FED9C-5BF0-6A40-85E1-DAFDC7B4EC79}" srcOrd="1" destOrd="0" presId="urn:microsoft.com/office/officeart/2005/8/layout/hierarchy3"/>
    <dgm:cxn modelId="{F196E836-D9A9-EB4D-A1F7-1585A3287CD0}" type="presOf" srcId="{E9817E84-D854-5046-8FA0-8EB8F2409D4E}" destId="{970F2D08-9676-F545-8466-27F12AF33DB4}" srcOrd="0" destOrd="0" presId="urn:microsoft.com/office/officeart/2005/8/layout/hierarchy3"/>
    <dgm:cxn modelId="{6E9C4E8B-A38B-8B48-8521-2B800E9CF96D}" type="presOf" srcId="{3D674692-D4B2-3844-B9AD-48A4E424B706}" destId="{7C919996-FA28-FB42-9304-919C3A5E0608}" srcOrd="0" destOrd="0" presId="urn:microsoft.com/office/officeart/2005/8/layout/hierarchy3"/>
    <dgm:cxn modelId="{26E4503A-455F-FF43-A4DD-B5430B40FBD2}" srcId="{8ABCCDAD-955C-9E4B-8701-4288B7276F34}" destId="{7C645762-8F19-CE40-B4D6-30BF4C5DA21C}" srcOrd="1" destOrd="0" parTransId="{3D674692-D4B2-3844-B9AD-48A4E424B706}" sibTransId="{E720E8F4-ED24-8E43-9E4A-336620604CE7}"/>
    <dgm:cxn modelId="{C018C8F2-A9BA-DD4D-A1A0-8FBCD43FE46F}" type="presOf" srcId="{4A51C469-B7FC-A04D-BC99-D77A0717C993}" destId="{ECA69AB4-2B39-5245-845C-A67606810600}" srcOrd="0" destOrd="0" presId="urn:microsoft.com/office/officeart/2005/8/layout/hierarchy3"/>
    <dgm:cxn modelId="{AAC85C5D-DE0B-FA4B-87A2-B585C450A264}" type="presOf" srcId="{7C645762-8F19-CE40-B4D6-30BF4C5DA21C}" destId="{887656BB-9829-844F-91F6-5AACB7CEE500}" srcOrd="0" destOrd="0" presId="urn:microsoft.com/office/officeart/2005/8/layout/hierarchy3"/>
    <dgm:cxn modelId="{69A15C74-A6FC-BF47-B649-E236EEC65024}" type="presOf" srcId="{BDE68569-BF57-D144-BB7E-C8880931E4D1}" destId="{C7331CA7-7119-9B4B-9E7D-B6F5F9D5DACD}" srcOrd="0" destOrd="0" presId="urn:microsoft.com/office/officeart/2005/8/layout/hierarchy3"/>
    <dgm:cxn modelId="{BD879718-5F5F-BD46-BB11-B71E8D897F9E}" srcId="{8ABCCDAD-955C-9E4B-8701-4288B7276F34}" destId="{F5E4E9A8-B88D-1F46-BB65-9B5524F677A7}" srcOrd="0" destOrd="0" parTransId="{F5A4BBA0-CEC4-514D-AA4A-AE1447FBFC09}" sibTransId="{D808E539-384D-2B4D-AA43-BE4E25B625B5}"/>
    <dgm:cxn modelId="{97B2C6F5-09A2-8149-8B30-C1E4BEB97786}" srcId="{E9817E84-D854-5046-8FA0-8EB8F2409D4E}" destId="{8ABCCDAD-955C-9E4B-8701-4288B7276F34}" srcOrd="0" destOrd="0" parTransId="{27111DBA-00E3-9C42-ADC6-CB247A9E8698}" sibTransId="{6FA34D76-7F0A-7045-95EE-E2823411D2FE}"/>
    <dgm:cxn modelId="{0258BEAC-9D09-9F4A-8C99-280C6B80C737}" type="presOf" srcId="{5D4FDDA3-7E45-D84E-B307-A64C1BCA14C6}" destId="{68B64870-1DE7-6D48-A726-71ED48E39753}" srcOrd="0" destOrd="0" presId="urn:microsoft.com/office/officeart/2005/8/layout/hierarchy3"/>
    <dgm:cxn modelId="{CBE84CA3-1E31-6442-9B6F-9425DBEDC95E}" type="presParOf" srcId="{970F2D08-9676-F545-8466-27F12AF33DB4}" destId="{EC576FAD-6291-5541-9E62-D992DCEA2AC1}" srcOrd="0" destOrd="0" presId="urn:microsoft.com/office/officeart/2005/8/layout/hierarchy3"/>
    <dgm:cxn modelId="{14EDDBA1-20CC-9C41-A426-FFB72BB8C76E}" type="presParOf" srcId="{EC576FAD-6291-5541-9E62-D992DCEA2AC1}" destId="{31E43F3B-5E08-3B4C-984B-C3C3F9C036F1}" srcOrd="0" destOrd="0" presId="urn:microsoft.com/office/officeart/2005/8/layout/hierarchy3"/>
    <dgm:cxn modelId="{00133039-52EB-5F46-BBAF-DE117728E9A2}" type="presParOf" srcId="{31E43F3B-5E08-3B4C-984B-C3C3F9C036F1}" destId="{6B56650E-4BE7-B541-9CCE-6E3EAB2AD4FD}" srcOrd="0" destOrd="0" presId="urn:microsoft.com/office/officeart/2005/8/layout/hierarchy3"/>
    <dgm:cxn modelId="{1D16A49F-6F9A-2847-A50E-497611F2FB30}" type="presParOf" srcId="{31E43F3B-5E08-3B4C-984B-C3C3F9C036F1}" destId="{844FED9C-5BF0-6A40-85E1-DAFDC7B4EC79}" srcOrd="1" destOrd="0" presId="urn:microsoft.com/office/officeart/2005/8/layout/hierarchy3"/>
    <dgm:cxn modelId="{B517B7B2-E935-674A-BEF9-0295946DA80A}" type="presParOf" srcId="{EC576FAD-6291-5541-9E62-D992DCEA2AC1}" destId="{6008E401-EBCC-9246-B471-EFBC388B468E}" srcOrd="1" destOrd="0" presId="urn:microsoft.com/office/officeart/2005/8/layout/hierarchy3"/>
    <dgm:cxn modelId="{6C48FAF6-DA80-E34C-9B12-82290CA498BC}" type="presParOf" srcId="{6008E401-EBCC-9246-B471-EFBC388B468E}" destId="{B721259A-05F5-024D-B417-3A98C7D91C93}" srcOrd="0" destOrd="0" presId="urn:microsoft.com/office/officeart/2005/8/layout/hierarchy3"/>
    <dgm:cxn modelId="{DED6A2AB-B5BE-BD4C-89DD-6DD970B75C84}" type="presParOf" srcId="{6008E401-EBCC-9246-B471-EFBC388B468E}" destId="{AE5D2AE9-23C0-D045-8B99-DAC0F72AC4A4}" srcOrd="1" destOrd="0" presId="urn:microsoft.com/office/officeart/2005/8/layout/hierarchy3"/>
    <dgm:cxn modelId="{052C7E6B-0983-974A-ACA1-8D0C95720596}" type="presParOf" srcId="{6008E401-EBCC-9246-B471-EFBC388B468E}" destId="{7C919996-FA28-FB42-9304-919C3A5E0608}" srcOrd="2" destOrd="0" presId="urn:microsoft.com/office/officeart/2005/8/layout/hierarchy3"/>
    <dgm:cxn modelId="{F8DC6088-45BA-C44F-9F9B-826E10E0A06F}" type="presParOf" srcId="{6008E401-EBCC-9246-B471-EFBC388B468E}" destId="{887656BB-9829-844F-91F6-5AACB7CEE500}" srcOrd="3" destOrd="0" presId="urn:microsoft.com/office/officeart/2005/8/layout/hierarchy3"/>
    <dgm:cxn modelId="{3306EF78-FDBE-F346-B721-8F44729F7D8D}" type="presParOf" srcId="{6008E401-EBCC-9246-B471-EFBC388B468E}" destId="{535927C0-98DC-2B48-B388-23B860D6E9B7}" srcOrd="4" destOrd="0" presId="urn:microsoft.com/office/officeart/2005/8/layout/hierarchy3"/>
    <dgm:cxn modelId="{16821AD7-3505-3C4B-8AC1-1C84E23CBBAD}" type="presParOf" srcId="{6008E401-EBCC-9246-B471-EFBC388B468E}" destId="{C7331CA7-7119-9B4B-9E7D-B6F5F9D5DACD}" srcOrd="5" destOrd="0" presId="urn:microsoft.com/office/officeart/2005/8/layout/hierarchy3"/>
    <dgm:cxn modelId="{EF2A12D3-35AE-1041-B717-9B85650E7A26}" type="presParOf" srcId="{6008E401-EBCC-9246-B471-EFBC388B468E}" destId="{ECA69AB4-2B39-5245-845C-A67606810600}" srcOrd="6" destOrd="0" presId="urn:microsoft.com/office/officeart/2005/8/layout/hierarchy3"/>
    <dgm:cxn modelId="{99540F9A-B9AF-024E-BBED-7881F9078075}" type="presParOf" srcId="{6008E401-EBCC-9246-B471-EFBC388B468E}" destId="{68B64870-1DE7-6D48-A726-71ED48E3975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1E4B68-F667-DE44-A54C-1AB0DABA7E8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64E6D-828B-D74C-A891-83588AD8968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IT security plan documents: 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CD952E0C-1521-0D43-AE07-02F9036F69F2}" type="parTrans" cxnId="{F5D8E2E3-8594-0F40-8A4A-4182FF88DD34}">
      <dgm:prSet/>
      <dgm:spPr/>
      <dgm:t>
        <a:bodyPr/>
        <a:lstStyle/>
        <a:p>
          <a:endParaRPr lang="en-US"/>
        </a:p>
      </dgm:t>
    </dgm:pt>
    <dgm:pt modelId="{57DDE098-043A-3D4A-B76E-E313D14CAD24}" type="sibTrans" cxnId="{F5D8E2E3-8594-0F40-8A4A-4182FF88DD34}">
      <dgm:prSet/>
      <dgm:spPr/>
      <dgm:t>
        <a:bodyPr/>
        <a:lstStyle/>
        <a:p>
          <a:endParaRPr lang="en-US"/>
        </a:p>
      </dgm:t>
    </dgm:pt>
    <dgm:pt modelId="{07512BDD-4166-F942-B97D-8557318A7B47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What needs to be done for each selected control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ADEB3139-47B5-594E-BCB0-792699B2EECB}" type="parTrans" cxnId="{6E140B5B-4AB1-D143-9965-1ED69F23C064}">
      <dgm:prSet/>
      <dgm:spPr/>
      <dgm:t>
        <a:bodyPr/>
        <a:lstStyle/>
        <a:p>
          <a:endParaRPr lang="en-US"/>
        </a:p>
      </dgm:t>
    </dgm:pt>
    <dgm:pt modelId="{C4A1494F-16E8-BF46-ABAA-C6DF6C4A42B7}" type="sibTrans" cxnId="{6E140B5B-4AB1-D143-9965-1ED69F23C064}">
      <dgm:prSet/>
      <dgm:spPr/>
      <dgm:t>
        <a:bodyPr/>
        <a:lstStyle/>
        <a:p>
          <a:endParaRPr lang="en-US"/>
        </a:p>
      </dgm:t>
    </dgm:pt>
    <dgm:pt modelId="{A3577437-EDAC-9747-9223-99C3135FB852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Personnel responsible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082A2150-6F54-E545-A773-CFED4B2D01E9}" type="parTrans" cxnId="{691DC783-57EF-B94D-8607-C8C5F7E33E5E}">
      <dgm:prSet/>
      <dgm:spPr/>
      <dgm:t>
        <a:bodyPr/>
        <a:lstStyle/>
        <a:p>
          <a:endParaRPr lang="en-US"/>
        </a:p>
      </dgm:t>
    </dgm:pt>
    <dgm:pt modelId="{3057AC55-C929-F542-894A-01FDAFD19F26}" type="sibTrans" cxnId="{691DC783-57EF-B94D-8607-C8C5F7E33E5E}">
      <dgm:prSet/>
      <dgm:spPr/>
      <dgm:t>
        <a:bodyPr/>
        <a:lstStyle/>
        <a:p>
          <a:endParaRPr lang="en-US"/>
        </a:p>
      </dgm:t>
    </dgm:pt>
    <dgm:pt modelId="{2F13EC1A-71E9-1D4E-9A93-60CBD1335D97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Resources and time frame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2F7F0E25-500A-9D46-AACD-596B3AE08CD3}" type="parTrans" cxnId="{8F3B940E-1DF3-7040-9135-CA54DE953E07}">
      <dgm:prSet/>
      <dgm:spPr/>
      <dgm:t>
        <a:bodyPr/>
        <a:lstStyle/>
        <a:p>
          <a:endParaRPr lang="en-US"/>
        </a:p>
      </dgm:t>
    </dgm:pt>
    <dgm:pt modelId="{E75707A4-6224-0C4D-A30F-DEC6A330AD3B}" type="sibTrans" cxnId="{8F3B940E-1DF3-7040-9135-CA54DE953E07}">
      <dgm:prSet/>
      <dgm:spPr/>
      <dgm:t>
        <a:bodyPr/>
        <a:lstStyle/>
        <a:p>
          <a:endParaRPr lang="en-US"/>
        </a:p>
      </dgm:t>
    </dgm:pt>
    <dgm:pt modelId="{A65D18DA-AF94-034A-920E-367BA7E4FBEB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Identified personnel: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F4AE3499-D82C-144A-96E5-588F81027709}" type="parTrans" cxnId="{CE32FE4C-8C35-AA4C-87AC-6891845E4774}">
      <dgm:prSet/>
      <dgm:spPr/>
      <dgm:t>
        <a:bodyPr/>
        <a:lstStyle/>
        <a:p>
          <a:endParaRPr lang="en-US"/>
        </a:p>
      </dgm:t>
    </dgm:pt>
    <dgm:pt modelId="{0194A585-2A60-CC4F-9270-DC618CF70318}" type="sibTrans" cxnId="{CE32FE4C-8C35-AA4C-87AC-6891845E4774}">
      <dgm:prSet/>
      <dgm:spPr/>
      <dgm:t>
        <a:bodyPr/>
        <a:lstStyle/>
        <a:p>
          <a:endParaRPr lang="en-US"/>
        </a:p>
      </dgm:t>
    </dgm:pt>
    <dgm:pt modelId="{8FDB263D-CAB3-024E-8475-B9C227F9624D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Implement new or enhanced controls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3B542E20-597F-064F-885D-929D0C61FEE4}" type="parTrans" cxnId="{A50763A6-97E7-594A-AA8C-3CE221AA4B60}">
      <dgm:prSet/>
      <dgm:spPr/>
      <dgm:t>
        <a:bodyPr/>
        <a:lstStyle/>
        <a:p>
          <a:endParaRPr lang="en-US"/>
        </a:p>
      </dgm:t>
    </dgm:pt>
    <dgm:pt modelId="{4A51DC15-F80D-9842-8B88-906791F59EB4}" type="sibTrans" cxnId="{A50763A6-97E7-594A-AA8C-3CE221AA4B60}">
      <dgm:prSet/>
      <dgm:spPr/>
      <dgm:t>
        <a:bodyPr/>
        <a:lstStyle/>
        <a:p>
          <a:endParaRPr lang="en-US"/>
        </a:p>
      </dgm:t>
    </dgm:pt>
    <dgm:pt modelId="{3AF05DA4-8341-5A47-A0EA-FE7BB1207059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May need system configuration changes, upgrades or new system installation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E8F37739-DD97-6047-BCCE-C059722AC365}" type="parTrans" cxnId="{315018A7-AA01-2743-96B1-267D8402E6F5}">
      <dgm:prSet/>
      <dgm:spPr/>
      <dgm:t>
        <a:bodyPr/>
        <a:lstStyle/>
        <a:p>
          <a:endParaRPr lang="en-US"/>
        </a:p>
      </dgm:t>
    </dgm:pt>
    <dgm:pt modelId="{52042325-4608-F54B-A302-5B178357E552}" type="sibTrans" cxnId="{315018A7-AA01-2743-96B1-267D8402E6F5}">
      <dgm:prSet/>
      <dgm:spPr/>
      <dgm:t>
        <a:bodyPr/>
        <a:lstStyle/>
        <a:p>
          <a:endParaRPr lang="en-US"/>
        </a:p>
      </dgm:t>
    </dgm:pt>
    <dgm:pt modelId="{470AD440-AD5D-DE47-B38B-E47990B7D0D7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May also involve development of new or extended procedures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D620E912-71D9-334A-A689-4D709C57C160}" type="parTrans" cxnId="{0980FE0A-6545-784F-B888-4501D29B3F26}">
      <dgm:prSet/>
      <dgm:spPr/>
      <dgm:t>
        <a:bodyPr/>
        <a:lstStyle/>
        <a:p>
          <a:endParaRPr lang="en-US"/>
        </a:p>
      </dgm:t>
    </dgm:pt>
    <dgm:pt modelId="{5DE3CEDE-4B32-7F4E-B3A6-ECF738157EF9}" type="sibTrans" cxnId="{0980FE0A-6545-784F-B888-4501D29B3F26}">
      <dgm:prSet/>
      <dgm:spPr/>
      <dgm:t>
        <a:bodyPr/>
        <a:lstStyle/>
        <a:p>
          <a:endParaRPr lang="en-US"/>
        </a:p>
      </dgm:t>
    </dgm:pt>
    <dgm:pt modelId="{D2BA0D14-60D9-B24F-A866-50087B4F5339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Need to be encouraged and monitored by management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FFC5CDE5-2D3A-1641-80B8-1615056973DD}" type="parTrans" cxnId="{CDFEF125-36D4-D64C-B245-2D926FA6A006}">
      <dgm:prSet/>
      <dgm:spPr/>
      <dgm:t>
        <a:bodyPr/>
        <a:lstStyle/>
        <a:p>
          <a:endParaRPr lang="en-US"/>
        </a:p>
      </dgm:t>
    </dgm:pt>
    <dgm:pt modelId="{45966864-B292-7947-A80E-7D0475231D3E}" type="sibTrans" cxnId="{CDFEF125-36D4-D64C-B245-2D926FA6A006}">
      <dgm:prSet/>
      <dgm:spPr/>
      <dgm:t>
        <a:bodyPr/>
        <a:lstStyle/>
        <a:p>
          <a:endParaRPr lang="en-US"/>
        </a:p>
      </dgm:t>
    </dgm:pt>
    <dgm:pt modelId="{A26DF7C1-26EA-2140-90D3-80701CB9F1FE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When implementation is completed management authorizes the system for operational use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B1677DD4-2FE6-5448-B490-4801E09E10F9}" type="parTrans" cxnId="{BCA18675-B297-6749-B232-B6FE632A4FD3}">
      <dgm:prSet/>
      <dgm:spPr/>
      <dgm:t>
        <a:bodyPr/>
        <a:lstStyle/>
        <a:p>
          <a:endParaRPr lang="en-US"/>
        </a:p>
      </dgm:t>
    </dgm:pt>
    <dgm:pt modelId="{E619598C-047C-6C4E-A20D-E7F339DAD000}" type="sibTrans" cxnId="{BCA18675-B297-6749-B232-B6FE632A4FD3}">
      <dgm:prSet/>
      <dgm:spPr/>
      <dgm:t>
        <a:bodyPr/>
        <a:lstStyle/>
        <a:p>
          <a:endParaRPr lang="en-US"/>
        </a:p>
      </dgm:t>
    </dgm:pt>
    <dgm:pt modelId="{13E07EEE-BD14-F845-AED2-2F7FD67B56D0}" type="pres">
      <dgm:prSet presAssocID="{4E1E4B68-F667-DE44-A54C-1AB0DABA7E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4F6F70-D5D1-2940-AC52-BA0B54AE6C65}" type="pres">
      <dgm:prSet presAssocID="{BE464E6D-828B-D74C-A891-83588AD896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FA54A-49B8-8E4A-B25C-B761E21C9E51}" type="pres">
      <dgm:prSet presAssocID="{57DDE098-043A-3D4A-B76E-E313D14CAD24}" presName="sibTrans" presStyleCnt="0"/>
      <dgm:spPr/>
    </dgm:pt>
    <dgm:pt modelId="{257B7868-3E85-3547-B1BB-EF1D6FD8A468}" type="pres">
      <dgm:prSet presAssocID="{A65D18DA-AF94-034A-920E-367BA7E4FB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33AC7-8790-1F4E-85A2-E6217C5C8A6D}" type="pres">
      <dgm:prSet presAssocID="{0194A585-2A60-CC4F-9270-DC618CF70318}" presName="sibTrans" presStyleCnt="0"/>
      <dgm:spPr/>
    </dgm:pt>
    <dgm:pt modelId="{F00163D4-7968-264D-A3B4-CCFCA1095065}" type="pres">
      <dgm:prSet presAssocID="{A26DF7C1-26EA-2140-90D3-80701CB9F1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40B5B-4AB1-D143-9965-1ED69F23C064}" srcId="{BE464E6D-828B-D74C-A891-83588AD89683}" destId="{07512BDD-4166-F942-B97D-8557318A7B47}" srcOrd="0" destOrd="0" parTransId="{ADEB3139-47B5-594E-BCB0-792699B2EECB}" sibTransId="{C4A1494F-16E8-BF46-ABAA-C6DF6C4A42B7}"/>
    <dgm:cxn modelId="{55E6A533-297D-744A-B23E-9A0F0832D4D8}" type="presOf" srcId="{470AD440-AD5D-DE47-B38B-E47990B7D0D7}" destId="{257B7868-3E85-3547-B1BB-EF1D6FD8A468}" srcOrd="0" destOrd="3" presId="urn:microsoft.com/office/officeart/2005/8/layout/hList6"/>
    <dgm:cxn modelId="{315018A7-AA01-2743-96B1-267D8402E6F5}" srcId="{A65D18DA-AF94-034A-920E-367BA7E4FBEB}" destId="{3AF05DA4-8341-5A47-A0EA-FE7BB1207059}" srcOrd="1" destOrd="0" parTransId="{E8F37739-DD97-6047-BCCE-C059722AC365}" sibTransId="{52042325-4608-F54B-A302-5B178357E552}"/>
    <dgm:cxn modelId="{AD8C1205-7950-0748-A956-ACA31E02E724}" type="presOf" srcId="{A65D18DA-AF94-034A-920E-367BA7E4FBEB}" destId="{257B7868-3E85-3547-B1BB-EF1D6FD8A468}" srcOrd="0" destOrd="0" presId="urn:microsoft.com/office/officeart/2005/8/layout/hList6"/>
    <dgm:cxn modelId="{CDFEF125-36D4-D64C-B245-2D926FA6A006}" srcId="{A65D18DA-AF94-034A-920E-367BA7E4FBEB}" destId="{D2BA0D14-60D9-B24F-A866-50087B4F5339}" srcOrd="3" destOrd="0" parTransId="{FFC5CDE5-2D3A-1641-80B8-1615056973DD}" sibTransId="{45966864-B292-7947-A80E-7D0475231D3E}"/>
    <dgm:cxn modelId="{A50763A6-97E7-594A-AA8C-3CE221AA4B60}" srcId="{A65D18DA-AF94-034A-920E-367BA7E4FBEB}" destId="{8FDB263D-CAB3-024E-8475-B9C227F9624D}" srcOrd="0" destOrd="0" parTransId="{3B542E20-597F-064F-885D-929D0C61FEE4}" sibTransId="{4A51DC15-F80D-9842-8B88-906791F59EB4}"/>
    <dgm:cxn modelId="{CE32FE4C-8C35-AA4C-87AC-6891845E4774}" srcId="{4E1E4B68-F667-DE44-A54C-1AB0DABA7E84}" destId="{A65D18DA-AF94-034A-920E-367BA7E4FBEB}" srcOrd="1" destOrd="0" parTransId="{F4AE3499-D82C-144A-96E5-588F81027709}" sibTransId="{0194A585-2A60-CC4F-9270-DC618CF70318}"/>
    <dgm:cxn modelId="{F5D8E2E3-8594-0F40-8A4A-4182FF88DD34}" srcId="{4E1E4B68-F667-DE44-A54C-1AB0DABA7E84}" destId="{BE464E6D-828B-D74C-A891-83588AD89683}" srcOrd="0" destOrd="0" parTransId="{CD952E0C-1521-0D43-AE07-02F9036F69F2}" sibTransId="{57DDE098-043A-3D4A-B76E-E313D14CAD24}"/>
    <dgm:cxn modelId="{8F3B940E-1DF3-7040-9135-CA54DE953E07}" srcId="{BE464E6D-828B-D74C-A891-83588AD89683}" destId="{2F13EC1A-71E9-1D4E-9A93-60CBD1335D97}" srcOrd="2" destOrd="0" parTransId="{2F7F0E25-500A-9D46-AACD-596B3AE08CD3}" sibTransId="{E75707A4-6224-0C4D-A30F-DEC6A330AD3B}"/>
    <dgm:cxn modelId="{B58B5F99-3673-9245-B479-993EBA179F3B}" type="presOf" srcId="{4E1E4B68-F667-DE44-A54C-1AB0DABA7E84}" destId="{13E07EEE-BD14-F845-AED2-2F7FD67B56D0}" srcOrd="0" destOrd="0" presId="urn:microsoft.com/office/officeart/2005/8/layout/hList6"/>
    <dgm:cxn modelId="{598E01FD-CB10-394F-A340-046E1CEECB38}" type="presOf" srcId="{8FDB263D-CAB3-024E-8475-B9C227F9624D}" destId="{257B7868-3E85-3547-B1BB-EF1D6FD8A468}" srcOrd="0" destOrd="1" presId="urn:microsoft.com/office/officeart/2005/8/layout/hList6"/>
    <dgm:cxn modelId="{BCA18675-B297-6749-B232-B6FE632A4FD3}" srcId="{4E1E4B68-F667-DE44-A54C-1AB0DABA7E84}" destId="{A26DF7C1-26EA-2140-90D3-80701CB9F1FE}" srcOrd="2" destOrd="0" parTransId="{B1677DD4-2FE6-5448-B490-4801E09E10F9}" sibTransId="{E619598C-047C-6C4E-A20D-E7F339DAD000}"/>
    <dgm:cxn modelId="{8F9F6F97-15FA-044A-A1BF-266CAE84E1F2}" type="presOf" srcId="{2F13EC1A-71E9-1D4E-9A93-60CBD1335D97}" destId="{814F6F70-D5D1-2940-AC52-BA0B54AE6C65}" srcOrd="0" destOrd="3" presId="urn:microsoft.com/office/officeart/2005/8/layout/hList6"/>
    <dgm:cxn modelId="{6B451685-360F-9642-981D-A8198296233D}" type="presOf" srcId="{BE464E6D-828B-D74C-A891-83588AD89683}" destId="{814F6F70-D5D1-2940-AC52-BA0B54AE6C65}" srcOrd="0" destOrd="0" presId="urn:microsoft.com/office/officeart/2005/8/layout/hList6"/>
    <dgm:cxn modelId="{3432BA63-426D-7B47-B74B-8CF8B59FDEAD}" type="presOf" srcId="{A3577437-EDAC-9747-9223-99C3135FB852}" destId="{814F6F70-D5D1-2940-AC52-BA0B54AE6C65}" srcOrd="0" destOrd="2" presId="urn:microsoft.com/office/officeart/2005/8/layout/hList6"/>
    <dgm:cxn modelId="{1449645F-0FA9-D341-BD32-292DCD606B99}" type="presOf" srcId="{07512BDD-4166-F942-B97D-8557318A7B47}" destId="{814F6F70-D5D1-2940-AC52-BA0B54AE6C65}" srcOrd="0" destOrd="1" presId="urn:microsoft.com/office/officeart/2005/8/layout/hList6"/>
    <dgm:cxn modelId="{0980FE0A-6545-784F-B888-4501D29B3F26}" srcId="{A65D18DA-AF94-034A-920E-367BA7E4FBEB}" destId="{470AD440-AD5D-DE47-B38B-E47990B7D0D7}" srcOrd="2" destOrd="0" parTransId="{D620E912-71D9-334A-A689-4D709C57C160}" sibTransId="{5DE3CEDE-4B32-7F4E-B3A6-ECF738157EF9}"/>
    <dgm:cxn modelId="{EB8D87C7-B9FD-F948-AA02-5528FB086B5F}" type="presOf" srcId="{A26DF7C1-26EA-2140-90D3-80701CB9F1FE}" destId="{F00163D4-7968-264D-A3B4-CCFCA1095065}" srcOrd="0" destOrd="0" presId="urn:microsoft.com/office/officeart/2005/8/layout/hList6"/>
    <dgm:cxn modelId="{38156A88-4523-D64A-AB43-9EAE7B62038D}" type="presOf" srcId="{D2BA0D14-60D9-B24F-A866-50087B4F5339}" destId="{257B7868-3E85-3547-B1BB-EF1D6FD8A468}" srcOrd="0" destOrd="4" presId="urn:microsoft.com/office/officeart/2005/8/layout/hList6"/>
    <dgm:cxn modelId="{2FD75699-94EC-0944-9CED-0B8755A42901}" type="presOf" srcId="{3AF05DA4-8341-5A47-A0EA-FE7BB1207059}" destId="{257B7868-3E85-3547-B1BB-EF1D6FD8A468}" srcOrd="0" destOrd="2" presId="urn:microsoft.com/office/officeart/2005/8/layout/hList6"/>
    <dgm:cxn modelId="{691DC783-57EF-B94D-8607-C8C5F7E33E5E}" srcId="{BE464E6D-828B-D74C-A891-83588AD89683}" destId="{A3577437-EDAC-9747-9223-99C3135FB852}" srcOrd="1" destOrd="0" parTransId="{082A2150-6F54-E545-A773-CFED4B2D01E9}" sibTransId="{3057AC55-C929-F542-894A-01FDAFD19F26}"/>
    <dgm:cxn modelId="{B92E9B97-0AF9-8B41-9FA6-0272A8DCC6D2}" type="presParOf" srcId="{13E07EEE-BD14-F845-AED2-2F7FD67B56D0}" destId="{814F6F70-D5D1-2940-AC52-BA0B54AE6C65}" srcOrd="0" destOrd="0" presId="urn:microsoft.com/office/officeart/2005/8/layout/hList6"/>
    <dgm:cxn modelId="{2761EAEF-5619-E045-A9BF-673BAA6B17AA}" type="presParOf" srcId="{13E07EEE-BD14-F845-AED2-2F7FD67B56D0}" destId="{8A5FA54A-49B8-8E4A-B25C-B761E21C9E51}" srcOrd="1" destOrd="0" presId="urn:microsoft.com/office/officeart/2005/8/layout/hList6"/>
    <dgm:cxn modelId="{185D4AAF-E9B0-5441-9916-9180FB2F0D6B}" type="presParOf" srcId="{13E07EEE-BD14-F845-AED2-2F7FD67B56D0}" destId="{257B7868-3E85-3547-B1BB-EF1D6FD8A468}" srcOrd="2" destOrd="0" presId="urn:microsoft.com/office/officeart/2005/8/layout/hList6"/>
    <dgm:cxn modelId="{7D848254-0F31-FB4D-BC60-B41B62433080}" type="presParOf" srcId="{13E07EEE-BD14-F845-AED2-2F7FD67B56D0}" destId="{26D33AC7-8790-1F4E-85A2-E6217C5C8A6D}" srcOrd="3" destOrd="0" presId="urn:microsoft.com/office/officeart/2005/8/layout/hList6"/>
    <dgm:cxn modelId="{484CCE8B-9083-F048-9077-94C6129E80D2}" type="presParOf" srcId="{13E07EEE-BD14-F845-AED2-2F7FD67B56D0}" destId="{F00163D4-7968-264D-A3B4-CCFCA109506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F1AE4A-2274-A647-B901-EAF276BB56B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F8EA0-7CCB-5643-A93A-A07DB379AB6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b="1" i="0" dirty="0" smtClean="0">
              <a:solidFill>
                <a:schemeClr val="bg1"/>
              </a:solidFill>
              <a:ea typeface="+mn-ea"/>
              <a:cs typeface="+mn-cs"/>
            </a:rPr>
            <a:t>Includes a number of aspects</a:t>
          </a:r>
          <a:endParaRPr lang="en-US" sz="2400" b="1" i="0" dirty="0">
            <a:solidFill>
              <a:schemeClr val="bg1"/>
            </a:solidFill>
          </a:endParaRPr>
        </a:p>
      </dgm:t>
    </dgm:pt>
    <dgm:pt modelId="{C63AA794-27F5-F146-BFE4-5BE587727177}" type="parTrans" cxnId="{3EF06331-736B-6246-AD87-26E7119CE706}">
      <dgm:prSet/>
      <dgm:spPr/>
      <dgm:t>
        <a:bodyPr/>
        <a:lstStyle/>
        <a:p>
          <a:endParaRPr lang="en-US"/>
        </a:p>
      </dgm:t>
    </dgm:pt>
    <dgm:pt modelId="{B9B226E5-7580-DB49-B895-1EEC8AB763AE}" type="sibTrans" cxnId="{3EF06331-736B-6246-AD87-26E7119CE706}">
      <dgm:prSet/>
      <dgm:spPr/>
      <dgm:t>
        <a:bodyPr/>
        <a:lstStyle/>
        <a:p>
          <a:endParaRPr lang="en-US"/>
        </a:p>
      </dgm:t>
    </dgm:pt>
    <dgm:pt modelId="{B25F15EC-CCB4-D44F-90B7-B6512DE1FAEE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j-lt"/>
              <a:ea typeface="+mn-ea"/>
            </a:rPr>
            <a:t>Maintenance of security controls</a:t>
          </a:r>
        </a:p>
      </dgm:t>
    </dgm:pt>
    <dgm:pt modelId="{7B11B4B5-7B64-0E49-91E7-5465863ECAAA}" type="parTrans" cxnId="{B1BEA0CE-E7EF-1B43-8239-56B20D09075B}">
      <dgm:prSet/>
      <dgm:spPr/>
      <dgm:t>
        <a:bodyPr/>
        <a:lstStyle/>
        <a:p>
          <a:endParaRPr lang="en-US"/>
        </a:p>
      </dgm:t>
    </dgm:pt>
    <dgm:pt modelId="{88405F4C-8061-E743-B7CA-2066D36025FE}" type="sibTrans" cxnId="{B1BEA0CE-E7EF-1B43-8239-56B20D09075B}">
      <dgm:prSet/>
      <dgm:spPr/>
      <dgm:t>
        <a:bodyPr/>
        <a:lstStyle/>
        <a:p>
          <a:endParaRPr lang="en-US"/>
        </a:p>
      </dgm:t>
    </dgm:pt>
    <dgm:pt modelId="{BC426684-96A6-A747-AA4A-78B2951EDC43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j-lt"/>
              <a:ea typeface="+mn-ea"/>
              <a:cs typeface="+mn-cs"/>
            </a:rPr>
            <a:t>Security compliance checking</a:t>
          </a:r>
        </a:p>
      </dgm:t>
    </dgm:pt>
    <dgm:pt modelId="{0E6597BD-C67B-BB47-9789-C3D902A55B4B}" type="parTrans" cxnId="{8D07F037-DC17-354B-8D67-EF0E2B052728}">
      <dgm:prSet/>
      <dgm:spPr/>
      <dgm:t>
        <a:bodyPr/>
        <a:lstStyle/>
        <a:p>
          <a:endParaRPr lang="en-US"/>
        </a:p>
      </dgm:t>
    </dgm:pt>
    <dgm:pt modelId="{549B4DAB-A956-8441-8D90-CD805DD12D30}" type="sibTrans" cxnId="{8D07F037-DC17-354B-8D67-EF0E2B052728}">
      <dgm:prSet/>
      <dgm:spPr/>
      <dgm:t>
        <a:bodyPr/>
        <a:lstStyle/>
        <a:p>
          <a:endParaRPr lang="en-US"/>
        </a:p>
      </dgm:t>
    </dgm:pt>
    <dgm:pt modelId="{129E820A-F177-964E-BB81-D336D1F727F5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j-lt"/>
              <a:ea typeface="+mn-ea"/>
            </a:rPr>
            <a:t>Change and configuration management</a:t>
          </a:r>
        </a:p>
      </dgm:t>
    </dgm:pt>
    <dgm:pt modelId="{57591957-1ECE-AB42-AADA-C280622BA06D}" type="parTrans" cxnId="{FD6BE71F-61AD-5544-9B27-1D5F2B052EB3}">
      <dgm:prSet/>
      <dgm:spPr/>
      <dgm:t>
        <a:bodyPr/>
        <a:lstStyle/>
        <a:p>
          <a:endParaRPr lang="en-US"/>
        </a:p>
      </dgm:t>
    </dgm:pt>
    <dgm:pt modelId="{FAB55FCB-DFC7-EB47-BCB0-EFE2825EACC2}" type="sibTrans" cxnId="{FD6BE71F-61AD-5544-9B27-1D5F2B052EB3}">
      <dgm:prSet/>
      <dgm:spPr/>
      <dgm:t>
        <a:bodyPr/>
        <a:lstStyle/>
        <a:p>
          <a:endParaRPr lang="en-US"/>
        </a:p>
      </dgm:t>
    </dgm:pt>
    <dgm:pt modelId="{CF6AA785-A453-5643-8C62-EA459EA3CDAB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j-lt"/>
              <a:ea typeface="+mn-ea"/>
              <a:cs typeface="+mn-cs"/>
            </a:rPr>
            <a:t>Incident handling</a:t>
          </a:r>
        </a:p>
      </dgm:t>
    </dgm:pt>
    <dgm:pt modelId="{2AF7CB2A-50CE-C044-B6E6-B68C22618958}" type="parTrans" cxnId="{443F1E3B-C65F-6D43-B029-7A4740547985}">
      <dgm:prSet/>
      <dgm:spPr/>
      <dgm:t>
        <a:bodyPr/>
        <a:lstStyle/>
        <a:p>
          <a:endParaRPr lang="en-US"/>
        </a:p>
      </dgm:t>
    </dgm:pt>
    <dgm:pt modelId="{9DA514F2-7821-7D40-95EC-E355E9A7913B}" type="sibTrans" cxnId="{443F1E3B-C65F-6D43-B029-7A4740547985}">
      <dgm:prSet/>
      <dgm:spPr/>
      <dgm:t>
        <a:bodyPr/>
        <a:lstStyle/>
        <a:p>
          <a:endParaRPr lang="en-US"/>
        </a:p>
      </dgm:t>
    </dgm:pt>
    <dgm:pt modelId="{28BBF26C-3D86-2246-BBEF-40B13DD9DA87}" type="pres">
      <dgm:prSet presAssocID="{99F1AE4A-2274-A647-B901-EAF276BB56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36B7C8-FCF9-DB44-B5E7-C4F8691A0499}" type="pres">
      <dgm:prSet presAssocID="{46DF8EA0-7CCB-5643-A93A-A07DB379AB6B}" presName="composite" presStyleCnt="0"/>
      <dgm:spPr/>
    </dgm:pt>
    <dgm:pt modelId="{F757406B-5ABA-0A4C-A525-387B95498A0E}" type="pres">
      <dgm:prSet presAssocID="{46DF8EA0-7CCB-5643-A93A-A07DB379AB6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E5E45-590F-D943-AB07-0CB8407D7FF8}" type="pres">
      <dgm:prSet presAssocID="{46DF8EA0-7CCB-5643-A93A-A07DB379AB6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60333-8C95-E740-BB9E-9B799657F0E5}" type="presOf" srcId="{BC426684-96A6-A747-AA4A-78B2951EDC43}" destId="{6EBE5E45-590F-D943-AB07-0CB8407D7FF8}" srcOrd="0" destOrd="1" presId="urn:microsoft.com/office/officeart/2005/8/layout/hList1"/>
    <dgm:cxn modelId="{A534F840-E5C1-7644-9E5A-55CCDBA260F1}" type="presOf" srcId="{129E820A-F177-964E-BB81-D336D1F727F5}" destId="{6EBE5E45-590F-D943-AB07-0CB8407D7FF8}" srcOrd="0" destOrd="2" presId="urn:microsoft.com/office/officeart/2005/8/layout/hList1"/>
    <dgm:cxn modelId="{443F1E3B-C65F-6D43-B029-7A4740547985}" srcId="{46DF8EA0-7CCB-5643-A93A-A07DB379AB6B}" destId="{CF6AA785-A453-5643-8C62-EA459EA3CDAB}" srcOrd="3" destOrd="0" parTransId="{2AF7CB2A-50CE-C044-B6E6-B68C22618958}" sibTransId="{9DA514F2-7821-7D40-95EC-E355E9A7913B}"/>
    <dgm:cxn modelId="{3EF06331-736B-6246-AD87-26E7119CE706}" srcId="{99F1AE4A-2274-A647-B901-EAF276BB56B5}" destId="{46DF8EA0-7CCB-5643-A93A-A07DB379AB6B}" srcOrd="0" destOrd="0" parTransId="{C63AA794-27F5-F146-BFE4-5BE587727177}" sibTransId="{B9B226E5-7580-DB49-B895-1EEC8AB763AE}"/>
    <dgm:cxn modelId="{B1BEA0CE-E7EF-1B43-8239-56B20D09075B}" srcId="{46DF8EA0-7CCB-5643-A93A-A07DB379AB6B}" destId="{B25F15EC-CCB4-D44F-90B7-B6512DE1FAEE}" srcOrd="0" destOrd="0" parTransId="{7B11B4B5-7B64-0E49-91E7-5465863ECAAA}" sibTransId="{88405F4C-8061-E743-B7CA-2066D36025FE}"/>
    <dgm:cxn modelId="{DD95833E-43C8-B24A-8B0B-3A70524819C3}" type="presOf" srcId="{46DF8EA0-7CCB-5643-A93A-A07DB379AB6B}" destId="{F757406B-5ABA-0A4C-A525-387B95498A0E}" srcOrd="0" destOrd="0" presId="urn:microsoft.com/office/officeart/2005/8/layout/hList1"/>
    <dgm:cxn modelId="{023CDF1A-C768-DC4B-836A-B20B857D1462}" type="presOf" srcId="{B25F15EC-CCB4-D44F-90B7-B6512DE1FAEE}" destId="{6EBE5E45-590F-D943-AB07-0CB8407D7FF8}" srcOrd="0" destOrd="0" presId="urn:microsoft.com/office/officeart/2005/8/layout/hList1"/>
    <dgm:cxn modelId="{A33AC337-8619-5A4A-8871-B15D85289992}" type="presOf" srcId="{CF6AA785-A453-5643-8C62-EA459EA3CDAB}" destId="{6EBE5E45-590F-D943-AB07-0CB8407D7FF8}" srcOrd="0" destOrd="3" presId="urn:microsoft.com/office/officeart/2005/8/layout/hList1"/>
    <dgm:cxn modelId="{8D07F037-DC17-354B-8D67-EF0E2B052728}" srcId="{46DF8EA0-7CCB-5643-A93A-A07DB379AB6B}" destId="{BC426684-96A6-A747-AA4A-78B2951EDC43}" srcOrd="1" destOrd="0" parTransId="{0E6597BD-C67B-BB47-9789-C3D902A55B4B}" sibTransId="{549B4DAB-A956-8441-8D90-CD805DD12D30}"/>
    <dgm:cxn modelId="{65B0B68D-B43A-6542-B9BA-2E230D10F0E5}" type="presOf" srcId="{99F1AE4A-2274-A647-B901-EAF276BB56B5}" destId="{28BBF26C-3D86-2246-BBEF-40B13DD9DA87}" srcOrd="0" destOrd="0" presId="urn:microsoft.com/office/officeart/2005/8/layout/hList1"/>
    <dgm:cxn modelId="{FD6BE71F-61AD-5544-9B27-1D5F2B052EB3}" srcId="{46DF8EA0-7CCB-5643-A93A-A07DB379AB6B}" destId="{129E820A-F177-964E-BB81-D336D1F727F5}" srcOrd="2" destOrd="0" parTransId="{57591957-1ECE-AB42-AADA-C280622BA06D}" sibTransId="{FAB55FCB-DFC7-EB47-BCB0-EFE2825EACC2}"/>
    <dgm:cxn modelId="{CD6C2D0E-4F45-9641-839F-09CD9E3784E8}" type="presParOf" srcId="{28BBF26C-3D86-2246-BBEF-40B13DD9DA87}" destId="{A136B7C8-FCF9-DB44-B5E7-C4F8691A0499}" srcOrd="0" destOrd="0" presId="urn:microsoft.com/office/officeart/2005/8/layout/hList1"/>
    <dgm:cxn modelId="{4B577B16-0194-284D-AEAA-DC28981427A1}" type="presParOf" srcId="{A136B7C8-FCF9-DB44-B5E7-C4F8691A0499}" destId="{F757406B-5ABA-0A4C-A525-387B95498A0E}" srcOrd="0" destOrd="0" presId="urn:microsoft.com/office/officeart/2005/8/layout/hList1"/>
    <dgm:cxn modelId="{2E030102-D200-C346-98F8-9DC1A2977FB8}" type="presParOf" srcId="{A136B7C8-FCF9-DB44-B5E7-C4F8691A0499}" destId="{6EBE5E45-590F-D943-AB07-0CB8407D7F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D64C67-A162-BD4A-974D-51828053EFD4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DFADE-3CFA-9F4D-8017-2681B0CA32CC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Periodic review of controls</a:t>
          </a:r>
          <a:endParaRPr lang="en-US" sz="1600" b="1" dirty="0">
            <a:solidFill>
              <a:schemeClr val="bg1"/>
            </a:solidFill>
            <a:latin typeface="+mj-lt"/>
            <a:ea typeface="+mn-ea"/>
          </a:endParaRPr>
        </a:p>
      </dgm:t>
    </dgm:pt>
    <dgm:pt modelId="{F77A297C-A3CE-174B-A241-BBCAFB1EB648}" type="parTrans" cxnId="{DE2307C1-A43B-7546-A929-40183AF60E92}">
      <dgm:prSet/>
      <dgm:spPr/>
      <dgm:t>
        <a:bodyPr/>
        <a:lstStyle/>
        <a:p>
          <a:endParaRPr lang="en-US"/>
        </a:p>
      </dgm:t>
    </dgm:pt>
    <dgm:pt modelId="{B1484785-51D2-FE40-A944-69107B0296D0}" type="sibTrans" cxnId="{DE2307C1-A43B-7546-A929-40183AF60E92}">
      <dgm:prSet/>
      <dgm:spPr/>
      <dgm:t>
        <a:bodyPr/>
        <a:lstStyle/>
        <a:p>
          <a:endParaRPr lang="en-US"/>
        </a:p>
      </dgm:t>
    </dgm:pt>
    <dgm:pt modelId="{555BE1D1-076A-9549-9C67-B2ED78EF9CDA}">
      <dgm:prSet custT="1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Upgrade of controls to meet new requirements</a:t>
          </a:r>
        </a:p>
      </dgm:t>
    </dgm:pt>
    <dgm:pt modelId="{F068766A-3D6C-BC41-B482-A626E295694D}" type="parTrans" cxnId="{A0EB495E-12B9-7E48-8BC6-ACC71248EF11}">
      <dgm:prSet/>
      <dgm:spPr/>
      <dgm:t>
        <a:bodyPr/>
        <a:lstStyle/>
        <a:p>
          <a:endParaRPr lang="en-US"/>
        </a:p>
      </dgm:t>
    </dgm:pt>
    <dgm:pt modelId="{DD85888A-0547-B84C-8976-39D5E16CD6B2}" type="sibTrans" cxnId="{A0EB495E-12B9-7E48-8BC6-ACC71248EF11}">
      <dgm:prSet/>
      <dgm:spPr/>
      <dgm:t>
        <a:bodyPr/>
        <a:lstStyle/>
        <a:p>
          <a:endParaRPr lang="en-US"/>
        </a:p>
      </dgm:t>
    </dgm:pt>
    <dgm:pt modelId="{1354105A-A47E-6742-83BC-ABD4EB570A48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System changes do not impact controls</a:t>
          </a:r>
          <a:endParaRPr lang="en-US" sz="1600" b="1" dirty="0">
            <a:solidFill>
              <a:schemeClr val="bg1"/>
            </a:solidFill>
            <a:latin typeface="+mj-lt"/>
            <a:ea typeface="+mn-ea"/>
          </a:endParaRPr>
        </a:p>
      </dgm:t>
    </dgm:pt>
    <dgm:pt modelId="{42B1962A-1630-AA4F-8AFC-2EA0DB8B3A27}" type="parTrans" cxnId="{6480937F-28A9-884D-BEFB-0AC864125BBE}">
      <dgm:prSet/>
      <dgm:spPr/>
      <dgm:t>
        <a:bodyPr/>
        <a:lstStyle/>
        <a:p>
          <a:endParaRPr lang="en-US"/>
        </a:p>
      </dgm:t>
    </dgm:pt>
    <dgm:pt modelId="{CAD029A7-F072-7545-A5BA-78AF9A7D27B1}" type="sibTrans" cxnId="{6480937F-28A9-884D-BEFB-0AC864125BBE}">
      <dgm:prSet/>
      <dgm:spPr/>
      <dgm:t>
        <a:bodyPr/>
        <a:lstStyle/>
        <a:p>
          <a:endParaRPr lang="en-US"/>
        </a:p>
      </dgm:t>
    </dgm:pt>
    <dgm:pt modelId="{7F14C74E-7F79-524D-B68C-9B29E3F0F98E}">
      <dgm:prSet custT="1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000000"/>
              </a:solidFill>
              <a:latin typeface="+mj-lt"/>
              <a:ea typeface="+mn-ea"/>
            </a:rPr>
            <a:t>Address new threats or vulnerabilities</a:t>
          </a:r>
          <a:endParaRPr lang="en-US" sz="1600" b="1" dirty="0">
            <a:solidFill>
              <a:srgbClr val="000000"/>
            </a:solidFill>
            <a:latin typeface="+mj-lt"/>
            <a:ea typeface="+mn-ea"/>
          </a:endParaRPr>
        </a:p>
      </dgm:t>
    </dgm:pt>
    <dgm:pt modelId="{9D945201-09A8-A147-8366-32F54D8C0FAA}" type="parTrans" cxnId="{96D1F857-C5C3-9544-845A-81F76543F963}">
      <dgm:prSet/>
      <dgm:spPr/>
      <dgm:t>
        <a:bodyPr/>
        <a:lstStyle/>
        <a:p>
          <a:endParaRPr lang="en-US"/>
        </a:p>
      </dgm:t>
    </dgm:pt>
    <dgm:pt modelId="{9FFDD2D0-54C0-794C-A72B-413CB7E05A14}" type="sibTrans" cxnId="{96D1F857-C5C3-9544-845A-81F76543F963}">
      <dgm:prSet/>
      <dgm:spPr/>
      <dgm:t>
        <a:bodyPr/>
        <a:lstStyle/>
        <a:p>
          <a:endParaRPr lang="en-US"/>
        </a:p>
      </dgm:t>
    </dgm:pt>
    <dgm:pt modelId="{CB572979-9A06-7840-90AA-AAE0D9A1A59F}" type="pres">
      <dgm:prSet presAssocID="{F2D64C67-A162-BD4A-974D-51828053EF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E6D8D1-4202-CC4E-9A3B-54955769094D}" type="pres">
      <dgm:prSet presAssocID="{C7CDFADE-3CFA-9F4D-8017-2681B0CA32C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9F2A-22DE-414E-9D4D-3BDD0E636C1D}" type="pres">
      <dgm:prSet presAssocID="{B1484785-51D2-FE40-A944-69107B0296D0}" presName="space" presStyleCnt="0"/>
      <dgm:spPr/>
    </dgm:pt>
    <dgm:pt modelId="{15709739-4678-674D-8FCB-58E5821EEE47}" type="pres">
      <dgm:prSet presAssocID="{555BE1D1-076A-9549-9C67-B2ED78EF9CDA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B3B87-2842-9044-8B80-0274336B10DA}" type="pres">
      <dgm:prSet presAssocID="{DD85888A-0547-B84C-8976-39D5E16CD6B2}" presName="space" presStyleCnt="0"/>
      <dgm:spPr/>
    </dgm:pt>
    <dgm:pt modelId="{620DDF20-24CD-F441-A7BF-3C9E568E0503}" type="pres">
      <dgm:prSet presAssocID="{1354105A-A47E-6742-83BC-ABD4EB570A48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C1486-113B-C54F-94F5-925599471225}" type="pres">
      <dgm:prSet presAssocID="{CAD029A7-F072-7545-A5BA-78AF9A7D27B1}" presName="space" presStyleCnt="0"/>
      <dgm:spPr/>
    </dgm:pt>
    <dgm:pt modelId="{AEC40B1F-2BDF-0140-A63B-E717CFD4700D}" type="pres">
      <dgm:prSet presAssocID="{7F14C74E-7F79-524D-B68C-9B29E3F0F98E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C4634A-478A-D540-A8F7-C5DA4C10B02A}" type="presOf" srcId="{C7CDFADE-3CFA-9F4D-8017-2681B0CA32CC}" destId="{16E6D8D1-4202-CC4E-9A3B-54955769094D}" srcOrd="0" destOrd="0" presId="urn:microsoft.com/office/officeart/2005/8/layout/venn3"/>
    <dgm:cxn modelId="{6480937F-28A9-884D-BEFB-0AC864125BBE}" srcId="{F2D64C67-A162-BD4A-974D-51828053EFD4}" destId="{1354105A-A47E-6742-83BC-ABD4EB570A48}" srcOrd="2" destOrd="0" parTransId="{42B1962A-1630-AA4F-8AFC-2EA0DB8B3A27}" sibTransId="{CAD029A7-F072-7545-A5BA-78AF9A7D27B1}"/>
    <dgm:cxn modelId="{D6BBE2BE-3EB1-CA4F-A109-8F8C646A6F99}" type="presOf" srcId="{555BE1D1-076A-9549-9C67-B2ED78EF9CDA}" destId="{15709739-4678-674D-8FCB-58E5821EEE47}" srcOrd="0" destOrd="0" presId="urn:microsoft.com/office/officeart/2005/8/layout/venn3"/>
    <dgm:cxn modelId="{8DE95EA2-7192-9448-BED1-DE53D2094902}" type="presOf" srcId="{7F14C74E-7F79-524D-B68C-9B29E3F0F98E}" destId="{AEC40B1F-2BDF-0140-A63B-E717CFD4700D}" srcOrd="0" destOrd="0" presId="urn:microsoft.com/office/officeart/2005/8/layout/venn3"/>
    <dgm:cxn modelId="{A0EB495E-12B9-7E48-8BC6-ACC71248EF11}" srcId="{F2D64C67-A162-BD4A-974D-51828053EFD4}" destId="{555BE1D1-076A-9549-9C67-B2ED78EF9CDA}" srcOrd="1" destOrd="0" parTransId="{F068766A-3D6C-BC41-B482-A626E295694D}" sibTransId="{DD85888A-0547-B84C-8976-39D5E16CD6B2}"/>
    <dgm:cxn modelId="{DE2307C1-A43B-7546-A929-40183AF60E92}" srcId="{F2D64C67-A162-BD4A-974D-51828053EFD4}" destId="{C7CDFADE-3CFA-9F4D-8017-2681B0CA32CC}" srcOrd="0" destOrd="0" parTransId="{F77A297C-A3CE-174B-A241-BBCAFB1EB648}" sibTransId="{B1484785-51D2-FE40-A944-69107B0296D0}"/>
    <dgm:cxn modelId="{2C3DAB0A-13BF-694D-B843-DD9ADD053C88}" type="presOf" srcId="{1354105A-A47E-6742-83BC-ABD4EB570A48}" destId="{620DDF20-24CD-F441-A7BF-3C9E568E0503}" srcOrd="0" destOrd="0" presId="urn:microsoft.com/office/officeart/2005/8/layout/venn3"/>
    <dgm:cxn modelId="{96D1F857-C5C3-9544-845A-81F76543F963}" srcId="{F2D64C67-A162-BD4A-974D-51828053EFD4}" destId="{7F14C74E-7F79-524D-B68C-9B29E3F0F98E}" srcOrd="3" destOrd="0" parTransId="{9D945201-09A8-A147-8366-32F54D8C0FAA}" sibTransId="{9FFDD2D0-54C0-794C-A72B-413CB7E05A14}"/>
    <dgm:cxn modelId="{80E83FDB-3601-4642-BA09-1DB707516A4F}" type="presOf" srcId="{F2D64C67-A162-BD4A-974D-51828053EFD4}" destId="{CB572979-9A06-7840-90AA-AAE0D9A1A59F}" srcOrd="0" destOrd="0" presId="urn:microsoft.com/office/officeart/2005/8/layout/venn3"/>
    <dgm:cxn modelId="{3E0C531E-1604-014F-8059-3DA7B0DCB527}" type="presParOf" srcId="{CB572979-9A06-7840-90AA-AAE0D9A1A59F}" destId="{16E6D8D1-4202-CC4E-9A3B-54955769094D}" srcOrd="0" destOrd="0" presId="urn:microsoft.com/office/officeart/2005/8/layout/venn3"/>
    <dgm:cxn modelId="{239F9602-5665-D44C-87C5-3E04E063F97A}" type="presParOf" srcId="{CB572979-9A06-7840-90AA-AAE0D9A1A59F}" destId="{16D09F2A-22DE-414E-9D4D-3BDD0E636C1D}" srcOrd="1" destOrd="0" presId="urn:microsoft.com/office/officeart/2005/8/layout/venn3"/>
    <dgm:cxn modelId="{D1D2EBA8-3A4A-5D46-9DB0-388956DAF58E}" type="presParOf" srcId="{CB572979-9A06-7840-90AA-AAE0D9A1A59F}" destId="{15709739-4678-674D-8FCB-58E5821EEE47}" srcOrd="2" destOrd="0" presId="urn:microsoft.com/office/officeart/2005/8/layout/venn3"/>
    <dgm:cxn modelId="{1192C599-D923-774C-9A50-0D969C83247B}" type="presParOf" srcId="{CB572979-9A06-7840-90AA-AAE0D9A1A59F}" destId="{D55B3B87-2842-9044-8B80-0274336B10DA}" srcOrd="3" destOrd="0" presId="urn:microsoft.com/office/officeart/2005/8/layout/venn3"/>
    <dgm:cxn modelId="{68CC89B4-77D6-744F-A3E9-1283A76B6DD7}" type="presParOf" srcId="{CB572979-9A06-7840-90AA-AAE0D9A1A59F}" destId="{620DDF20-24CD-F441-A7BF-3C9E568E0503}" srcOrd="4" destOrd="0" presId="urn:microsoft.com/office/officeart/2005/8/layout/venn3"/>
    <dgm:cxn modelId="{3081E41E-0818-F34C-BBF6-1E883015D5CC}" type="presParOf" srcId="{CB572979-9A06-7840-90AA-AAE0D9A1A59F}" destId="{DB6C1486-113B-C54F-94F5-925599471225}" srcOrd="5" destOrd="0" presId="urn:microsoft.com/office/officeart/2005/8/layout/venn3"/>
    <dgm:cxn modelId="{FCC553D6-1670-824C-917E-474DA82ED9E3}" type="presParOf" srcId="{CB572979-9A06-7840-90AA-AAE0D9A1A59F}" destId="{AEC40B1F-2BDF-0140-A63B-E717CFD4700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D867F4-271D-4A45-AD54-A66662DB0448}" type="doc">
      <dgm:prSet loTypeId="urn:microsoft.com/office/officeart/2005/8/layout/balance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CD46D-5F20-D740-8098-1742003C5580}">
      <dgm:prSet custT="1"/>
      <dgm:spPr/>
      <dgm:t>
        <a:bodyPr/>
        <a:lstStyle/>
        <a:p>
          <a:pPr rtl="0"/>
          <a:r>
            <a:rPr lang="en-US" sz="1050" b="1" dirty="0" smtClean="0">
              <a:solidFill>
                <a:srgbClr val="000000"/>
              </a:solidFill>
              <a:latin typeface="+mj-lt"/>
            </a:rPr>
            <a:t>Change management is the process to review proposed changes to systems</a:t>
          </a:r>
          <a:endParaRPr lang="en-US" sz="1050" dirty="0">
            <a:solidFill>
              <a:srgbClr val="000000"/>
            </a:solidFill>
            <a:latin typeface="+mj-lt"/>
          </a:endParaRPr>
        </a:p>
      </dgm:t>
    </dgm:pt>
    <dgm:pt modelId="{F730310F-3805-1B48-BE2D-BB6A1C1278A8}" type="parTrans" cxnId="{B1A60254-26BF-304C-A32D-71F7BA689A27}">
      <dgm:prSet/>
      <dgm:spPr/>
      <dgm:t>
        <a:bodyPr/>
        <a:lstStyle/>
        <a:p>
          <a:endParaRPr lang="en-US"/>
        </a:p>
      </dgm:t>
    </dgm:pt>
    <dgm:pt modelId="{6EE91B52-80CA-904D-9170-DE5A9E720B62}" type="sibTrans" cxnId="{B1A60254-26BF-304C-A32D-71F7BA689A27}">
      <dgm:prSet/>
      <dgm:spPr/>
      <dgm:t>
        <a:bodyPr/>
        <a:lstStyle/>
        <a:p>
          <a:endParaRPr lang="en-US"/>
        </a:p>
      </dgm:t>
    </dgm:pt>
    <dgm:pt modelId="{B3D7D9C0-AD37-D247-9637-00DB56EFB078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j-lt"/>
            </a:rPr>
            <a:t>Evaluate the impact</a:t>
          </a:r>
          <a:endParaRPr lang="en-US" sz="1000" dirty="0">
            <a:solidFill>
              <a:srgbClr val="000000"/>
            </a:solidFill>
            <a:latin typeface="+mj-lt"/>
          </a:endParaRPr>
        </a:p>
      </dgm:t>
    </dgm:pt>
    <dgm:pt modelId="{2A3DCE20-F673-864A-8EB3-AC8037C4F44F}" type="parTrans" cxnId="{BAF1EF8F-41DB-D548-A509-93A84E8461F8}">
      <dgm:prSet/>
      <dgm:spPr/>
      <dgm:t>
        <a:bodyPr/>
        <a:lstStyle/>
        <a:p>
          <a:endParaRPr lang="en-US"/>
        </a:p>
      </dgm:t>
    </dgm:pt>
    <dgm:pt modelId="{8531A4C9-474C-1B48-99EF-2EA7F7099128}" type="sibTrans" cxnId="{BAF1EF8F-41DB-D548-A509-93A84E8461F8}">
      <dgm:prSet/>
      <dgm:spPr/>
      <dgm:t>
        <a:bodyPr/>
        <a:lstStyle/>
        <a:p>
          <a:endParaRPr lang="en-US"/>
        </a:p>
      </dgm:t>
    </dgm:pt>
    <dgm:pt modelId="{04E1D24B-95B6-7D4C-A340-F772A9136E7A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j-lt"/>
            </a:rPr>
            <a:t>Important component of general systems administration process</a:t>
          </a:r>
          <a:endParaRPr lang="en-US" sz="1000" dirty="0">
            <a:solidFill>
              <a:srgbClr val="000000"/>
            </a:solidFill>
            <a:latin typeface="+mj-lt"/>
          </a:endParaRPr>
        </a:p>
      </dgm:t>
    </dgm:pt>
    <dgm:pt modelId="{4F6D33FA-57ED-EB4E-9A34-F1B48EB91A00}" type="parTrans" cxnId="{803EC038-BF8B-3747-8FF3-1B89D012A1BF}">
      <dgm:prSet/>
      <dgm:spPr/>
      <dgm:t>
        <a:bodyPr/>
        <a:lstStyle/>
        <a:p>
          <a:endParaRPr lang="en-US"/>
        </a:p>
      </dgm:t>
    </dgm:pt>
    <dgm:pt modelId="{6F09B2A2-5C06-B740-A4E7-6B089B5D0390}" type="sibTrans" cxnId="{803EC038-BF8B-3747-8FF3-1B89D012A1BF}">
      <dgm:prSet/>
      <dgm:spPr/>
      <dgm:t>
        <a:bodyPr/>
        <a:lstStyle/>
        <a:p>
          <a:endParaRPr lang="en-US"/>
        </a:p>
      </dgm:t>
    </dgm:pt>
    <dgm:pt modelId="{4EFBA9CF-9B45-764E-8085-F75A48C70076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j-lt"/>
            </a:rPr>
            <a:t>Test patches to make sure they do not adversely affect other applications</a:t>
          </a:r>
          <a:endParaRPr lang="en-US" sz="1000" dirty="0">
            <a:solidFill>
              <a:srgbClr val="000000"/>
            </a:solidFill>
            <a:latin typeface="+mj-lt"/>
          </a:endParaRPr>
        </a:p>
      </dgm:t>
    </dgm:pt>
    <dgm:pt modelId="{D67C9A9F-2C37-FC4A-B535-3E3A1D1057AF}" type="parTrans" cxnId="{22315FA2-76DB-0C4D-8114-460D4F1C5DE3}">
      <dgm:prSet/>
      <dgm:spPr/>
      <dgm:t>
        <a:bodyPr/>
        <a:lstStyle/>
        <a:p>
          <a:endParaRPr lang="en-US"/>
        </a:p>
      </dgm:t>
    </dgm:pt>
    <dgm:pt modelId="{3D2B5576-AA87-8249-AC2A-36F6C7BA3353}" type="sibTrans" cxnId="{22315FA2-76DB-0C4D-8114-460D4F1C5DE3}">
      <dgm:prSet/>
      <dgm:spPr/>
      <dgm:t>
        <a:bodyPr/>
        <a:lstStyle/>
        <a:p>
          <a:endParaRPr lang="en-US"/>
        </a:p>
      </dgm:t>
    </dgm:pt>
    <dgm:pt modelId="{2D321BC2-6EA9-E64C-99AA-CA73964B6511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j-lt"/>
            </a:rPr>
            <a:t>May be informal or formal</a:t>
          </a:r>
          <a:endParaRPr lang="en-US" sz="1000" dirty="0">
            <a:solidFill>
              <a:srgbClr val="000000"/>
            </a:solidFill>
            <a:latin typeface="+mj-lt"/>
          </a:endParaRPr>
        </a:p>
      </dgm:t>
    </dgm:pt>
    <dgm:pt modelId="{272A906F-A6F9-434A-8790-85E17C09082C}" type="parTrans" cxnId="{7B016BAD-634D-FE4C-9453-6CDF677C6145}">
      <dgm:prSet/>
      <dgm:spPr/>
      <dgm:t>
        <a:bodyPr/>
        <a:lstStyle/>
        <a:p>
          <a:endParaRPr lang="en-US"/>
        </a:p>
      </dgm:t>
    </dgm:pt>
    <dgm:pt modelId="{4264B362-EDC1-3046-ABFE-95A97A57FEEA}" type="sibTrans" cxnId="{7B016BAD-634D-FE4C-9453-6CDF677C6145}">
      <dgm:prSet/>
      <dgm:spPr/>
      <dgm:t>
        <a:bodyPr/>
        <a:lstStyle/>
        <a:p>
          <a:endParaRPr lang="en-US"/>
        </a:p>
      </dgm:t>
    </dgm:pt>
    <dgm:pt modelId="{5202A005-B1AA-ED42-9D87-57FA9C4EFA4D}">
      <dgm:prSet custT="1"/>
      <dgm:spPr/>
      <dgm:t>
        <a:bodyPr/>
        <a:lstStyle/>
        <a:p>
          <a:pPr rtl="0"/>
          <a:r>
            <a:rPr lang="en-US" sz="1050" b="1" dirty="0" smtClean="0">
              <a:solidFill>
                <a:srgbClr val="000000"/>
              </a:solidFill>
              <a:latin typeface="+mj-lt"/>
            </a:rPr>
            <a:t>Configuration management is specifically concerned with keeping track of the configuration of each system in use and the changes made to them</a:t>
          </a:r>
          <a:endParaRPr lang="en-US" sz="1050" dirty="0">
            <a:solidFill>
              <a:srgbClr val="000000"/>
            </a:solidFill>
            <a:latin typeface="+mj-lt"/>
          </a:endParaRPr>
        </a:p>
      </dgm:t>
    </dgm:pt>
    <dgm:pt modelId="{83C569F7-D23C-8F42-882E-0EDDFD5EDC07}" type="parTrans" cxnId="{A15AA6F4-4BA3-B645-8F40-7440AD4A051E}">
      <dgm:prSet/>
      <dgm:spPr/>
      <dgm:t>
        <a:bodyPr/>
        <a:lstStyle/>
        <a:p>
          <a:endParaRPr lang="en-US"/>
        </a:p>
      </dgm:t>
    </dgm:pt>
    <dgm:pt modelId="{3BD721E3-F0D0-EB47-80C0-E8962E60B4A5}" type="sibTrans" cxnId="{A15AA6F4-4BA3-B645-8F40-7440AD4A051E}">
      <dgm:prSet/>
      <dgm:spPr/>
      <dgm:t>
        <a:bodyPr/>
        <a:lstStyle/>
        <a:p>
          <a:endParaRPr lang="en-US"/>
        </a:p>
      </dgm:t>
    </dgm:pt>
    <dgm:pt modelId="{906D5656-E4C5-1A4B-B423-662DAA7D0EB3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latin typeface="+mj-lt"/>
            </a:rPr>
            <a:t>Keep lists of hardware and software versions installed on each system to help restore them following a failure</a:t>
          </a:r>
          <a:endParaRPr lang="en-US" sz="1000" dirty="0">
            <a:solidFill>
              <a:schemeClr val="bg1"/>
            </a:solidFill>
            <a:latin typeface="+mj-lt"/>
          </a:endParaRPr>
        </a:p>
      </dgm:t>
    </dgm:pt>
    <dgm:pt modelId="{79B259FC-D3BF-F84F-B29C-9A3C67ED263B}" type="parTrans" cxnId="{577C03E3-B25E-3841-96F5-3F927A6FDDE6}">
      <dgm:prSet/>
      <dgm:spPr/>
      <dgm:t>
        <a:bodyPr/>
        <a:lstStyle/>
        <a:p>
          <a:endParaRPr lang="en-US"/>
        </a:p>
      </dgm:t>
    </dgm:pt>
    <dgm:pt modelId="{463DAFC3-A627-5841-8F3E-69431D9C74AD}" type="sibTrans" cxnId="{577C03E3-B25E-3841-96F5-3F927A6FDDE6}">
      <dgm:prSet/>
      <dgm:spPr/>
      <dgm:t>
        <a:bodyPr/>
        <a:lstStyle/>
        <a:p>
          <a:endParaRPr lang="en-US"/>
        </a:p>
      </dgm:t>
    </dgm:pt>
    <dgm:pt modelId="{0DDB726E-D41B-BD4E-A749-E1F1869F87A3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latin typeface="+mj-lt"/>
            </a:rPr>
            <a:t>Know what patches or upgrades might be relevant</a:t>
          </a:r>
          <a:endParaRPr lang="en-US" sz="1000" dirty="0">
            <a:solidFill>
              <a:schemeClr val="bg1"/>
            </a:solidFill>
            <a:latin typeface="+mj-lt"/>
          </a:endParaRPr>
        </a:p>
      </dgm:t>
    </dgm:pt>
    <dgm:pt modelId="{1B82F0A3-007A-954C-823E-67CD1E6C2ABD}" type="parTrans" cxnId="{57201E11-5FBA-9149-823E-D3CABA6A497D}">
      <dgm:prSet/>
      <dgm:spPr/>
      <dgm:t>
        <a:bodyPr/>
        <a:lstStyle/>
        <a:p>
          <a:endParaRPr lang="en-US"/>
        </a:p>
      </dgm:t>
    </dgm:pt>
    <dgm:pt modelId="{21CBF9C1-8F92-4A4E-8116-EA3758F692F4}" type="sibTrans" cxnId="{57201E11-5FBA-9149-823E-D3CABA6A497D}">
      <dgm:prSet/>
      <dgm:spPr/>
      <dgm:t>
        <a:bodyPr/>
        <a:lstStyle/>
        <a:p>
          <a:endParaRPr lang="en-US"/>
        </a:p>
      </dgm:t>
    </dgm:pt>
    <dgm:pt modelId="{AF42094E-29AC-6A40-8299-ACB15558A5D7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latin typeface="+mj-lt"/>
            </a:rPr>
            <a:t>Also part of general systems administration process</a:t>
          </a:r>
          <a:endParaRPr lang="en-US" sz="1000" dirty="0">
            <a:solidFill>
              <a:schemeClr val="bg1"/>
            </a:solidFill>
            <a:latin typeface="+mj-lt"/>
          </a:endParaRPr>
        </a:p>
      </dgm:t>
    </dgm:pt>
    <dgm:pt modelId="{A306D42A-D8DD-1940-8C3B-92396C14781D}" type="parTrans" cxnId="{E32C0DD9-1BE1-9744-BBCD-5E87927FEDCE}">
      <dgm:prSet/>
      <dgm:spPr/>
      <dgm:t>
        <a:bodyPr/>
        <a:lstStyle/>
        <a:p>
          <a:endParaRPr lang="en-US"/>
        </a:p>
      </dgm:t>
    </dgm:pt>
    <dgm:pt modelId="{F3E369E6-6D24-3B48-BFAA-B76ADB2574C3}" type="sibTrans" cxnId="{E32C0DD9-1BE1-9744-BBCD-5E87927FEDCE}">
      <dgm:prSet/>
      <dgm:spPr/>
      <dgm:t>
        <a:bodyPr/>
        <a:lstStyle/>
        <a:p>
          <a:endParaRPr lang="en-US"/>
        </a:p>
      </dgm:t>
    </dgm:pt>
    <dgm:pt modelId="{1AB8F228-CEC0-4D42-BD79-058BBD8512CB}" type="pres">
      <dgm:prSet presAssocID="{DCD867F4-271D-4A45-AD54-A66662DB044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7498E-40F4-574A-B05D-F524247B2D98}" type="pres">
      <dgm:prSet presAssocID="{DCD867F4-271D-4A45-AD54-A66662DB0448}" presName="dummyMaxCanvas" presStyleCnt="0"/>
      <dgm:spPr/>
      <dgm:t>
        <a:bodyPr/>
        <a:lstStyle/>
        <a:p>
          <a:endParaRPr lang="en-US"/>
        </a:p>
      </dgm:t>
    </dgm:pt>
    <dgm:pt modelId="{8FC8C5B2-89BF-544E-9178-FEA7E2B64CD8}" type="pres">
      <dgm:prSet presAssocID="{DCD867F4-271D-4A45-AD54-A66662DB0448}" presName="parentComposite" presStyleCnt="0"/>
      <dgm:spPr/>
      <dgm:t>
        <a:bodyPr/>
        <a:lstStyle/>
        <a:p>
          <a:endParaRPr lang="en-US"/>
        </a:p>
      </dgm:t>
    </dgm:pt>
    <dgm:pt modelId="{190BBB90-59AD-074D-9A9C-47EE7D283F2C}" type="pres">
      <dgm:prSet presAssocID="{DCD867F4-271D-4A45-AD54-A66662DB0448}" presName="parent1" presStyleLbl="alignAccFollowNode1" presStyleIdx="0" presStyleCnt="4" custScaleX="107454" custScaleY="12919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04CEF35-090F-554C-858A-B1982DB19F06}" type="pres">
      <dgm:prSet presAssocID="{DCD867F4-271D-4A45-AD54-A66662DB0448}" presName="parent2" presStyleLbl="alignAccFollowNode1" presStyleIdx="1" presStyleCnt="4" custScaleX="107454" custScaleY="12919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490FC8C-12BB-494D-BEDF-BD92DB511959}" type="pres">
      <dgm:prSet presAssocID="{DCD867F4-271D-4A45-AD54-A66662DB0448}" presName="childrenComposite" presStyleCnt="0"/>
      <dgm:spPr/>
      <dgm:t>
        <a:bodyPr/>
        <a:lstStyle/>
        <a:p>
          <a:endParaRPr lang="en-US"/>
        </a:p>
      </dgm:t>
    </dgm:pt>
    <dgm:pt modelId="{260AC116-545A-4548-ABD3-B09CE42258AD}" type="pres">
      <dgm:prSet presAssocID="{DCD867F4-271D-4A45-AD54-A66662DB0448}" presName="dummyMaxCanvas_ChildArea" presStyleCnt="0"/>
      <dgm:spPr/>
      <dgm:t>
        <a:bodyPr/>
        <a:lstStyle/>
        <a:p>
          <a:endParaRPr lang="en-US"/>
        </a:p>
      </dgm:t>
    </dgm:pt>
    <dgm:pt modelId="{DE01155E-05C2-3649-A67E-EE3BABC857D2}" type="pres">
      <dgm:prSet presAssocID="{DCD867F4-271D-4A45-AD54-A66662DB0448}" presName="fulcrum" presStyleLbl="alignAccFollowNode1" presStyleIdx="2" presStyleCnt="4"/>
      <dgm:spPr/>
      <dgm:t>
        <a:bodyPr/>
        <a:lstStyle/>
        <a:p>
          <a:endParaRPr lang="en-US"/>
        </a:p>
      </dgm:t>
    </dgm:pt>
    <dgm:pt modelId="{9D0B9F5E-0179-564B-8C77-9B014E45F531}" type="pres">
      <dgm:prSet presAssocID="{DCD867F4-271D-4A45-AD54-A66662DB0448}" presName="balance_4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0EB8E-4F14-004D-90CE-9E9C31C6C81D}" type="pres">
      <dgm:prSet presAssocID="{DCD867F4-271D-4A45-AD54-A66662DB0448}" presName="left_43_1" presStyleLbl="node1" presStyleIdx="0" presStyleCnt="7" custScaleX="107454" custScaleY="129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4FF4B-1294-274C-B209-DC2DF1DD6C4E}" type="pres">
      <dgm:prSet presAssocID="{DCD867F4-271D-4A45-AD54-A66662DB0448}" presName="left_43_2" presStyleLbl="node1" presStyleIdx="1" presStyleCnt="7" custScaleX="107454" custScaleY="129192" custLinFactNeighborX="2075" custLinFactNeighborY="7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589A-5423-D24B-A24A-BA8CCA05514F}" type="pres">
      <dgm:prSet presAssocID="{DCD867F4-271D-4A45-AD54-A66662DB0448}" presName="left_43_3" presStyleLbl="node1" presStyleIdx="2" presStyleCnt="7" custScaleX="107454" custScaleY="129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E657A-16E8-DC4A-9148-364BE64B1772}" type="pres">
      <dgm:prSet presAssocID="{DCD867F4-271D-4A45-AD54-A66662DB0448}" presName="left_43_4" presStyleLbl="node1" presStyleIdx="3" presStyleCnt="7" custScaleX="107454" custScaleY="105205" custLinFactNeighborX="-727" custLinFactNeighborY="-8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0B9CF-87A5-7C4F-A454-CD1945F2243F}" type="pres">
      <dgm:prSet presAssocID="{DCD867F4-271D-4A45-AD54-A66662DB0448}" presName="right_43_1" presStyleLbl="node1" presStyleIdx="4" presStyleCnt="7" custScaleX="107454" custScaleY="165804" custLinFactNeighborX="1797" custLinFactNeighborY="-19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75877-BB46-8740-A095-51E2E0B0F5A8}" type="pres">
      <dgm:prSet presAssocID="{DCD867F4-271D-4A45-AD54-A66662DB0448}" presName="right_43_2" presStyleLbl="node1" presStyleIdx="5" presStyleCnt="7" custScaleX="107454" custScaleY="129192" custLinFactNeighborX="396" custLinFactNeighborY="-50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97F0C-7DC1-E14C-A45D-EE60D2BE00FB}" type="pres">
      <dgm:prSet presAssocID="{DCD867F4-271D-4A45-AD54-A66662DB0448}" presName="right_43_3" presStyleLbl="node1" presStyleIdx="6" presStyleCnt="7" custScaleX="107454" custScaleY="129192" custLinFactNeighborX="-1005" custLinFactNeighborY="-6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F1EF8F-41DB-D548-A509-93A84E8461F8}" srcId="{348CD46D-5F20-D740-8098-1742003C5580}" destId="{B3D7D9C0-AD37-D247-9637-00DB56EFB078}" srcOrd="0" destOrd="0" parTransId="{2A3DCE20-F673-864A-8EB3-AC8037C4F44F}" sibTransId="{8531A4C9-474C-1B48-99EF-2EA7F7099128}"/>
    <dgm:cxn modelId="{3375BD43-8889-3848-B47A-63755527DA7F}" type="presOf" srcId="{0DDB726E-D41B-BD4E-A749-E1F1869F87A3}" destId="{F9D75877-BB46-8740-A095-51E2E0B0F5A8}" srcOrd="0" destOrd="0" presId="urn:microsoft.com/office/officeart/2005/8/layout/balance1"/>
    <dgm:cxn modelId="{7B016BAD-634D-FE4C-9453-6CDF677C6145}" srcId="{348CD46D-5F20-D740-8098-1742003C5580}" destId="{2D321BC2-6EA9-E64C-99AA-CA73964B6511}" srcOrd="3" destOrd="0" parTransId="{272A906F-A6F9-434A-8790-85E17C09082C}" sibTransId="{4264B362-EDC1-3046-ABFE-95A97A57FEEA}"/>
    <dgm:cxn modelId="{E32C0DD9-1BE1-9744-BBCD-5E87927FEDCE}" srcId="{5202A005-B1AA-ED42-9D87-57FA9C4EFA4D}" destId="{AF42094E-29AC-6A40-8299-ACB15558A5D7}" srcOrd="2" destOrd="0" parTransId="{A306D42A-D8DD-1940-8C3B-92396C14781D}" sibTransId="{F3E369E6-6D24-3B48-BFAA-B76ADB2574C3}"/>
    <dgm:cxn modelId="{803EC038-BF8B-3747-8FF3-1B89D012A1BF}" srcId="{348CD46D-5F20-D740-8098-1742003C5580}" destId="{04E1D24B-95B6-7D4C-A340-F772A9136E7A}" srcOrd="1" destOrd="0" parTransId="{4F6D33FA-57ED-EB4E-9A34-F1B48EB91A00}" sibTransId="{6F09B2A2-5C06-B740-A4E7-6B089B5D0390}"/>
    <dgm:cxn modelId="{A15AA6F4-4BA3-B645-8F40-7440AD4A051E}" srcId="{DCD867F4-271D-4A45-AD54-A66662DB0448}" destId="{5202A005-B1AA-ED42-9D87-57FA9C4EFA4D}" srcOrd="1" destOrd="0" parTransId="{83C569F7-D23C-8F42-882E-0EDDFD5EDC07}" sibTransId="{3BD721E3-F0D0-EB47-80C0-E8962E60B4A5}"/>
    <dgm:cxn modelId="{AF309D77-4BC8-0E4A-B87D-EB8A15197554}" type="presOf" srcId="{4EFBA9CF-9B45-764E-8085-F75A48C70076}" destId="{018D589A-5423-D24B-A24A-BA8CCA05514F}" srcOrd="0" destOrd="0" presId="urn:microsoft.com/office/officeart/2005/8/layout/balance1"/>
    <dgm:cxn modelId="{B1A60254-26BF-304C-A32D-71F7BA689A27}" srcId="{DCD867F4-271D-4A45-AD54-A66662DB0448}" destId="{348CD46D-5F20-D740-8098-1742003C5580}" srcOrd="0" destOrd="0" parTransId="{F730310F-3805-1B48-BE2D-BB6A1C1278A8}" sibTransId="{6EE91B52-80CA-904D-9170-DE5A9E720B62}"/>
    <dgm:cxn modelId="{577C03E3-B25E-3841-96F5-3F927A6FDDE6}" srcId="{5202A005-B1AA-ED42-9D87-57FA9C4EFA4D}" destId="{906D5656-E4C5-1A4B-B423-662DAA7D0EB3}" srcOrd="0" destOrd="0" parTransId="{79B259FC-D3BF-F84F-B29C-9A3C67ED263B}" sibTransId="{463DAFC3-A627-5841-8F3E-69431D9C74AD}"/>
    <dgm:cxn modelId="{806F3440-0941-EA47-B12D-1C003D1292D2}" type="presOf" srcId="{B3D7D9C0-AD37-D247-9637-00DB56EFB078}" destId="{3A40EB8E-4F14-004D-90CE-9E9C31C6C81D}" srcOrd="0" destOrd="0" presId="urn:microsoft.com/office/officeart/2005/8/layout/balance1"/>
    <dgm:cxn modelId="{22315FA2-76DB-0C4D-8114-460D4F1C5DE3}" srcId="{348CD46D-5F20-D740-8098-1742003C5580}" destId="{4EFBA9CF-9B45-764E-8085-F75A48C70076}" srcOrd="2" destOrd="0" parTransId="{D67C9A9F-2C37-FC4A-B535-3E3A1D1057AF}" sibTransId="{3D2B5576-AA87-8249-AC2A-36F6C7BA3353}"/>
    <dgm:cxn modelId="{63AAB46F-74BF-A946-AEBB-9B14CEC107F8}" type="presOf" srcId="{2D321BC2-6EA9-E64C-99AA-CA73964B6511}" destId="{E62E657A-16E8-DC4A-9148-364BE64B1772}" srcOrd="0" destOrd="0" presId="urn:microsoft.com/office/officeart/2005/8/layout/balance1"/>
    <dgm:cxn modelId="{74D9BBCA-B929-B94B-8AFF-6226687F725D}" type="presOf" srcId="{AF42094E-29AC-6A40-8299-ACB15558A5D7}" destId="{18D97F0C-7DC1-E14C-A45D-EE60D2BE00FB}" srcOrd="0" destOrd="0" presId="urn:microsoft.com/office/officeart/2005/8/layout/balance1"/>
    <dgm:cxn modelId="{6EC71721-0AAC-CD41-A700-AE815057E5E3}" type="presOf" srcId="{04E1D24B-95B6-7D4C-A340-F772A9136E7A}" destId="{A644FF4B-1294-274C-B209-DC2DF1DD6C4E}" srcOrd="0" destOrd="0" presId="urn:microsoft.com/office/officeart/2005/8/layout/balance1"/>
    <dgm:cxn modelId="{548B6E19-CC68-1B41-852B-497B25EC152F}" type="presOf" srcId="{348CD46D-5F20-D740-8098-1742003C5580}" destId="{190BBB90-59AD-074D-9A9C-47EE7D283F2C}" srcOrd="0" destOrd="0" presId="urn:microsoft.com/office/officeart/2005/8/layout/balance1"/>
    <dgm:cxn modelId="{57201E11-5FBA-9149-823E-D3CABA6A497D}" srcId="{5202A005-B1AA-ED42-9D87-57FA9C4EFA4D}" destId="{0DDB726E-D41B-BD4E-A749-E1F1869F87A3}" srcOrd="1" destOrd="0" parTransId="{1B82F0A3-007A-954C-823E-67CD1E6C2ABD}" sibTransId="{21CBF9C1-8F92-4A4E-8116-EA3758F692F4}"/>
    <dgm:cxn modelId="{E7E01379-CB5C-DD48-A2A1-0283E5377267}" type="presOf" srcId="{5202A005-B1AA-ED42-9D87-57FA9C4EFA4D}" destId="{804CEF35-090F-554C-858A-B1982DB19F06}" srcOrd="0" destOrd="0" presId="urn:microsoft.com/office/officeart/2005/8/layout/balance1"/>
    <dgm:cxn modelId="{26E10055-771E-1E41-97A5-125BA81EA472}" type="presOf" srcId="{906D5656-E4C5-1A4B-B423-662DAA7D0EB3}" destId="{1100B9CF-87A5-7C4F-A454-CD1945F2243F}" srcOrd="0" destOrd="0" presId="urn:microsoft.com/office/officeart/2005/8/layout/balance1"/>
    <dgm:cxn modelId="{48F0002A-AC76-B64B-A450-6AE322D4DE89}" type="presOf" srcId="{DCD867F4-271D-4A45-AD54-A66662DB0448}" destId="{1AB8F228-CEC0-4D42-BD79-058BBD8512CB}" srcOrd="0" destOrd="0" presId="urn:microsoft.com/office/officeart/2005/8/layout/balance1"/>
    <dgm:cxn modelId="{1198AE18-EBAA-5C48-B540-CC29F325D7E0}" type="presParOf" srcId="{1AB8F228-CEC0-4D42-BD79-058BBD8512CB}" destId="{1BF7498E-40F4-574A-B05D-F524247B2D98}" srcOrd="0" destOrd="0" presId="urn:microsoft.com/office/officeart/2005/8/layout/balance1"/>
    <dgm:cxn modelId="{09DE15C5-A02C-7442-8312-C5F03EA247F1}" type="presParOf" srcId="{1AB8F228-CEC0-4D42-BD79-058BBD8512CB}" destId="{8FC8C5B2-89BF-544E-9178-FEA7E2B64CD8}" srcOrd="1" destOrd="0" presId="urn:microsoft.com/office/officeart/2005/8/layout/balance1"/>
    <dgm:cxn modelId="{C63D1167-E0CC-3B4C-BAC1-5ABD8C6E3A04}" type="presParOf" srcId="{8FC8C5B2-89BF-544E-9178-FEA7E2B64CD8}" destId="{190BBB90-59AD-074D-9A9C-47EE7D283F2C}" srcOrd="0" destOrd="0" presId="urn:microsoft.com/office/officeart/2005/8/layout/balance1"/>
    <dgm:cxn modelId="{043425FA-5055-F948-9019-7498B56A24BE}" type="presParOf" srcId="{8FC8C5B2-89BF-544E-9178-FEA7E2B64CD8}" destId="{804CEF35-090F-554C-858A-B1982DB19F06}" srcOrd="1" destOrd="0" presId="urn:microsoft.com/office/officeart/2005/8/layout/balance1"/>
    <dgm:cxn modelId="{CBE974C5-72E3-5547-9FCD-4F7B0AD8B641}" type="presParOf" srcId="{1AB8F228-CEC0-4D42-BD79-058BBD8512CB}" destId="{3490FC8C-12BB-494D-BEDF-BD92DB511959}" srcOrd="2" destOrd="0" presId="urn:microsoft.com/office/officeart/2005/8/layout/balance1"/>
    <dgm:cxn modelId="{CC6E7D42-B24F-6C44-826D-6BFD36734563}" type="presParOf" srcId="{3490FC8C-12BB-494D-BEDF-BD92DB511959}" destId="{260AC116-545A-4548-ABD3-B09CE42258AD}" srcOrd="0" destOrd="0" presId="urn:microsoft.com/office/officeart/2005/8/layout/balance1"/>
    <dgm:cxn modelId="{FF2079BD-2F78-6C49-A07E-E670A5AF468D}" type="presParOf" srcId="{3490FC8C-12BB-494D-BEDF-BD92DB511959}" destId="{DE01155E-05C2-3649-A67E-EE3BABC857D2}" srcOrd="1" destOrd="0" presId="urn:microsoft.com/office/officeart/2005/8/layout/balance1"/>
    <dgm:cxn modelId="{C2B7A85C-DDE1-C842-9F80-0A84A983D6A2}" type="presParOf" srcId="{3490FC8C-12BB-494D-BEDF-BD92DB511959}" destId="{9D0B9F5E-0179-564B-8C77-9B014E45F531}" srcOrd="2" destOrd="0" presId="urn:microsoft.com/office/officeart/2005/8/layout/balance1"/>
    <dgm:cxn modelId="{4D62A91D-798E-544B-A6E5-02F6D96B2792}" type="presParOf" srcId="{3490FC8C-12BB-494D-BEDF-BD92DB511959}" destId="{3A40EB8E-4F14-004D-90CE-9E9C31C6C81D}" srcOrd="3" destOrd="0" presId="urn:microsoft.com/office/officeart/2005/8/layout/balance1"/>
    <dgm:cxn modelId="{D5EAA5DA-540E-4E4D-AC43-6CE781E340A9}" type="presParOf" srcId="{3490FC8C-12BB-494D-BEDF-BD92DB511959}" destId="{A644FF4B-1294-274C-B209-DC2DF1DD6C4E}" srcOrd="4" destOrd="0" presId="urn:microsoft.com/office/officeart/2005/8/layout/balance1"/>
    <dgm:cxn modelId="{93D4F580-F9C0-A84B-9F0A-7C6FB186FB21}" type="presParOf" srcId="{3490FC8C-12BB-494D-BEDF-BD92DB511959}" destId="{018D589A-5423-D24B-A24A-BA8CCA05514F}" srcOrd="5" destOrd="0" presId="urn:microsoft.com/office/officeart/2005/8/layout/balance1"/>
    <dgm:cxn modelId="{AECED61A-7299-194D-97E7-ECC2CBDE58C7}" type="presParOf" srcId="{3490FC8C-12BB-494D-BEDF-BD92DB511959}" destId="{E62E657A-16E8-DC4A-9148-364BE64B1772}" srcOrd="6" destOrd="0" presId="urn:microsoft.com/office/officeart/2005/8/layout/balance1"/>
    <dgm:cxn modelId="{4EF2DED8-5716-144D-9BA0-41055256B568}" type="presParOf" srcId="{3490FC8C-12BB-494D-BEDF-BD92DB511959}" destId="{1100B9CF-87A5-7C4F-A454-CD1945F2243F}" srcOrd="7" destOrd="0" presId="urn:microsoft.com/office/officeart/2005/8/layout/balance1"/>
    <dgm:cxn modelId="{2D1EA8A0-A8F7-504D-A91F-734F8A514284}" type="presParOf" srcId="{3490FC8C-12BB-494D-BEDF-BD92DB511959}" destId="{F9D75877-BB46-8740-A095-51E2E0B0F5A8}" srcOrd="8" destOrd="0" presId="urn:microsoft.com/office/officeart/2005/8/layout/balance1"/>
    <dgm:cxn modelId="{F3302292-F932-C643-97DF-5CB60AE42079}" type="presParOf" srcId="{3490FC8C-12BB-494D-BEDF-BD92DB511959}" destId="{18D97F0C-7DC1-E14C-A45D-EE60D2BE00FB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CA95F-2050-4243-B096-6A9135AEC2CE}">
      <dsp:nvSpPr>
        <dsp:cNvPr id="0" name=""/>
        <dsp:cNvSpPr/>
      </dsp:nvSpPr>
      <dsp:spPr>
        <a:xfrm>
          <a:off x="4820" y="310337"/>
          <a:ext cx="2585415" cy="685111"/>
        </a:xfrm>
        <a:prstGeom prst="rect">
          <a:avLst/>
        </a:prstGeom>
        <a:solidFill>
          <a:schemeClr val="accent2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  <a:latin typeface="+mj-lt"/>
            </a:rPr>
            <a:t>Management controls</a:t>
          </a:r>
          <a:endParaRPr lang="en-US" sz="1900" b="1" kern="1200" dirty="0">
            <a:solidFill>
              <a:schemeClr val="bg1"/>
            </a:solidFill>
            <a:latin typeface="+mj-lt"/>
          </a:endParaRPr>
        </a:p>
      </dsp:txBody>
      <dsp:txXfrm>
        <a:off x="4820" y="310337"/>
        <a:ext cx="2585415" cy="685111"/>
      </dsp:txXfrm>
    </dsp:sp>
    <dsp:sp modelId="{D2C590F2-168F-9E40-9706-474760DCA703}">
      <dsp:nvSpPr>
        <dsp:cNvPr id="0" name=""/>
        <dsp:cNvSpPr/>
      </dsp:nvSpPr>
      <dsp:spPr>
        <a:xfrm>
          <a:off x="4820" y="995448"/>
          <a:ext cx="2585415" cy="3190013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>
              <a:latin typeface="+mj-lt"/>
            </a:rPr>
            <a:t>Refer to issues </a:t>
          </a:r>
          <a:r>
            <a:rPr lang="en-US" sz="1900" b="0" kern="1200" dirty="0" smtClean="0">
              <a:latin typeface="+mj-lt"/>
            </a:rPr>
            <a:t>that management </a:t>
          </a:r>
          <a:r>
            <a:rPr lang="en-US" sz="1900" b="0" kern="1200" dirty="0" smtClean="0">
              <a:latin typeface="+mj-lt"/>
            </a:rPr>
            <a:t>needs to address</a:t>
          </a:r>
          <a:endParaRPr lang="en-US" sz="1900" b="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>
              <a:latin typeface="+mj-lt"/>
            </a:rPr>
            <a:t>Focuses on reducing the risk of loss and protecting the organization's mission</a:t>
          </a:r>
          <a:endParaRPr lang="en-US" sz="1900" b="0" kern="1200" dirty="0">
            <a:latin typeface="+mj-lt"/>
          </a:endParaRPr>
        </a:p>
      </dsp:txBody>
      <dsp:txXfrm>
        <a:off x="4820" y="995448"/>
        <a:ext cx="2585415" cy="3190013"/>
      </dsp:txXfrm>
    </dsp:sp>
    <dsp:sp modelId="{3CD566C0-C1EC-F445-9A34-991918E7B46D}">
      <dsp:nvSpPr>
        <dsp:cNvPr id="0" name=""/>
        <dsp:cNvSpPr/>
      </dsp:nvSpPr>
      <dsp:spPr>
        <a:xfrm>
          <a:off x="2936216" y="310337"/>
          <a:ext cx="2471291" cy="685111"/>
        </a:xfrm>
        <a:prstGeom prst="rect">
          <a:avLst/>
        </a:prstGeom>
        <a:solidFill>
          <a:schemeClr val="accent2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  <a:latin typeface="+mj-lt"/>
            </a:rPr>
            <a:t>Operational controls</a:t>
          </a:r>
          <a:endParaRPr lang="en-US" sz="1900" b="1" kern="1200" dirty="0">
            <a:solidFill>
              <a:schemeClr val="bg1"/>
            </a:solidFill>
            <a:latin typeface="+mj-lt"/>
          </a:endParaRPr>
        </a:p>
      </dsp:txBody>
      <dsp:txXfrm>
        <a:off x="2936216" y="310337"/>
        <a:ext cx="2471291" cy="685111"/>
      </dsp:txXfrm>
    </dsp:sp>
    <dsp:sp modelId="{25A4119D-283F-ED40-BAD5-86788F2F1C87}">
      <dsp:nvSpPr>
        <dsp:cNvPr id="0" name=""/>
        <dsp:cNvSpPr/>
      </dsp:nvSpPr>
      <dsp:spPr>
        <a:xfrm>
          <a:off x="2936216" y="995448"/>
          <a:ext cx="2471291" cy="3190013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>
              <a:latin typeface="+mj-lt"/>
            </a:rPr>
            <a:t>Address correct implementation and use of security policies</a:t>
          </a:r>
          <a:endParaRPr lang="en-US" sz="1900" b="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>
              <a:latin typeface="+mj-lt"/>
            </a:rPr>
            <a:t>Relate to mechanisms and procedures that are primarily implemented by people rather than systems</a:t>
          </a:r>
          <a:endParaRPr lang="en-US" sz="1900" b="0" kern="1200" dirty="0">
            <a:latin typeface="+mj-lt"/>
          </a:endParaRPr>
        </a:p>
      </dsp:txBody>
      <dsp:txXfrm>
        <a:off x="2936216" y="995448"/>
        <a:ext cx="2471291" cy="3190013"/>
      </dsp:txXfrm>
    </dsp:sp>
    <dsp:sp modelId="{478E5CFA-090E-7148-BD38-20FBB9F3F48E}">
      <dsp:nvSpPr>
        <dsp:cNvPr id="0" name=""/>
        <dsp:cNvSpPr/>
      </dsp:nvSpPr>
      <dsp:spPr>
        <a:xfrm>
          <a:off x="5753488" y="310337"/>
          <a:ext cx="2471291" cy="685111"/>
        </a:xfrm>
        <a:prstGeom prst="rect">
          <a:avLst/>
        </a:prstGeom>
        <a:solidFill>
          <a:schemeClr val="accent2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  <a:latin typeface="+mj-lt"/>
            </a:rPr>
            <a:t>Technical controls</a:t>
          </a:r>
          <a:endParaRPr lang="en-US" sz="1900" b="1" kern="1200" dirty="0">
            <a:solidFill>
              <a:schemeClr val="bg1"/>
            </a:solidFill>
            <a:latin typeface="+mj-lt"/>
          </a:endParaRPr>
        </a:p>
      </dsp:txBody>
      <dsp:txXfrm>
        <a:off x="5753488" y="310337"/>
        <a:ext cx="2471291" cy="685111"/>
      </dsp:txXfrm>
    </dsp:sp>
    <dsp:sp modelId="{3A813FD0-7056-814C-8250-7F596E4DF3F9}">
      <dsp:nvSpPr>
        <dsp:cNvPr id="0" name=""/>
        <dsp:cNvSpPr/>
      </dsp:nvSpPr>
      <dsp:spPr>
        <a:xfrm>
          <a:off x="5753488" y="995448"/>
          <a:ext cx="2471291" cy="3190013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>
              <a:latin typeface="+mj-lt"/>
            </a:rPr>
            <a:t>Involve the correct use of hardware and software security capabilities in systems</a:t>
          </a:r>
          <a:endParaRPr lang="en-US" sz="1900" b="0" kern="1200" dirty="0">
            <a:latin typeface="+mj-lt"/>
          </a:endParaRPr>
        </a:p>
      </dsp:txBody>
      <dsp:txXfrm>
        <a:off x="5753488" y="995448"/>
        <a:ext cx="2471291" cy="3190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DF12A-95B8-0E46-87B2-6135E1E49819}">
      <dsp:nvSpPr>
        <dsp:cNvPr id="0" name=""/>
        <dsp:cNvSpPr/>
      </dsp:nvSpPr>
      <dsp:spPr>
        <a:xfrm>
          <a:off x="247077" y="1406"/>
          <a:ext cx="2590881" cy="15545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Should be conducted by management to identify controls that provide the greatest benefit to the organization given the available resources</a:t>
          </a:r>
          <a:endParaRPr lang="en-US" sz="1600" b="1" kern="1200" dirty="0">
            <a:latin typeface="+mj-lt"/>
          </a:endParaRPr>
        </a:p>
      </dsp:txBody>
      <dsp:txXfrm>
        <a:off x="247077" y="1406"/>
        <a:ext cx="2590881" cy="1554528"/>
      </dsp:txXfrm>
    </dsp:sp>
    <dsp:sp modelId="{6AE09FED-53C8-1B44-922F-4BE70C6B4F35}">
      <dsp:nvSpPr>
        <dsp:cNvPr id="0" name=""/>
        <dsp:cNvSpPr/>
      </dsp:nvSpPr>
      <dsp:spPr>
        <a:xfrm>
          <a:off x="3097047" y="1406"/>
          <a:ext cx="2590881" cy="15545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May be qualitative or quantitative</a:t>
          </a:r>
          <a:endParaRPr lang="en-US" sz="1600" b="1" kern="1200" dirty="0">
            <a:latin typeface="+mj-lt"/>
          </a:endParaRPr>
        </a:p>
      </dsp:txBody>
      <dsp:txXfrm>
        <a:off x="3097047" y="1406"/>
        <a:ext cx="2590881" cy="1554528"/>
      </dsp:txXfrm>
    </dsp:sp>
    <dsp:sp modelId="{09C25A12-876E-7B48-B9C5-AEBC788C3D05}">
      <dsp:nvSpPr>
        <dsp:cNvPr id="0" name=""/>
        <dsp:cNvSpPr/>
      </dsp:nvSpPr>
      <dsp:spPr>
        <a:xfrm>
          <a:off x="5947016" y="1406"/>
          <a:ext cx="2590881" cy="15545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Must show cost justified by reduction in risk</a:t>
          </a:r>
          <a:endParaRPr lang="en-US" sz="1600" b="1" kern="1200" dirty="0">
            <a:latin typeface="+mj-lt"/>
          </a:endParaRPr>
        </a:p>
      </dsp:txBody>
      <dsp:txXfrm>
        <a:off x="5947016" y="1406"/>
        <a:ext cx="2590881" cy="1554528"/>
      </dsp:txXfrm>
    </dsp:sp>
    <dsp:sp modelId="{7D014CD0-0053-A543-A845-9D60E9083DA8}">
      <dsp:nvSpPr>
        <dsp:cNvPr id="0" name=""/>
        <dsp:cNvSpPr/>
      </dsp:nvSpPr>
      <dsp:spPr>
        <a:xfrm>
          <a:off x="247077" y="1815023"/>
          <a:ext cx="2590881" cy="15545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Should contrast the impact of implementing a control or not, and an estimation of cost</a:t>
          </a:r>
          <a:endParaRPr lang="en-US" sz="1600" b="1" kern="1200" dirty="0">
            <a:latin typeface="+mj-lt"/>
          </a:endParaRPr>
        </a:p>
      </dsp:txBody>
      <dsp:txXfrm>
        <a:off x="247077" y="1815023"/>
        <a:ext cx="2590881" cy="1554528"/>
      </dsp:txXfrm>
    </dsp:sp>
    <dsp:sp modelId="{9B7420C2-ABA5-4A4E-8FFB-BEDB5612F3B6}">
      <dsp:nvSpPr>
        <dsp:cNvPr id="0" name=""/>
        <dsp:cNvSpPr/>
      </dsp:nvSpPr>
      <dsp:spPr>
        <a:xfrm>
          <a:off x="3097047" y="1815023"/>
          <a:ext cx="2590881" cy="15545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Management chooses selection of controls</a:t>
          </a:r>
          <a:endParaRPr lang="en-US" sz="1600" b="1" kern="1200" dirty="0">
            <a:latin typeface="+mj-lt"/>
          </a:endParaRPr>
        </a:p>
      </dsp:txBody>
      <dsp:txXfrm>
        <a:off x="3097047" y="1815023"/>
        <a:ext cx="2590881" cy="1554528"/>
      </dsp:txXfrm>
    </dsp:sp>
    <dsp:sp modelId="{6A7BA36C-BCC3-4842-A5B6-5CD13571D329}">
      <dsp:nvSpPr>
        <dsp:cNvPr id="0" name=""/>
        <dsp:cNvSpPr/>
      </dsp:nvSpPr>
      <dsp:spPr>
        <a:xfrm>
          <a:off x="5947016" y="1815023"/>
          <a:ext cx="2590881" cy="15545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Considers if it reduces risk too much or not enough, is too costly or appropriate</a:t>
          </a:r>
          <a:endParaRPr lang="en-US" sz="1600" b="1" kern="1200" dirty="0">
            <a:latin typeface="+mj-lt"/>
          </a:endParaRPr>
        </a:p>
      </dsp:txBody>
      <dsp:txXfrm>
        <a:off x="5947016" y="1815023"/>
        <a:ext cx="2590881" cy="1554528"/>
      </dsp:txXfrm>
    </dsp:sp>
    <dsp:sp modelId="{BA155EF4-E61B-D546-86AC-F68322D3C7A2}">
      <dsp:nvSpPr>
        <dsp:cNvPr id="0" name=""/>
        <dsp:cNvSpPr/>
      </dsp:nvSpPr>
      <dsp:spPr>
        <a:xfrm>
          <a:off x="3097047" y="3628640"/>
          <a:ext cx="2590881" cy="15545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Fundamentally a business decision</a:t>
          </a:r>
          <a:endParaRPr lang="en-US" sz="1600" b="1" kern="1200" dirty="0">
            <a:latin typeface="+mj-lt"/>
          </a:endParaRPr>
        </a:p>
      </dsp:txBody>
      <dsp:txXfrm>
        <a:off x="3097047" y="3628640"/>
        <a:ext cx="2590881" cy="1554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650E-4BE7-B541-9CCE-6E3EAB2AD4FD}">
      <dsp:nvSpPr>
        <dsp:cNvPr id="0" name=""/>
        <dsp:cNvSpPr/>
      </dsp:nvSpPr>
      <dsp:spPr>
        <a:xfrm>
          <a:off x="1887459" y="3722"/>
          <a:ext cx="2190385" cy="1095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i="0" kern="1200" dirty="0" smtClean="0">
              <a:solidFill>
                <a:schemeClr val="bg1"/>
              </a:solidFill>
              <a:effectLst/>
            </a:rPr>
            <a:t>Should include</a:t>
          </a:r>
          <a:endParaRPr lang="en-US" sz="3400" b="1" i="0" kern="1200" dirty="0">
            <a:solidFill>
              <a:schemeClr val="bg1"/>
            </a:solidFill>
            <a:effectLst/>
          </a:endParaRPr>
        </a:p>
      </dsp:txBody>
      <dsp:txXfrm>
        <a:off x="1919536" y="35799"/>
        <a:ext cx="2126231" cy="1031038"/>
      </dsp:txXfrm>
    </dsp:sp>
    <dsp:sp modelId="{B721259A-05F5-024D-B417-3A98C7D91C93}">
      <dsp:nvSpPr>
        <dsp:cNvPr id="0" name=""/>
        <dsp:cNvSpPr/>
      </dsp:nvSpPr>
      <dsp:spPr>
        <a:xfrm>
          <a:off x="2106497" y="1098914"/>
          <a:ext cx="219038" cy="82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394"/>
              </a:lnTo>
              <a:lnTo>
                <a:pt x="219038" y="821394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D2AE9-23C0-D045-8B99-DAC0F72AC4A4}">
      <dsp:nvSpPr>
        <dsp:cNvPr id="0" name=""/>
        <dsp:cNvSpPr/>
      </dsp:nvSpPr>
      <dsp:spPr>
        <a:xfrm>
          <a:off x="2325536" y="1372713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j-lt"/>
            </a:rPr>
            <a:t>Risks, recommended controls, action priority</a:t>
          </a:r>
          <a:endParaRPr lang="en-US" sz="1600" kern="1200" dirty="0">
            <a:effectLst/>
            <a:latin typeface="+mj-lt"/>
          </a:endParaRPr>
        </a:p>
      </dsp:txBody>
      <dsp:txXfrm>
        <a:off x="2357613" y="1404790"/>
        <a:ext cx="1688154" cy="1031038"/>
      </dsp:txXfrm>
    </dsp:sp>
    <dsp:sp modelId="{7C919996-FA28-FB42-9304-919C3A5E0608}">
      <dsp:nvSpPr>
        <dsp:cNvPr id="0" name=""/>
        <dsp:cNvSpPr/>
      </dsp:nvSpPr>
      <dsp:spPr>
        <a:xfrm>
          <a:off x="2106497" y="1098914"/>
          <a:ext cx="219038" cy="2190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385"/>
              </a:lnTo>
              <a:lnTo>
                <a:pt x="219038" y="2190385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656BB-9829-844F-91F6-5AACB7CEE500}">
      <dsp:nvSpPr>
        <dsp:cNvPr id="0" name=""/>
        <dsp:cNvSpPr/>
      </dsp:nvSpPr>
      <dsp:spPr>
        <a:xfrm>
          <a:off x="2325536" y="2741703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j-lt"/>
            </a:rPr>
            <a:t>Selected controls, resources needed</a:t>
          </a:r>
          <a:endParaRPr lang="en-US" sz="1600" kern="1200" dirty="0">
            <a:effectLst/>
            <a:latin typeface="+mj-lt"/>
          </a:endParaRPr>
        </a:p>
      </dsp:txBody>
      <dsp:txXfrm>
        <a:off x="2357613" y="2773780"/>
        <a:ext cx="1688154" cy="1031038"/>
      </dsp:txXfrm>
    </dsp:sp>
    <dsp:sp modelId="{535927C0-98DC-2B48-B388-23B860D6E9B7}">
      <dsp:nvSpPr>
        <dsp:cNvPr id="0" name=""/>
        <dsp:cNvSpPr/>
      </dsp:nvSpPr>
      <dsp:spPr>
        <a:xfrm>
          <a:off x="2106497" y="1098914"/>
          <a:ext cx="219038" cy="3559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9375"/>
              </a:lnTo>
              <a:lnTo>
                <a:pt x="219038" y="3559375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31CA7-7119-9B4B-9E7D-B6F5F9D5DACD}">
      <dsp:nvSpPr>
        <dsp:cNvPr id="0" name=""/>
        <dsp:cNvSpPr/>
      </dsp:nvSpPr>
      <dsp:spPr>
        <a:xfrm>
          <a:off x="2325536" y="4110694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j-lt"/>
            </a:rPr>
            <a:t>Responsible personnel, implementation dates</a:t>
          </a:r>
          <a:endParaRPr lang="en-US" sz="1600" kern="1200" dirty="0">
            <a:effectLst/>
            <a:latin typeface="+mj-lt"/>
          </a:endParaRPr>
        </a:p>
      </dsp:txBody>
      <dsp:txXfrm>
        <a:off x="2357613" y="4142771"/>
        <a:ext cx="1688154" cy="1031038"/>
      </dsp:txXfrm>
    </dsp:sp>
    <dsp:sp modelId="{ECA69AB4-2B39-5245-845C-A67606810600}">
      <dsp:nvSpPr>
        <dsp:cNvPr id="0" name=""/>
        <dsp:cNvSpPr/>
      </dsp:nvSpPr>
      <dsp:spPr>
        <a:xfrm>
          <a:off x="2106497" y="1098914"/>
          <a:ext cx="219038" cy="4928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8366"/>
              </a:lnTo>
              <a:lnTo>
                <a:pt x="219038" y="4928366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4870-1DE7-6D48-A726-71ED48E39753}">
      <dsp:nvSpPr>
        <dsp:cNvPr id="0" name=""/>
        <dsp:cNvSpPr/>
      </dsp:nvSpPr>
      <dsp:spPr>
        <a:xfrm>
          <a:off x="2325536" y="5479685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j-lt"/>
            </a:rPr>
            <a:t>Maintenance requirements</a:t>
          </a:r>
          <a:endParaRPr lang="en-US" sz="1600" kern="1200" dirty="0">
            <a:effectLst/>
            <a:latin typeface="+mj-lt"/>
          </a:endParaRPr>
        </a:p>
      </dsp:txBody>
      <dsp:txXfrm>
        <a:off x="2357613" y="5511762"/>
        <a:ext cx="1688154" cy="1031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F6F70-D5D1-2940-AC52-BA0B54AE6C65}">
      <dsp:nvSpPr>
        <dsp:cNvPr id="0" name=""/>
        <dsp:cNvSpPr/>
      </dsp:nvSpPr>
      <dsp:spPr>
        <a:xfrm rot="16200000">
          <a:off x="-1031025" y="1032048"/>
          <a:ext cx="4724399" cy="26603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833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j-lt"/>
            </a:rPr>
            <a:t>IT security plan documents: </a:t>
          </a:r>
          <a:endParaRPr lang="en-US" sz="18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  <a:latin typeface="+mj-lt"/>
            </a:rPr>
            <a:t>What needs to be done for each selected control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  <a:latin typeface="+mj-lt"/>
            </a:rPr>
            <a:t>Personnel responsible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  <a:latin typeface="+mj-lt"/>
            </a:rPr>
            <a:t>Resources and time frame</a:t>
          </a:r>
          <a:endParaRPr lang="en-US" sz="1400" kern="1200" dirty="0">
            <a:solidFill>
              <a:schemeClr val="bg1"/>
            </a:solidFill>
            <a:latin typeface="+mj-lt"/>
          </a:endParaRPr>
        </a:p>
      </dsp:txBody>
      <dsp:txXfrm rot="5400000">
        <a:off x="1023" y="944880"/>
        <a:ext cx="2660302" cy="2834639"/>
      </dsp:txXfrm>
    </dsp:sp>
    <dsp:sp modelId="{257B7868-3E85-3547-B1BB-EF1D6FD8A468}">
      <dsp:nvSpPr>
        <dsp:cNvPr id="0" name=""/>
        <dsp:cNvSpPr/>
      </dsp:nvSpPr>
      <dsp:spPr>
        <a:xfrm rot="16200000">
          <a:off x="1828800" y="1032048"/>
          <a:ext cx="4724399" cy="26603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833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j-lt"/>
            </a:rPr>
            <a:t>Identified personnel:</a:t>
          </a:r>
          <a:endParaRPr lang="en-US" sz="18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  <a:latin typeface="+mj-lt"/>
            </a:rPr>
            <a:t>Implement new or enhanced controls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  <a:latin typeface="+mj-lt"/>
            </a:rPr>
            <a:t>May need system configuration changes, upgrades or new system installation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  <a:latin typeface="+mj-lt"/>
            </a:rPr>
            <a:t>May also involve development of new or extended procedures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  <a:latin typeface="+mj-lt"/>
            </a:rPr>
            <a:t>Need to be encouraged and monitored by management</a:t>
          </a:r>
          <a:endParaRPr lang="en-US" sz="1400" kern="1200" dirty="0">
            <a:solidFill>
              <a:schemeClr val="bg1"/>
            </a:solidFill>
            <a:latin typeface="+mj-lt"/>
          </a:endParaRPr>
        </a:p>
      </dsp:txBody>
      <dsp:txXfrm rot="5400000">
        <a:off x="2860848" y="944880"/>
        <a:ext cx="2660302" cy="2834639"/>
      </dsp:txXfrm>
    </dsp:sp>
    <dsp:sp modelId="{F00163D4-7968-264D-A3B4-CCFCA1095065}">
      <dsp:nvSpPr>
        <dsp:cNvPr id="0" name=""/>
        <dsp:cNvSpPr/>
      </dsp:nvSpPr>
      <dsp:spPr>
        <a:xfrm rot="16200000">
          <a:off x="4688625" y="1032048"/>
          <a:ext cx="4724399" cy="26603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833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j-lt"/>
            </a:rPr>
            <a:t>When implementation is completed management authorizes the system for operational use</a:t>
          </a:r>
          <a:endParaRPr lang="en-US" sz="1800" kern="1200" dirty="0">
            <a:solidFill>
              <a:schemeClr val="bg1"/>
            </a:solidFill>
            <a:latin typeface="+mj-lt"/>
          </a:endParaRPr>
        </a:p>
      </dsp:txBody>
      <dsp:txXfrm rot="5400000">
        <a:off x="5720673" y="944880"/>
        <a:ext cx="2660302" cy="2834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7406B-5ABA-0A4C-A525-387B95498A0E}">
      <dsp:nvSpPr>
        <dsp:cNvPr id="0" name=""/>
        <dsp:cNvSpPr/>
      </dsp:nvSpPr>
      <dsp:spPr>
        <a:xfrm>
          <a:off x="0" y="95093"/>
          <a:ext cx="6152728" cy="633600"/>
        </a:xfrm>
        <a:prstGeom prst="rect">
          <a:avLst/>
        </a:prstGeom>
        <a:solidFill>
          <a:schemeClr val="accent2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chemeClr val="bg1"/>
              </a:solidFill>
              <a:ea typeface="+mn-ea"/>
              <a:cs typeface="+mn-cs"/>
            </a:rPr>
            <a:t>Includes a number of aspects</a:t>
          </a:r>
          <a:endParaRPr lang="en-US" sz="2400" b="1" i="0" kern="1200" dirty="0">
            <a:solidFill>
              <a:schemeClr val="bg1"/>
            </a:solidFill>
          </a:endParaRPr>
        </a:p>
      </dsp:txBody>
      <dsp:txXfrm>
        <a:off x="0" y="95093"/>
        <a:ext cx="6152728" cy="633600"/>
      </dsp:txXfrm>
    </dsp:sp>
    <dsp:sp modelId="{6EBE5E45-590F-D943-AB07-0CB8407D7FF8}">
      <dsp:nvSpPr>
        <dsp:cNvPr id="0" name=""/>
        <dsp:cNvSpPr/>
      </dsp:nvSpPr>
      <dsp:spPr>
        <a:xfrm>
          <a:off x="0" y="728693"/>
          <a:ext cx="6152728" cy="1660725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j-lt"/>
              <a:ea typeface="+mn-ea"/>
            </a:rPr>
            <a:t>Maintenance of security controls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j-lt"/>
              <a:ea typeface="+mn-ea"/>
              <a:cs typeface="+mn-cs"/>
            </a:rPr>
            <a:t>Security compliance checking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j-lt"/>
              <a:ea typeface="+mn-ea"/>
            </a:rPr>
            <a:t>Change and configuration management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j-lt"/>
              <a:ea typeface="+mn-ea"/>
              <a:cs typeface="+mn-cs"/>
            </a:rPr>
            <a:t>Incident handling</a:t>
          </a:r>
        </a:p>
      </dsp:txBody>
      <dsp:txXfrm>
        <a:off x="0" y="728693"/>
        <a:ext cx="6152728" cy="1660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6D8D1-4202-CC4E-9A3B-54955769094D}">
      <dsp:nvSpPr>
        <dsp:cNvPr id="0" name=""/>
        <dsp:cNvSpPr/>
      </dsp:nvSpPr>
      <dsp:spPr>
        <a:xfrm>
          <a:off x="2362" y="614880"/>
          <a:ext cx="2370638" cy="2370638"/>
        </a:xfrm>
        <a:prstGeom prst="ellipse">
          <a:avLst/>
        </a:prstGeom>
        <a:solidFill>
          <a:schemeClr val="tx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464" tIns="20320" rIns="13046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Periodic review of controls</a:t>
          </a:r>
          <a:endParaRPr lang="en-US" sz="1600" b="1" kern="1200" dirty="0">
            <a:solidFill>
              <a:schemeClr val="bg1"/>
            </a:solidFill>
            <a:latin typeface="+mj-lt"/>
            <a:ea typeface="+mn-ea"/>
          </a:endParaRPr>
        </a:p>
      </dsp:txBody>
      <dsp:txXfrm>
        <a:off x="349534" y="962052"/>
        <a:ext cx="1676294" cy="1676294"/>
      </dsp:txXfrm>
    </dsp:sp>
    <dsp:sp modelId="{15709739-4678-674D-8FCB-58E5821EEE47}">
      <dsp:nvSpPr>
        <dsp:cNvPr id="0" name=""/>
        <dsp:cNvSpPr/>
      </dsp:nvSpPr>
      <dsp:spPr>
        <a:xfrm>
          <a:off x="1898873" y="614880"/>
          <a:ext cx="2370638" cy="2370638"/>
        </a:xfrm>
        <a:prstGeom prst="ellips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464" tIns="20320" rIns="13046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Upgrade of controls to meet new requirements</a:t>
          </a:r>
        </a:p>
      </dsp:txBody>
      <dsp:txXfrm>
        <a:off x="2246045" y="962052"/>
        <a:ext cx="1676294" cy="1676294"/>
      </dsp:txXfrm>
    </dsp:sp>
    <dsp:sp modelId="{620DDF20-24CD-F441-A7BF-3C9E568E0503}">
      <dsp:nvSpPr>
        <dsp:cNvPr id="0" name=""/>
        <dsp:cNvSpPr/>
      </dsp:nvSpPr>
      <dsp:spPr>
        <a:xfrm>
          <a:off x="3795384" y="614880"/>
          <a:ext cx="2370638" cy="2370638"/>
        </a:xfrm>
        <a:prstGeom prst="ellipse">
          <a:avLst/>
        </a:prstGeom>
        <a:solidFill>
          <a:schemeClr val="tx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464" tIns="20320" rIns="13046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System changes do not impact controls</a:t>
          </a:r>
          <a:endParaRPr lang="en-US" sz="1600" b="1" kern="1200" dirty="0">
            <a:solidFill>
              <a:schemeClr val="bg1"/>
            </a:solidFill>
            <a:latin typeface="+mj-lt"/>
            <a:ea typeface="+mn-ea"/>
          </a:endParaRPr>
        </a:p>
      </dsp:txBody>
      <dsp:txXfrm>
        <a:off x="4142556" y="962052"/>
        <a:ext cx="1676294" cy="1676294"/>
      </dsp:txXfrm>
    </dsp:sp>
    <dsp:sp modelId="{AEC40B1F-2BDF-0140-A63B-E717CFD4700D}">
      <dsp:nvSpPr>
        <dsp:cNvPr id="0" name=""/>
        <dsp:cNvSpPr/>
      </dsp:nvSpPr>
      <dsp:spPr>
        <a:xfrm>
          <a:off x="5691894" y="614880"/>
          <a:ext cx="2370638" cy="2370638"/>
        </a:xfrm>
        <a:prstGeom prst="ellips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464" tIns="20320" rIns="13046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  <a:ea typeface="+mn-ea"/>
            </a:rPr>
            <a:t>Address new threats or vulnerabilities</a:t>
          </a:r>
          <a:endParaRPr lang="en-US" sz="1600" b="1" kern="1200" dirty="0">
            <a:solidFill>
              <a:srgbClr val="000000"/>
            </a:solidFill>
            <a:latin typeface="+mj-lt"/>
            <a:ea typeface="+mn-ea"/>
          </a:endParaRPr>
        </a:p>
      </dsp:txBody>
      <dsp:txXfrm>
        <a:off x="6039066" y="962052"/>
        <a:ext cx="1676294" cy="16762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BB90-59AD-074D-9A9C-47EE7D283F2C}">
      <dsp:nvSpPr>
        <dsp:cNvPr id="0" name=""/>
        <dsp:cNvSpPr/>
      </dsp:nvSpPr>
      <dsp:spPr>
        <a:xfrm>
          <a:off x="1954557" y="-69540"/>
          <a:ext cx="1843018" cy="123103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rgbClr val="000000"/>
              </a:solidFill>
              <a:latin typeface="+mj-lt"/>
            </a:rPr>
            <a:t>Change management is the process to review proposed changes to systems</a:t>
          </a:r>
          <a:endParaRPr lang="en-US" sz="1050" kern="1200" dirty="0">
            <a:solidFill>
              <a:srgbClr val="000000"/>
            </a:solidFill>
            <a:latin typeface="+mj-lt"/>
          </a:endParaRPr>
        </a:p>
      </dsp:txBody>
      <dsp:txXfrm>
        <a:off x="1990613" y="-33484"/>
        <a:ext cx="1770906" cy="1158922"/>
      </dsp:txXfrm>
    </dsp:sp>
    <dsp:sp modelId="{804CEF35-090F-554C-858A-B1982DB19F06}">
      <dsp:nvSpPr>
        <dsp:cNvPr id="0" name=""/>
        <dsp:cNvSpPr/>
      </dsp:nvSpPr>
      <dsp:spPr>
        <a:xfrm>
          <a:off x="4432024" y="-69540"/>
          <a:ext cx="1843018" cy="123103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rgbClr val="000000"/>
              </a:solidFill>
              <a:latin typeface="+mj-lt"/>
            </a:rPr>
            <a:t>Configuration management is specifically concerned with keeping track of the configuration of each system in use and the changes made to them</a:t>
          </a:r>
          <a:endParaRPr lang="en-US" sz="1050" kern="1200" dirty="0">
            <a:solidFill>
              <a:srgbClr val="000000"/>
            </a:solidFill>
            <a:latin typeface="+mj-lt"/>
          </a:endParaRPr>
        </a:p>
      </dsp:txBody>
      <dsp:txXfrm>
        <a:off x="4468080" y="-33484"/>
        <a:ext cx="1770906" cy="1158922"/>
      </dsp:txXfrm>
    </dsp:sp>
    <dsp:sp modelId="{DE01155E-05C2-3649-A67E-EE3BABC857D2}">
      <dsp:nvSpPr>
        <dsp:cNvPr id="0" name=""/>
        <dsp:cNvSpPr/>
      </dsp:nvSpPr>
      <dsp:spPr>
        <a:xfrm>
          <a:off x="3757472" y="4119246"/>
          <a:ext cx="714654" cy="71465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B9F5E-0179-564B-8C77-9B014E45F531}">
      <dsp:nvSpPr>
        <dsp:cNvPr id="0" name=""/>
        <dsp:cNvSpPr/>
      </dsp:nvSpPr>
      <dsp:spPr>
        <a:xfrm rot="21360000">
          <a:off x="1970183" y="3813009"/>
          <a:ext cx="4289233" cy="2999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0EB8E-4F14-004D-90CE-9E9C31C6C81D}">
      <dsp:nvSpPr>
        <dsp:cNvPr id="0" name=""/>
        <dsp:cNvSpPr/>
      </dsp:nvSpPr>
      <dsp:spPr>
        <a:xfrm rot="21360000">
          <a:off x="1919316" y="3173556"/>
          <a:ext cx="1818212" cy="7860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0000"/>
              </a:solidFill>
              <a:latin typeface="+mj-lt"/>
            </a:rPr>
            <a:t>Evaluate the impact</a:t>
          </a:r>
          <a:endParaRPr lang="en-US" sz="1000" kern="1200" dirty="0">
            <a:solidFill>
              <a:srgbClr val="000000"/>
            </a:solidFill>
            <a:latin typeface="+mj-lt"/>
          </a:endParaRPr>
        </a:p>
      </dsp:txBody>
      <dsp:txXfrm>
        <a:off x="1957688" y="3211928"/>
        <a:ext cx="1741468" cy="709304"/>
      </dsp:txXfrm>
    </dsp:sp>
    <dsp:sp modelId="{A644FF4B-1294-274C-B209-DC2DF1DD6C4E}">
      <dsp:nvSpPr>
        <dsp:cNvPr id="0" name=""/>
        <dsp:cNvSpPr/>
      </dsp:nvSpPr>
      <dsp:spPr>
        <a:xfrm rot="21360000">
          <a:off x="1907756" y="2594570"/>
          <a:ext cx="1818212" cy="7860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0000"/>
              </a:solidFill>
              <a:latin typeface="+mj-lt"/>
            </a:rPr>
            <a:t>Important component of general systems administration process</a:t>
          </a:r>
          <a:endParaRPr lang="en-US" sz="1000" kern="1200" dirty="0">
            <a:solidFill>
              <a:srgbClr val="000000"/>
            </a:solidFill>
            <a:latin typeface="+mj-lt"/>
          </a:endParaRPr>
        </a:p>
      </dsp:txBody>
      <dsp:txXfrm>
        <a:off x="1946128" y="2632942"/>
        <a:ext cx="1741468" cy="709304"/>
      </dsp:txXfrm>
    </dsp:sp>
    <dsp:sp modelId="{018D589A-5423-D24B-A24A-BA8CCA05514F}">
      <dsp:nvSpPr>
        <dsp:cNvPr id="0" name=""/>
        <dsp:cNvSpPr/>
      </dsp:nvSpPr>
      <dsp:spPr>
        <a:xfrm rot="21360000">
          <a:off x="1824029" y="1915765"/>
          <a:ext cx="1818212" cy="7860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0000"/>
              </a:solidFill>
              <a:latin typeface="+mj-lt"/>
            </a:rPr>
            <a:t>Test patches to make sure they do not adversely affect other applications</a:t>
          </a:r>
          <a:endParaRPr lang="en-US" sz="1000" kern="1200" dirty="0">
            <a:solidFill>
              <a:srgbClr val="000000"/>
            </a:solidFill>
            <a:latin typeface="+mj-lt"/>
          </a:endParaRPr>
        </a:p>
      </dsp:txBody>
      <dsp:txXfrm>
        <a:off x="1862401" y="1954137"/>
        <a:ext cx="1741468" cy="709304"/>
      </dsp:txXfrm>
    </dsp:sp>
    <dsp:sp modelId="{E62E657A-16E8-DC4A-9148-364BE64B1772}">
      <dsp:nvSpPr>
        <dsp:cNvPr id="0" name=""/>
        <dsp:cNvSpPr/>
      </dsp:nvSpPr>
      <dsp:spPr>
        <a:xfrm rot="21360000">
          <a:off x="1757785" y="1311612"/>
          <a:ext cx="1830127" cy="6156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0000"/>
              </a:solidFill>
              <a:latin typeface="+mj-lt"/>
            </a:rPr>
            <a:t>May be informal or formal</a:t>
          </a:r>
          <a:endParaRPr lang="en-US" sz="1000" kern="1200" dirty="0">
            <a:solidFill>
              <a:srgbClr val="000000"/>
            </a:solidFill>
            <a:latin typeface="+mj-lt"/>
          </a:endParaRPr>
        </a:p>
      </dsp:txBody>
      <dsp:txXfrm>
        <a:off x="1787839" y="1341666"/>
        <a:ext cx="1770019" cy="555555"/>
      </dsp:txXfrm>
    </dsp:sp>
    <dsp:sp modelId="{1100B9CF-87A5-7C4F-A454-CD1945F2243F}">
      <dsp:nvSpPr>
        <dsp:cNvPr id="0" name=""/>
        <dsp:cNvSpPr/>
      </dsp:nvSpPr>
      <dsp:spPr>
        <a:xfrm rot="21360000">
          <a:off x="4437125" y="2737639"/>
          <a:ext cx="1800027" cy="1046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  <a:latin typeface="+mj-lt"/>
            </a:rPr>
            <a:t>Keep lists of hardware and software versions installed on each system to help restore them following a failure</a:t>
          </a:r>
          <a:endParaRPr lang="en-US" sz="1000" kern="1200" dirty="0">
            <a:solidFill>
              <a:schemeClr val="bg1"/>
            </a:solidFill>
            <a:latin typeface="+mj-lt"/>
          </a:endParaRPr>
        </a:p>
      </dsp:txBody>
      <dsp:txXfrm>
        <a:off x="4488192" y="2788706"/>
        <a:ext cx="1697893" cy="943976"/>
      </dsp:txXfrm>
    </dsp:sp>
    <dsp:sp modelId="{F9D75877-BB46-8740-A095-51E2E0B0F5A8}">
      <dsp:nvSpPr>
        <dsp:cNvPr id="0" name=""/>
        <dsp:cNvSpPr/>
      </dsp:nvSpPr>
      <dsp:spPr>
        <a:xfrm rot="21360000">
          <a:off x="4356026" y="2018508"/>
          <a:ext cx="1818212" cy="7860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  <a:latin typeface="+mj-lt"/>
            </a:rPr>
            <a:t>Know what patches or upgrades might be relevant</a:t>
          </a:r>
          <a:endParaRPr lang="en-US" sz="1000" kern="1200" dirty="0">
            <a:solidFill>
              <a:schemeClr val="bg1"/>
            </a:solidFill>
            <a:latin typeface="+mj-lt"/>
          </a:endParaRPr>
        </a:p>
      </dsp:txBody>
      <dsp:txXfrm>
        <a:off x="4394398" y="2056880"/>
        <a:ext cx="1741468" cy="709304"/>
      </dsp:txXfrm>
    </dsp:sp>
    <dsp:sp modelId="{18D97F0C-7DC1-E14C-A45D-EE60D2BE00FB}">
      <dsp:nvSpPr>
        <dsp:cNvPr id="0" name=""/>
        <dsp:cNvSpPr/>
      </dsp:nvSpPr>
      <dsp:spPr>
        <a:xfrm rot="21360000">
          <a:off x="4284019" y="1298426"/>
          <a:ext cx="1818212" cy="7860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  <a:latin typeface="+mj-lt"/>
            </a:rPr>
            <a:t>Also part of general systems administration process</a:t>
          </a:r>
          <a:endParaRPr lang="en-US" sz="1000" kern="1200" dirty="0">
            <a:solidFill>
              <a:schemeClr val="bg1"/>
            </a:solidFill>
            <a:latin typeface="+mj-lt"/>
          </a:endParaRPr>
        </a:p>
      </dsp:txBody>
      <dsp:txXfrm>
        <a:off x="4322391" y="1336798"/>
        <a:ext cx="1741468" cy="709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58351A9F-5297-994D-89F7-75F5C4C7E40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0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33" charset="0"/>
              </a:rPr>
              <a:t>Lecture slides prepared for “Computer Security: Principles and Practice”, 3/e, by William Stallings and </a:t>
            </a:r>
            <a:r>
              <a:rPr lang="en-US" dirty="0" err="1" smtClean="0">
                <a:latin typeface="Times New Roman" pitchFamily="33" charset="0"/>
              </a:rPr>
              <a:t>Lawrie</a:t>
            </a:r>
            <a:r>
              <a:rPr lang="en-US" dirty="0" smtClean="0">
                <a:latin typeface="Times New Roman" pitchFamily="33" charset="0"/>
              </a:rPr>
              <a:t> Brown, Chapter 15 “IT Security Controls, Plans, and Procedures”.</a:t>
            </a:r>
            <a:endParaRPr lang="en-AU" dirty="0" smtClean="0">
              <a:latin typeface="Times New Roman" pitchFamily="33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777CC-668B-EF43-B3BC-E0790FE10CC3}" type="slidenum">
              <a:rPr lang="en-AU">
                <a:latin typeface="Arial" pitchFamily="33" charset="0"/>
              </a:rPr>
              <a:pPr/>
              <a:t>10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It is likely that the organization will not have the resources to implement all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recommended controls. Therefore, management should conduct a cost-benefit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analysis to identify those controls that are most appropriate, and provide the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greatest benefit to the organization given the available resources. This analysis may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be qualitative or quantitative and must demonstrate that the cost of implementing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 given control is justified by the reduction in level of risk to assets that it provides.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It should include details of the impact of implementing the new or enhanced control,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impact of not implementing it, and the estimated costs of implementation.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It must then assess the implementation costs and benefits against system and data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criticality to determine the importance of choosing this control.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Management must then determine which selection of controls provides an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acceptable resulting level of risk to the organization’s systems. This selection will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consider factors such as the following: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the control would reduce risk more than needed, then a less expensive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alternative could be used.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the control would cost more than the risk reduction provided, then an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alternative should be used.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a control does not reduce the risk sufficiently, then either more or different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controls should be used.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the control provides sufficient risk reduction and is the most cost effective,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then use it.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It is often the case that the cost of implementing a control is more tangible and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easily specified than the cost of not implementing it. Management must make a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business decision regarding these ill-defined costs in choosing the final selection of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controls and resulting residual risk.</a:t>
            </a:r>
            <a:endParaRPr lang="en-US" dirty="0" smtClean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3541E-3367-DE4D-BC12-127DF7095971}" type="slidenum">
              <a:rPr lang="en-AU">
                <a:latin typeface="Arial" pitchFamily="33" charset="0"/>
              </a:rPr>
              <a:pPr/>
              <a:t>11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Having identified a range of possible controls from which management has selected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some to implement, an IT security plan should then be created, as indicated in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Figures 14.1 and 15.1 . This is a document that provides details as to what will be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done, what resources are needed, and who will be responsible. The goal is to detail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actions needed to improve the identified deficiencies in the organization’s risk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profile in a timely manner. [NIST12] suggests that this plan should include details of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Risks (asset/threat/vulnerability combinations)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Recommended controls (from the risk assessment)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Action priority for each risk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Selected controls (on the basis of the cost-benefit analysis)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Required resources for implementing the selected controls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Responsible personnel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Target start and end dates for implementation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Maintenance requirements and other comments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2118-6D3E-CF47-8922-2C4DC0859C32}" type="slidenum">
              <a:rPr lang="en-AU">
                <a:latin typeface="Arial" pitchFamily="33" charset="0"/>
              </a:rPr>
              <a:pPr/>
              <a:t>12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These details are summarized in an implementation plan table, such as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that shown in Table 15.4 . This illustrates an example implementation plan for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example risk identified and shown in Table 14.5 . The suggested controls are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specific examples of remote access, auditable event, user identification, system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backup, and configuration change controls, applied to the identified threatened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asset. All of them are chosen, because they are neither costly nor difficult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implement. They do require some changes to procedures. The relevant network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administration staff must be notified of these changes. Staff members may also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require training on the correct implementation of the new procedures and their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rights and responsibilities.</a:t>
            </a:r>
            <a:endParaRPr lang="en-US" dirty="0" smtClean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9A850-9507-C949-91FE-88F1D901D408}" type="slidenum">
              <a:rPr lang="en-AU">
                <a:latin typeface="Arial" pitchFamily="33" charset="0"/>
              </a:rPr>
              <a:pPr/>
              <a:t>13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The next phase in the IT security management process, as indicated in Figure 14.1 , is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to manage the implementation of the controls detailed in the IT security plan. This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comprises the </a:t>
            </a:r>
            <a:r>
              <a:rPr lang="en-US" i="1" dirty="0" smtClean="0">
                <a:latin typeface="Arial" pitchFamily="33" charset="0"/>
              </a:rPr>
              <a:t>do stage of the cyclic implementation model discussed in Chapter 14 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implementation phase comprises not only the direct implementation of the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controls as detailed in the security plan, but also the associated specific training and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general security awareness programs for the organization.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</a:t>
            </a:r>
            <a:r>
              <a:rPr lang="en-US" b="1" dirty="0" smtClean="0">
                <a:latin typeface="Arial" pitchFamily="33" charset="0"/>
              </a:rPr>
              <a:t>IT security plan documents what needs to be done for each selected control,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along with the personnel responsible, and the resources and time frame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be used. The identified personnel then undertake the tasks needed to implement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new or enhanced controls, be they technical, managerial, or operational.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This may involve some combination of system configuration changes, upgrades,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or new system installation. It may also involve the development of new or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extended procedures to document practices needed to achieve the desired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security goals. Note that even technical controls typically require associated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operational procedures to ensure their correct use. The use of these procedures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needs to be encouraged and monitored by management.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implementation process should be monitored to ensure its correctness.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This is typically performed by the organizational security officer, who checks that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The implementation costs and resources used stay within identified bounds.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The controls are correctly implemented as specified in the plan, in order that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identified reduction in risk level is achieved.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The controls are operated and administered as needed.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When the implementation is successfully completed, management needs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authorize the system for operational use. This may be a purely informal process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within the organization. Alternatively, especially in government organizations,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this may be part of a formal process resulting in accreditation of the system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as meeting required standards. This is usually associated with the installation,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certification, and use of trusted computing system, as we discuss in Chapter 13 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In these cases an external accrediting body will verify the documented evidence of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correct design and implementation of the system.</a:t>
            </a:r>
          </a:p>
          <a:p>
            <a:pPr eaLnBrk="1" hangingPunct="1"/>
            <a:endParaRPr lang="en-US" dirty="0" smtClean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E85C6-AAAC-3642-A913-83D1136E29D8}" type="slidenum">
              <a:rPr lang="en-AU">
                <a:latin typeface="Arial" pitchFamily="33" charset="0"/>
              </a:rPr>
              <a:pPr/>
              <a:t>14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Appropriate security awareness training for all personnel in an organization, along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with specific training relating to particular systems and controls, is an essential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component in implementing controls. We discuss these issues further in Chapter 17 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where we explore policies related to personnel security.</a:t>
            </a:r>
            <a:endParaRPr lang="en-US" dirty="0" smtClean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29E1CF-40FB-E14A-BC2F-11DBA5A6B96B}" type="slidenum">
              <a:rPr lang="en-AU">
                <a:latin typeface="Arial" pitchFamily="33" charset="0"/>
              </a:rPr>
              <a:pPr/>
              <a:t>15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IT security management process does not end with the implementation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and the training of personnel. As we noted in Chapter 14 , it is a cyclic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process, constantly repeated to respond to changes in the IT systems and the risk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environment. The various controls implemented should be monitored to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their continued effectiveness. Any proposed changes to systems should be checked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security implications and the risk profile of the affected system reviewed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necessary. Unfortunately, this aspect of IT security management often receives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least attention and in many cases is added as an afterthought, if at all.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do so can greatly increase the likelihood that a security failure will occur.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follow-up stage of the management process includes a number of aspects: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Maintenance of security controls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Security compliance checking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Change and configuration management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Incident handling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Any of these aspects might indicate that changes are needed to the previous stages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IT security management process. An obvious example is that if a breach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occur, such as a virus infection of desktop systems, then changes may be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risk assessment, to the controls chosen, or to the details of their implementation.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can trigger a review of earlier stages in the process.</a:t>
            </a:r>
            <a:endParaRPr lang="en-US" dirty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819D1-3614-2B45-B7DF-148EB625BE0E}" type="slidenum">
              <a:rPr lang="en-AU">
                <a:latin typeface="Arial" pitchFamily="33" charset="0"/>
              </a:rPr>
              <a:pPr/>
              <a:t>16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first aspect concerns the continued maintenance and monitoring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implemented controls to ensure their continued correct functioning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appropriateness. It is important that someone has responsibility for this maintenance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process, which is generally coordinated by the organization’s security officer.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maintenance tasks include ensuring that: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Controls are periodically reviewed to verify that they still function as intended.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Controls are upgraded when new requirements are discovered.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Changes to systems do not adversely affect the controls.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New threats or vulnerabilities have not become known.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review includes regular analysis of log files to ensure various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components are functioning as expected, and to determine a baseline of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against which abnormal events can be compared when handling incidents.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 discuss security auditing further in Chapter 18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goal of maintenance is to ensure that the controls continue to perform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intended, and hence that the organization’s risk exposure remains as chosen.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maintain controls could lead to a security breach with a potentially significant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impact on the organization.</a:t>
            </a:r>
            <a:endParaRPr lang="en-US" dirty="0">
              <a:latin typeface="Arial" pitchFamily="33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B023B-5B8E-E94D-9DA9-0A5DC12C9A98}" type="slidenum">
              <a:rPr lang="en-AU">
                <a:latin typeface="Arial" pitchFamily="33" charset="0"/>
              </a:rPr>
              <a:pPr/>
              <a:t>17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compliance checking is an audit process to review the organization’s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processes. The goal is to verify compliance with the security plan. The audit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conducted using either internal or external personnel. It is generally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use of checklists, which verify that the suitable policies and plans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created, that suitable controls were chosen, and that the controls are maintained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used correctly.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audit process should be conducted on new IT systems and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once they are implemented; and on existing systems periodically, often as part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 wider, general audit of the organization or whenever changes are made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organization’s security policy.</a:t>
            </a:r>
            <a:endParaRPr lang="en-US" dirty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41197-FF24-7D49-9C13-C3DF82D641D1}" type="slidenum">
              <a:rPr lang="en-AU">
                <a:latin typeface="Arial" pitchFamily="33" charset="0"/>
              </a:rPr>
              <a:pPr/>
              <a:t>18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Change management is the process used to review proposed changes to systems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implications on the organization’s systems and use. Changes to existing systems 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 for a number of reasons, such as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Users reporting problems or desired enhancements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Identification of new threats or vulnerabilities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Vendor notification of patches or upgrades to hardware or software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Technology advances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Implementation of new IT features or services, which require changing existing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Identification of new tasks, which require changing existing systems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impact of any proposed change on the organization’s systems should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evaluated. This includes not only security-related aspects, but wider operational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issues as well. Thus change management is an important component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general systems administration process. Because changes can affect security,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general process overlaps IT security management and must interact with it.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 important example is the constant flow of patches addressing bugs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failings in common operating systems and applications. If the organization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 running systems of any complexity, with a range of applications, then patches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should ideally be tested to ensure that they don’t adversely affect other applications.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can be a time-consuming process that may require considerable administration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resources. If patch testing is not done, one alternative is to delay patching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upgrading systems. This could leave the organization exposed to a new vulnerability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a period. Otherwise the patches or upgrades could be applied without testing,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which may result in other failures in the systems and the loss of functionality.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Ideally, most proposed changes should act to improve the security profile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 system. However, it is possible that for imperative business reasons a change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proposed that reduces the security of a system. In cases like this, it is important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the reasons for the change, its consequences on the security profile for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organization, and management authorization of it be documented. The benefits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organization would need to be traded off against the increased risk level.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change management process may be informal or formal, depending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on the size of the organization and its overall IT management processes. In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formal process, any proposed change should be documented and tested before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implementation. As part of this process, any related documentation, including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relevant security documentation and procedures, should be updated to reflect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Change.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Configuration management is concerned with specifically keeping track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configuration of each system in use and the changes made to each. This includes lists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the hardware and software versions installed on each system. This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 needed to help restore systems following a failure (whether security related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not) and to know what patches or upgrades might be relevant to particular systems.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Again, this is a general systems administration process with security implications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must interact with IT security management.</a:t>
            </a:r>
            <a:endParaRPr lang="en-US" b="0" dirty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83842-CC95-454A-A19C-0EB74E23A0B6}" type="slidenum">
              <a:rPr lang="en-AU">
                <a:latin typeface="Arial" pitchFamily="33" charset="0"/>
              </a:rPr>
              <a:pPr/>
              <a:t>19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Consider the case study introduced in Chapter 14 , which involves the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a fictional company Silver Star Mines. Given the outcome of the risk assessment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this company, the next stage in the security management process is to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possible controls. From the information provided during this assessment, clearly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number of the possible controls listed in Table 15.3 are not being used. A comment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repeated many times was that many of the systems in use had not been regularly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upgraded, and part of the reason for the identified risks was the potential for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compromise using a known but unpatched vulnerability. That clearly suggests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attention needs to be given to controls relating to the regular, systematic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maintenance of operating systems and applications software on server and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systems. Such controls include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Configuration management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Baseline configuration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System maintenance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Periodic maintenance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Flaw remediation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Malicious code protection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Spam and spyware protection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Given that potential incidents are possible, attention should also be given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developing contingency plans to detect and respond to such incidents and to enable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speedy restoration of system function. Attention should be paid to controls such 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Audit monitoring, analysis, and reporting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Audit reduction and report generation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Contingency planning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Incident response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Information system backup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Information system recovery and reconstitution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These controls are generally applicable to all the identified risks and constitute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good general systems administration practice. Hence, their cost effectiveness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would be high because they provide an improved level of security across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identified risks.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Now consider the specific risk items. The top-priority risk relates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reliability and integrity of the Supervisory Control and Data Acquisition (SCADA)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nodes and network. These were identified as being at risk because many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 are running older releases of operating systems with known insecurities.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Further, these systems cannot be patched or upgraded because the key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they run have not been updated or validated to run on newer O/S versions.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these limitations on the ability to reduce the vulnerability of individual nodes,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attention should be paid to the firewall and application proxy servers that isolate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SCADA nodes and network from the wider corporate network. These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can be regularly maintained and managed according to the generally applied list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controls we identified. Further, because the traffic to and from the SCADA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network is highly structured and predictable, it should be possible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 intrusion detection system with much greater reliability than applies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general-use corporate networks. This system should be able to identify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traffic, as it would be very different from normal traffic flows. Such a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might involve a more detailed, automated analysis of the audit records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generated on the existing firewall and proxy server systems. More likely,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could be an independent system connected to and monitoring the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through these systems. The system could be further extended to include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automated response capability, which could automatically sever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connection if an attack is identified. This approach recognizes that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connection is not needed for the correct operation of the SCADA nodes.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Indeed, they were designed to operate without such a network connection,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which is much of the reason for their insecurity. All that would be lost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improved overall monitoring and management of the SCADA nodes.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With this functionality, the likelihood of a successful attack, already regarded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very unlikely, can be further reduced.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second priority risk relates to the integrity of stored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Clearly all the general controls help ameliorate this risk. More specifically,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the problem relates to the large number of documents scattered over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number of systems with inconsistent management. This risk would be easier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manage if all documents identified as critical to the operation of the company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were stored on a smaller pool of application and file servers. These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managed appropriately using the generally applicable controls. This suggests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an audit of critical documents is needed to identify who is responsible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them and where they are currently located. Then policies are needed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specify that critical documents should be created and stored only on approved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central servers. Existing documents should be transferred to these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Appropriate education and training of all affected users is needed to help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these policies are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next three risks relate to the availability or integrity of the key Financial,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Procurement, and Maintenance/Production systems. The generally applicable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we identified should adequately address these risks once the controls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applied to all relevant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final risk relates to the availability, integrity, and confidentiality of e-mail.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As was noted in the risk assessment, this is primarily the responsibility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company’s IT group that manages the external mail gateway. There is a 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amount that can be done on the local site. The use of the generally applicable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controls, particularly those relating to malicious code protection and spam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spyware protection on client systems, will assist in reducing this risk. In addition,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as part of the contingency planning and incident response policies and procedures,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consideration could be given to a backup e-mail system. For security this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would use client systems isolated from the company intranet, connected to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external local network service provider. This connection would be used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limited e-mail capabilities for critical messages should the main company intranet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e-mail system be compromised.</a:t>
            </a:r>
            <a:endParaRPr lang="en-US" dirty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Chapter 14 , we introduced IT security management as a formal process to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ensure that critical assets are sufficiently protected in a cost-effective manner.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 then discussed the critical risk assessment process. This chapter continues the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examination of IT security management. We survey the range of management,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operational, and technical controls or safeguards available that can be used to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improve security of IT systems and processes. We then explore the content of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security plans that detail the implementation process. These plans must then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implemented, with training to ensure that all personnel know their responsibilities,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monitoring to ensure compliance. Finally, to ensure that a suitable level of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is maintained, management must follow up the implementation with an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evaluation of the effectiveness of the security controls and an iteration of the entire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IT security management process.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C7946-E745-034E-BF2E-3BC727C6EE7A}" type="slidenum">
              <a:rPr lang="en-AU">
                <a:latin typeface="Arial" pitchFamily="33" charset="0"/>
              </a:rPr>
              <a:pPr/>
              <a:t>20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analysis of possible controls is summarized in Table 15.5 , which lists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controls identified and the priorities for their implementation. This table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extended to include details of the resources required, responsible personnel,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time frame, and any other comments. This plan would then be implemented,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suitable monitoring of its progress. Its successful implementation leads then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longer term follow-up, which should ensure that the new policies continue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applied appropriately and that regular reviews of the company’s security profile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occur. In time this should lead to a new cycle of risk assessment, plan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follow-up.</a:t>
            </a:r>
            <a:endParaRPr lang="en-US" dirty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21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15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69C83-FEE7-1A43-903E-D73FB8917E03}" type="slidenum">
              <a:rPr lang="en-AU">
                <a:latin typeface="Arial" pitchFamily="33" charset="0"/>
              </a:rPr>
              <a:pPr/>
              <a:t>3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We introduced the IT security management process in Chapter 14, illustrated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Figure 14.1. Chapter 14 focused on the earlier stages of this process. In this chapter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 focus on the latter stages, which include selecting controls, developing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implementation plan, and the follow-up monitoring of the plan’s implementation.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 broadly follow the guidance provided in [NIST11], which was developed by NIST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as the flagship document for providing guidance for an integrated,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organizationwide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program for managing information security risk, in response to FISMA.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broad summary of these steps is given in Figure 15.1. We discuss each of these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turn.</a:t>
            </a:r>
            <a:endParaRPr lang="en-US" dirty="0" smtClean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73AF5-1B8C-0D46-A535-22DF0EFBF216}" type="slidenum">
              <a:rPr lang="en-AU">
                <a:latin typeface="Arial" pitchFamily="33" charset="0"/>
              </a:rPr>
              <a:pPr/>
              <a:t>4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A risk assessment on an organization’s IT systems identifies areas needing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treatment. The next step, as shown in Figure 14.1 on risk analysis options, is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select suitable controls to use in this treatment. An IT security control , safeguard ,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countermeasure  (the terms are used interchangeably) helps to reduce risks. We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following definition:</a:t>
            </a:r>
          </a:p>
          <a:p>
            <a:endParaRPr lang="en-US" dirty="0" smtClean="0">
              <a:latin typeface="Arial" pitchFamily="33" charset="0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control: An action, device, procedure, or other measure that reduces risk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eliminating or preventing a security violation, by minimizing the harm it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cause, or by discovering and reporting it to enable corrective action.</a:t>
            </a:r>
            <a:endParaRPr lang="en-US" dirty="0" smtClean="0">
              <a:latin typeface="Times New Roman" pitchFamily="3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0A3CF-FD66-0C46-9661-446990057F1A}" type="slidenum">
              <a:rPr lang="en-AU">
                <a:latin typeface="Arial" pitchFamily="33" charset="0"/>
              </a:rPr>
              <a:pPr/>
              <a:t>5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pitchFamily="33" charset="0"/>
              </a:rPr>
              <a:t>Some controls address multiple risks at the same time, and selecting such controls can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be very cost effective. Controls can be classified as belonging to one of the following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classes (although some controls include features from several of these):</a:t>
            </a:r>
          </a:p>
          <a:p>
            <a:pPr eaLnBrk="1" hangingPunct="1"/>
            <a:endParaRPr lang="en-US" b="0" dirty="0" smtClean="0">
              <a:latin typeface="Arial" pitchFamily="33" charset="0"/>
            </a:endParaRP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• Management controls: Focus on security policies, planning, guidelines, and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standards that influence the selection of operational and technical controls to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reduce the risk of loss and to protect the organization’s mission. These controls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refer to issues that management needs to address. We discuss a number of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these in Chapters 14 and 15 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</a:t>
            </a:r>
            <a:r>
              <a:rPr lang="en-US" b="1" dirty="0" smtClean="0">
                <a:latin typeface="Arial" pitchFamily="33" charset="0"/>
              </a:rPr>
              <a:t>Operational controls: Address the correct implementation and use of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security policies and standards, ensuring consistency in security operations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and correcting identified operational deficiencies. These controls relate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mechanisms and procedures that are primarily implemented by people rather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than systems. They are used to improve the security of a system or group of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systems. We discuss some of these in Chapters 16 and 17 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</a:t>
            </a:r>
            <a:r>
              <a:rPr lang="en-US" b="1" dirty="0" smtClean="0">
                <a:latin typeface="Arial" pitchFamily="33" charset="0"/>
              </a:rPr>
              <a:t>Technical controls: Involve the correct use of hardware and software security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capabilities in systems. These range from simple to complex measures that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work together to secure critical and sensitive data, information, and IT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systems functions.</a:t>
            </a:r>
            <a:endParaRPr lang="en-US" dirty="0" smtClean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9344E-BE01-744C-8EAF-973B14040AFB}" type="slidenum">
              <a:rPr lang="en-AU">
                <a:latin typeface="Arial" pitchFamily="33" charset="0"/>
              </a:rPr>
              <a:pPr/>
              <a:t>6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Figure 15.2 illustrates some typical technical control measures. Parts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One and Two in this text discuss aspects of such measures.</a:t>
            </a:r>
          </a:p>
          <a:p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In turn, each of these control classes may include the following:</a:t>
            </a:r>
          </a:p>
          <a:p>
            <a:pPr eaLnBrk="1" hangingPunct="1"/>
            <a:endParaRPr lang="en-US" b="0" dirty="0" smtClean="0">
              <a:latin typeface="Arial" pitchFamily="33" charset="0"/>
            </a:endParaRP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• Supportive controls: Pervasive, generic, underlying technical IT security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capabilities that are interrelated with, and used by, many other controls.</a:t>
            </a:r>
          </a:p>
          <a:p>
            <a:pPr eaLnBrk="1" hangingPunct="1"/>
            <a:endParaRPr lang="en-US" b="0" dirty="0" smtClean="0">
              <a:latin typeface="Arial" pitchFamily="33" charset="0"/>
            </a:endParaRP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• Preventative controls: Focus on preventing security breaches from occurring,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by inhibiting attempts to violate security policies or exploit a vulnerability.</a:t>
            </a:r>
          </a:p>
          <a:p>
            <a:pPr eaLnBrk="1" hangingPunct="1"/>
            <a:endParaRPr lang="en-US" b="0" dirty="0" smtClean="0">
              <a:latin typeface="Arial" pitchFamily="33" charset="0"/>
            </a:endParaRP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• Detection and recovery controls: Focus on the response to a security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breach, by warning of violations or attempted violations of security policies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or the identified exploit of a vulnerability and by providing means to restore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the resulting lost computing resources.</a:t>
            </a:r>
          </a:p>
          <a:p>
            <a:pPr eaLnBrk="1" hangingPunct="1"/>
            <a:endParaRPr lang="en-US" b="0" dirty="0" smtClean="0">
              <a:latin typeface="Arial" pitchFamily="33" charset="0"/>
            </a:endParaRP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The technical control measures shown in Figure 15.2 include examples of each of</a:t>
            </a:r>
          </a:p>
          <a:p>
            <a:pPr eaLnBrk="1" hangingPunct="1"/>
            <a:r>
              <a:rPr lang="en-US" b="0" dirty="0" smtClean="0">
                <a:latin typeface="Arial" pitchFamily="33" charset="0"/>
              </a:rPr>
              <a:t>these types of controls.</a:t>
            </a:r>
            <a:endParaRPr lang="en-US" b="0" dirty="0" smtClean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3420E-3A70-BB4B-8089-41DA6D78C525}" type="slidenum">
              <a:rPr lang="en-AU">
                <a:latin typeface="Arial" pitchFamily="33" charset="0"/>
              </a:rPr>
              <a:pPr/>
              <a:t>7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Lists of controls are provided in a number of national and international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standards, including [ISO27002], [ISO13335], and [NIST09]. There is broad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agreement among these and other standards as to the types of controls that should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used and the detailed lists of typical controls. Indeed many of the standards cross-reference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each other, indicating their agreement on these lists. [ISO27002]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generally regarded as the master list of controls and is cited by most other standards.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Table 15.1 (adapted from Table 1-1 in [NIST09]) is a typical list of families of controls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within each of the classes.</a:t>
            </a:r>
            <a:endParaRPr lang="en-US" dirty="0" smtClean="0">
              <a:latin typeface="Times" pitchFamily="3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Compare this with the list in Table 15.2, which details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categories of controls given in [ISO27002], noting the high degree of overlap.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Within each of these control classes, there is a long list of specific controls that may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chosen.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Table 15.3 (adapted from the table in Appendix D of [NIST09]) itemizes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full list of controls detailed in this standard.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attain an acceptable level of security, some combination of these controls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should be chosen. If the baseline approach is being used, an appropriate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baseline set of controls is typically specified in a relevant industry or government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standard. For example, Appendix D in [NIST09] lists selections of baseline controls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use in low-, moderate-, and high-impact IT systems. A selection should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made that is appropriate to the organization’s overall risk profile, resources,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capabilities. These should then be implemented across all the IT systems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organization, with adjustments in scope to address broad requirements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specific systems.</a:t>
            </a:r>
            <a:endParaRPr lang="en-US" b="0" dirty="0" smtClean="0">
              <a:latin typeface="Arial" pitchFamily="33" charset="0"/>
            </a:endParaRPr>
          </a:p>
          <a:p>
            <a:endParaRPr lang="en-US" b="0" dirty="0" smtClean="0">
              <a:latin typeface="Arial" pitchFamily="33" charset="0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[NIST06] suggests that adjustments may be needed for considerations related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the following: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Technology: Some controls are only applicable to specific technologies,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hence these controls are only needed if the system includes those technologies.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Examples of these include wireless networks and the use of cryptography.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Some may only be appropriate if the system supports the technology they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require—for example, readers for access tokens. If these technologies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are not supported on a system, then alternate controls, including administrative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procedures or physical access controls, may be used instead.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Common controls: The entire organization may be managed centrally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may not be the responsibility of the managers of a specific system. Control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changes would need to be agreed to and managed centrally.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Public access systems: Some systems, such as the organization’s public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Web server, are designed for access by the general public. Some controls,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such as those relating to personnel security, identification, and authentication,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would not apply to access via the public interface. They would apply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administrative control of such systems. The scope of application of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must be specified carefully.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Infrastructure controls: Physical access or environmental controls are only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relevant to areas housing the relevant equipment.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Scalability issues: Controls may vary in size and complexity in relation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 employing them. For example, a contingency plan for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critical to a large organization would be much larger and more detailed than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for a small business.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Risk assessment: Controls may be adjusted according to the results of specific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risk assessment of systems in the organization, as we now consider.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If some form of informal or formal risk assessment process is being used,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it provides guidance on specific risks to an organization’s IT systems that need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addressed. These will typically be some selection of operational or technical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that together can reduce the likelihood of the identified risk occurring,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consequences if it does, or both, to an acceptable level. These may be in addition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those controls already selected in the baseline, or may simply be more detailed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careful specification and use of already selected controls.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endParaRPr lang="en-US" b="0" dirty="0" smtClean="0">
              <a:latin typeface="Arial" pitchFamily="33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2283-1A62-834D-B384-CBCE3A882C3F}" type="slidenum">
              <a:rPr lang="en-AU" smtClean="0">
                <a:latin typeface="Arial" pitchFamily="33" charset="0"/>
              </a:rPr>
              <a:pPr/>
              <a:t>8</a:t>
            </a:fld>
            <a:endParaRPr lang="en-AU" dirty="0" smtClean="0">
              <a:latin typeface="Arial" pitchFamily="3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1A596-93D2-DD4A-A44D-E79C6B3BE3AC}" type="slidenum">
              <a:rPr lang="en-AU">
                <a:latin typeface="Arial" pitchFamily="33" charset="0"/>
              </a:rPr>
              <a:pPr/>
              <a:t>9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The process illustrated in Figure 15.1 indicates that a recommended list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should be made to address each risk needing treatment. The recommended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need to be compatible with the organization’s systems and policies,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their selection may also be guided by legal requirements. The resulting list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controls should include details of the feasibility and effectiveness of each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control. The feasibility addresses factors such as technical compatibility with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operational impact on existing systems and user’s likely acceptance of the control.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effectiveness equates the cost of implementation against the reduction in level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risk achieved by implementing the control.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reduction in level of risk that results from implementing a new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enhanced control results from the reduction in threat likelihood or consequence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the control provides, as shown in Figure 15.3. The reduction in likelihood may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result either by reducing the vulnerabilities (flaws or weaknesses) in the system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by reducing the capability and motivation of the threat source. The reduction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consequence occurs by reducing the magnitude of the adverse impact of the threat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occurring in the organization.</a:t>
            </a:r>
            <a:endParaRPr lang="en-US" dirty="0" smtClean="0">
              <a:latin typeface="Times" pitchFamily="3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xmlns:p14="http://schemas.microsoft.com/office/powerpoint/2010/main"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5.png"/><Relationship Id="rId9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736" y="332656"/>
            <a:ext cx="4791334" cy="6226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531440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Cost-Benefit Analysis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948086"/>
              </p:ext>
            </p:extLst>
          </p:nvPr>
        </p:nvGraphicFramePr>
        <p:xfrm>
          <a:off x="179512" y="1412776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2656" y="-8006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IT Security Plan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4258816" cy="492020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SzPct val="140000"/>
            </a:pPr>
            <a:r>
              <a:rPr lang="en-US" sz="22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P</a:t>
            </a: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rovides </a:t>
            </a:r>
            <a:r>
              <a:rPr lang="en-US" sz="22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details of: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SzPct val="100000"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W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hat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will be done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SzPct val="100000"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W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hat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resources are needed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SzPct val="100000"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W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ho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is responsible</a:t>
            </a:r>
          </a:p>
          <a:p>
            <a:pPr>
              <a:lnSpc>
                <a:spcPct val="90000"/>
              </a:lnSpc>
              <a:spcAft>
                <a:spcPts val="1200"/>
              </a:spcAft>
              <a:buSzPct val="140000"/>
            </a:pPr>
            <a:r>
              <a:rPr lang="en-US" sz="22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G</a:t>
            </a: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oal </a:t>
            </a:r>
            <a:r>
              <a:rPr lang="en-US" sz="22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is to detail the actions needed to improve the identified deficiencies in the risk </a:t>
            </a: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profile</a:t>
            </a:r>
            <a:endParaRPr lang="en-US" sz="2200" dirty="0">
              <a:effectLst>
                <a:outerShdw blurRad="38100" dist="38100" dir="2700000" algn="tl">
                  <a:srgbClr val="0064E2"/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683412"/>
              </p:ext>
            </p:extLst>
          </p:nvPr>
        </p:nvGraphicFramePr>
        <p:xfrm>
          <a:off x="4203219" y="116632"/>
          <a:ext cx="5965304" cy="657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9448"/>
            <a:ext cx="9144000" cy="14176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effectLst/>
              </a:rPr>
              <a:t>Table 15.4  </a:t>
            </a:r>
            <a:r>
              <a:rPr lang="en-US" sz="4400" dirty="0" smtClean="0">
                <a:effectLst/>
              </a:rPr>
              <a:t/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Implementation </a:t>
            </a:r>
            <a:r>
              <a:rPr lang="en-US" sz="4400" dirty="0">
                <a:effectLst/>
              </a:rPr>
              <a:t>Plan </a:t>
            </a:r>
            <a:endParaRPr lang="en-US" sz="4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91812"/>
              </p:ext>
            </p:extLst>
          </p:nvPr>
        </p:nvGraphicFramePr>
        <p:xfrm>
          <a:off x="611560" y="1553406"/>
          <a:ext cx="7975452" cy="529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Document" r:id="rId4" imgW="6083300" imgH="4038600" progId="Word.Document.12">
                  <p:embed/>
                </p:oleObj>
              </mc:Choice>
              <mc:Fallback>
                <p:oleObj name="Document" r:id="rId4" imgW="6083300" imgH="403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1553406"/>
                        <a:ext cx="7975452" cy="5294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Security Plan Implementation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854779"/>
              </p:ext>
            </p:extLst>
          </p:nvPr>
        </p:nvGraphicFramePr>
        <p:xfrm>
          <a:off x="457200" y="1905000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Security Training and Awareness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724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/>
              <a:t>R</a:t>
            </a:r>
            <a:r>
              <a:rPr lang="en-US" sz="2800" dirty="0" smtClean="0"/>
              <a:t>esponsible </a:t>
            </a:r>
            <a:r>
              <a:rPr lang="en-US" sz="2800" dirty="0"/>
              <a:t>personnel need training</a:t>
            </a:r>
          </a:p>
          <a:p>
            <a:pPr lvl="1" fontAlgn="auto"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sz="1800" dirty="0"/>
              <a:t>O</a:t>
            </a:r>
            <a:r>
              <a:rPr lang="en-US" sz="1800" dirty="0" smtClean="0"/>
              <a:t>n </a:t>
            </a:r>
            <a:r>
              <a:rPr lang="en-US" sz="1800" dirty="0"/>
              <a:t>details of design and implementation</a:t>
            </a:r>
          </a:p>
          <a:p>
            <a:pPr lvl="1" fontAlgn="auto"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sz="1800" dirty="0"/>
              <a:t>A</a:t>
            </a:r>
            <a:r>
              <a:rPr lang="en-US" sz="1800" dirty="0" smtClean="0"/>
              <a:t>wareness </a:t>
            </a:r>
            <a:r>
              <a:rPr lang="en-US" sz="1800" dirty="0"/>
              <a:t>of operational </a:t>
            </a:r>
            <a:r>
              <a:rPr lang="en-US" sz="1800" dirty="0" smtClean="0"/>
              <a:t>procedures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/>
              <a:t>A</a:t>
            </a:r>
            <a:r>
              <a:rPr lang="en-US" sz="2800" dirty="0" smtClean="0"/>
              <a:t>lso need general awareness for all</a:t>
            </a:r>
          </a:p>
          <a:p>
            <a:pPr lvl="1" fontAlgn="auto"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sz="1800" dirty="0"/>
              <a:t>S</a:t>
            </a:r>
            <a:r>
              <a:rPr lang="en-US" sz="1800" dirty="0" smtClean="0"/>
              <a:t>panning all levels in organization</a:t>
            </a:r>
          </a:p>
          <a:p>
            <a:pPr lvl="1" fontAlgn="auto"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sz="1800" dirty="0"/>
              <a:t>E</a:t>
            </a:r>
            <a:r>
              <a:rPr lang="en-US" sz="1800" dirty="0" smtClean="0"/>
              <a:t>ssential to meet security objectives</a:t>
            </a:r>
          </a:p>
          <a:p>
            <a:pPr lvl="1" fontAlgn="auto"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sz="1800" dirty="0"/>
              <a:t>L</a:t>
            </a:r>
            <a:r>
              <a:rPr lang="en-US" sz="1800" dirty="0" smtClean="0"/>
              <a:t>ack leads to poor practices reducing security</a:t>
            </a:r>
          </a:p>
          <a:p>
            <a:pPr lvl="1" fontAlgn="auto"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sz="1800" dirty="0"/>
              <a:t>A</a:t>
            </a:r>
            <a:r>
              <a:rPr lang="en-US" sz="1800" dirty="0" smtClean="0"/>
              <a:t>im to convince personnel that risks exist and                    breaches may have significant consequences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038908"/>
            <a:ext cx="2016224" cy="2734450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Implementation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/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</a:b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Follow-Up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28956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"/>
              <a:defRPr/>
            </a:pPr>
            <a:r>
              <a:rPr lang="en-US" dirty="0"/>
              <a:t>Security management is a cyclic process</a:t>
            </a:r>
          </a:p>
          <a:p>
            <a:pPr lvl="1" fontAlgn="auto">
              <a:spcAft>
                <a:spcPts val="0"/>
              </a:spcAft>
              <a:buSzPct val="80000"/>
              <a:buFont typeface="Wingdings" pitchFamily="2" charset="2"/>
              <a:buChar char=""/>
              <a:defRPr/>
            </a:pPr>
            <a:r>
              <a:rPr lang="en-US" dirty="0"/>
              <a:t>C</a:t>
            </a:r>
            <a:r>
              <a:rPr lang="en-US" dirty="0" smtClean="0">
                <a:ea typeface="+mn-ea"/>
              </a:rPr>
              <a:t>onstantly repeated to respond to changes in the IT systems and the risk environment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"/>
              <a:defRPr/>
            </a:pPr>
            <a:r>
              <a:rPr lang="en-US" dirty="0"/>
              <a:t>N</a:t>
            </a:r>
            <a:r>
              <a:rPr lang="en-US" dirty="0" smtClean="0">
                <a:ea typeface="+mn-ea"/>
                <a:cs typeface="+mn-cs"/>
              </a:rPr>
              <a:t>eed </a:t>
            </a:r>
            <a:r>
              <a:rPr lang="en-US" dirty="0">
                <a:ea typeface="+mn-ea"/>
                <a:cs typeface="+mn-cs"/>
              </a:rPr>
              <a:t>to monitor implemented controls</a:t>
            </a:r>
          </a:p>
          <a:p>
            <a:pPr fontAlgn="auto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"/>
              <a:defRPr/>
            </a:pPr>
            <a:r>
              <a:rPr lang="en-US" dirty="0"/>
              <a:t>E</a:t>
            </a:r>
            <a:r>
              <a:rPr lang="en-US" dirty="0" smtClean="0">
                <a:ea typeface="+mn-ea"/>
                <a:cs typeface="+mn-cs"/>
              </a:rPr>
              <a:t>valuate </a:t>
            </a:r>
            <a:r>
              <a:rPr lang="en-US" dirty="0">
                <a:ea typeface="+mn-ea"/>
                <a:cs typeface="+mn-cs"/>
              </a:rPr>
              <a:t>changes for security implications</a:t>
            </a:r>
          </a:p>
          <a:p>
            <a:pPr lvl="1" fontAlgn="auto">
              <a:spcAft>
                <a:spcPts val="0"/>
              </a:spcAft>
              <a:buSzPct val="80000"/>
              <a:buFont typeface="Wingdings" pitchFamily="2" charset="2"/>
              <a:buChar char=""/>
              <a:defRPr/>
            </a:pPr>
            <a:r>
              <a:rPr lang="en-US" dirty="0"/>
              <a:t>O</a:t>
            </a:r>
            <a:r>
              <a:rPr lang="en-US" dirty="0" smtClean="0">
                <a:ea typeface="+mn-ea"/>
              </a:rPr>
              <a:t>therwise </a:t>
            </a:r>
            <a:r>
              <a:rPr lang="en-US" dirty="0">
                <a:ea typeface="+mn-ea"/>
              </a:rPr>
              <a:t>increase chance of security </a:t>
            </a:r>
            <a:r>
              <a:rPr lang="en-US" dirty="0" smtClean="0">
                <a:ea typeface="+mn-ea"/>
              </a:rPr>
              <a:t>breach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5691606"/>
              </p:ext>
            </p:extLst>
          </p:nvPr>
        </p:nvGraphicFramePr>
        <p:xfrm>
          <a:off x="1371600" y="4221088"/>
          <a:ext cx="6152728" cy="248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Maintenance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sz="2800" dirty="0"/>
              <a:t>N</a:t>
            </a:r>
            <a:r>
              <a:rPr lang="en-US" sz="2800" dirty="0" smtClean="0">
                <a:ea typeface="+mn-ea"/>
                <a:cs typeface="+mn-cs"/>
              </a:rPr>
              <a:t>eed </a:t>
            </a:r>
            <a:r>
              <a:rPr lang="en-US" sz="2800" dirty="0">
                <a:ea typeface="+mn-ea"/>
                <a:cs typeface="+mn-cs"/>
              </a:rPr>
              <a:t>continued maintenance and monitoring of implemented controls to ensure continued correct functioning and appropriateness</a:t>
            </a:r>
            <a:endParaRPr lang="en-US" sz="2800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sz="2800" dirty="0"/>
              <a:t>G</a:t>
            </a:r>
            <a:r>
              <a:rPr lang="en-US" sz="2800" dirty="0" smtClean="0">
                <a:ea typeface="+mn-ea"/>
                <a:cs typeface="+mn-cs"/>
              </a:rPr>
              <a:t>oal is to </a:t>
            </a:r>
            <a:r>
              <a:rPr lang="en-US" sz="2800" dirty="0">
                <a:ea typeface="+mn-ea"/>
                <a:cs typeface="+mn-cs"/>
              </a:rPr>
              <a:t>ensure controls perform as intended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7640912"/>
              </p:ext>
            </p:extLst>
          </p:nvPr>
        </p:nvGraphicFramePr>
        <p:xfrm>
          <a:off x="611560" y="3140968"/>
          <a:ext cx="806489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3928" y="5973286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 smtClean="0"/>
              <a:t>Tasks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Security Compliance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" pitchFamily="-110" charset="0"/>
              <a:ea typeface="+mj-ea"/>
              <a:cs typeface="+mj-cs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76872"/>
            <a:ext cx="8229600" cy="43434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A</a:t>
            </a:r>
            <a:r>
              <a:rPr lang="en-US" dirty="0" smtClean="0"/>
              <a:t>udit </a:t>
            </a:r>
            <a:r>
              <a:rPr lang="en-US" dirty="0"/>
              <a:t>process to review security processes</a:t>
            </a:r>
            <a:endParaRPr lang="en-US" dirty="0" smtClean="0"/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G</a:t>
            </a:r>
            <a:r>
              <a:rPr lang="en-US" dirty="0" smtClean="0"/>
              <a:t>oal is to </a:t>
            </a:r>
            <a:r>
              <a:rPr lang="en-US" dirty="0"/>
              <a:t>verify compliance with security plan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internal or external personnel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based on</a:t>
            </a:r>
            <a:r>
              <a:rPr lang="en-US" dirty="0" smtClean="0"/>
              <a:t> use of checklists which verify: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uitable </a:t>
            </a:r>
            <a:r>
              <a:rPr lang="en-US" dirty="0">
                <a:solidFill>
                  <a:schemeClr val="tx1"/>
                </a:solidFill>
              </a:rPr>
              <a:t>policies and plans were created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uitable </a:t>
            </a:r>
            <a:r>
              <a:rPr lang="en-US" dirty="0">
                <a:solidFill>
                  <a:schemeClr val="tx1"/>
                </a:solidFill>
              </a:rPr>
              <a:t>selection of controls were chosen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hat </a:t>
            </a:r>
            <a:r>
              <a:rPr lang="en-US" dirty="0">
                <a:solidFill>
                  <a:schemeClr val="tx1"/>
                </a:solidFill>
              </a:rPr>
              <a:t>they are maintained and used correctly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O</a:t>
            </a:r>
            <a:r>
              <a:rPr lang="en-US" dirty="0" smtClean="0"/>
              <a:t>ften </a:t>
            </a:r>
            <a:r>
              <a:rPr lang="en-US" dirty="0"/>
              <a:t>as part of wider general audit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35" y="3962400"/>
            <a:ext cx="2791065" cy="2895600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Change and Configuration Management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" pitchFamily="-110" charset="0"/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626186"/>
              </p:ext>
            </p:extLst>
          </p:nvPr>
        </p:nvGraphicFramePr>
        <p:xfrm>
          <a:off x="457200" y="1905000"/>
          <a:ext cx="8229600" cy="476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Case Study: Silver Star Mines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G</a:t>
            </a:r>
            <a:r>
              <a:rPr lang="en-US" dirty="0" smtClean="0">
                <a:ea typeface="+mn-ea"/>
                <a:cs typeface="+mn-cs"/>
              </a:rPr>
              <a:t>iven </a:t>
            </a:r>
            <a:r>
              <a:rPr lang="en-US" dirty="0">
                <a:ea typeface="+mn-ea"/>
                <a:cs typeface="+mn-cs"/>
              </a:rPr>
              <a:t>risk assessment,</a:t>
            </a:r>
            <a:r>
              <a:rPr lang="en-US" dirty="0" smtClean="0">
                <a:ea typeface="+mn-ea"/>
                <a:cs typeface="+mn-cs"/>
              </a:rPr>
              <a:t> the next stage is to identify possible controls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B</a:t>
            </a:r>
            <a:r>
              <a:rPr lang="en-US" dirty="0" smtClean="0">
                <a:ea typeface="+mn-ea"/>
              </a:rPr>
              <a:t>ased on assessment it is clear many </a:t>
            </a:r>
            <a:r>
              <a:rPr lang="en-US" dirty="0">
                <a:ea typeface="+mn-ea"/>
              </a:rPr>
              <a:t>categories</a:t>
            </a:r>
            <a:r>
              <a:rPr lang="en-US" dirty="0" smtClean="0">
                <a:ea typeface="+mn-ea"/>
              </a:rPr>
              <a:t> are not </a:t>
            </a:r>
            <a:r>
              <a:rPr lang="en-US" dirty="0">
                <a:ea typeface="+mn-ea"/>
              </a:rPr>
              <a:t>in use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G</a:t>
            </a:r>
            <a:r>
              <a:rPr lang="en-US" dirty="0" smtClean="0">
                <a:ea typeface="+mn-ea"/>
                <a:cs typeface="+mn-cs"/>
              </a:rPr>
              <a:t>eneral </a:t>
            </a:r>
            <a:r>
              <a:rPr lang="en-US" dirty="0">
                <a:ea typeface="+mn-ea"/>
                <a:cs typeface="+mn-cs"/>
              </a:rPr>
              <a:t>issue of systems not being patched or upgraded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N</a:t>
            </a:r>
            <a:r>
              <a:rPr lang="en-US" dirty="0" smtClean="0">
                <a:ea typeface="+mn-ea"/>
                <a:cs typeface="+mn-cs"/>
              </a:rPr>
              <a:t>eed contingency </a:t>
            </a:r>
            <a:r>
              <a:rPr lang="en-US" dirty="0">
                <a:ea typeface="+mn-ea"/>
                <a:cs typeface="+mn-cs"/>
              </a:rPr>
              <a:t>plans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dirty="0">
                <a:ea typeface="+mn-ea"/>
                <a:cs typeface="+mn-cs"/>
              </a:rPr>
              <a:t>SCADA: add intrusion detection system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I</a:t>
            </a:r>
            <a:r>
              <a:rPr lang="en-US" dirty="0" smtClean="0">
                <a:ea typeface="+mn-ea"/>
                <a:cs typeface="+mn-cs"/>
              </a:rPr>
              <a:t>nfo </a:t>
            </a:r>
            <a:r>
              <a:rPr lang="en-US" dirty="0">
                <a:ea typeface="+mn-ea"/>
                <a:cs typeface="+mn-cs"/>
              </a:rPr>
              <a:t>integrity: better centralize storage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E</a:t>
            </a:r>
            <a:r>
              <a:rPr lang="en-US" dirty="0" smtClean="0">
                <a:ea typeface="+mn-ea"/>
                <a:cs typeface="+mn-cs"/>
              </a:rPr>
              <a:t>mail</a:t>
            </a:r>
            <a:r>
              <a:rPr lang="en-US" dirty="0">
                <a:ea typeface="+mn-ea"/>
                <a:cs typeface="+mn-cs"/>
              </a:rPr>
              <a:t>: provide backup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8417"/>
            <a:ext cx="2209800" cy="22795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IT Security Controls, Plans, and Procedures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Silver Star Mines: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Implementation </a:t>
            </a:r>
            <a:r>
              <a:rPr lang="en-US" dirty="0">
                <a:ea typeface="+mj-ea"/>
                <a:cs typeface="+mj-cs"/>
              </a:rPr>
              <a:t>Plan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16832"/>
            <a:ext cx="9249426" cy="47502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724128" y="1700808"/>
            <a:ext cx="3240360" cy="537321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2400" dirty="0" smtClean="0"/>
              <a:t>Monitoring risks</a:t>
            </a:r>
          </a:p>
          <a:p>
            <a:pPr marL="742950" lvl="2" indent="-342900"/>
            <a:r>
              <a:rPr lang="en-AU" sz="2400" dirty="0" smtClean="0"/>
              <a:t>Maintenance</a:t>
            </a:r>
          </a:p>
          <a:p>
            <a:pPr marL="742950" lvl="2" indent="-342900"/>
            <a:r>
              <a:rPr lang="en-AU" sz="2400" dirty="0" smtClean="0"/>
              <a:t>Security compliance</a:t>
            </a:r>
          </a:p>
          <a:p>
            <a:pPr marL="742950" lvl="2" indent="-342900"/>
            <a:r>
              <a:rPr lang="en-AU" sz="2400" dirty="0" smtClean="0"/>
              <a:t>Change and configure</a:t>
            </a:r>
          </a:p>
          <a:p>
            <a:pPr marL="742950" lvl="2" indent="-342900"/>
            <a:r>
              <a:rPr lang="en-AU" sz="2400" dirty="0" smtClean="0"/>
              <a:t>Incident handling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2400" dirty="0" smtClean="0"/>
              <a:t>Case study</a:t>
            </a:r>
            <a:r>
              <a:rPr lang="en-AU" sz="2400" smtClean="0"/>
              <a:t>: </a:t>
            </a:r>
            <a:r>
              <a:rPr lang="en-AU" sz="2400" smtClean="0"/>
              <a:t>Silver </a:t>
            </a:r>
            <a:r>
              <a:rPr lang="en-AU" sz="2400" dirty="0" smtClean="0"/>
              <a:t>Star Mines</a:t>
            </a:r>
            <a:endParaRPr lang="en-A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5536" y="1700808"/>
            <a:ext cx="3744416" cy="5949280"/>
          </a:xfrm>
        </p:spPr>
        <p:txBody>
          <a:bodyPr>
            <a:normAutofit/>
          </a:bodyPr>
          <a:lstStyle/>
          <a:p>
            <a:r>
              <a:rPr lang="en-US" dirty="0" smtClean="0"/>
              <a:t>IT security management implementation</a:t>
            </a:r>
          </a:p>
          <a:p>
            <a:r>
              <a:rPr lang="en-US" dirty="0" smtClean="0"/>
              <a:t>Security controls or safeguards</a:t>
            </a:r>
          </a:p>
          <a:p>
            <a:r>
              <a:rPr lang="en-US" dirty="0" smtClean="0"/>
              <a:t>IT security plan</a:t>
            </a:r>
          </a:p>
          <a:p>
            <a:r>
              <a:rPr lang="en-US" dirty="0" smtClean="0"/>
              <a:t>Implementation of controls</a:t>
            </a:r>
          </a:p>
          <a:p>
            <a:pPr lvl="1"/>
            <a:r>
              <a:rPr lang="en-US" dirty="0" smtClean="0"/>
              <a:t>Implementation of security plan</a:t>
            </a:r>
          </a:p>
          <a:p>
            <a:pPr lvl="1"/>
            <a:r>
              <a:rPr lang="en-US" dirty="0" smtClean="0"/>
              <a:t>Security awareness and training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923928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1" b="15746"/>
          <a:stretch/>
        </p:blipFill>
        <p:spPr>
          <a:xfrm>
            <a:off x="1043608" y="116632"/>
            <a:ext cx="6996412" cy="66315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Security Control</a:t>
            </a:r>
            <a:endParaRPr lang="en-A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6832"/>
            <a:ext cx="8153400" cy="4343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itchFamily="-107" charset="2"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Control is defined as: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Wingdings" pitchFamily="-107" charset="2"/>
              <a:buNone/>
              <a:defRPr/>
            </a:pPr>
            <a:endParaRPr 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800" dirty="0" smtClean="0"/>
              <a:t>An </a:t>
            </a:r>
            <a:r>
              <a:rPr lang="en-US" sz="2800" dirty="0"/>
              <a:t>action, device, procedure, or other measure that reduces risk </a:t>
            </a:r>
            <a:r>
              <a:rPr lang="en-US" sz="2800" dirty="0" smtClean="0"/>
              <a:t>by eliminating </a:t>
            </a:r>
            <a:r>
              <a:rPr lang="en-US" sz="2800" dirty="0"/>
              <a:t>or preventing a security violation, by minimizing the harm it </a:t>
            </a:r>
            <a:r>
              <a:rPr lang="en-US" sz="2800" dirty="0" smtClean="0"/>
              <a:t>can cause</a:t>
            </a:r>
            <a:r>
              <a:rPr lang="en-US" sz="2800" dirty="0"/>
              <a:t>, or by discovering and reporting it to enable corrective action.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707904" y="4869160"/>
            <a:ext cx="2088232" cy="1789348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Control Classes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886388"/>
              </p:ext>
            </p:extLst>
          </p:nvPr>
        </p:nvGraphicFramePr>
        <p:xfrm>
          <a:off x="457200" y="19050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400" y="457200"/>
            <a:ext cx="1143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533400"/>
            <a:ext cx="1066800" cy="10132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2" t="1168" r="9245" b="34431"/>
          <a:stretch/>
        </p:blipFill>
        <p:spPr>
          <a:xfrm>
            <a:off x="1403648" y="116632"/>
            <a:ext cx="6250568" cy="6539215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345314"/>
              </p:ext>
            </p:extLst>
          </p:nvPr>
        </p:nvGraphicFramePr>
        <p:xfrm>
          <a:off x="323528" y="1556792"/>
          <a:ext cx="8568952" cy="513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Document" r:id="rId4" imgW="6083300" imgH="3644900" progId="Word.Document.12">
                  <p:embed/>
                </p:oleObj>
              </mc:Choice>
              <mc:Fallback>
                <p:oleObj name="Document" r:id="rId4" imgW="6083300" imgH="364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1556792"/>
                        <a:ext cx="8568952" cy="513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4197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j-ea"/>
                <a:cs typeface="+mj-cs"/>
              </a:rPr>
              <a:t>Table 15.1  </a:t>
            </a:r>
          </a:p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j-ea"/>
                <a:cs typeface="+mj-cs"/>
              </a:rPr>
              <a:t>NIST SP800-53 Security Controls 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76508"/>
              </p:ext>
            </p:extLst>
          </p:nvPr>
        </p:nvGraphicFramePr>
        <p:xfrm>
          <a:off x="107504" y="0"/>
          <a:ext cx="5982717" cy="676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cument" r:id="rId4" imgW="6096000" imgH="6896100" progId="Word.Document.12">
                  <p:embed/>
                </p:oleObj>
              </mc:Choice>
              <mc:Fallback>
                <p:oleObj name="Document" r:id="rId4" imgW="6096000" imgH="689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0"/>
                        <a:ext cx="5982717" cy="6767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108683" y="980728"/>
            <a:ext cx="30353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j-ea"/>
                <a:cs typeface="+mj-cs"/>
              </a:rPr>
              <a:t>Table 15.2  </a:t>
            </a:r>
          </a:p>
          <a:p>
            <a:pPr algn="ctr"/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j-ea"/>
                <a:cs typeface="+mj-cs"/>
              </a:rPr>
              <a:t>ISO/IEC 27002 </a:t>
            </a:r>
          </a:p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j-ea"/>
                <a:cs typeface="+mj-cs"/>
              </a:rPr>
              <a:t>Security Controls </a:t>
            </a:r>
          </a:p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j-ea"/>
                <a:cs typeface="+mj-cs"/>
              </a:rPr>
              <a:t>and Objectives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6237312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</a:rPr>
              <a:t>(Table can be found on page 520 in the textbook.)</a:t>
            </a:r>
            <a:endParaRPr lang="en-US" sz="11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4" t="19354" r="7302" b="34932"/>
          <a:stretch/>
        </p:blipFill>
        <p:spPr>
          <a:xfrm>
            <a:off x="323528" y="332656"/>
            <a:ext cx="8396436" cy="620178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</TotalTime>
  <Words>5680</Words>
  <Application>Microsoft Macintosh PowerPoint</Application>
  <PresentationFormat>On-screen Show (4:3)</PresentationFormat>
  <Paragraphs>629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Executive</vt:lpstr>
      <vt:lpstr>Document</vt:lpstr>
      <vt:lpstr>PowerPoint Presentation</vt:lpstr>
      <vt:lpstr>Chapter 15</vt:lpstr>
      <vt:lpstr>PowerPoint Presentation</vt:lpstr>
      <vt:lpstr>Security Control</vt:lpstr>
      <vt:lpstr>Control Classes</vt:lpstr>
      <vt:lpstr>PowerPoint Presentation</vt:lpstr>
      <vt:lpstr>PowerPoint Presentation</vt:lpstr>
      <vt:lpstr>PowerPoint Presentation</vt:lpstr>
      <vt:lpstr>PowerPoint Presentation</vt:lpstr>
      <vt:lpstr>Cost-Benefit Analysis</vt:lpstr>
      <vt:lpstr>IT Security Plan</vt:lpstr>
      <vt:lpstr>Table 15.4   Implementation Plan </vt:lpstr>
      <vt:lpstr>Security Plan Implementation</vt:lpstr>
      <vt:lpstr>Security Training and Awareness</vt:lpstr>
      <vt:lpstr>Implementation  Follow-Up</vt:lpstr>
      <vt:lpstr>Maintenance</vt:lpstr>
      <vt:lpstr>Security Compliance</vt:lpstr>
      <vt:lpstr>Change and Configuration Management</vt:lpstr>
      <vt:lpstr>Case Study: Silver Star Mines</vt:lpstr>
      <vt:lpstr>Silver Star Mines: Implementation Plan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17 Lecture Overheads</dc:subject>
  <dc:creator>Dr Lawrie Brown</dc:creator>
  <cp:keywords/>
  <dc:description/>
  <cp:lastModifiedBy>Kim Mclaughlin</cp:lastModifiedBy>
  <cp:revision>75</cp:revision>
  <cp:lastPrinted>2007-06-06T03:33:10Z</cp:lastPrinted>
  <dcterms:created xsi:type="dcterms:W3CDTF">2012-04-09T01:54:53Z</dcterms:created>
  <dcterms:modified xsi:type="dcterms:W3CDTF">2014-09-20T22:51:54Z</dcterms:modified>
  <cp:category/>
</cp:coreProperties>
</file>