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6"/>
  </p:notesMasterIdLst>
  <p:sldIdLst>
    <p:sldId id="390" r:id="rId2"/>
    <p:sldId id="391" r:id="rId3"/>
    <p:sldId id="363" r:id="rId4"/>
    <p:sldId id="364" r:id="rId5"/>
    <p:sldId id="384" r:id="rId6"/>
    <p:sldId id="365" r:id="rId7"/>
    <p:sldId id="366" r:id="rId8"/>
    <p:sldId id="367" r:id="rId9"/>
    <p:sldId id="368" r:id="rId10"/>
    <p:sldId id="386" r:id="rId11"/>
    <p:sldId id="369" r:id="rId12"/>
    <p:sldId id="370" r:id="rId13"/>
    <p:sldId id="371" r:id="rId14"/>
    <p:sldId id="372" r:id="rId15"/>
    <p:sldId id="373" r:id="rId16"/>
    <p:sldId id="374" r:id="rId17"/>
    <p:sldId id="387" r:id="rId18"/>
    <p:sldId id="375" r:id="rId19"/>
    <p:sldId id="376" r:id="rId20"/>
    <p:sldId id="377" r:id="rId21"/>
    <p:sldId id="378" r:id="rId22"/>
    <p:sldId id="379" r:id="rId23"/>
    <p:sldId id="389" r:id="rId24"/>
    <p:sldId id="392"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15"/>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04" autoAdjust="0"/>
  </p:normalViewPr>
  <p:slideViewPr>
    <p:cSldViewPr>
      <p:cViewPr varScale="1">
        <p:scale>
          <a:sx n="68" d="100"/>
          <a:sy n="68" d="100"/>
        </p:scale>
        <p:origin x="5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8" d="100"/>
          <a:sy n="118" d="100"/>
        </p:scale>
        <p:origin x="-240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A64C4-4AF9-AB47-9E47-4B29C7E127B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9DC7D48-D2C7-4C4B-A19C-E44784AA8FF4}">
      <dgm:prSet phldrT="[Text]" custT="1"/>
      <dgm:spPr>
        <a:solidFill>
          <a:schemeClr val="accent2"/>
        </a:solidFill>
        <a:effectLst/>
      </dgm:spPr>
      <dgm:t>
        <a:bodyPr/>
        <a:lstStyle/>
        <a:p>
          <a:r>
            <a:rPr lang="en-US" sz="2400" dirty="0" smtClean="0">
              <a:solidFill>
                <a:srgbClr val="000000"/>
              </a:solidFill>
              <a:latin typeface="+mj-lt"/>
            </a:rPr>
            <a:t>Requirements:</a:t>
          </a:r>
          <a:endParaRPr lang="en-US" sz="2400" dirty="0">
            <a:solidFill>
              <a:srgbClr val="000000"/>
            </a:solidFill>
            <a:latin typeface="+mj-lt"/>
          </a:endParaRPr>
        </a:p>
      </dgm:t>
    </dgm:pt>
    <dgm:pt modelId="{EEBB10BA-88CF-4744-A8C1-83513E377488}" type="parTrans" cxnId="{934EBBC3-4328-4C42-8D87-3686E30D5C77}">
      <dgm:prSet/>
      <dgm:spPr/>
      <dgm:t>
        <a:bodyPr/>
        <a:lstStyle/>
        <a:p>
          <a:endParaRPr lang="en-US"/>
        </a:p>
      </dgm:t>
    </dgm:pt>
    <dgm:pt modelId="{52933E99-E592-9044-922D-9DA3282655F5}" type="sibTrans" cxnId="{934EBBC3-4328-4C42-8D87-3686E30D5C77}">
      <dgm:prSet/>
      <dgm:spPr/>
      <dgm:t>
        <a:bodyPr/>
        <a:lstStyle/>
        <a:p>
          <a:endParaRPr lang="en-US"/>
        </a:p>
      </dgm:t>
    </dgm:pt>
    <dgm:pt modelId="{AAE9E5BE-7052-274D-9A2B-938570156E92}">
      <dgm:prSet/>
      <dgm:spPr>
        <a:solidFill>
          <a:schemeClr val="tx1"/>
        </a:solidFill>
        <a:effectLst/>
      </dgm:spPr>
      <dgm:t>
        <a:bodyPr/>
        <a:lstStyle/>
        <a:p>
          <a:r>
            <a:rPr lang="en-US" dirty="0" smtClean="0">
              <a:latin typeface="+mj-lt"/>
            </a:rPr>
            <a:t>Must support hash value lengths of 224, 256,384, and 512 bits</a:t>
          </a:r>
        </a:p>
      </dgm:t>
    </dgm:pt>
    <dgm:pt modelId="{95B227E1-BBA7-8D49-9729-609F8DD79EEE}" type="parTrans" cxnId="{99801050-A105-7A46-85BC-4B0895EB82C0}">
      <dgm:prSet/>
      <dgm:spPr/>
      <dgm:t>
        <a:bodyPr/>
        <a:lstStyle/>
        <a:p>
          <a:endParaRPr lang="en-US"/>
        </a:p>
      </dgm:t>
    </dgm:pt>
    <dgm:pt modelId="{34FE7BAB-BF9D-714D-BA72-5BF0489F74DB}" type="sibTrans" cxnId="{99801050-A105-7A46-85BC-4B0895EB82C0}">
      <dgm:prSet/>
      <dgm:spPr/>
      <dgm:t>
        <a:bodyPr/>
        <a:lstStyle/>
        <a:p>
          <a:endParaRPr lang="en-US"/>
        </a:p>
      </dgm:t>
    </dgm:pt>
    <dgm:pt modelId="{2DF29B37-169F-E948-8296-D5E9686972CE}">
      <dgm:prSet/>
      <dgm:spPr>
        <a:solidFill>
          <a:schemeClr val="tx1"/>
        </a:solidFill>
        <a:effectLst/>
      </dgm:spPr>
      <dgm:t>
        <a:bodyPr/>
        <a:lstStyle/>
        <a:p>
          <a:r>
            <a:rPr lang="en-US" dirty="0" smtClean="0">
              <a:latin typeface="+mj-lt"/>
            </a:rPr>
            <a:t>Algorithm must process small blocks at a time instead of requiring the entire message to be buffered in memory before processing it</a:t>
          </a:r>
          <a:endParaRPr lang="en-US" dirty="0">
            <a:latin typeface="+mj-lt"/>
          </a:endParaRPr>
        </a:p>
      </dgm:t>
    </dgm:pt>
    <dgm:pt modelId="{48E7E92F-108E-F841-8155-E29C0FF6C7FF}" type="parTrans" cxnId="{A28D6276-C220-6C47-97F7-6C2DF63E2392}">
      <dgm:prSet/>
      <dgm:spPr/>
      <dgm:t>
        <a:bodyPr/>
        <a:lstStyle/>
        <a:p>
          <a:endParaRPr lang="en-US"/>
        </a:p>
      </dgm:t>
    </dgm:pt>
    <dgm:pt modelId="{25AC8E03-3353-BE42-A3FD-ABE7E6B4C689}" type="sibTrans" cxnId="{A28D6276-C220-6C47-97F7-6C2DF63E2392}">
      <dgm:prSet/>
      <dgm:spPr/>
      <dgm:t>
        <a:bodyPr/>
        <a:lstStyle/>
        <a:p>
          <a:endParaRPr lang="en-US"/>
        </a:p>
      </dgm:t>
    </dgm:pt>
    <dgm:pt modelId="{7DCBA178-F9DC-7A45-88CD-1321E8FB3B4B}" type="pres">
      <dgm:prSet presAssocID="{60DA64C4-4AF9-AB47-9E47-4B29C7E127B7}" presName="Name0" presStyleCnt="0">
        <dgm:presLayoutVars>
          <dgm:dir/>
          <dgm:animLvl val="lvl"/>
          <dgm:resizeHandles val="exact"/>
        </dgm:presLayoutVars>
      </dgm:prSet>
      <dgm:spPr/>
      <dgm:t>
        <a:bodyPr/>
        <a:lstStyle/>
        <a:p>
          <a:endParaRPr lang="en-US"/>
        </a:p>
      </dgm:t>
    </dgm:pt>
    <dgm:pt modelId="{A8C9B343-B721-7149-81BA-E9230810E730}" type="pres">
      <dgm:prSet presAssocID="{39DC7D48-D2C7-4C4B-A19C-E44784AA8FF4}" presName="composite" presStyleCnt="0"/>
      <dgm:spPr/>
    </dgm:pt>
    <dgm:pt modelId="{123D72E2-D3E8-264B-A5C7-BD0E9F0BB323}" type="pres">
      <dgm:prSet presAssocID="{39DC7D48-D2C7-4C4B-A19C-E44784AA8FF4}" presName="parTx" presStyleLbl="alignNode1" presStyleIdx="0" presStyleCnt="1">
        <dgm:presLayoutVars>
          <dgm:chMax val="0"/>
          <dgm:chPref val="0"/>
          <dgm:bulletEnabled val="1"/>
        </dgm:presLayoutVars>
      </dgm:prSet>
      <dgm:spPr/>
      <dgm:t>
        <a:bodyPr/>
        <a:lstStyle/>
        <a:p>
          <a:endParaRPr lang="en-US"/>
        </a:p>
      </dgm:t>
    </dgm:pt>
    <dgm:pt modelId="{C1427EF6-B4BE-9449-A3C7-FDA54683AAC4}" type="pres">
      <dgm:prSet presAssocID="{39DC7D48-D2C7-4C4B-A19C-E44784AA8FF4}" presName="desTx" presStyleLbl="alignAccFollowNode1" presStyleIdx="0" presStyleCnt="1">
        <dgm:presLayoutVars>
          <dgm:bulletEnabled val="1"/>
        </dgm:presLayoutVars>
      </dgm:prSet>
      <dgm:spPr/>
      <dgm:t>
        <a:bodyPr/>
        <a:lstStyle/>
        <a:p>
          <a:endParaRPr lang="en-US"/>
        </a:p>
      </dgm:t>
    </dgm:pt>
  </dgm:ptLst>
  <dgm:cxnLst>
    <dgm:cxn modelId="{99801050-A105-7A46-85BC-4B0895EB82C0}" srcId="{39DC7D48-D2C7-4C4B-A19C-E44784AA8FF4}" destId="{AAE9E5BE-7052-274D-9A2B-938570156E92}" srcOrd="0" destOrd="0" parTransId="{95B227E1-BBA7-8D49-9729-609F8DD79EEE}" sibTransId="{34FE7BAB-BF9D-714D-BA72-5BF0489F74DB}"/>
    <dgm:cxn modelId="{934EBBC3-4328-4C42-8D87-3686E30D5C77}" srcId="{60DA64C4-4AF9-AB47-9E47-4B29C7E127B7}" destId="{39DC7D48-D2C7-4C4B-A19C-E44784AA8FF4}" srcOrd="0" destOrd="0" parTransId="{EEBB10BA-88CF-4744-A8C1-83513E377488}" sibTransId="{52933E99-E592-9044-922D-9DA3282655F5}"/>
    <dgm:cxn modelId="{B1178D75-E940-384F-9448-DCD6825E4CCD}" type="presOf" srcId="{AAE9E5BE-7052-274D-9A2B-938570156E92}" destId="{C1427EF6-B4BE-9449-A3C7-FDA54683AAC4}" srcOrd="0" destOrd="0" presId="urn:microsoft.com/office/officeart/2005/8/layout/hList1"/>
    <dgm:cxn modelId="{7E96051F-3125-624D-99D4-5A0FC5F06B33}" type="presOf" srcId="{60DA64C4-4AF9-AB47-9E47-4B29C7E127B7}" destId="{7DCBA178-F9DC-7A45-88CD-1321E8FB3B4B}" srcOrd="0" destOrd="0" presId="urn:microsoft.com/office/officeart/2005/8/layout/hList1"/>
    <dgm:cxn modelId="{A28D6276-C220-6C47-97F7-6C2DF63E2392}" srcId="{39DC7D48-D2C7-4C4B-A19C-E44784AA8FF4}" destId="{2DF29B37-169F-E948-8296-D5E9686972CE}" srcOrd="1" destOrd="0" parTransId="{48E7E92F-108E-F841-8155-E29C0FF6C7FF}" sibTransId="{25AC8E03-3353-BE42-A3FD-ABE7E6B4C689}"/>
    <dgm:cxn modelId="{502F2CC6-F889-3F4E-B26A-8928C12D8791}" type="presOf" srcId="{2DF29B37-169F-E948-8296-D5E9686972CE}" destId="{C1427EF6-B4BE-9449-A3C7-FDA54683AAC4}" srcOrd="0" destOrd="1" presId="urn:microsoft.com/office/officeart/2005/8/layout/hList1"/>
    <dgm:cxn modelId="{5D5D43F1-55C6-204A-8EBB-573A5540E791}" type="presOf" srcId="{39DC7D48-D2C7-4C4B-A19C-E44784AA8FF4}" destId="{123D72E2-D3E8-264B-A5C7-BD0E9F0BB323}" srcOrd="0" destOrd="0" presId="urn:microsoft.com/office/officeart/2005/8/layout/hList1"/>
    <dgm:cxn modelId="{2D43B444-2727-4746-98DA-EDDA6B2CDB4E}" type="presParOf" srcId="{7DCBA178-F9DC-7A45-88CD-1321E8FB3B4B}" destId="{A8C9B343-B721-7149-81BA-E9230810E730}" srcOrd="0" destOrd="0" presId="urn:microsoft.com/office/officeart/2005/8/layout/hList1"/>
    <dgm:cxn modelId="{B1AB5B74-0E0E-4444-B2C9-3B6E9F3DC773}" type="presParOf" srcId="{A8C9B343-B721-7149-81BA-E9230810E730}" destId="{123D72E2-D3E8-264B-A5C7-BD0E9F0BB323}" srcOrd="0" destOrd="0" presId="urn:microsoft.com/office/officeart/2005/8/layout/hList1"/>
    <dgm:cxn modelId="{296C8C91-22B8-C749-A8D1-7A49AB27075C}" type="presParOf" srcId="{A8C9B343-B721-7149-81BA-E9230810E730}" destId="{C1427EF6-B4BE-9449-A3C7-FDA54683AAC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F3E682-F258-2142-923B-C121E60DE550}" type="doc">
      <dgm:prSet loTypeId="urn:microsoft.com/office/officeart/2005/8/layout/default#1" loCatId="list" qsTypeId="urn:microsoft.com/office/officeart/2005/8/quickstyle/3D3" qsCatId="3D" csTypeId="urn:microsoft.com/office/officeart/2005/8/colors/accent1_2" csCatId="accent1" phldr="1"/>
      <dgm:spPr/>
      <dgm:t>
        <a:bodyPr/>
        <a:lstStyle/>
        <a:p>
          <a:endParaRPr lang="en-US"/>
        </a:p>
      </dgm:t>
    </dgm:pt>
    <dgm:pt modelId="{0BE151A8-5624-B64D-B24B-2767149FA27E}">
      <dgm:prSet/>
      <dgm:spPr/>
      <dgm:t>
        <a:bodyPr/>
        <a:lstStyle/>
        <a:p>
          <a:pPr rtl="0"/>
          <a:r>
            <a:rPr lang="en-US" b="1" dirty="0" smtClean="0">
              <a:solidFill>
                <a:srgbClr val="000000"/>
              </a:solidFill>
            </a:rPr>
            <a:t>To use, without modifications, available hash functions</a:t>
          </a:r>
          <a:endParaRPr lang="en-US" b="1" dirty="0">
            <a:solidFill>
              <a:srgbClr val="000000"/>
            </a:solidFill>
          </a:endParaRPr>
        </a:p>
      </dgm:t>
    </dgm:pt>
    <dgm:pt modelId="{C8750D1D-417E-DF48-863D-A45A0855E8F7}" type="parTrans" cxnId="{5D6CBD84-6B7A-8544-9F39-DBC4DD0DFB30}">
      <dgm:prSet/>
      <dgm:spPr/>
      <dgm:t>
        <a:bodyPr/>
        <a:lstStyle/>
        <a:p>
          <a:endParaRPr lang="en-US"/>
        </a:p>
      </dgm:t>
    </dgm:pt>
    <dgm:pt modelId="{576C5C94-8E62-564C-8B08-081FCFF1D683}" type="sibTrans" cxnId="{5D6CBD84-6B7A-8544-9F39-DBC4DD0DFB30}">
      <dgm:prSet/>
      <dgm:spPr/>
      <dgm:t>
        <a:bodyPr/>
        <a:lstStyle/>
        <a:p>
          <a:endParaRPr lang="en-US"/>
        </a:p>
      </dgm:t>
    </dgm:pt>
    <dgm:pt modelId="{8D6F6B3E-04EE-1D43-9A84-76B38B37B1E1}">
      <dgm:prSet/>
      <dgm:spPr/>
      <dgm:t>
        <a:bodyPr/>
        <a:lstStyle/>
        <a:p>
          <a:pPr rtl="0"/>
          <a:r>
            <a:rPr lang="en-US" b="1" dirty="0" smtClean="0">
              <a:solidFill>
                <a:srgbClr val="000000"/>
              </a:solidFill>
            </a:rPr>
            <a:t>To allow for easy </a:t>
          </a:r>
          <a:r>
            <a:rPr lang="en-US" b="1" dirty="0" err="1" smtClean="0">
              <a:solidFill>
                <a:srgbClr val="000000"/>
              </a:solidFill>
            </a:rPr>
            <a:t>replaceability</a:t>
          </a:r>
          <a:r>
            <a:rPr lang="en-US" b="1" dirty="0" smtClean="0">
              <a:solidFill>
                <a:srgbClr val="000000"/>
              </a:solidFill>
            </a:rPr>
            <a:t> of the embedded hash function in case faster or more secure hash functions are found or required</a:t>
          </a:r>
          <a:endParaRPr lang="en-US" b="1" dirty="0">
            <a:solidFill>
              <a:srgbClr val="000000"/>
            </a:solidFill>
          </a:endParaRPr>
        </a:p>
      </dgm:t>
    </dgm:pt>
    <dgm:pt modelId="{23C6F4C4-49F7-5640-A74A-9EC49D869636}" type="parTrans" cxnId="{D691D631-6267-E74D-998C-BF44082FFFF4}">
      <dgm:prSet/>
      <dgm:spPr/>
      <dgm:t>
        <a:bodyPr/>
        <a:lstStyle/>
        <a:p>
          <a:endParaRPr lang="en-US"/>
        </a:p>
      </dgm:t>
    </dgm:pt>
    <dgm:pt modelId="{3D2D3F78-7624-6C48-8C47-CB249C4DC9C1}" type="sibTrans" cxnId="{D691D631-6267-E74D-998C-BF44082FFFF4}">
      <dgm:prSet/>
      <dgm:spPr/>
      <dgm:t>
        <a:bodyPr/>
        <a:lstStyle/>
        <a:p>
          <a:endParaRPr lang="en-US"/>
        </a:p>
      </dgm:t>
    </dgm:pt>
    <dgm:pt modelId="{3D805FD8-01F5-A54A-8523-BF1DAB89F6EB}">
      <dgm:prSet/>
      <dgm:spPr/>
      <dgm:t>
        <a:bodyPr/>
        <a:lstStyle/>
        <a:p>
          <a:pPr rtl="0"/>
          <a:r>
            <a:rPr lang="en-US" b="1" dirty="0" smtClean="0">
              <a:solidFill>
                <a:srgbClr val="000000"/>
              </a:solidFill>
            </a:rPr>
            <a:t>To preserve the original performance of the hash function without incurring a significant degradation</a:t>
          </a:r>
          <a:endParaRPr lang="en-US" b="1" dirty="0">
            <a:solidFill>
              <a:srgbClr val="000000"/>
            </a:solidFill>
          </a:endParaRPr>
        </a:p>
      </dgm:t>
    </dgm:pt>
    <dgm:pt modelId="{1FDC00E8-CA06-024E-8307-2293A563793B}" type="parTrans" cxnId="{0373D4D8-991E-B44A-8FDC-84A3E54ABC16}">
      <dgm:prSet/>
      <dgm:spPr/>
      <dgm:t>
        <a:bodyPr/>
        <a:lstStyle/>
        <a:p>
          <a:endParaRPr lang="en-US"/>
        </a:p>
      </dgm:t>
    </dgm:pt>
    <dgm:pt modelId="{CE6A9677-8EBE-5C4D-94DA-06445F39560B}" type="sibTrans" cxnId="{0373D4D8-991E-B44A-8FDC-84A3E54ABC16}">
      <dgm:prSet/>
      <dgm:spPr/>
      <dgm:t>
        <a:bodyPr/>
        <a:lstStyle/>
        <a:p>
          <a:endParaRPr lang="en-US"/>
        </a:p>
      </dgm:t>
    </dgm:pt>
    <dgm:pt modelId="{23B26163-E3B9-E14E-9908-82F45135238C}">
      <dgm:prSet/>
      <dgm:spPr/>
      <dgm:t>
        <a:bodyPr/>
        <a:lstStyle/>
        <a:p>
          <a:pPr rtl="0"/>
          <a:r>
            <a:rPr lang="en-US" b="1" dirty="0" smtClean="0">
              <a:solidFill>
                <a:srgbClr val="000000"/>
              </a:solidFill>
            </a:rPr>
            <a:t>To use and handle keys in a simple way</a:t>
          </a:r>
          <a:endParaRPr lang="en-US" b="1" dirty="0">
            <a:solidFill>
              <a:srgbClr val="000000"/>
            </a:solidFill>
          </a:endParaRPr>
        </a:p>
      </dgm:t>
    </dgm:pt>
    <dgm:pt modelId="{61B744F6-8C32-DA47-A54F-1CC2E0CF5770}" type="parTrans" cxnId="{266E5DE4-2E14-1149-81F0-ACEB56118A84}">
      <dgm:prSet/>
      <dgm:spPr/>
      <dgm:t>
        <a:bodyPr/>
        <a:lstStyle/>
        <a:p>
          <a:endParaRPr lang="en-US"/>
        </a:p>
      </dgm:t>
    </dgm:pt>
    <dgm:pt modelId="{FFB8608A-3D52-DD43-A397-908A852469D6}" type="sibTrans" cxnId="{266E5DE4-2E14-1149-81F0-ACEB56118A84}">
      <dgm:prSet/>
      <dgm:spPr/>
      <dgm:t>
        <a:bodyPr/>
        <a:lstStyle/>
        <a:p>
          <a:endParaRPr lang="en-US"/>
        </a:p>
      </dgm:t>
    </dgm:pt>
    <dgm:pt modelId="{C74F8CF7-A916-2342-B7D4-7F6719156316}">
      <dgm:prSet/>
      <dgm:spPr/>
      <dgm:t>
        <a:bodyPr/>
        <a:lstStyle/>
        <a:p>
          <a:pPr rtl="0"/>
          <a:r>
            <a:rPr lang="en-US" b="1" dirty="0" smtClean="0">
              <a:solidFill>
                <a:srgbClr val="000000"/>
              </a:solidFill>
            </a:rPr>
            <a:t>To have a well-understood cryptographic analysis of the strength of the authentication mechanism based on reasonable assumptions on the embedded hash function</a:t>
          </a:r>
          <a:endParaRPr lang="en-US" b="1" dirty="0">
            <a:solidFill>
              <a:srgbClr val="000000"/>
            </a:solidFill>
          </a:endParaRPr>
        </a:p>
      </dgm:t>
    </dgm:pt>
    <dgm:pt modelId="{D8689A69-ADB1-E54B-9E80-2D8A982CB526}" type="parTrans" cxnId="{4648A387-64C0-4A49-9497-BA4042C8B855}">
      <dgm:prSet/>
      <dgm:spPr/>
      <dgm:t>
        <a:bodyPr/>
        <a:lstStyle/>
        <a:p>
          <a:endParaRPr lang="en-US"/>
        </a:p>
      </dgm:t>
    </dgm:pt>
    <dgm:pt modelId="{8CD33620-4F4A-DA41-B43E-145D3FF4EA53}" type="sibTrans" cxnId="{4648A387-64C0-4A49-9497-BA4042C8B855}">
      <dgm:prSet/>
      <dgm:spPr/>
      <dgm:t>
        <a:bodyPr/>
        <a:lstStyle/>
        <a:p>
          <a:endParaRPr lang="en-US"/>
        </a:p>
      </dgm:t>
    </dgm:pt>
    <dgm:pt modelId="{434A2226-F010-C54C-95D9-A78201F72428}" type="pres">
      <dgm:prSet presAssocID="{1BF3E682-F258-2142-923B-C121E60DE550}" presName="diagram" presStyleCnt="0">
        <dgm:presLayoutVars>
          <dgm:dir/>
          <dgm:resizeHandles val="exact"/>
        </dgm:presLayoutVars>
      </dgm:prSet>
      <dgm:spPr/>
      <dgm:t>
        <a:bodyPr/>
        <a:lstStyle/>
        <a:p>
          <a:endParaRPr lang="en-US"/>
        </a:p>
      </dgm:t>
    </dgm:pt>
    <dgm:pt modelId="{665846AA-141D-064E-A0C2-659E05A5E37A}" type="pres">
      <dgm:prSet presAssocID="{0BE151A8-5624-B64D-B24B-2767149FA27E}" presName="node" presStyleLbl="node1" presStyleIdx="0" presStyleCnt="5" custLinFactNeighborX="5008" custLinFactNeighborY="-41637">
        <dgm:presLayoutVars>
          <dgm:bulletEnabled val="1"/>
        </dgm:presLayoutVars>
      </dgm:prSet>
      <dgm:spPr/>
      <dgm:t>
        <a:bodyPr/>
        <a:lstStyle/>
        <a:p>
          <a:endParaRPr lang="en-US"/>
        </a:p>
      </dgm:t>
    </dgm:pt>
    <dgm:pt modelId="{3641EBBC-AC93-604C-A2B5-82DF57140939}" type="pres">
      <dgm:prSet presAssocID="{576C5C94-8E62-564C-8B08-081FCFF1D683}" presName="sibTrans" presStyleCnt="0"/>
      <dgm:spPr/>
      <dgm:t>
        <a:bodyPr/>
        <a:lstStyle/>
        <a:p>
          <a:endParaRPr lang="en-US"/>
        </a:p>
      </dgm:t>
    </dgm:pt>
    <dgm:pt modelId="{DB0048BC-421F-064C-B95F-6FBED250CD93}" type="pres">
      <dgm:prSet presAssocID="{8D6F6B3E-04EE-1D43-9A84-76B38B37B1E1}" presName="node" presStyleLbl="node1" presStyleIdx="1" presStyleCnt="5" custLinFactNeighborX="-667" custLinFactNeighborY="48333">
        <dgm:presLayoutVars>
          <dgm:bulletEnabled val="1"/>
        </dgm:presLayoutVars>
      </dgm:prSet>
      <dgm:spPr/>
      <dgm:t>
        <a:bodyPr/>
        <a:lstStyle/>
        <a:p>
          <a:endParaRPr lang="en-US"/>
        </a:p>
      </dgm:t>
    </dgm:pt>
    <dgm:pt modelId="{D8E0AF35-DF64-B444-B108-77A12F8A910D}" type="pres">
      <dgm:prSet presAssocID="{3D2D3F78-7624-6C48-8C47-CB249C4DC9C1}" presName="sibTrans" presStyleCnt="0"/>
      <dgm:spPr/>
      <dgm:t>
        <a:bodyPr/>
        <a:lstStyle/>
        <a:p>
          <a:endParaRPr lang="en-US"/>
        </a:p>
      </dgm:t>
    </dgm:pt>
    <dgm:pt modelId="{DF41FF5F-AB9E-5A4E-B266-882301A17D50}" type="pres">
      <dgm:prSet presAssocID="{3D805FD8-01F5-A54A-8523-BF1DAB89F6EB}" presName="node" presStyleLbl="node1" presStyleIdx="2" presStyleCnt="5" custLinFactNeighborX="-3315" custLinFactNeighborY="-41637">
        <dgm:presLayoutVars>
          <dgm:bulletEnabled val="1"/>
        </dgm:presLayoutVars>
      </dgm:prSet>
      <dgm:spPr/>
      <dgm:t>
        <a:bodyPr/>
        <a:lstStyle/>
        <a:p>
          <a:endParaRPr lang="en-US"/>
        </a:p>
      </dgm:t>
    </dgm:pt>
    <dgm:pt modelId="{314E76AC-A9E7-E147-8BC4-150C87159005}" type="pres">
      <dgm:prSet presAssocID="{CE6A9677-8EBE-5C4D-94DA-06445F39560B}" presName="sibTrans" presStyleCnt="0"/>
      <dgm:spPr/>
      <dgm:t>
        <a:bodyPr/>
        <a:lstStyle/>
        <a:p>
          <a:endParaRPr lang="en-US"/>
        </a:p>
      </dgm:t>
    </dgm:pt>
    <dgm:pt modelId="{D62BA33E-B455-D645-95E7-B937A10E158E}" type="pres">
      <dgm:prSet presAssocID="{23B26163-E3B9-E14E-9908-82F45135238C}" presName="node" presStyleLbl="node1" presStyleIdx="3" presStyleCnt="5" custLinFactNeighborX="-47472" custLinFactNeighborY="39094">
        <dgm:presLayoutVars>
          <dgm:bulletEnabled val="1"/>
        </dgm:presLayoutVars>
      </dgm:prSet>
      <dgm:spPr/>
      <dgm:t>
        <a:bodyPr/>
        <a:lstStyle/>
        <a:p>
          <a:endParaRPr lang="en-US"/>
        </a:p>
      </dgm:t>
    </dgm:pt>
    <dgm:pt modelId="{8DFD5BCF-9B25-9D48-B90D-21258D6C22D8}" type="pres">
      <dgm:prSet presAssocID="{FFB8608A-3D52-DD43-A397-908A852469D6}" presName="sibTrans" presStyleCnt="0"/>
      <dgm:spPr/>
      <dgm:t>
        <a:bodyPr/>
        <a:lstStyle/>
        <a:p>
          <a:endParaRPr lang="en-US"/>
        </a:p>
      </dgm:t>
    </dgm:pt>
    <dgm:pt modelId="{8FBF3D65-BBA9-9D44-9D97-B4DDE0D99CA3}" type="pres">
      <dgm:prSet presAssocID="{C74F8CF7-A916-2342-B7D4-7F6719156316}" presName="node" presStyleLbl="node1" presStyleIdx="4" presStyleCnt="5" custLinFactNeighborX="49165" custLinFactNeighborY="39094">
        <dgm:presLayoutVars>
          <dgm:bulletEnabled val="1"/>
        </dgm:presLayoutVars>
      </dgm:prSet>
      <dgm:spPr/>
      <dgm:t>
        <a:bodyPr/>
        <a:lstStyle/>
        <a:p>
          <a:endParaRPr lang="en-US"/>
        </a:p>
      </dgm:t>
    </dgm:pt>
  </dgm:ptLst>
  <dgm:cxnLst>
    <dgm:cxn modelId="{5D6CBD84-6B7A-8544-9F39-DBC4DD0DFB30}" srcId="{1BF3E682-F258-2142-923B-C121E60DE550}" destId="{0BE151A8-5624-B64D-B24B-2767149FA27E}" srcOrd="0" destOrd="0" parTransId="{C8750D1D-417E-DF48-863D-A45A0855E8F7}" sibTransId="{576C5C94-8E62-564C-8B08-081FCFF1D683}"/>
    <dgm:cxn modelId="{A8373093-D572-674E-9DAF-4F72AF3DC3DB}" type="presOf" srcId="{1BF3E682-F258-2142-923B-C121E60DE550}" destId="{434A2226-F010-C54C-95D9-A78201F72428}" srcOrd="0" destOrd="0" presId="urn:microsoft.com/office/officeart/2005/8/layout/default#1"/>
    <dgm:cxn modelId="{ADFED039-7118-9D42-BFE9-600EC74F06A6}" type="presOf" srcId="{0BE151A8-5624-B64D-B24B-2767149FA27E}" destId="{665846AA-141D-064E-A0C2-659E05A5E37A}" srcOrd="0" destOrd="0" presId="urn:microsoft.com/office/officeart/2005/8/layout/default#1"/>
    <dgm:cxn modelId="{47E4F43F-3B68-C748-9108-66ADC1A56329}" type="presOf" srcId="{8D6F6B3E-04EE-1D43-9A84-76B38B37B1E1}" destId="{DB0048BC-421F-064C-B95F-6FBED250CD93}" srcOrd="0" destOrd="0" presId="urn:microsoft.com/office/officeart/2005/8/layout/default#1"/>
    <dgm:cxn modelId="{266E5DE4-2E14-1149-81F0-ACEB56118A84}" srcId="{1BF3E682-F258-2142-923B-C121E60DE550}" destId="{23B26163-E3B9-E14E-9908-82F45135238C}" srcOrd="3" destOrd="0" parTransId="{61B744F6-8C32-DA47-A54F-1CC2E0CF5770}" sibTransId="{FFB8608A-3D52-DD43-A397-908A852469D6}"/>
    <dgm:cxn modelId="{4648A387-64C0-4A49-9497-BA4042C8B855}" srcId="{1BF3E682-F258-2142-923B-C121E60DE550}" destId="{C74F8CF7-A916-2342-B7D4-7F6719156316}" srcOrd="4" destOrd="0" parTransId="{D8689A69-ADB1-E54B-9E80-2D8A982CB526}" sibTransId="{8CD33620-4F4A-DA41-B43E-145D3FF4EA53}"/>
    <dgm:cxn modelId="{1587E93E-E0B4-8C4F-90E4-DA72A36FAF34}" type="presOf" srcId="{23B26163-E3B9-E14E-9908-82F45135238C}" destId="{D62BA33E-B455-D645-95E7-B937A10E158E}" srcOrd="0" destOrd="0" presId="urn:microsoft.com/office/officeart/2005/8/layout/default#1"/>
    <dgm:cxn modelId="{0373D4D8-991E-B44A-8FDC-84A3E54ABC16}" srcId="{1BF3E682-F258-2142-923B-C121E60DE550}" destId="{3D805FD8-01F5-A54A-8523-BF1DAB89F6EB}" srcOrd="2" destOrd="0" parTransId="{1FDC00E8-CA06-024E-8307-2293A563793B}" sibTransId="{CE6A9677-8EBE-5C4D-94DA-06445F39560B}"/>
    <dgm:cxn modelId="{D691D631-6267-E74D-998C-BF44082FFFF4}" srcId="{1BF3E682-F258-2142-923B-C121E60DE550}" destId="{8D6F6B3E-04EE-1D43-9A84-76B38B37B1E1}" srcOrd="1" destOrd="0" parTransId="{23C6F4C4-49F7-5640-A74A-9EC49D869636}" sibTransId="{3D2D3F78-7624-6C48-8C47-CB249C4DC9C1}"/>
    <dgm:cxn modelId="{32D9A822-B07D-2A4F-8DD0-AC214AD6C662}" type="presOf" srcId="{3D805FD8-01F5-A54A-8523-BF1DAB89F6EB}" destId="{DF41FF5F-AB9E-5A4E-B266-882301A17D50}" srcOrd="0" destOrd="0" presId="urn:microsoft.com/office/officeart/2005/8/layout/default#1"/>
    <dgm:cxn modelId="{9A7CA49C-359E-764A-A7E7-D9DEC833076E}" type="presOf" srcId="{C74F8CF7-A916-2342-B7D4-7F6719156316}" destId="{8FBF3D65-BBA9-9D44-9D97-B4DDE0D99CA3}" srcOrd="0" destOrd="0" presId="urn:microsoft.com/office/officeart/2005/8/layout/default#1"/>
    <dgm:cxn modelId="{0D20B02F-2130-654A-A4CB-97E452F94FB2}" type="presParOf" srcId="{434A2226-F010-C54C-95D9-A78201F72428}" destId="{665846AA-141D-064E-A0C2-659E05A5E37A}" srcOrd="0" destOrd="0" presId="urn:microsoft.com/office/officeart/2005/8/layout/default#1"/>
    <dgm:cxn modelId="{6BF71A54-0E45-2549-B8EA-1A62B05B8BD3}" type="presParOf" srcId="{434A2226-F010-C54C-95D9-A78201F72428}" destId="{3641EBBC-AC93-604C-A2B5-82DF57140939}" srcOrd="1" destOrd="0" presId="urn:microsoft.com/office/officeart/2005/8/layout/default#1"/>
    <dgm:cxn modelId="{71A535A0-8BC7-4048-B415-0E0C8AD5CE5C}" type="presParOf" srcId="{434A2226-F010-C54C-95D9-A78201F72428}" destId="{DB0048BC-421F-064C-B95F-6FBED250CD93}" srcOrd="2" destOrd="0" presId="urn:microsoft.com/office/officeart/2005/8/layout/default#1"/>
    <dgm:cxn modelId="{7420BE88-A324-0D4D-B12E-B256196EAD63}" type="presParOf" srcId="{434A2226-F010-C54C-95D9-A78201F72428}" destId="{D8E0AF35-DF64-B444-B108-77A12F8A910D}" srcOrd="3" destOrd="0" presId="urn:microsoft.com/office/officeart/2005/8/layout/default#1"/>
    <dgm:cxn modelId="{8BC0C297-53CC-364A-B236-891687A9268F}" type="presParOf" srcId="{434A2226-F010-C54C-95D9-A78201F72428}" destId="{DF41FF5F-AB9E-5A4E-B266-882301A17D50}" srcOrd="4" destOrd="0" presId="urn:microsoft.com/office/officeart/2005/8/layout/default#1"/>
    <dgm:cxn modelId="{E3C68FF3-C4CA-D64F-85AA-57BE356242D8}" type="presParOf" srcId="{434A2226-F010-C54C-95D9-A78201F72428}" destId="{314E76AC-A9E7-E147-8BC4-150C87159005}" srcOrd="5" destOrd="0" presId="urn:microsoft.com/office/officeart/2005/8/layout/default#1"/>
    <dgm:cxn modelId="{D278FFBE-48E6-0946-A572-23D865ECEFA8}" type="presParOf" srcId="{434A2226-F010-C54C-95D9-A78201F72428}" destId="{D62BA33E-B455-D645-95E7-B937A10E158E}" srcOrd="6" destOrd="0" presId="urn:microsoft.com/office/officeart/2005/8/layout/default#1"/>
    <dgm:cxn modelId="{A343379A-07EC-C343-98C6-FC14B89F6E32}" type="presParOf" srcId="{434A2226-F010-C54C-95D9-A78201F72428}" destId="{8DFD5BCF-9B25-9D48-B90D-21258D6C22D8}" srcOrd="7" destOrd="0" presId="urn:microsoft.com/office/officeart/2005/8/layout/default#1"/>
    <dgm:cxn modelId="{45E44CBA-F715-8348-8F42-41F464B945F9}" type="presParOf" srcId="{434A2226-F010-C54C-95D9-A78201F72428}" destId="{8FBF3D65-BBA9-9D44-9D97-B4DDE0D99CA3}"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8D039-E213-7647-B0FD-87AC2876A7D8}"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40AF258-93CD-B345-9E6A-B152F686F30D}">
      <dgm:prSet/>
      <dgm:spPr/>
      <dgm:t>
        <a:bodyPr/>
        <a:lstStyle/>
        <a:p>
          <a:pPr algn="ctr" rtl="0"/>
          <a:r>
            <a:rPr lang="en-US" b="1" dirty="0" smtClean="0">
              <a:solidFill>
                <a:schemeClr val="bg1"/>
              </a:solidFill>
              <a:latin typeface="+mj-lt"/>
            </a:rPr>
            <a:t>Brute force</a:t>
          </a:r>
          <a:endParaRPr lang="en-US" dirty="0">
            <a:solidFill>
              <a:schemeClr val="bg1"/>
            </a:solidFill>
            <a:latin typeface="+mj-lt"/>
          </a:endParaRPr>
        </a:p>
      </dgm:t>
    </dgm:pt>
    <dgm:pt modelId="{7DD36BE6-6398-7540-AB93-CE1F17027A0E}" type="parTrans" cxnId="{9604B7C2-333E-514B-A879-2F3F82E36B54}">
      <dgm:prSet/>
      <dgm:spPr/>
      <dgm:t>
        <a:bodyPr/>
        <a:lstStyle/>
        <a:p>
          <a:endParaRPr lang="en-US"/>
        </a:p>
      </dgm:t>
    </dgm:pt>
    <dgm:pt modelId="{FFA9AD93-F1AE-F849-A16C-336C0AD065AD}" type="sibTrans" cxnId="{9604B7C2-333E-514B-A879-2F3F82E36B54}">
      <dgm:prSet/>
      <dgm:spPr/>
      <dgm:t>
        <a:bodyPr/>
        <a:lstStyle/>
        <a:p>
          <a:endParaRPr lang="en-US"/>
        </a:p>
      </dgm:t>
    </dgm:pt>
    <dgm:pt modelId="{1458033C-6CA1-7947-99C3-3BF93B0D66F1}">
      <dgm:prSet/>
      <dgm:spPr/>
      <dgm:t>
        <a:bodyPr/>
        <a:lstStyle/>
        <a:p>
          <a:pPr rtl="0"/>
          <a:r>
            <a:rPr lang="en-US" b="1" dirty="0" smtClean="0">
              <a:latin typeface="+mj-lt"/>
            </a:rPr>
            <a:t> Involves trying all possible private keys</a:t>
          </a:r>
          <a:endParaRPr lang="en-US" dirty="0">
            <a:latin typeface="+mj-lt"/>
          </a:endParaRPr>
        </a:p>
      </dgm:t>
    </dgm:pt>
    <dgm:pt modelId="{B6998FB5-6A81-3945-BD49-669C56E71EE0}" type="parTrans" cxnId="{8EA37372-F7AA-7648-848C-35DF41E35937}">
      <dgm:prSet/>
      <dgm:spPr/>
      <dgm:t>
        <a:bodyPr/>
        <a:lstStyle/>
        <a:p>
          <a:endParaRPr lang="en-US"/>
        </a:p>
      </dgm:t>
    </dgm:pt>
    <dgm:pt modelId="{3EC4BE16-0D58-0C4B-9827-2F80107278B0}" type="sibTrans" cxnId="{8EA37372-F7AA-7648-848C-35DF41E35937}">
      <dgm:prSet/>
      <dgm:spPr/>
      <dgm:t>
        <a:bodyPr/>
        <a:lstStyle/>
        <a:p>
          <a:endParaRPr lang="en-US"/>
        </a:p>
      </dgm:t>
    </dgm:pt>
    <dgm:pt modelId="{619BE3F5-89F2-6B44-89E7-BC0435BAA363}">
      <dgm:prSet/>
      <dgm:spPr/>
      <dgm:t>
        <a:bodyPr/>
        <a:lstStyle/>
        <a:p>
          <a:pPr algn="ctr" rtl="0"/>
          <a:r>
            <a:rPr lang="en-US" b="1" dirty="0" smtClean="0">
              <a:solidFill>
                <a:schemeClr val="bg1"/>
              </a:solidFill>
              <a:latin typeface="+mj-lt"/>
            </a:rPr>
            <a:t>Mathematical attacks </a:t>
          </a:r>
          <a:endParaRPr lang="en-US" dirty="0">
            <a:solidFill>
              <a:schemeClr val="bg1"/>
            </a:solidFill>
            <a:latin typeface="+mj-lt"/>
          </a:endParaRPr>
        </a:p>
      </dgm:t>
    </dgm:pt>
    <dgm:pt modelId="{9D28DAAE-21A5-3C49-9492-37DDA3CD4E37}" type="parTrans" cxnId="{14F403BD-08A9-2945-B036-D680478B96A3}">
      <dgm:prSet/>
      <dgm:spPr/>
      <dgm:t>
        <a:bodyPr/>
        <a:lstStyle/>
        <a:p>
          <a:endParaRPr lang="en-US"/>
        </a:p>
      </dgm:t>
    </dgm:pt>
    <dgm:pt modelId="{FB5836C6-0216-2249-97FA-C1092B42BAC2}" type="sibTrans" cxnId="{14F403BD-08A9-2945-B036-D680478B96A3}">
      <dgm:prSet/>
      <dgm:spPr/>
      <dgm:t>
        <a:bodyPr/>
        <a:lstStyle/>
        <a:p>
          <a:endParaRPr lang="en-US"/>
        </a:p>
      </dgm:t>
    </dgm:pt>
    <dgm:pt modelId="{EDBA2F81-59C1-4E42-B80A-68E47FC5FD9E}">
      <dgm:prSet/>
      <dgm:spPr/>
      <dgm:t>
        <a:bodyPr/>
        <a:lstStyle/>
        <a:p>
          <a:pPr rtl="0"/>
          <a:r>
            <a:rPr lang="en-US" b="1" dirty="0" smtClean="0">
              <a:latin typeface="+mj-lt"/>
            </a:rPr>
            <a:t> There are several approaches, all equivalent in effort to factoring the product of two primes</a:t>
          </a:r>
          <a:endParaRPr lang="en-US" dirty="0">
            <a:latin typeface="+mj-lt"/>
          </a:endParaRPr>
        </a:p>
      </dgm:t>
    </dgm:pt>
    <dgm:pt modelId="{1EC53E01-D9CE-664C-B646-0F0B3DB59083}" type="parTrans" cxnId="{204D60F6-A8CD-0E48-8159-F58F03A0AE56}">
      <dgm:prSet/>
      <dgm:spPr/>
      <dgm:t>
        <a:bodyPr/>
        <a:lstStyle/>
        <a:p>
          <a:endParaRPr lang="en-US"/>
        </a:p>
      </dgm:t>
    </dgm:pt>
    <dgm:pt modelId="{F419E0C1-C7FE-C641-889C-31834DA1571F}" type="sibTrans" cxnId="{204D60F6-A8CD-0E48-8159-F58F03A0AE56}">
      <dgm:prSet/>
      <dgm:spPr/>
      <dgm:t>
        <a:bodyPr/>
        <a:lstStyle/>
        <a:p>
          <a:endParaRPr lang="en-US"/>
        </a:p>
      </dgm:t>
    </dgm:pt>
    <dgm:pt modelId="{B3BC4C98-E7E0-D84C-A9EB-D89EF261F483}">
      <dgm:prSet/>
      <dgm:spPr/>
      <dgm:t>
        <a:bodyPr/>
        <a:lstStyle/>
        <a:p>
          <a:pPr algn="ctr" rtl="0"/>
          <a:r>
            <a:rPr lang="en-US" b="1" dirty="0" smtClean="0">
              <a:solidFill>
                <a:schemeClr val="bg1"/>
              </a:solidFill>
              <a:latin typeface="+mj-lt"/>
            </a:rPr>
            <a:t>Timing attacks</a:t>
          </a:r>
          <a:endParaRPr lang="en-US" dirty="0">
            <a:solidFill>
              <a:schemeClr val="bg1"/>
            </a:solidFill>
            <a:latin typeface="+mj-lt"/>
          </a:endParaRPr>
        </a:p>
      </dgm:t>
    </dgm:pt>
    <dgm:pt modelId="{20B6B04A-E20A-4142-8ED6-1109330F68AE}" type="parTrans" cxnId="{CBEFE71B-65BB-EB41-9C9B-66E0A82B8D89}">
      <dgm:prSet/>
      <dgm:spPr/>
      <dgm:t>
        <a:bodyPr/>
        <a:lstStyle/>
        <a:p>
          <a:endParaRPr lang="en-US"/>
        </a:p>
      </dgm:t>
    </dgm:pt>
    <dgm:pt modelId="{CBC597E6-663E-A547-8721-7C441C9C90AD}" type="sibTrans" cxnId="{CBEFE71B-65BB-EB41-9C9B-66E0A82B8D89}">
      <dgm:prSet/>
      <dgm:spPr/>
      <dgm:t>
        <a:bodyPr/>
        <a:lstStyle/>
        <a:p>
          <a:endParaRPr lang="en-US"/>
        </a:p>
      </dgm:t>
    </dgm:pt>
    <dgm:pt modelId="{8BB5AE8B-6139-7B4C-87B5-D778BAF0B23C}">
      <dgm:prSet/>
      <dgm:spPr/>
      <dgm:t>
        <a:bodyPr/>
        <a:lstStyle/>
        <a:p>
          <a:pPr rtl="0"/>
          <a:r>
            <a:rPr lang="en-US" b="1" dirty="0" smtClean="0">
              <a:latin typeface="+mj-lt"/>
            </a:rPr>
            <a:t>These depend on the running time of the decryption algorithm</a:t>
          </a:r>
          <a:endParaRPr lang="en-US" dirty="0">
            <a:latin typeface="+mj-lt"/>
          </a:endParaRPr>
        </a:p>
      </dgm:t>
    </dgm:pt>
    <dgm:pt modelId="{16921429-2493-3344-A4D0-245D178654DA}" type="parTrans" cxnId="{49C9E5EF-E68E-FA4F-9EFF-FD653433920B}">
      <dgm:prSet/>
      <dgm:spPr/>
      <dgm:t>
        <a:bodyPr/>
        <a:lstStyle/>
        <a:p>
          <a:endParaRPr lang="en-US"/>
        </a:p>
      </dgm:t>
    </dgm:pt>
    <dgm:pt modelId="{E45698CE-CC19-C64C-AD3A-37F1A573CC66}" type="sibTrans" cxnId="{49C9E5EF-E68E-FA4F-9EFF-FD653433920B}">
      <dgm:prSet/>
      <dgm:spPr/>
      <dgm:t>
        <a:bodyPr/>
        <a:lstStyle/>
        <a:p>
          <a:endParaRPr lang="en-US"/>
        </a:p>
      </dgm:t>
    </dgm:pt>
    <dgm:pt modelId="{84140D8C-FC44-6E42-81B5-0461B3A85651}">
      <dgm:prSet/>
      <dgm:spPr/>
      <dgm:t>
        <a:bodyPr/>
        <a:lstStyle/>
        <a:p>
          <a:pPr algn="ctr" rtl="0"/>
          <a:r>
            <a:rPr lang="en-US" b="1" dirty="0" smtClean="0">
              <a:solidFill>
                <a:schemeClr val="bg1"/>
              </a:solidFill>
              <a:latin typeface="+mj-lt"/>
            </a:rPr>
            <a:t>Chosen </a:t>
          </a:r>
          <a:r>
            <a:rPr lang="en-US" b="1" dirty="0" err="1" smtClean="0">
              <a:solidFill>
                <a:schemeClr val="bg1"/>
              </a:solidFill>
              <a:latin typeface="+mj-lt"/>
            </a:rPr>
            <a:t>ciphertext</a:t>
          </a:r>
          <a:r>
            <a:rPr lang="en-US" b="1" dirty="0" smtClean="0">
              <a:solidFill>
                <a:schemeClr val="bg1"/>
              </a:solidFill>
              <a:latin typeface="+mj-lt"/>
            </a:rPr>
            <a:t> attacks</a:t>
          </a:r>
          <a:endParaRPr lang="en-US" dirty="0">
            <a:solidFill>
              <a:schemeClr val="bg1"/>
            </a:solidFill>
            <a:latin typeface="+mj-lt"/>
          </a:endParaRPr>
        </a:p>
      </dgm:t>
    </dgm:pt>
    <dgm:pt modelId="{2337301E-2452-3147-A991-24D57F603896}" type="parTrans" cxnId="{FA7BF8EA-4D61-9F47-8229-81A55B57564E}">
      <dgm:prSet/>
      <dgm:spPr/>
      <dgm:t>
        <a:bodyPr/>
        <a:lstStyle/>
        <a:p>
          <a:endParaRPr lang="en-US"/>
        </a:p>
      </dgm:t>
    </dgm:pt>
    <dgm:pt modelId="{1E065F3C-1245-2E43-AFEB-20DE914BB7F4}" type="sibTrans" cxnId="{FA7BF8EA-4D61-9F47-8229-81A55B57564E}">
      <dgm:prSet/>
      <dgm:spPr/>
      <dgm:t>
        <a:bodyPr/>
        <a:lstStyle/>
        <a:p>
          <a:endParaRPr lang="en-US"/>
        </a:p>
      </dgm:t>
    </dgm:pt>
    <dgm:pt modelId="{8E03244E-F44C-7D48-898A-B61C98364F57}">
      <dgm:prSet/>
      <dgm:spPr/>
      <dgm:t>
        <a:bodyPr/>
        <a:lstStyle/>
        <a:p>
          <a:pPr rtl="0"/>
          <a:r>
            <a:rPr lang="en-US" b="1" dirty="0" smtClean="0">
              <a:latin typeface="+mj-lt"/>
            </a:rPr>
            <a:t>This type of attack exploits properties of the RSA algorithm</a:t>
          </a:r>
          <a:endParaRPr lang="en-US" b="1" dirty="0">
            <a:latin typeface="+mj-lt"/>
          </a:endParaRPr>
        </a:p>
      </dgm:t>
    </dgm:pt>
    <dgm:pt modelId="{B25EDFC4-AD9E-6C4B-9D3C-01B9F8600914}" type="parTrans" cxnId="{01C97FE0-40C1-D342-A430-66A93D651BD5}">
      <dgm:prSet/>
      <dgm:spPr/>
      <dgm:t>
        <a:bodyPr/>
        <a:lstStyle/>
        <a:p>
          <a:endParaRPr lang="en-US"/>
        </a:p>
      </dgm:t>
    </dgm:pt>
    <dgm:pt modelId="{27080B3E-A1B9-BF49-9326-B7B54115A0C1}" type="sibTrans" cxnId="{01C97FE0-40C1-D342-A430-66A93D651BD5}">
      <dgm:prSet/>
      <dgm:spPr/>
      <dgm:t>
        <a:bodyPr/>
        <a:lstStyle/>
        <a:p>
          <a:endParaRPr lang="en-US"/>
        </a:p>
      </dgm:t>
    </dgm:pt>
    <dgm:pt modelId="{7A849A3E-FE65-774B-A756-35A94A92A757}" type="pres">
      <dgm:prSet presAssocID="{FA38D039-E213-7647-B0FD-87AC2876A7D8}" presName="linear" presStyleCnt="0">
        <dgm:presLayoutVars>
          <dgm:dir/>
          <dgm:animLvl val="lvl"/>
          <dgm:resizeHandles val="exact"/>
        </dgm:presLayoutVars>
      </dgm:prSet>
      <dgm:spPr/>
      <dgm:t>
        <a:bodyPr/>
        <a:lstStyle/>
        <a:p>
          <a:endParaRPr lang="en-US"/>
        </a:p>
      </dgm:t>
    </dgm:pt>
    <dgm:pt modelId="{A7623E03-BE28-6346-9312-3EA2D9EF497E}" type="pres">
      <dgm:prSet presAssocID="{A40AF258-93CD-B345-9E6A-B152F686F30D}" presName="parentLin" presStyleCnt="0"/>
      <dgm:spPr/>
    </dgm:pt>
    <dgm:pt modelId="{D3C5AAEA-6FCA-8A41-8888-7E5477699436}" type="pres">
      <dgm:prSet presAssocID="{A40AF258-93CD-B345-9E6A-B152F686F30D}" presName="parentLeftMargin" presStyleLbl="node1" presStyleIdx="0" presStyleCnt="4"/>
      <dgm:spPr/>
      <dgm:t>
        <a:bodyPr/>
        <a:lstStyle/>
        <a:p>
          <a:endParaRPr lang="en-US"/>
        </a:p>
      </dgm:t>
    </dgm:pt>
    <dgm:pt modelId="{31C21910-FB68-254B-8EB6-4676750F158C}" type="pres">
      <dgm:prSet presAssocID="{A40AF258-93CD-B345-9E6A-B152F686F30D}" presName="parentText" presStyleLbl="node1" presStyleIdx="0" presStyleCnt="4" custScaleX="28572">
        <dgm:presLayoutVars>
          <dgm:chMax val="0"/>
          <dgm:bulletEnabled val="1"/>
        </dgm:presLayoutVars>
      </dgm:prSet>
      <dgm:spPr/>
      <dgm:t>
        <a:bodyPr/>
        <a:lstStyle/>
        <a:p>
          <a:endParaRPr lang="en-US"/>
        </a:p>
      </dgm:t>
    </dgm:pt>
    <dgm:pt modelId="{27F8C201-CA41-DB46-B28B-59EAFB2AE85C}" type="pres">
      <dgm:prSet presAssocID="{A40AF258-93CD-B345-9E6A-B152F686F30D}" presName="negativeSpace" presStyleCnt="0"/>
      <dgm:spPr/>
    </dgm:pt>
    <dgm:pt modelId="{EB712756-6695-FD40-932E-4CACF301B419}" type="pres">
      <dgm:prSet presAssocID="{A40AF258-93CD-B345-9E6A-B152F686F30D}" presName="childText" presStyleLbl="conFgAcc1" presStyleIdx="0" presStyleCnt="4">
        <dgm:presLayoutVars>
          <dgm:bulletEnabled val="1"/>
        </dgm:presLayoutVars>
      </dgm:prSet>
      <dgm:spPr/>
      <dgm:t>
        <a:bodyPr/>
        <a:lstStyle/>
        <a:p>
          <a:endParaRPr lang="en-US"/>
        </a:p>
      </dgm:t>
    </dgm:pt>
    <dgm:pt modelId="{323EE924-DEAC-274D-BEF8-EF9F29DF665E}" type="pres">
      <dgm:prSet presAssocID="{FFA9AD93-F1AE-F849-A16C-336C0AD065AD}" presName="spaceBetweenRectangles" presStyleCnt="0"/>
      <dgm:spPr/>
    </dgm:pt>
    <dgm:pt modelId="{1917397F-8A8C-944F-8EA5-8C430ED5B84B}" type="pres">
      <dgm:prSet presAssocID="{619BE3F5-89F2-6B44-89E7-BC0435BAA363}" presName="parentLin" presStyleCnt="0"/>
      <dgm:spPr/>
    </dgm:pt>
    <dgm:pt modelId="{0B13E7B3-6B86-0143-BE15-6DE1CFA9E37C}" type="pres">
      <dgm:prSet presAssocID="{619BE3F5-89F2-6B44-89E7-BC0435BAA363}" presName="parentLeftMargin" presStyleLbl="node1" presStyleIdx="0" presStyleCnt="4"/>
      <dgm:spPr/>
      <dgm:t>
        <a:bodyPr/>
        <a:lstStyle/>
        <a:p>
          <a:endParaRPr lang="en-US"/>
        </a:p>
      </dgm:t>
    </dgm:pt>
    <dgm:pt modelId="{D35413F1-9F59-5947-AA6B-E7E8083F17CC}" type="pres">
      <dgm:prSet presAssocID="{619BE3F5-89F2-6B44-89E7-BC0435BAA363}" presName="parentText" presStyleLbl="node1" presStyleIdx="1" presStyleCnt="4" custScaleX="41799">
        <dgm:presLayoutVars>
          <dgm:chMax val="0"/>
          <dgm:bulletEnabled val="1"/>
        </dgm:presLayoutVars>
      </dgm:prSet>
      <dgm:spPr/>
      <dgm:t>
        <a:bodyPr/>
        <a:lstStyle/>
        <a:p>
          <a:endParaRPr lang="en-US"/>
        </a:p>
      </dgm:t>
    </dgm:pt>
    <dgm:pt modelId="{6F229925-6429-A444-A9CA-7AB30D3E9E32}" type="pres">
      <dgm:prSet presAssocID="{619BE3F5-89F2-6B44-89E7-BC0435BAA363}" presName="negativeSpace" presStyleCnt="0"/>
      <dgm:spPr/>
    </dgm:pt>
    <dgm:pt modelId="{EC09CA4B-3FD6-5C44-892C-42B9C81D140C}" type="pres">
      <dgm:prSet presAssocID="{619BE3F5-89F2-6B44-89E7-BC0435BAA363}" presName="childText" presStyleLbl="conFgAcc1" presStyleIdx="1" presStyleCnt="4">
        <dgm:presLayoutVars>
          <dgm:bulletEnabled val="1"/>
        </dgm:presLayoutVars>
      </dgm:prSet>
      <dgm:spPr/>
      <dgm:t>
        <a:bodyPr/>
        <a:lstStyle/>
        <a:p>
          <a:endParaRPr lang="en-US"/>
        </a:p>
      </dgm:t>
    </dgm:pt>
    <dgm:pt modelId="{FCE80450-9D49-8746-8FFD-7F224FD3210E}" type="pres">
      <dgm:prSet presAssocID="{FB5836C6-0216-2249-97FA-C1092B42BAC2}" presName="spaceBetweenRectangles" presStyleCnt="0"/>
      <dgm:spPr/>
    </dgm:pt>
    <dgm:pt modelId="{A244133F-0B24-914E-A387-372F4758965C}" type="pres">
      <dgm:prSet presAssocID="{B3BC4C98-E7E0-D84C-A9EB-D89EF261F483}" presName="parentLin" presStyleCnt="0"/>
      <dgm:spPr/>
    </dgm:pt>
    <dgm:pt modelId="{610EA285-B828-7744-BE3A-65DB6E964F79}" type="pres">
      <dgm:prSet presAssocID="{B3BC4C98-E7E0-D84C-A9EB-D89EF261F483}" presName="parentLeftMargin" presStyleLbl="node1" presStyleIdx="1" presStyleCnt="4"/>
      <dgm:spPr/>
      <dgm:t>
        <a:bodyPr/>
        <a:lstStyle/>
        <a:p>
          <a:endParaRPr lang="en-US"/>
        </a:p>
      </dgm:t>
    </dgm:pt>
    <dgm:pt modelId="{45F7CA87-C20D-5B4F-9EB9-3546D0EEAACC}" type="pres">
      <dgm:prSet presAssocID="{B3BC4C98-E7E0-D84C-A9EB-D89EF261F483}" presName="parentText" presStyleLbl="node1" presStyleIdx="2" presStyleCnt="4" custScaleX="39154">
        <dgm:presLayoutVars>
          <dgm:chMax val="0"/>
          <dgm:bulletEnabled val="1"/>
        </dgm:presLayoutVars>
      </dgm:prSet>
      <dgm:spPr/>
      <dgm:t>
        <a:bodyPr/>
        <a:lstStyle/>
        <a:p>
          <a:endParaRPr lang="en-US"/>
        </a:p>
      </dgm:t>
    </dgm:pt>
    <dgm:pt modelId="{93542EF6-B419-5D42-A291-1B230310FF5A}" type="pres">
      <dgm:prSet presAssocID="{B3BC4C98-E7E0-D84C-A9EB-D89EF261F483}" presName="negativeSpace" presStyleCnt="0"/>
      <dgm:spPr/>
    </dgm:pt>
    <dgm:pt modelId="{12C346F6-CC36-4F47-9E2F-323E67749818}" type="pres">
      <dgm:prSet presAssocID="{B3BC4C98-E7E0-D84C-A9EB-D89EF261F483}" presName="childText" presStyleLbl="conFgAcc1" presStyleIdx="2" presStyleCnt="4">
        <dgm:presLayoutVars>
          <dgm:bulletEnabled val="1"/>
        </dgm:presLayoutVars>
      </dgm:prSet>
      <dgm:spPr/>
      <dgm:t>
        <a:bodyPr/>
        <a:lstStyle/>
        <a:p>
          <a:endParaRPr lang="en-US"/>
        </a:p>
      </dgm:t>
    </dgm:pt>
    <dgm:pt modelId="{087F2110-7E4E-E740-A4A9-CD6B6A070D9A}" type="pres">
      <dgm:prSet presAssocID="{CBC597E6-663E-A547-8721-7C441C9C90AD}" presName="spaceBetweenRectangles" presStyleCnt="0"/>
      <dgm:spPr/>
    </dgm:pt>
    <dgm:pt modelId="{1D764877-F51A-7C41-B051-9206B1F4C54A}" type="pres">
      <dgm:prSet presAssocID="{84140D8C-FC44-6E42-81B5-0461B3A85651}" presName="parentLin" presStyleCnt="0"/>
      <dgm:spPr/>
    </dgm:pt>
    <dgm:pt modelId="{5218F443-BD0E-E949-9107-F5C5EE1BD49C}" type="pres">
      <dgm:prSet presAssocID="{84140D8C-FC44-6E42-81B5-0461B3A85651}" presName="parentLeftMargin" presStyleLbl="node1" presStyleIdx="2" presStyleCnt="4"/>
      <dgm:spPr/>
      <dgm:t>
        <a:bodyPr/>
        <a:lstStyle/>
        <a:p>
          <a:endParaRPr lang="en-US"/>
        </a:p>
      </dgm:t>
    </dgm:pt>
    <dgm:pt modelId="{2BE25A98-FB03-5F47-9C20-05EE0FC5B37C}" type="pres">
      <dgm:prSet presAssocID="{84140D8C-FC44-6E42-81B5-0461B3A85651}" presName="parentText" presStyleLbl="node1" presStyleIdx="3" presStyleCnt="4" custScaleX="49736">
        <dgm:presLayoutVars>
          <dgm:chMax val="0"/>
          <dgm:bulletEnabled val="1"/>
        </dgm:presLayoutVars>
      </dgm:prSet>
      <dgm:spPr/>
      <dgm:t>
        <a:bodyPr/>
        <a:lstStyle/>
        <a:p>
          <a:endParaRPr lang="en-US"/>
        </a:p>
      </dgm:t>
    </dgm:pt>
    <dgm:pt modelId="{93D5D4BD-C26E-E141-BE15-2161EB653132}" type="pres">
      <dgm:prSet presAssocID="{84140D8C-FC44-6E42-81B5-0461B3A85651}" presName="negativeSpace" presStyleCnt="0"/>
      <dgm:spPr/>
    </dgm:pt>
    <dgm:pt modelId="{947A1694-E3AE-0342-8C72-0D12833E5883}" type="pres">
      <dgm:prSet presAssocID="{84140D8C-FC44-6E42-81B5-0461B3A85651}" presName="childText" presStyleLbl="conFgAcc1" presStyleIdx="3" presStyleCnt="4">
        <dgm:presLayoutVars>
          <dgm:bulletEnabled val="1"/>
        </dgm:presLayoutVars>
      </dgm:prSet>
      <dgm:spPr/>
      <dgm:t>
        <a:bodyPr/>
        <a:lstStyle/>
        <a:p>
          <a:endParaRPr lang="en-US"/>
        </a:p>
      </dgm:t>
    </dgm:pt>
  </dgm:ptLst>
  <dgm:cxnLst>
    <dgm:cxn modelId="{61C5B53A-0DBE-A543-8ACB-73D72B9AEA31}" type="presOf" srcId="{EDBA2F81-59C1-4E42-B80A-68E47FC5FD9E}" destId="{EC09CA4B-3FD6-5C44-892C-42B9C81D140C}" srcOrd="0" destOrd="0" presId="urn:microsoft.com/office/officeart/2005/8/layout/list1"/>
    <dgm:cxn modelId="{204D60F6-A8CD-0E48-8159-F58F03A0AE56}" srcId="{619BE3F5-89F2-6B44-89E7-BC0435BAA363}" destId="{EDBA2F81-59C1-4E42-B80A-68E47FC5FD9E}" srcOrd="0" destOrd="0" parTransId="{1EC53E01-D9CE-664C-B646-0F0B3DB59083}" sibTransId="{F419E0C1-C7FE-C641-889C-31834DA1571F}"/>
    <dgm:cxn modelId="{BE2660DA-CADD-5647-A65C-8DEBFE4C62D3}" type="presOf" srcId="{8E03244E-F44C-7D48-898A-B61C98364F57}" destId="{947A1694-E3AE-0342-8C72-0D12833E5883}" srcOrd="0" destOrd="0" presId="urn:microsoft.com/office/officeart/2005/8/layout/list1"/>
    <dgm:cxn modelId="{14F403BD-08A9-2945-B036-D680478B96A3}" srcId="{FA38D039-E213-7647-B0FD-87AC2876A7D8}" destId="{619BE3F5-89F2-6B44-89E7-BC0435BAA363}" srcOrd="1" destOrd="0" parTransId="{9D28DAAE-21A5-3C49-9492-37DDA3CD4E37}" sibTransId="{FB5836C6-0216-2249-97FA-C1092B42BAC2}"/>
    <dgm:cxn modelId="{8EA37372-F7AA-7648-848C-35DF41E35937}" srcId="{A40AF258-93CD-B345-9E6A-B152F686F30D}" destId="{1458033C-6CA1-7947-99C3-3BF93B0D66F1}" srcOrd="0" destOrd="0" parTransId="{B6998FB5-6A81-3945-BD49-669C56E71EE0}" sibTransId="{3EC4BE16-0D58-0C4B-9827-2F80107278B0}"/>
    <dgm:cxn modelId="{49C9E5EF-E68E-FA4F-9EFF-FD653433920B}" srcId="{B3BC4C98-E7E0-D84C-A9EB-D89EF261F483}" destId="{8BB5AE8B-6139-7B4C-87B5-D778BAF0B23C}" srcOrd="0" destOrd="0" parTransId="{16921429-2493-3344-A4D0-245D178654DA}" sibTransId="{E45698CE-CC19-C64C-AD3A-37F1A573CC66}"/>
    <dgm:cxn modelId="{CBEFE71B-65BB-EB41-9C9B-66E0A82B8D89}" srcId="{FA38D039-E213-7647-B0FD-87AC2876A7D8}" destId="{B3BC4C98-E7E0-D84C-A9EB-D89EF261F483}" srcOrd="2" destOrd="0" parTransId="{20B6B04A-E20A-4142-8ED6-1109330F68AE}" sibTransId="{CBC597E6-663E-A547-8721-7C441C9C90AD}"/>
    <dgm:cxn modelId="{9DBF360F-9606-FC45-AB18-737497D95215}" type="presOf" srcId="{84140D8C-FC44-6E42-81B5-0461B3A85651}" destId="{2BE25A98-FB03-5F47-9C20-05EE0FC5B37C}" srcOrd="1" destOrd="0" presId="urn:microsoft.com/office/officeart/2005/8/layout/list1"/>
    <dgm:cxn modelId="{9604B7C2-333E-514B-A879-2F3F82E36B54}" srcId="{FA38D039-E213-7647-B0FD-87AC2876A7D8}" destId="{A40AF258-93CD-B345-9E6A-B152F686F30D}" srcOrd="0" destOrd="0" parTransId="{7DD36BE6-6398-7540-AB93-CE1F17027A0E}" sibTransId="{FFA9AD93-F1AE-F849-A16C-336C0AD065AD}"/>
    <dgm:cxn modelId="{3BD68495-5A88-5E42-AC0E-8C9AB160AA25}" type="presOf" srcId="{B3BC4C98-E7E0-D84C-A9EB-D89EF261F483}" destId="{610EA285-B828-7744-BE3A-65DB6E964F79}" srcOrd="0" destOrd="0" presId="urn:microsoft.com/office/officeart/2005/8/layout/list1"/>
    <dgm:cxn modelId="{201B7670-8B73-034F-B152-0A9ACAD3B736}" type="presOf" srcId="{8BB5AE8B-6139-7B4C-87B5-D778BAF0B23C}" destId="{12C346F6-CC36-4F47-9E2F-323E67749818}" srcOrd="0" destOrd="0" presId="urn:microsoft.com/office/officeart/2005/8/layout/list1"/>
    <dgm:cxn modelId="{EA933776-62B5-874E-A6DE-786624127D01}" type="presOf" srcId="{A40AF258-93CD-B345-9E6A-B152F686F30D}" destId="{D3C5AAEA-6FCA-8A41-8888-7E5477699436}" srcOrd="0" destOrd="0" presId="urn:microsoft.com/office/officeart/2005/8/layout/list1"/>
    <dgm:cxn modelId="{01C97FE0-40C1-D342-A430-66A93D651BD5}" srcId="{84140D8C-FC44-6E42-81B5-0461B3A85651}" destId="{8E03244E-F44C-7D48-898A-B61C98364F57}" srcOrd="0" destOrd="0" parTransId="{B25EDFC4-AD9E-6C4B-9D3C-01B9F8600914}" sibTransId="{27080B3E-A1B9-BF49-9326-B7B54115A0C1}"/>
    <dgm:cxn modelId="{4CCB734E-2DD2-0441-A27A-A007BF2CEF5E}" type="presOf" srcId="{A40AF258-93CD-B345-9E6A-B152F686F30D}" destId="{31C21910-FB68-254B-8EB6-4676750F158C}" srcOrd="1" destOrd="0" presId="urn:microsoft.com/office/officeart/2005/8/layout/list1"/>
    <dgm:cxn modelId="{8CC51859-B1CF-FD40-93B3-8268864037C5}" type="presOf" srcId="{84140D8C-FC44-6E42-81B5-0461B3A85651}" destId="{5218F443-BD0E-E949-9107-F5C5EE1BD49C}" srcOrd="0" destOrd="0" presId="urn:microsoft.com/office/officeart/2005/8/layout/list1"/>
    <dgm:cxn modelId="{39CF2CB7-62FE-F645-B71B-AB3DAA1F6A2F}" type="presOf" srcId="{1458033C-6CA1-7947-99C3-3BF93B0D66F1}" destId="{EB712756-6695-FD40-932E-4CACF301B419}" srcOrd="0" destOrd="0" presId="urn:microsoft.com/office/officeart/2005/8/layout/list1"/>
    <dgm:cxn modelId="{95D524DD-042C-BA46-8694-7BC0B87A921E}" type="presOf" srcId="{619BE3F5-89F2-6B44-89E7-BC0435BAA363}" destId="{D35413F1-9F59-5947-AA6B-E7E8083F17CC}" srcOrd="1" destOrd="0" presId="urn:microsoft.com/office/officeart/2005/8/layout/list1"/>
    <dgm:cxn modelId="{45EF0C8A-B6DD-3643-9D98-775AA82938E3}" type="presOf" srcId="{619BE3F5-89F2-6B44-89E7-BC0435BAA363}" destId="{0B13E7B3-6B86-0143-BE15-6DE1CFA9E37C}" srcOrd="0" destOrd="0" presId="urn:microsoft.com/office/officeart/2005/8/layout/list1"/>
    <dgm:cxn modelId="{632F7BFC-E1F0-8E44-A40C-CBA7DF488545}" type="presOf" srcId="{B3BC4C98-E7E0-D84C-A9EB-D89EF261F483}" destId="{45F7CA87-C20D-5B4F-9EB9-3546D0EEAACC}" srcOrd="1" destOrd="0" presId="urn:microsoft.com/office/officeart/2005/8/layout/list1"/>
    <dgm:cxn modelId="{7C858B3A-1B70-A249-82B8-BFA616CB7934}" type="presOf" srcId="{FA38D039-E213-7647-B0FD-87AC2876A7D8}" destId="{7A849A3E-FE65-774B-A756-35A94A92A757}" srcOrd="0" destOrd="0" presId="urn:microsoft.com/office/officeart/2005/8/layout/list1"/>
    <dgm:cxn modelId="{FA7BF8EA-4D61-9F47-8229-81A55B57564E}" srcId="{FA38D039-E213-7647-B0FD-87AC2876A7D8}" destId="{84140D8C-FC44-6E42-81B5-0461B3A85651}" srcOrd="3" destOrd="0" parTransId="{2337301E-2452-3147-A991-24D57F603896}" sibTransId="{1E065F3C-1245-2E43-AFEB-20DE914BB7F4}"/>
    <dgm:cxn modelId="{AEEBB9E4-C5F7-D04A-B96B-856B3780871D}" type="presParOf" srcId="{7A849A3E-FE65-774B-A756-35A94A92A757}" destId="{A7623E03-BE28-6346-9312-3EA2D9EF497E}" srcOrd="0" destOrd="0" presId="urn:microsoft.com/office/officeart/2005/8/layout/list1"/>
    <dgm:cxn modelId="{8157671C-6295-BB44-888D-D076860678BD}" type="presParOf" srcId="{A7623E03-BE28-6346-9312-3EA2D9EF497E}" destId="{D3C5AAEA-6FCA-8A41-8888-7E5477699436}" srcOrd="0" destOrd="0" presId="urn:microsoft.com/office/officeart/2005/8/layout/list1"/>
    <dgm:cxn modelId="{E69321E9-2547-844B-AB04-9FF58EA61ED0}" type="presParOf" srcId="{A7623E03-BE28-6346-9312-3EA2D9EF497E}" destId="{31C21910-FB68-254B-8EB6-4676750F158C}" srcOrd="1" destOrd="0" presId="urn:microsoft.com/office/officeart/2005/8/layout/list1"/>
    <dgm:cxn modelId="{588DFF73-8083-A743-A790-948928A5F80D}" type="presParOf" srcId="{7A849A3E-FE65-774B-A756-35A94A92A757}" destId="{27F8C201-CA41-DB46-B28B-59EAFB2AE85C}" srcOrd="1" destOrd="0" presId="urn:microsoft.com/office/officeart/2005/8/layout/list1"/>
    <dgm:cxn modelId="{8F9B9CCC-F9FB-1F44-B03D-572D0EDE002C}" type="presParOf" srcId="{7A849A3E-FE65-774B-A756-35A94A92A757}" destId="{EB712756-6695-FD40-932E-4CACF301B419}" srcOrd="2" destOrd="0" presId="urn:microsoft.com/office/officeart/2005/8/layout/list1"/>
    <dgm:cxn modelId="{38765A9E-37E0-6140-BD4F-65AACD957836}" type="presParOf" srcId="{7A849A3E-FE65-774B-A756-35A94A92A757}" destId="{323EE924-DEAC-274D-BEF8-EF9F29DF665E}" srcOrd="3" destOrd="0" presId="urn:microsoft.com/office/officeart/2005/8/layout/list1"/>
    <dgm:cxn modelId="{2BBC1E3F-6E3F-E445-AF0E-804E028DAC4B}" type="presParOf" srcId="{7A849A3E-FE65-774B-A756-35A94A92A757}" destId="{1917397F-8A8C-944F-8EA5-8C430ED5B84B}" srcOrd="4" destOrd="0" presId="urn:microsoft.com/office/officeart/2005/8/layout/list1"/>
    <dgm:cxn modelId="{0AD9A4D9-B6F7-6849-9C6A-762766D5E7D3}" type="presParOf" srcId="{1917397F-8A8C-944F-8EA5-8C430ED5B84B}" destId="{0B13E7B3-6B86-0143-BE15-6DE1CFA9E37C}" srcOrd="0" destOrd="0" presId="urn:microsoft.com/office/officeart/2005/8/layout/list1"/>
    <dgm:cxn modelId="{EAD21135-CCA6-6A49-A580-D8BF23169B97}" type="presParOf" srcId="{1917397F-8A8C-944F-8EA5-8C430ED5B84B}" destId="{D35413F1-9F59-5947-AA6B-E7E8083F17CC}" srcOrd="1" destOrd="0" presId="urn:microsoft.com/office/officeart/2005/8/layout/list1"/>
    <dgm:cxn modelId="{0527967C-CFA1-6C42-A850-98C7F30DCC90}" type="presParOf" srcId="{7A849A3E-FE65-774B-A756-35A94A92A757}" destId="{6F229925-6429-A444-A9CA-7AB30D3E9E32}" srcOrd="5" destOrd="0" presId="urn:microsoft.com/office/officeart/2005/8/layout/list1"/>
    <dgm:cxn modelId="{06250656-D546-1745-A5EF-0937733A1735}" type="presParOf" srcId="{7A849A3E-FE65-774B-A756-35A94A92A757}" destId="{EC09CA4B-3FD6-5C44-892C-42B9C81D140C}" srcOrd="6" destOrd="0" presId="urn:microsoft.com/office/officeart/2005/8/layout/list1"/>
    <dgm:cxn modelId="{722DAA97-96F1-3C4C-9062-BBB8C5A43428}" type="presParOf" srcId="{7A849A3E-FE65-774B-A756-35A94A92A757}" destId="{FCE80450-9D49-8746-8FFD-7F224FD3210E}" srcOrd="7" destOrd="0" presId="urn:microsoft.com/office/officeart/2005/8/layout/list1"/>
    <dgm:cxn modelId="{1C7695DB-7CA0-4F47-A506-DA43F0D87EAF}" type="presParOf" srcId="{7A849A3E-FE65-774B-A756-35A94A92A757}" destId="{A244133F-0B24-914E-A387-372F4758965C}" srcOrd="8" destOrd="0" presId="urn:microsoft.com/office/officeart/2005/8/layout/list1"/>
    <dgm:cxn modelId="{D1995F06-8047-4342-95DA-C64F7A8937A9}" type="presParOf" srcId="{A244133F-0B24-914E-A387-372F4758965C}" destId="{610EA285-B828-7744-BE3A-65DB6E964F79}" srcOrd="0" destOrd="0" presId="urn:microsoft.com/office/officeart/2005/8/layout/list1"/>
    <dgm:cxn modelId="{36B3BBFB-4D81-4746-B90E-001D9B1B1802}" type="presParOf" srcId="{A244133F-0B24-914E-A387-372F4758965C}" destId="{45F7CA87-C20D-5B4F-9EB9-3546D0EEAACC}" srcOrd="1" destOrd="0" presId="urn:microsoft.com/office/officeart/2005/8/layout/list1"/>
    <dgm:cxn modelId="{68AE806A-730A-114B-820D-4882A1318F1B}" type="presParOf" srcId="{7A849A3E-FE65-774B-A756-35A94A92A757}" destId="{93542EF6-B419-5D42-A291-1B230310FF5A}" srcOrd="9" destOrd="0" presId="urn:microsoft.com/office/officeart/2005/8/layout/list1"/>
    <dgm:cxn modelId="{10B6C13D-FFAE-5948-8CA1-D79112BB10B7}" type="presParOf" srcId="{7A849A3E-FE65-774B-A756-35A94A92A757}" destId="{12C346F6-CC36-4F47-9E2F-323E67749818}" srcOrd="10" destOrd="0" presId="urn:microsoft.com/office/officeart/2005/8/layout/list1"/>
    <dgm:cxn modelId="{C8EAF7C5-6871-4D40-8E0A-774D42130EBA}" type="presParOf" srcId="{7A849A3E-FE65-774B-A756-35A94A92A757}" destId="{087F2110-7E4E-E740-A4A9-CD6B6A070D9A}" srcOrd="11" destOrd="0" presId="urn:microsoft.com/office/officeart/2005/8/layout/list1"/>
    <dgm:cxn modelId="{D7D47D25-352E-544B-824C-348167D59B61}" type="presParOf" srcId="{7A849A3E-FE65-774B-A756-35A94A92A757}" destId="{1D764877-F51A-7C41-B051-9206B1F4C54A}" srcOrd="12" destOrd="0" presId="urn:microsoft.com/office/officeart/2005/8/layout/list1"/>
    <dgm:cxn modelId="{6C1F67FD-F77E-3F46-A511-25A9C4236656}" type="presParOf" srcId="{1D764877-F51A-7C41-B051-9206B1F4C54A}" destId="{5218F443-BD0E-E949-9107-F5C5EE1BD49C}" srcOrd="0" destOrd="0" presId="urn:microsoft.com/office/officeart/2005/8/layout/list1"/>
    <dgm:cxn modelId="{E81A7B5C-4D97-A141-99DE-EE7DA7484416}" type="presParOf" srcId="{1D764877-F51A-7C41-B051-9206B1F4C54A}" destId="{2BE25A98-FB03-5F47-9C20-05EE0FC5B37C}" srcOrd="1" destOrd="0" presId="urn:microsoft.com/office/officeart/2005/8/layout/list1"/>
    <dgm:cxn modelId="{366BCA19-0028-3048-9358-F781EB8D8472}" type="presParOf" srcId="{7A849A3E-FE65-774B-A756-35A94A92A757}" destId="{93D5D4BD-C26E-E141-BE15-2161EB653132}" srcOrd="13" destOrd="0" presId="urn:microsoft.com/office/officeart/2005/8/layout/list1"/>
    <dgm:cxn modelId="{8912FDAE-5D91-204D-B5EB-63912C91FE74}" type="presParOf" srcId="{7A849A3E-FE65-774B-A756-35A94A92A757}" destId="{947A1694-E3AE-0342-8C72-0D12833E588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91092B5-C63B-4649-ADCF-8942DC59D02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80F175A-F7C5-8445-A1CA-FF7A8486F275}">
      <dgm:prSet/>
      <dgm:spPr>
        <a:solidFill>
          <a:schemeClr val="accent2"/>
        </a:solidFill>
        <a:ln>
          <a:solidFill>
            <a:schemeClr val="tx1"/>
          </a:solidFill>
        </a:ln>
      </dgm:spPr>
      <dgm:t>
        <a:bodyPr/>
        <a:lstStyle/>
        <a:p>
          <a:pPr rtl="0"/>
          <a:r>
            <a:rPr lang="en-US" b="1" dirty="0" smtClean="0">
              <a:solidFill>
                <a:schemeClr val="bg1"/>
              </a:solidFill>
              <a:latin typeface="+mj-lt"/>
            </a:rPr>
            <a:t>Have</a:t>
          </a:r>
          <a:endParaRPr lang="en-US" dirty="0">
            <a:solidFill>
              <a:schemeClr val="bg1"/>
            </a:solidFill>
            <a:latin typeface="+mj-lt"/>
          </a:endParaRPr>
        </a:p>
      </dgm:t>
    </dgm:pt>
    <dgm:pt modelId="{DD4CD3A3-246B-2E47-A027-03571E97CE5E}" type="parTrans" cxnId="{65397DE4-9132-1E4D-9336-2B25EFEA9409}">
      <dgm:prSet/>
      <dgm:spPr/>
      <dgm:t>
        <a:bodyPr/>
        <a:lstStyle/>
        <a:p>
          <a:endParaRPr lang="en-US"/>
        </a:p>
      </dgm:t>
    </dgm:pt>
    <dgm:pt modelId="{98A21CA1-1BA9-5447-BB3E-1DB97AFCCB15}" type="sibTrans" cxnId="{65397DE4-9132-1E4D-9336-2B25EFEA9409}">
      <dgm:prSet/>
      <dgm:spPr>
        <a:solidFill>
          <a:schemeClr val="tx1"/>
        </a:solidFill>
        <a:ln>
          <a:solidFill>
            <a:schemeClr val="bg1"/>
          </a:solidFill>
        </a:ln>
      </dgm:spPr>
      <dgm:t>
        <a:bodyPr/>
        <a:lstStyle/>
        <a:p>
          <a:endParaRPr lang="en-US"/>
        </a:p>
      </dgm:t>
    </dgm:pt>
    <dgm:pt modelId="{0B57BCE3-9767-1243-B13E-85FE8DD3308C}">
      <dgm:prSet/>
      <dgm:spPr>
        <a:solidFill>
          <a:schemeClr val="accent2"/>
        </a:solidFill>
        <a:ln>
          <a:solidFill>
            <a:schemeClr val="tx1"/>
          </a:solidFill>
        </a:ln>
      </dgm:spPr>
      <dgm:t>
        <a:bodyPr/>
        <a:lstStyle/>
        <a:p>
          <a:pPr rtl="0"/>
          <a:r>
            <a:rPr lang="en-US" b="1" dirty="0" smtClean="0">
              <a:solidFill>
                <a:schemeClr val="bg1"/>
              </a:solidFill>
              <a:latin typeface="+mj-lt"/>
            </a:rPr>
            <a:t>Prime number </a:t>
          </a:r>
          <a:r>
            <a:rPr lang="en-US" b="1" i="1" dirty="0" smtClean="0">
              <a:solidFill>
                <a:schemeClr val="bg1"/>
              </a:solidFill>
              <a:latin typeface="+mj-lt"/>
            </a:rPr>
            <a:t>q</a:t>
          </a:r>
          <a:r>
            <a:rPr lang="en-US" b="1" dirty="0" smtClean="0">
              <a:solidFill>
                <a:schemeClr val="bg1"/>
              </a:solidFill>
              <a:latin typeface="+mj-lt"/>
            </a:rPr>
            <a:t> = 353 </a:t>
          </a:r>
          <a:endParaRPr lang="en-US" dirty="0">
            <a:solidFill>
              <a:schemeClr val="bg1"/>
            </a:solidFill>
            <a:latin typeface="+mj-lt"/>
          </a:endParaRPr>
        </a:p>
      </dgm:t>
    </dgm:pt>
    <dgm:pt modelId="{EC695EC5-765D-514E-B52B-BF445A372C07}" type="parTrans" cxnId="{01F725E3-5AEF-5148-A216-E1287027F967}">
      <dgm:prSet/>
      <dgm:spPr/>
      <dgm:t>
        <a:bodyPr/>
        <a:lstStyle/>
        <a:p>
          <a:endParaRPr lang="en-US"/>
        </a:p>
      </dgm:t>
    </dgm:pt>
    <dgm:pt modelId="{CC781588-4B6E-034E-A5F9-45CE41C0465B}" type="sibTrans" cxnId="{01F725E3-5AEF-5148-A216-E1287027F967}">
      <dgm:prSet/>
      <dgm:spPr/>
      <dgm:t>
        <a:bodyPr/>
        <a:lstStyle/>
        <a:p>
          <a:endParaRPr lang="en-US"/>
        </a:p>
      </dgm:t>
    </dgm:pt>
    <dgm:pt modelId="{F5B3B041-BDF9-E649-BFE6-1D7A5F02BFC2}">
      <dgm:prSet/>
      <dgm:spPr>
        <a:solidFill>
          <a:schemeClr val="accent2"/>
        </a:solidFill>
        <a:ln>
          <a:solidFill>
            <a:schemeClr val="tx1"/>
          </a:solidFill>
        </a:ln>
      </dgm:spPr>
      <dgm:t>
        <a:bodyPr/>
        <a:lstStyle/>
        <a:p>
          <a:pPr rtl="0"/>
          <a:r>
            <a:rPr lang="en-US" b="1" dirty="0" smtClean="0">
              <a:solidFill>
                <a:schemeClr val="bg1"/>
              </a:solidFill>
              <a:latin typeface="+mj-lt"/>
            </a:rPr>
            <a:t>Primitive root </a:t>
          </a:r>
          <a:r>
            <a:rPr lang="en-US" b="1" dirty="0" smtClean="0">
              <a:solidFill>
                <a:schemeClr val="bg1"/>
              </a:solidFill>
              <a:latin typeface="+mj-lt"/>
              <a:sym typeface="Symbol"/>
            </a:rPr>
            <a:t></a:t>
          </a:r>
          <a:r>
            <a:rPr lang="en-US" b="1" dirty="0" smtClean="0">
              <a:solidFill>
                <a:schemeClr val="bg1"/>
              </a:solidFill>
              <a:latin typeface="+mj-lt"/>
            </a:rPr>
            <a:t> = 3</a:t>
          </a:r>
          <a:endParaRPr lang="en-US" dirty="0">
            <a:solidFill>
              <a:schemeClr val="bg1"/>
            </a:solidFill>
            <a:latin typeface="+mj-lt"/>
          </a:endParaRPr>
        </a:p>
      </dgm:t>
    </dgm:pt>
    <dgm:pt modelId="{F986751A-F4C8-F74E-800C-D3FD043433E6}" type="parTrans" cxnId="{9CF1BC88-BAF3-E940-AEC8-1568C8C29D16}">
      <dgm:prSet/>
      <dgm:spPr/>
      <dgm:t>
        <a:bodyPr/>
        <a:lstStyle/>
        <a:p>
          <a:endParaRPr lang="en-US"/>
        </a:p>
      </dgm:t>
    </dgm:pt>
    <dgm:pt modelId="{A3650BEC-5A04-204B-86B8-F53AEC1C1D6B}" type="sibTrans" cxnId="{9CF1BC88-BAF3-E940-AEC8-1568C8C29D16}">
      <dgm:prSet/>
      <dgm:spPr/>
      <dgm:t>
        <a:bodyPr/>
        <a:lstStyle/>
        <a:p>
          <a:endParaRPr lang="en-US"/>
        </a:p>
      </dgm:t>
    </dgm:pt>
    <dgm:pt modelId="{38ADD045-B666-104B-B23A-DD90124344BE}">
      <dgm:prSet/>
      <dgm:spPr>
        <a:solidFill>
          <a:schemeClr val="accent2"/>
        </a:solidFill>
        <a:ln>
          <a:solidFill>
            <a:schemeClr val="tx1"/>
          </a:solidFill>
        </a:ln>
      </dgm:spPr>
      <dgm:t>
        <a:bodyPr/>
        <a:lstStyle/>
        <a:p>
          <a:pPr rtl="0"/>
          <a:r>
            <a:rPr lang="en-US" b="1" dirty="0" smtClean="0">
              <a:solidFill>
                <a:schemeClr val="bg1"/>
              </a:solidFill>
              <a:latin typeface="+mj-lt"/>
            </a:rPr>
            <a:t>A and B each compute their public keys</a:t>
          </a:r>
          <a:endParaRPr lang="en-US" dirty="0">
            <a:solidFill>
              <a:schemeClr val="bg1"/>
            </a:solidFill>
            <a:latin typeface="+mj-lt"/>
          </a:endParaRPr>
        </a:p>
      </dgm:t>
    </dgm:pt>
    <dgm:pt modelId="{4890FDE8-C1A8-D14E-822D-B30F10A34494}" type="parTrans" cxnId="{A59A600C-EB6D-924E-9358-A2149379D8A4}">
      <dgm:prSet/>
      <dgm:spPr/>
      <dgm:t>
        <a:bodyPr/>
        <a:lstStyle/>
        <a:p>
          <a:endParaRPr lang="en-US"/>
        </a:p>
      </dgm:t>
    </dgm:pt>
    <dgm:pt modelId="{EF1D08F5-0FFA-F84B-A3C1-DBEFAB691665}" type="sibTrans" cxnId="{A59A600C-EB6D-924E-9358-A2149379D8A4}">
      <dgm:prSet/>
      <dgm:spPr>
        <a:solidFill>
          <a:schemeClr val="tx1"/>
        </a:solidFill>
        <a:ln>
          <a:solidFill>
            <a:schemeClr val="bg1"/>
          </a:solidFill>
        </a:ln>
      </dgm:spPr>
      <dgm:t>
        <a:bodyPr/>
        <a:lstStyle/>
        <a:p>
          <a:endParaRPr lang="en-US"/>
        </a:p>
      </dgm:t>
    </dgm:pt>
    <dgm:pt modelId="{F0012662-5D7B-DE4A-A1BA-162925788DAB}">
      <dgm:prSet/>
      <dgm:spPr>
        <a:solidFill>
          <a:schemeClr val="accent2"/>
        </a:solidFill>
        <a:ln>
          <a:solidFill>
            <a:schemeClr val="tx1"/>
          </a:solidFill>
        </a:ln>
      </dgm:spPr>
      <dgm:t>
        <a:bodyPr/>
        <a:lstStyle/>
        <a:p>
          <a:pPr rtl="0"/>
          <a:r>
            <a:rPr lang="en-US" b="1" dirty="0" smtClean="0">
              <a:solidFill>
                <a:schemeClr val="bg1"/>
              </a:solidFill>
              <a:latin typeface="+mj-lt"/>
            </a:rPr>
            <a:t>A computes </a:t>
          </a:r>
          <a:r>
            <a:rPr lang="en-US" b="1" i="1" dirty="0" smtClean="0">
              <a:solidFill>
                <a:schemeClr val="bg1"/>
              </a:solidFill>
              <a:latin typeface="+mj-lt"/>
            </a:rPr>
            <a:t>Y</a:t>
          </a:r>
          <a:r>
            <a:rPr lang="en-US" b="1" i="1" baseline="-25000" dirty="0" smtClean="0">
              <a:solidFill>
                <a:schemeClr val="bg1"/>
              </a:solidFill>
              <a:latin typeface="+mj-lt"/>
            </a:rPr>
            <a:t>A</a:t>
          </a:r>
          <a:r>
            <a:rPr lang="en-US" b="1" dirty="0" smtClean="0">
              <a:solidFill>
                <a:schemeClr val="bg1"/>
              </a:solidFill>
              <a:latin typeface="+mj-lt"/>
            </a:rPr>
            <a:t> = 3</a:t>
          </a:r>
          <a:r>
            <a:rPr lang="en-US" b="1" baseline="30000" dirty="0" smtClean="0">
              <a:solidFill>
                <a:schemeClr val="bg1"/>
              </a:solidFill>
              <a:latin typeface="+mj-lt"/>
            </a:rPr>
            <a:t>97</a:t>
          </a:r>
          <a:r>
            <a:rPr lang="en-US" b="1" dirty="0" smtClean="0">
              <a:solidFill>
                <a:schemeClr val="bg1"/>
              </a:solidFill>
              <a:latin typeface="+mj-lt"/>
            </a:rPr>
            <a:t> mod 353 = 40</a:t>
          </a:r>
          <a:endParaRPr lang="en-US" dirty="0">
            <a:solidFill>
              <a:schemeClr val="bg1"/>
            </a:solidFill>
            <a:latin typeface="+mj-lt"/>
          </a:endParaRPr>
        </a:p>
      </dgm:t>
    </dgm:pt>
    <dgm:pt modelId="{818BC274-CFD3-1142-BC26-B620EB2D7938}" type="parTrans" cxnId="{650A6865-9C9D-7E49-874D-1E8CA13DF1AB}">
      <dgm:prSet/>
      <dgm:spPr/>
      <dgm:t>
        <a:bodyPr/>
        <a:lstStyle/>
        <a:p>
          <a:endParaRPr lang="en-US"/>
        </a:p>
      </dgm:t>
    </dgm:pt>
    <dgm:pt modelId="{3AF41ECF-C243-B44F-B12E-017B8D18B739}" type="sibTrans" cxnId="{650A6865-9C9D-7E49-874D-1E8CA13DF1AB}">
      <dgm:prSet/>
      <dgm:spPr/>
      <dgm:t>
        <a:bodyPr/>
        <a:lstStyle/>
        <a:p>
          <a:endParaRPr lang="en-US"/>
        </a:p>
      </dgm:t>
    </dgm:pt>
    <dgm:pt modelId="{EE8DB022-3B41-9E4E-A9C9-D9ADE0AB4DB3}">
      <dgm:prSet/>
      <dgm:spPr>
        <a:solidFill>
          <a:schemeClr val="accent2"/>
        </a:solidFill>
        <a:ln>
          <a:solidFill>
            <a:schemeClr val="tx1"/>
          </a:solidFill>
        </a:ln>
      </dgm:spPr>
      <dgm:t>
        <a:bodyPr/>
        <a:lstStyle/>
        <a:p>
          <a:pPr rtl="0"/>
          <a:r>
            <a:rPr lang="en-US" b="1" dirty="0" smtClean="0">
              <a:solidFill>
                <a:schemeClr val="bg1"/>
              </a:solidFill>
              <a:latin typeface="+mj-lt"/>
            </a:rPr>
            <a:t>B computes </a:t>
          </a:r>
          <a:r>
            <a:rPr lang="en-US" b="1" i="1" dirty="0" smtClean="0">
              <a:solidFill>
                <a:schemeClr val="bg1"/>
              </a:solidFill>
              <a:latin typeface="+mj-lt"/>
            </a:rPr>
            <a:t>Y</a:t>
          </a:r>
          <a:r>
            <a:rPr lang="en-US" b="1" i="1" baseline="-25000" dirty="0" smtClean="0">
              <a:solidFill>
                <a:schemeClr val="bg1"/>
              </a:solidFill>
              <a:latin typeface="+mj-lt"/>
            </a:rPr>
            <a:t>B</a:t>
          </a:r>
          <a:r>
            <a:rPr lang="en-US" b="1" dirty="0" smtClean="0">
              <a:solidFill>
                <a:schemeClr val="bg1"/>
              </a:solidFill>
              <a:latin typeface="+mj-lt"/>
            </a:rPr>
            <a:t> = 3</a:t>
          </a:r>
          <a:r>
            <a:rPr lang="en-US" b="1" baseline="30000" dirty="0" smtClean="0">
              <a:solidFill>
                <a:schemeClr val="bg1"/>
              </a:solidFill>
              <a:latin typeface="+mj-lt"/>
            </a:rPr>
            <a:t>233</a:t>
          </a:r>
          <a:r>
            <a:rPr lang="en-US" b="1" dirty="0" smtClean="0">
              <a:solidFill>
                <a:schemeClr val="bg1"/>
              </a:solidFill>
              <a:latin typeface="+mj-lt"/>
            </a:rPr>
            <a:t> mod 353 = 248</a:t>
          </a:r>
          <a:endParaRPr lang="en-US" dirty="0">
            <a:solidFill>
              <a:schemeClr val="bg1"/>
            </a:solidFill>
            <a:latin typeface="+mj-lt"/>
          </a:endParaRPr>
        </a:p>
      </dgm:t>
    </dgm:pt>
    <dgm:pt modelId="{90B16D0B-644C-1140-8D38-B7E733773CC9}" type="parTrans" cxnId="{69933DFE-2BA3-6040-B79F-910B2AEDF73D}">
      <dgm:prSet/>
      <dgm:spPr/>
      <dgm:t>
        <a:bodyPr/>
        <a:lstStyle/>
        <a:p>
          <a:endParaRPr lang="en-US"/>
        </a:p>
      </dgm:t>
    </dgm:pt>
    <dgm:pt modelId="{BD5AA057-CD7C-9440-9C0E-1410DA51AC17}" type="sibTrans" cxnId="{69933DFE-2BA3-6040-B79F-910B2AEDF73D}">
      <dgm:prSet/>
      <dgm:spPr/>
      <dgm:t>
        <a:bodyPr/>
        <a:lstStyle/>
        <a:p>
          <a:endParaRPr lang="en-US"/>
        </a:p>
      </dgm:t>
    </dgm:pt>
    <dgm:pt modelId="{30ABB4EF-AF6D-C641-AA6C-51EE8F00CF84}">
      <dgm:prSet/>
      <dgm:spPr>
        <a:solidFill>
          <a:schemeClr val="accent2"/>
        </a:solidFill>
        <a:ln>
          <a:solidFill>
            <a:schemeClr val="tx1"/>
          </a:solidFill>
        </a:ln>
      </dgm:spPr>
      <dgm:t>
        <a:bodyPr/>
        <a:lstStyle/>
        <a:p>
          <a:pPr rtl="0"/>
          <a:r>
            <a:rPr lang="en-US" b="1" dirty="0" smtClean="0">
              <a:solidFill>
                <a:schemeClr val="bg1"/>
              </a:solidFill>
              <a:latin typeface="+mj-lt"/>
            </a:rPr>
            <a:t>Then exchange and compute secret key:</a:t>
          </a:r>
          <a:endParaRPr lang="en-US" dirty="0">
            <a:solidFill>
              <a:schemeClr val="bg1"/>
            </a:solidFill>
            <a:latin typeface="+mj-lt"/>
          </a:endParaRPr>
        </a:p>
      </dgm:t>
    </dgm:pt>
    <dgm:pt modelId="{79B7FBA3-F09A-6749-9B41-9A21FFA00405}" type="parTrans" cxnId="{612C96DC-5D6F-0844-8D8D-1947801BFEDA}">
      <dgm:prSet/>
      <dgm:spPr/>
      <dgm:t>
        <a:bodyPr/>
        <a:lstStyle/>
        <a:p>
          <a:endParaRPr lang="en-US"/>
        </a:p>
      </dgm:t>
    </dgm:pt>
    <dgm:pt modelId="{096A1F20-0060-BC48-825A-F660D71B60F2}" type="sibTrans" cxnId="{612C96DC-5D6F-0844-8D8D-1947801BFEDA}">
      <dgm:prSet/>
      <dgm:spPr>
        <a:solidFill>
          <a:schemeClr val="tx1"/>
        </a:solidFill>
        <a:ln>
          <a:solidFill>
            <a:schemeClr val="bg1"/>
          </a:solidFill>
        </a:ln>
      </dgm:spPr>
      <dgm:t>
        <a:bodyPr/>
        <a:lstStyle/>
        <a:p>
          <a:endParaRPr lang="en-US"/>
        </a:p>
      </dgm:t>
    </dgm:pt>
    <dgm:pt modelId="{401CE987-F3EC-F54C-BEBB-E0E59F4CF415}">
      <dgm:prSet/>
      <dgm:spPr>
        <a:solidFill>
          <a:schemeClr val="accent2"/>
        </a:solidFill>
        <a:ln>
          <a:solidFill>
            <a:schemeClr val="tx1"/>
          </a:solidFill>
        </a:ln>
      </dgm:spPr>
      <dgm:t>
        <a:bodyPr/>
        <a:lstStyle/>
        <a:p>
          <a:pPr rtl="0"/>
          <a:r>
            <a:rPr lang="en-US" b="1" dirty="0" smtClean="0">
              <a:solidFill>
                <a:schemeClr val="bg1"/>
              </a:solidFill>
              <a:latin typeface="+mj-lt"/>
            </a:rPr>
            <a:t>For A: </a:t>
          </a:r>
          <a:r>
            <a:rPr lang="en-US" b="1" i="1" dirty="0" smtClean="0">
              <a:solidFill>
                <a:schemeClr val="bg1"/>
              </a:solidFill>
              <a:latin typeface="+mj-lt"/>
            </a:rPr>
            <a:t>K</a:t>
          </a:r>
          <a:r>
            <a:rPr lang="en-US" b="1" dirty="0" smtClean="0">
              <a:solidFill>
                <a:schemeClr val="bg1"/>
              </a:solidFill>
              <a:latin typeface="+mj-lt"/>
            </a:rPr>
            <a:t> = (</a:t>
          </a:r>
          <a:r>
            <a:rPr lang="en-US" b="1" i="1" dirty="0" smtClean="0">
              <a:solidFill>
                <a:schemeClr val="bg1"/>
              </a:solidFill>
              <a:latin typeface="+mj-lt"/>
            </a:rPr>
            <a:t>Y</a:t>
          </a:r>
          <a:r>
            <a:rPr lang="en-US" b="1" i="1" baseline="-25000" dirty="0" smtClean="0">
              <a:solidFill>
                <a:schemeClr val="bg1"/>
              </a:solidFill>
              <a:latin typeface="+mj-lt"/>
            </a:rPr>
            <a:t>B</a:t>
          </a:r>
          <a:r>
            <a:rPr lang="en-US" b="1" dirty="0" smtClean="0">
              <a:solidFill>
                <a:schemeClr val="bg1"/>
              </a:solidFill>
              <a:latin typeface="+mj-lt"/>
            </a:rPr>
            <a:t>)</a:t>
          </a:r>
          <a:r>
            <a:rPr lang="en-US" b="1" i="1" baseline="30000" dirty="0" smtClean="0">
              <a:solidFill>
                <a:schemeClr val="bg1"/>
              </a:solidFill>
              <a:latin typeface="+mj-lt"/>
            </a:rPr>
            <a:t>XA</a:t>
          </a:r>
          <a:r>
            <a:rPr lang="en-US" b="1" dirty="0" smtClean="0">
              <a:solidFill>
                <a:schemeClr val="bg1"/>
              </a:solidFill>
              <a:latin typeface="+mj-lt"/>
            </a:rPr>
            <a:t> mod 353 = 248</a:t>
          </a:r>
          <a:r>
            <a:rPr lang="en-US" b="1" baseline="30000" dirty="0" smtClean="0">
              <a:solidFill>
                <a:schemeClr val="bg1"/>
              </a:solidFill>
              <a:latin typeface="+mj-lt"/>
            </a:rPr>
            <a:t>97</a:t>
          </a:r>
          <a:r>
            <a:rPr lang="en-US" b="1" dirty="0" smtClean="0">
              <a:solidFill>
                <a:schemeClr val="bg1"/>
              </a:solidFill>
              <a:latin typeface="+mj-lt"/>
            </a:rPr>
            <a:t> mod 353 = 160</a:t>
          </a:r>
          <a:endParaRPr lang="en-US" dirty="0">
            <a:solidFill>
              <a:schemeClr val="bg1"/>
            </a:solidFill>
            <a:latin typeface="+mj-lt"/>
          </a:endParaRPr>
        </a:p>
      </dgm:t>
    </dgm:pt>
    <dgm:pt modelId="{00CCF041-4625-0B48-B1BC-BA01BFF4DD42}" type="parTrans" cxnId="{2115A864-D23B-5E4D-A7B6-EFE08BEDB68E}">
      <dgm:prSet/>
      <dgm:spPr/>
      <dgm:t>
        <a:bodyPr/>
        <a:lstStyle/>
        <a:p>
          <a:endParaRPr lang="en-US"/>
        </a:p>
      </dgm:t>
    </dgm:pt>
    <dgm:pt modelId="{2A938AC6-A5F5-2B4E-96BC-10CF755C9B7A}" type="sibTrans" cxnId="{2115A864-D23B-5E4D-A7B6-EFE08BEDB68E}">
      <dgm:prSet/>
      <dgm:spPr/>
      <dgm:t>
        <a:bodyPr/>
        <a:lstStyle/>
        <a:p>
          <a:endParaRPr lang="en-US"/>
        </a:p>
      </dgm:t>
    </dgm:pt>
    <dgm:pt modelId="{4B78CC63-4644-2C4A-9E62-608345272575}">
      <dgm:prSet/>
      <dgm:spPr>
        <a:solidFill>
          <a:schemeClr val="accent2"/>
        </a:solidFill>
        <a:ln>
          <a:solidFill>
            <a:schemeClr val="tx1"/>
          </a:solidFill>
        </a:ln>
      </dgm:spPr>
      <dgm:t>
        <a:bodyPr/>
        <a:lstStyle/>
        <a:p>
          <a:pPr rtl="0"/>
          <a:r>
            <a:rPr lang="en-US" b="1" i="1" dirty="0" smtClean="0">
              <a:solidFill>
                <a:schemeClr val="bg1"/>
              </a:solidFill>
              <a:latin typeface="+mj-lt"/>
            </a:rPr>
            <a:t>For B: K</a:t>
          </a:r>
          <a:r>
            <a:rPr lang="en-US" b="1" dirty="0" smtClean="0">
              <a:solidFill>
                <a:schemeClr val="bg1"/>
              </a:solidFill>
              <a:latin typeface="+mj-lt"/>
            </a:rPr>
            <a:t> = (</a:t>
          </a:r>
          <a:r>
            <a:rPr lang="en-US" b="1" i="1" dirty="0" smtClean="0">
              <a:solidFill>
                <a:schemeClr val="bg1"/>
              </a:solidFill>
              <a:latin typeface="+mj-lt"/>
            </a:rPr>
            <a:t>Y</a:t>
          </a:r>
          <a:r>
            <a:rPr lang="en-US" b="1" i="1" baseline="-25000" dirty="0" smtClean="0">
              <a:solidFill>
                <a:schemeClr val="bg1"/>
              </a:solidFill>
              <a:latin typeface="+mj-lt"/>
            </a:rPr>
            <a:t>A</a:t>
          </a:r>
          <a:r>
            <a:rPr lang="en-US" b="1" dirty="0" smtClean="0">
              <a:solidFill>
                <a:schemeClr val="bg1"/>
              </a:solidFill>
              <a:latin typeface="+mj-lt"/>
            </a:rPr>
            <a:t>)</a:t>
          </a:r>
          <a:r>
            <a:rPr lang="en-US" b="1" i="1" baseline="30000" dirty="0" smtClean="0">
              <a:solidFill>
                <a:schemeClr val="bg1"/>
              </a:solidFill>
              <a:latin typeface="+mj-lt"/>
            </a:rPr>
            <a:t>XB</a:t>
          </a:r>
          <a:r>
            <a:rPr lang="en-US" b="1" dirty="0" smtClean="0">
              <a:solidFill>
                <a:schemeClr val="bg1"/>
              </a:solidFill>
              <a:latin typeface="+mj-lt"/>
            </a:rPr>
            <a:t> mod 353 = 40</a:t>
          </a:r>
          <a:r>
            <a:rPr lang="en-US" b="1" baseline="30000" dirty="0" smtClean="0">
              <a:solidFill>
                <a:schemeClr val="bg1"/>
              </a:solidFill>
              <a:latin typeface="+mj-lt"/>
            </a:rPr>
            <a:t>233</a:t>
          </a:r>
          <a:r>
            <a:rPr lang="en-US" b="1" dirty="0" smtClean="0">
              <a:solidFill>
                <a:schemeClr val="bg1"/>
              </a:solidFill>
              <a:latin typeface="+mj-lt"/>
            </a:rPr>
            <a:t> mod 353 = 160</a:t>
          </a:r>
          <a:endParaRPr lang="en-US" dirty="0">
            <a:solidFill>
              <a:schemeClr val="bg1"/>
            </a:solidFill>
            <a:latin typeface="+mj-lt"/>
          </a:endParaRPr>
        </a:p>
      </dgm:t>
    </dgm:pt>
    <dgm:pt modelId="{B20043A4-70AA-D947-9B59-B29C824C87BF}" type="parTrans" cxnId="{7D97A700-D5AB-F046-AFBA-4570BB8F072F}">
      <dgm:prSet/>
      <dgm:spPr/>
      <dgm:t>
        <a:bodyPr/>
        <a:lstStyle/>
        <a:p>
          <a:endParaRPr lang="en-US"/>
        </a:p>
      </dgm:t>
    </dgm:pt>
    <dgm:pt modelId="{A97B2F17-72E4-E646-82FE-DBA88E869D52}" type="sibTrans" cxnId="{7D97A700-D5AB-F046-AFBA-4570BB8F072F}">
      <dgm:prSet/>
      <dgm:spPr/>
      <dgm:t>
        <a:bodyPr/>
        <a:lstStyle/>
        <a:p>
          <a:endParaRPr lang="en-US"/>
        </a:p>
      </dgm:t>
    </dgm:pt>
    <dgm:pt modelId="{1B159383-A05E-D84C-BC56-F1EB181CF8A8}">
      <dgm:prSet/>
      <dgm:spPr>
        <a:solidFill>
          <a:schemeClr val="accent2"/>
        </a:solidFill>
        <a:ln>
          <a:solidFill>
            <a:schemeClr val="tx1"/>
          </a:solidFill>
        </a:ln>
      </dgm:spPr>
      <dgm:t>
        <a:bodyPr/>
        <a:lstStyle/>
        <a:p>
          <a:pPr rtl="0"/>
          <a:r>
            <a:rPr lang="en-US" b="1" dirty="0" smtClean="0">
              <a:solidFill>
                <a:schemeClr val="bg1"/>
              </a:solidFill>
              <a:latin typeface="+mj-lt"/>
            </a:rPr>
            <a:t>Attacker must solve:</a:t>
          </a:r>
          <a:endParaRPr lang="en-US" dirty="0">
            <a:solidFill>
              <a:schemeClr val="bg1"/>
            </a:solidFill>
            <a:latin typeface="+mj-lt"/>
          </a:endParaRPr>
        </a:p>
      </dgm:t>
    </dgm:pt>
    <dgm:pt modelId="{57364BA0-9299-8043-9538-F2EEEFC3EAFD}" type="parTrans" cxnId="{D31FC828-E128-9D44-B196-36B95D8CF9C0}">
      <dgm:prSet/>
      <dgm:spPr/>
      <dgm:t>
        <a:bodyPr/>
        <a:lstStyle/>
        <a:p>
          <a:endParaRPr lang="en-US"/>
        </a:p>
      </dgm:t>
    </dgm:pt>
    <dgm:pt modelId="{AA50532A-9707-0744-B15E-02AC55E2C60F}" type="sibTrans" cxnId="{D31FC828-E128-9D44-B196-36B95D8CF9C0}">
      <dgm:prSet/>
      <dgm:spPr/>
      <dgm:t>
        <a:bodyPr/>
        <a:lstStyle/>
        <a:p>
          <a:endParaRPr lang="en-US"/>
        </a:p>
      </dgm:t>
    </dgm:pt>
    <dgm:pt modelId="{E2ACADA1-36D3-E142-A4ED-AAD33020DAE5}">
      <dgm:prSet/>
      <dgm:spPr>
        <a:solidFill>
          <a:schemeClr val="accent2"/>
        </a:solidFill>
        <a:ln>
          <a:solidFill>
            <a:schemeClr val="tx1"/>
          </a:solidFill>
        </a:ln>
      </dgm:spPr>
      <dgm:t>
        <a:bodyPr/>
        <a:lstStyle/>
        <a:p>
          <a:pPr rtl="0"/>
          <a:r>
            <a:rPr lang="en-US" b="1" dirty="0" smtClean="0">
              <a:solidFill>
                <a:schemeClr val="bg1"/>
              </a:solidFill>
              <a:latin typeface="+mj-lt"/>
            </a:rPr>
            <a:t>3</a:t>
          </a:r>
          <a:r>
            <a:rPr lang="en-US" b="1" i="1" baseline="30000" dirty="0" smtClean="0">
              <a:solidFill>
                <a:schemeClr val="bg1"/>
              </a:solidFill>
              <a:latin typeface="+mj-lt"/>
            </a:rPr>
            <a:t>a</a:t>
          </a:r>
          <a:r>
            <a:rPr lang="en-US" b="1" dirty="0" smtClean="0">
              <a:solidFill>
                <a:schemeClr val="bg1"/>
              </a:solidFill>
              <a:latin typeface="+mj-lt"/>
            </a:rPr>
            <a:t> mod 353 = 40 which is hard</a:t>
          </a:r>
          <a:endParaRPr lang="en-US" dirty="0">
            <a:solidFill>
              <a:schemeClr val="bg1"/>
            </a:solidFill>
            <a:latin typeface="+mj-lt"/>
          </a:endParaRPr>
        </a:p>
      </dgm:t>
    </dgm:pt>
    <dgm:pt modelId="{72DA1513-FD6B-8441-9B98-FFDE8A182600}" type="parTrans" cxnId="{5CF59B1B-784F-C84A-AB87-8E262E1C811C}">
      <dgm:prSet/>
      <dgm:spPr/>
      <dgm:t>
        <a:bodyPr/>
        <a:lstStyle/>
        <a:p>
          <a:endParaRPr lang="en-US"/>
        </a:p>
      </dgm:t>
    </dgm:pt>
    <dgm:pt modelId="{05490445-752C-304F-9158-DECA90D73F61}" type="sibTrans" cxnId="{5CF59B1B-784F-C84A-AB87-8E262E1C811C}">
      <dgm:prSet/>
      <dgm:spPr/>
      <dgm:t>
        <a:bodyPr/>
        <a:lstStyle/>
        <a:p>
          <a:endParaRPr lang="en-US"/>
        </a:p>
      </dgm:t>
    </dgm:pt>
    <dgm:pt modelId="{32300AFE-DF58-8547-BED0-5B983FD51F51}">
      <dgm:prSet/>
      <dgm:spPr>
        <a:solidFill>
          <a:schemeClr val="accent2"/>
        </a:solidFill>
        <a:ln>
          <a:solidFill>
            <a:schemeClr val="tx1"/>
          </a:solidFill>
        </a:ln>
      </dgm:spPr>
      <dgm:t>
        <a:bodyPr/>
        <a:lstStyle/>
        <a:p>
          <a:pPr rtl="0"/>
          <a:r>
            <a:rPr lang="en-US" b="1" dirty="0" smtClean="0">
              <a:solidFill>
                <a:schemeClr val="bg1"/>
              </a:solidFill>
              <a:latin typeface="+mj-lt"/>
            </a:rPr>
            <a:t>Desired answer is 97, then compute key as B does</a:t>
          </a:r>
          <a:endParaRPr lang="en-US" dirty="0">
            <a:solidFill>
              <a:schemeClr val="bg1"/>
            </a:solidFill>
            <a:latin typeface="+mj-lt"/>
          </a:endParaRPr>
        </a:p>
      </dgm:t>
    </dgm:pt>
    <dgm:pt modelId="{A9342B40-8E7A-324B-974E-B5122A18992C}" type="parTrans" cxnId="{7FA78F55-F94B-4547-B138-3DE677E97ABE}">
      <dgm:prSet/>
      <dgm:spPr/>
      <dgm:t>
        <a:bodyPr/>
        <a:lstStyle/>
        <a:p>
          <a:endParaRPr lang="en-US"/>
        </a:p>
      </dgm:t>
    </dgm:pt>
    <dgm:pt modelId="{44AB8699-B5C4-864E-98C3-9D454A8A299C}" type="sibTrans" cxnId="{7FA78F55-F94B-4547-B138-3DE677E97ABE}">
      <dgm:prSet/>
      <dgm:spPr/>
      <dgm:t>
        <a:bodyPr/>
        <a:lstStyle/>
        <a:p>
          <a:endParaRPr lang="en-US"/>
        </a:p>
      </dgm:t>
    </dgm:pt>
    <dgm:pt modelId="{45F681E5-4A1F-E94D-9D4B-AC27EAD21DE6}" type="pres">
      <dgm:prSet presAssocID="{D91092B5-C63B-4649-ADCF-8942DC59D024}" presName="outerComposite" presStyleCnt="0">
        <dgm:presLayoutVars>
          <dgm:chMax val="5"/>
          <dgm:dir/>
          <dgm:resizeHandles val="exact"/>
        </dgm:presLayoutVars>
      </dgm:prSet>
      <dgm:spPr/>
      <dgm:t>
        <a:bodyPr/>
        <a:lstStyle/>
        <a:p>
          <a:endParaRPr lang="en-US"/>
        </a:p>
      </dgm:t>
    </dgm:pt>
    <dgm:pt modelId="{AC4477C3-16B7-5941-AD68-2374AEB01296}" type="pres">
      <dgm:prSet presAssocID="{D91092B5-C63B-4649-ADCF-8942DC59D024}" presName="dummyMaxCanvas" presStyleCnt="0">
        <dgm:presLayoutVars/>
      </dgm:prSet>
      <dgm:spPr/>
    </dgm:pt>
    <dgm:pt modelId="{C0355124-F693-E749-849F-16D7F424E04F}" type="pres">
      <dgm:prSet presAssocID="{D91092B5-C63B-4649-ADCF-8942DC59D024}" presName="FourNodes_1" presStyleLbl="node1" presStyleIdx="0" presStyleCnt="4">
        <dgm:presLayoutVars>
          <dgm:bulletEnabled val="1"/>
        </dgm:presLayoutVars>
      </dgm:prSet>
      <dgm:spPr/>
      <dgm:t>
        <a:bodyPr/>
        <a:lstStyle/>
        <a:p>
          <a:endParaRPr lang="en-US"/>
        </a:p>
      </dgm:t>
    </dgm:pt>
    <dgm:pt modelId="{D32A11DF-4982-C64D-892D-ED237723379A}" type="pres">
      <dgm:prSet presAssocID="{D91092B5-C63B-4649-ADCF-8942DC59D024}" presName="FourNodes_2" presStyleLbl="node1" presStyleIdx="1" presStyleCnt="4">
        <dgm:presLayoutVars>
          <dgm:bulletEnabled val="1"/>
        </dgm:presLayoutVars>
      </dgm:prSet>
      <dgm:spPr/>
      <dgm:t>
        <a:bodyPr/>
        <a:lstStyle/>
        <a:p>
          <a:endParaRPr lang="en-US"/>
        </a:p>
      </dgm:t>
    </dgm:pt>
    <dgm:pt modelId="{14176D9B-B44A-7248-BB4E-BADDDB73A1AD}" type="pres">
      <dgm:prSet presAssocID="{D91092B5-C63B-4649-ADCF-8942DC59D024}" presName="FourNodes_3" presStyleLbl="node1" presStyleIdx="2" presStyleCnt="4">
        <dgm:presLayoutVars>
          <dgm:bulletEnabled val="1"/>
        </dgm:presLayoutVars>
      </dgm:prSet>
      <dgm:spPr/>
      <dgm:t>
        <a:bodyPr/>
        <a:lstStyle/>
        <a:p>
          <a:endParaRPr lang="en-US"/>
        </a:p>
      </dgm:t>
    </dgm:pt>
    <dgm:pt modelId="{6296C974-FA39-7345-8C04-0B9B77C7E3FA}" type="pres">
      <dgm:prSet presAssocID="{D91092B5-C63B-4649-ADCF-8942DC59D024}" presName="FourNodes_4" presStyleLbl="node1" presStyleIdx="3" presStyleCnt="4">
        <dgm:presLayoutVars>
          <dgm:bulletEnabled val="1"/>
        </dgm:presLayoutVars>
      </dgm:prSet>
      <dgm:spPr/>
      <dgm:t>
        <a:bodyPr/>
        <a:lstStyle/>
        <a:p>
          <a:endParaRPr lang="en-US"/>
        </a:p>
      </dgm:t>
    </dgm:pt>
    <dgm:pt modelId="{54B4A62F-60E9-164C-9D15-904AA061EC48}" type="pres">
      <dgm:prSet presAssocID="{D91092B5-C63B-4649-ADCF-8942DC59D024}" presName="FourConn_1-2" presStyleLbl="fgAccFollowNode1" presStyleIdx="0" presStyleCnt="3">
        <dgm:presLayoutVars>
          <dgm:bulletEnabled val="1"/>
        </dgm:presLayoutVars>
      </dgm:prSet>
      <dgm:spPr/>
      <dgm:t>
        <a:bodyPr/>
        <a:lstStyle/>
        <a:p>
          <a:endParaRPr lang="en-US"/>
        </a:p>
      </dgm:t>
    </dgm:pt>
    <dgm:pt modelId="{04E90F0D-94A3-054F-8A80-8F89AD780A36}" type="pres">
      <dgm:prSet presAssocID="{D91092B5-C63B-4649-ADCF-8942DC59D024}" presName="FourConn_2-3" presStyleLbl="fgAccFollowNode1" presStyleIdx="1" presStyleCnt="3">
        <dgm:presLayoutVars>
          <dgm:bulletEnabled val="1"/>
        </dgm:presLayoutVars>
      </dgm:prSet>
      <dgm:spPr/>
      <dgm:t>
        <a:bodyPr/>
        <a:lstStyle/>
        <a:p>
          <a:endParaRPr lang="en-US"/>
        </a:p>
      </dgm:t>
    </dgm:pt>
    <dgm:pt modelId="{C430D915-7133-5941-9DD1-31C8982ECA08}" type="pres">
      <dgm:prSet presAssocID="{D91092B5-C63B-4649-ADCF-8942DC59D024}" presName="FourConn_3-4" presStyleLbl="fgAccFollowNode1" presStyleIdx="2" presStyleCnt="3">
        <dgm:presLayoutVars>
          <dgm:bulletEnabled val="1"/>
        </dgm:presLayoutVars>
      </dgm:prSet>
      <dgm:spPr/>
      <dgm:t>
        <a:bodyPr/>
        <a:lstStyle/>
        <a:p>
          <a:endParaRPr lang="en-US"/>
        </a:p>
      </dgm:t>
    </dgm:pt>
    <dgm:pt modelId="{BD9F741A-2E8E-AE49-877C-1868772D061A}" type="pres">
      <dgm:prSet presAssocID="{D91092B5-C63B-4649-ADCF-8942DC59D024}" presName="FourNodes_1_text" presStyleLbl="node1" presStyleIdx="3" presStyleCnt="4">
        <dgm:presLayoutVars>
          <dgm:bulletEnabled val="1"/>
        </dgm:presLayoutVars>
      </dgm:prSet>
      <dgm:spPr/>
      <dgm:t>
        <a:bodyPr/>
        <a:lstStyle/>
        <a:p>
          <a:endParaRPr lang="en-US"/>
        </a:p>
      </dgm:t>
    </dgm:pt>
    <dgm:pt modelId="{68EC1A80-44AB-B74B-B942-BE6FBCEF0445}" type="pres">
      <dgm:prSet presAssocID="{D91092B5-C63B-4649-ADCF-8942DC59D024}" presName="FourNodes_2_text" presStyleLbl="node1" presStyleIdx="3" presStyleCnt="4">
        <dgm:presLayoutVars>
          <dgm:bulletEnabled val="1"/>
        </dgm:presLayoutVars>
      </dgm:prSet>
      <dgm:spPr/>
      <dgm:t>
        <a:bodyPr/>
        <a:lstStyle/>
        <a:p>
          <a:endParaRPr lang="en-US"/>
        </a:p>
      </dgm:t>
    </dgm:pt>
    <dgm:pt modelId="{7A9A0C47-4CC6-9043-9475-7355BD3EBD06}" type="pres">
      <dgm:prSet presAssocID="{D91092B5-C63B-4649-ADCF-8942DC59D024}" presName="FourNodes_3_text" presStyleLbl="node1" presStyleIdx="3" presStyleCnt="4">
        <dgm:presLayoutVars>
          <dgm:bulletEnabled val="1"/>
        </dgm:presLayoutVars>
      </dgm:prSet>
      <dgm:spPr/>
      <dgm:t>
        <a:bodyPr/>
        <a:lstStyle/>
        <a:p>
          <a:endParaRPr lang="en-US"/>
        </a:p>
      </dgm:t>
    </dgm:pt>
    <dgm:pt modelId="{C4BAE7A8-B659-9246-BC1F-806368552B56}" type="pres">
      <dgm:prSet presAssocID="{D91092B5-C63B-4649-ADCF-8942DC59D024}" presName="FourNodes_4_text" presStyleLbl="node1" presStyleIdx="3" presStyleCnt="4">
        <dgm:presLayoutVars>
          <dgm:bulletEnabled val="1"/>
        </dgm:presLayoutVars>
      </dgm:prSet>
      <dgm:spPr/>
      <dgm:t>
        <a:bodyPr/>
        <a:lstStyle/>
        <a:p>
          <a:endParaRPr lang="en-US"/>
        </a:p>
      </dgm:t>
    </dgm:pt>
  </dgm:ptLst>
  <dgm:cxnLst>
    <dgm:cxn modelId="{E8D06AF8-02FA-A84C-BB95-3FE831071681}" type="presOf" srcId="{32300AFE-DF58-8547-BED0-5B983FD51F51}" destId="{C4BAE7A8-B659-9246-BC1F-806368552B56}" srcOrd="1" destOrd="2" presId="urn:microsoft.com/office/officeart/2005/8/layout/vProcess5"/>
    <dgm:cxn modelId="{69933DFE-2BA3-6040-B79F-910B2AEDF73D}" srcId="{38ADD045-B666-104B-B23A-DD90124344BE}" destId="{EE8DB022-3B41-9E4E-A9C9-D9ADE0AB4DB3}" srcOrd="1" destOrd="0" parTransId="{90B16D0B-644C-1140-8D38-B7E733773CC9}" sibTransId="{BD5AA057-CD7C-9440-9C0E-1410DA51AC17}"/>
    <dgm:cxn modelId="{7D97A700-D5AB-F046-AFBA-4570BB8F072F}" srcId="{30ABB4EF-AF6D-C641-AA6C-51EE8F00CF84}" destId="{4B78CC63-4644-2C4A-9E62-608345272575}" srcOrd="1" destOrd="0" parTransId="{B20043A4-70AA-D947-9B59-B29C824C87BF}" sibTransId="{A97B2F17-72E4-E646-82FE-DBA88E869D52}"/>
    <dgm:cxn modelId="{132ECFBE-48AB-EF4D-A17C-06461DF372D1}" type="presOf" srcId="{0B57BCE3-9767-1243-B13E-85FE8DD3308C}" destId="{BD9F741A-2E8E-AE49-877C-1868772D061A}" srcOrd="1" destOrd="1" presId="urn:microsoft.com/office/officeart/2005/8/layout/vProcess5"/>
    <dgm:cxn modelId="{34D38154-B3D7-B140-8E4E-F4A2BFE4D21D}" type="presOf" srcId="{F0012662-5D7B-DE4A-A1BA-162925788DAB}" destId="{D32A11DF-4982-C64D-892D-ED237723379A}" srcOrd="0" destOrd="1" presId="urn:microsoft.com/office/officeart/2005/8/layout/vProcess5"/>
    <dgm:cxn modelId="{650A6865-9C9D-7E49-874D-1E8CA13DF1AB}" srcId="{38ADD045-B666-104B-B23A-DD90124344BE}" destId="{F0012662-5D7B-DE4A-A1BA-162925788DAB}" srcOrd="0" destOrd="0" parTransId="{818BC274-CFD3-1142-BC26-B620EB2D7938}" sibTransId="{3AF41ECF-C243-B44F-B12E-017B8D18B739}"/>
    <dgm:cxn modelId="{7FA78F55-F94B-4547-B138-3DE677E97ABE}" srcId="{1B159383-A05E-D84C-BC56-F1EB181CF8A8}" destId="{32300AFE-DF58-8547-BED0-5B983FD51F51}" srcOrd="1" destOrd="0" parTransId="{A9342B40-8E7A-324B-974E-B5122A18992C}" sibTransId="{44AB8699-B5C4-864E-98C3-9D454A8A299C}"/>
    <dgm:cxn modelId="{23286161-B406-4C49-8EFA-6F259C67297C}" type="presOf" srcId="{EE8DB022-3B41-9E4E-A9C9-D9ADE0AB4DB3}" destId="{D32A11DF-4982-C64D-892D-ED237723379A}" srcOrd="0" destOrd="2" presId="urn:microsoft.com/office/officeart/2005/8/layout/vProcess5"/>
    <dgm:cxn modelId="{2F81E059-B957-A34F-95E4-45E10BD2A9D5}" type="presOf" srcId="{C80F175A-F7C5-8445-A1CA-FF7A8486F275}" destId="{BD9F741A-2E8E-AE49-877C-1868772D061A}" srcOrd="1" destOrd="0" presId="urn:microsoft.com/office/officeart/2005/8/layout/vProcess5"/>
    <dgm:cxn modelId="{315A3F70-3B13-4F40-9966-EEB53198570F}" type="presOf" srcId="{EE8DB022-3B41-9E4E-A9C9-D9ADE0AB4DB3}" destId="{68EC1A80-44AB-B74B-B942-BE6FBCEF0445}" srcOrd="1" destOrd="2" presId="urn:microsoft.com/office/officeart/2005/8/layout/vProcess5"/>
    <dgm:cxn modelId="{01F725E3-5AEF-5148-A216-E1287027F967}" srcId="{C80F175A-F7C5-8445-A1CA-FF7A8486F275}" destId="{0B57BCE3-9767-1243-B13E-85FE8DD3308C}" srcOrd="0" destOrd="0" parTransId="{EC695EC5-765D-514E-B52B-BF445A372C07}" sibTransId="{CC781588-4B6E-034E-A5F9-45CE41C0465B}"/>
    <dgm:cxn modelId="{484F9388-EE4C-D34A-AC6D-F81C3C3E4AD6}" type="presOf" srcId="{38ADD045-B666-104B-B23A-DD90124344BE}" destId="{D32A11DF-4982-C64D-892D-ED237723379A}" srcOrd="0" destOrd="0" presId="urn:microsoft.com/office/officeart/2005/8/layout/vProcess5"/>
    <dgm:cxn modelId="{71661F90-8118-1446-B3BA-05CFCB8CBA01}" type="presOf" srcId="{F5B3B041-BDF9-E649-BFE6-1D7A5F02BFC2}" destId="{BD9F741A-2E8E-AE49-877C-1868772D061A}" srcOrd="1" destOrd="2" presId="urn:microsoft.com/office/officeart/2005/8/layout/vProcess5"/>
    <dgm:cxn modelId="{5A40BFE6-4556-2340-89E0-CD810B3C72EC}" type="presOf" srcId="{C80F175A-F7C5-8445-A1CA-FF7A8486F275}" destId="{C0355124-F693-E749-849F-16D7F424E04F}" srcOrd="0" destOrd="0" presId="urn:microsoft.com/office/officeart/2005/8/layout/vProcess5"/>
    <dgm:cxn modelId="{DB9DE2BD-F616-E545-BA14-B78B250DCF93}" type="presOf" srcId="{32300AFE-DF58-8547-BED0-5B983FD51F51}" destId="{6296C974-FA39-7345-8C04-0B9B77C7E3FA}" srcOrd="0" destOrd="2" presId="urn:microsoft.com/office/officeart/2005/8/layout/vProcess5"/>
    <dgm:cxn modelId="{6E654C56-4311-7843-BBF9-5787B18A0544}" type="presOf" srcId="{1B159383-A05E-D84C-BC56-F1EB181CF8A8}" destId="{6296C974-FA39-7345-8C04-0B9B77C7E3FA}" srcOrd="0" destOrd="0" presId="urn:microsoft.com/office/officeart/2005/8/layout/vProcess5"/>
    <dgm:cxn modelId="{46FF5E9C-8D87-C14D-9035-B7BC50638849}" type="presOf" srcId="{98A21CA1-1BA9-5447-BB3E-1DB97AFCCB15}" destId="{54B4A62F-60E9-164C-9D15-904AA061EC48}" srcOrd="0" destOrd="0" presId="urn:microsoft.com/office/officeart/2005/8/layout/vProcess5"/>
    <dgm:cxn modelId="{E23522FB-5DBF-D741-A480-B775B0105A1B}" type="presOf" srcId="{0B57BCE3-9767-1243-B13E-85FE8DD3308C}" destId="{C0355124-F693-E749-849F-16D7F424E04F}" srcOrd="0" destOrd="1" presId="urn:microsoft.com/office/officeart/2005/8/layout/vProcess5"/>
    <dgm:cxn modelId="{65397DE4-9132-1E4D-9336-2B25EFEA9409}" srcId="{D91092B5-C63B-4649-ADCF-8942DC59D024}" destId="{C80F175A-F7C5-8445-A1CA-FF7A8486F275}" srcOrd="0" destOrd="0" parTransId="{DD4CD3A3-246B-2E47-A027-03571E97CE5E}" sibTransId="{98A21CA1-1BA9-5447-BB3E-1DB97AFCCB15}"/>
    <dgm:cxn modelId="{4FF5ECB0-D542-734D-A8A4-289A5CD847FF}" type="presOf" srcId="{E2ACADA1-36D3-E142-A4ED-AAD33020DAE5}" destId="{C4BAE7A8-B659-9246-BC1F-806368552B56}" srcOrd="1" destOrd="1" presId="urn:microsoft.com/office/officeart/2005/8/layout/vProcess5"/>
    <dgm:cxn modelId="{8BC53AEE-C03C-E041-B735-3269003FD81A}" type="presOf" srcId="{30ABB4EF-AF6D-C641-AA6C-51EE8F00CF84}" destId="{7A9A0C47-4CC6-9043-9475-7355BD3EBD06}" srcOrd="1" destOrd="0" presId="urn:microsoft.com/office/officeart/2005/8/layout/vProcess5"/>
    <dgm:cxn modelId="{9CF1BC88-BAF3-E940-AEC8-1568C8C29D16}" srcId="{C80F175A-F7C5-8445-A1CA-FF7A8486F275}" destId="{F5B3B041-BDF9-E649-BFE6-1D7A5F02BFC2}" srcOrd="1" destOrd="0" parTransId="{F986751A-F4C8-F74E-800C-D3FD043433E6}" sibTransId="{A3650BEC-5A04-204B-86B8-F53AEC1C1D6B}"/>
    <dgm:cxn modelId="{E4733CF2-365F-B14A-851E-C485A50FBA6D}" type="presOf" srcId="{30ABB4EF-AF6D-C641-AA6C-51EE8F00CF84}" destId="{14176D9B-B44A-7248-BB4E-BADDDB73A1AD}" srcOrd="0" destOrd="0" presId="urn:microsoft.com/office/officeart/2005/8/layout/vProcess5"/>
    <dgm:cxn modelId="{7D402D27-BA17-9148-91AD-A67D5A219299}" type="presOf" srcId="{401CE987-F3EC-F54C-BEBB-E0E59F4CF415}" destId="{14176D9B-B44A-7248-BB4E-BADDDB73A1AD}" srcOrd="0" destOrd="1" presId="urn:microsoft.com/office/officeart/2005/8/layout/vProcess5"/>
    <dgm:cxn modelId="{542C8C8C-B251-3E42-89D7-B31B726AF2B3}" type="presOf" srcId="{D91092B5-C63B-4649-ADCF-8942DC59D024}" destId="{45F681E5-4A1F-E94D-9D4B-AC27EAD21DE6}" srcOrd="0" destOrd="0" presId="urn:microsoft.com/office/officeart/2005/8/layout/vProcess5"/>
    <dgm:cxn modelId="{06FB5655-3CD6-2E41-8DFF-0F8EFA27AC78}" type="presOf" srcId="{401CE987-F3EC-F54C-BEBB-E0E59F4CF415}" destId="{7A9A0C47-4CC6-9043-9475-7355BD3EBD06}" srcOrd="1" destOrd="1" presId="urn:microsoft.com/office/officeart/2005/8/layout/vProcess5"/>
    <dgm:cxn modelId="{75D5929D-1521-C24E-A99C-C51B3AF3814C}" type="presOf" srcId="{F5B3B041-BDF9-E649-BFE6-1D7A5F02BFC2}" destId="{C0355124-F693-E749-849F-16D7F424E04F}" srcOrd="0" destOrd="2" presId="urn:microsoft.com/office/officeart/2005/8/layout/vProcess5"/>
    <dgm:cxn modelId="{A59A600C-EB6D-924E-9358-A2149379D8A4}" srcId="{D91092B5-C63B-4649-ADCF-8942DC59D024}" destId="{38ADD045-B666-104B-B23A-DD90124344BE}" srcOrd="1" destOrd="0" parTransId="{4890FDE8-C1A8-D14E-822D-B30F10A34494}" sibTransId="{EF1D08F5-0FFA-F84B-A3C1-DBEFAB691665}"/>
    <dgm:cxn modelId="{612C96DC-5D6F-0844-8D8D-1947801BFEDA}" srcId="{D91092B5-C63B-4649-ADCF-8942DC59D024}" destId="{30ABB4EF-AF6D-C641-AA6C-51EE8F00CF84}" srcOrd="2" destOrd="0" parTransId="{79B7FBA3-F09A-6749-9B41-9A21FFA00405}" sibTransId="{096A1F20-0060-BC48-825A-F660D71B60F2}"/>
    <dgm:cxn modelId="{764431A9-D436-7E40-88D7-CE4D2A46B613}" type="presOf" srcId="{096A1F20-0060-BC48-825A-F660D71B60F2}" destId="{C430D915-7133-5941-9DD1-31C8982ECA08}" srcOrd="0" destOrd="0" presId="urn:microsoft.com/office/officeart/2005/8/layout/vProcess5"/>
    <dgm:cxn modelId="{2115A864-D23B-5E4D-A7B6-EFE08BEDB68E}" srcId="{30ABB4EF-AF6D-C641-AA6C-51EE8F00CF84}" destId="{401CE987-F3EC-F54C-BEBB-E0E59F4CF415}" srcOrd="0" destOrd="0" parTransId="{00CCF041-4625-0B48-B1BC-BA01BFF4DD42}" sibTransId="{2A938AC6-A5F5-2B4E-96BC-10CF755C9B7A}"/>
    <dgm:cxn modelId="{5CF59B1B-784F-C84A-AB87-8E262E1C811C}" srcId="{1B159383-A05E-D84C-BC56-F1EB181CF8A8}" destId="{E2ACADA1-36D3-E142-A4ED-AAD33020DAE5}" srcOrd="0" destOrd="0" parTransId="{72DA1513-FD6B-8441-9B98-FFDE8A182600}" sibTransId="{05490445-752C-304F-9158-DECA90D73F61}"/>
    <dgm:cxn modelId="{D31FC828-E128-9D44-B196-36B95D8CF9C0}" srcId="{D91092B5-C63B-4649-ADCF-8942DC59D024}" destId="{1B159383-A05E-D84C-BC56-F1EB181CF8A8}" srcOrd="3" destOrd="0" parTransId="{57364BA0-9299-8043-9538-F2EEEFC3EAFD}" sibTransId="{AA50532A-9707-0744-B15E-02AC55E2C60F}"/>
    <dgm:cxn modelId="{DF9E6155-8DEF-2F48-93CA-AC08E8ED5C1F}" type="presOf" srcId="{1B159383-A05E-D84C-BC56-F1EB181CF8A8}" destId="{C4BAE7A8-B659-9246-BC1F-806368552B56}" srcOrd="1" destOrd="0" presId="urn:microsoft.com/office/officeart/2005/8/layout/vProcess5"/>
    <dgm:cxn modelId="{BE4CD465-4484-A744-A501-49671070E7EF}" type="presOf" srcId="{4B78CC63-4644-2C4A-9E62-608345272575}" destId="{14176D9B-B44A-7248-BB4E-BADDDB73A1AD}" srcOrd="0" destOrd="2" presId="urn:microsoft.com/office/officeart/2005/8/layout/vProcess5"/>
    <dgm:cxn modelId="{F11CF5DC-9C7A-D34F-9DA7-D0CCCB48A6A1}" type="presOf" srcId="{38ADD045-B666-104B-B23A-DD90124344BE}" destId="{68EC1A80-44AB-B74B-B942-BE6FBCEF0445}" srcOrd="1" destOrd="0" presId="urn:microsoft.com/office/officeart/2005/8/layout/vProcess5"/>
    <dgm:cxn modelId="{F42E8DA6-0378-0E44-97B9-8AA682DF5D6D}" type="presOf" srcId="{F0012662-5D7B-DE4A-A1BA-162925788DAB}" destId="{68EC1A80-44AB-B74B-B942-BE6FBCEF0445}" srcOrd="1" destOrd="1" presId="urn:microsoft.com/office/officeart/2005/8/layout/vProcess5"/>
    <dgm:cxn modelId="{95713B90-C0A2-0841-95B1-71B528A93563}" type="presOf" srcId="{EF1D08F5-0FFA-F84B-A3C1-DBEFAB691665}" destId="{04E90F0D-94A3-054F-8A80-8F89AD780A36}" srcOrd="0" destOrd="0" presId="urn:microsoft.com/office/officeart/2005/8/layout/vProcess5"/>
    <dgm:cxn modelId="{31F2A380-1A41-1743-88E0-0619DA745DAD}" type="presOf" srcId="{4B78CC63-4644-2C4A-9E62-608345272575}" destId="{7A9A0C47-4CC6-9043-9475-7355BD3EBD06}" srcOrd="1" destOrd="2" presId="urn:microsoft.com/office/officeart/2005/8/layout/vProcess5"/>
    <dgm:cxn modelId="{CF9757D8-2759-E24B-9D2D-C05B6DBDD572}" type="presOf" srcId="{E2ACADA1-36D3-E142-A4ED-AAD33020DAE5}" destId="{6296C974-FA39-7345-8C04-0B9B77C7E3FA}" srcOrd="0" destOrd="1" presId="urn:microsoft.com/office/officeart/2005/8/layout/vProcess5"/>
    <dgm:cxn modelId="{4D7A36EA-D8F8-2B49-9AD7-421935BFC687}" type="presParOf" srcId="{45F681E5-4A1F-E94D-9D4B-AC27EAD21DE6}" destId="{AC4477C3-16B7-5941-AD68-2374AEB01296}" srcOrd="0" destOrd="0" presId="urn:microsoft.com/office/officeart/2005/8/layout/vProcess5"/>
    <dgm:cxn modelId="{067ED4A2-4E4C-CC46-B2EF-30B2BBB4F862}" type="presParOf" srcId="{45F681E5-4A1F-E94D-9D4B-AC27EAD21DE6}" destId="{C0355124-F693-E749-849F-16D7F424E04F}" srcOrd="1" destOrd="0" presId="urn:microsoft.com/office/officeart/2005/8/layout/vProcess5"/>
    <dgm:cxn modelId="{97EE72B1-858F-EA48-9795-0A878CD54BE2}" type="presParOf" srcId="{45F681E5-4A1F-E94D-9D4B-AC27EAD21DE6}" destId="{D32A11DF-4982-C64D-892D-ED237723379A}" srcOrd="2" destOrd="0" presId="urn:microsoft.com/office/officeart/2005/8/layout/vProcess5"/>
    <dgm:cxn modelId="{AB259DAD-556C-6D43-89BE-EF6E65E436C5}" type="presParOf" srcId="{45F681E5-4A1F-E94D-9D4B-AC27EAD21DE6}" destId="{14176D9B-B44A-7248-BB4E-BADDDB73A1AD}" srcOrd="3" destOrd="0" presId="urn:microsoft.com/office/officeart/2005/8/layout/vProcess5"/>
    <dgm:cxn modelId="{F48D21C0-49F3-4F48-88E4-364549D77523}" type="presParOf" srcId="{45F681E5-4A1F-E94D-9D4B-AC27EAD21DE6}" destId="{6296C974-FA39-7345-8C04-0B9B77C7E3FA}" srcOrd="4" destOrd="0" presId="urn:microsoft.com/office/officeart/2005/8/layout/vProcess5"/>
    <dgm:cxn modelId="{6FC3760E-8D6C-2F49-821C-C079D2042871}" type="presParOf" srcId="{45F681E5-4A1F-E94D-9D4B-AC27EAD21DE6}" destId="{54B4A62F-60E9-164C-9D15-904AA061EC48}" srcOrd="5" destOrd="0" presId="urn:microsoft.com/office/officeart/2005/8/layout/vProcess5"/>
    <dgm:cxn modelId="{CE045DA1-25F4-3545-AAB7-A1897551FF96}" type="presParOf" srcId="{45F681E5-4A1F-E94D-9D4B-AC27EAD21DE6}" destId="{04E90F0D-94A3-054F-8A80-8F89AD780A36}" srcOrd="6" destOrd="0" presId="urn:microsoft.com/office/officeart/2005/8/layout/vProcess5"/>
    <dgm:cxn modelId="{7666AD5E-A8FB-D24F-95F2-1EDC26FCD458}" type="presParOf" srcId="{45F681E5-4A1F-E94D-9D4B-AC27EAD21DE6}" destId="{C430D915-7133-5941-9DD1-31C8982ECA08}" srcOrd="7" destOrd="0" presId="urn:microsoft.com/office/officeart/2005/8/layout/vProcess5"/>
    <dgm:cxn modelId="{99F671B7-9FB4-B54B-ABCA-AAD511987BD4}" type="presParOf" srcId="{45F681E5-4A1F-E94D-9D4B-AC27EAD21DE6}" destId="{BD9F741A-2E8E-AE49-877C-1868772D061A}" srcOrd="8" destOrd="0" presId="urn:microsoft.com/office/officeart/2005/8/layout/vProcess5"/>
    <dgm:cxn modelId="{2F822867-1674-0D42-AB3E-1448BA67F3CB}" type="presParOf" srcId="{45F681E5-4A1F-E94D-9D4B-AC27EAD21DE6}" destId="{68EC1A80-44AB-B74B-B942-BE6FBCEF0445}" srcOrd="9" destOrd="0" presId="urn:microsoft.com/office/officeart/2005/8/layout/vProcess5"/>
    <dgm:cxn modelId="{7C747ECD-791D-1D40-9F94-12A8D5FDF2A1}" type="presParOf" srcId="{45F681E5-4A1F-E94D-9D4B-AC27EAD21DE6}" destId="{7A9A0C47-4CC6-9043-9475-7355BD3EBD06}" srcOrd="10" destOrd="0" presId="urn:microsoft.com/office/officeart/2005/8/layout/vProcess5"/>
    <dgm:cxn modelId="{77A11827-132D-F048-BBBA-E65149C738B3}" type="presParOf" srcId="{45F681E5-4A1F-E94D-9D4B-AC27EAD21DE6}" destId="{C4BAE7A8-B659-9246-BC1F-806368552B5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1E5663B-1485-214A-AB74-D69BBC1F22EC}" type="slidenum">
              <a:rPr lang="en-AU"/>
              <a:pPr/>
              <a:t>‹Nº›</a:t>
            </a:fld>
            <a:endParaRPr lang="en-AU" dirty="0"/>
          </a:p>
        </p:txBody>
      </p:sp>
    </p:spTree>
    <p:extLst>
      <p:ext uri="{BB962C8B-B14F-4D97-AF65-F5344CB8AC3E}">
        <p14:creationId xmlns:p14="http://schemas.microsoft.com/office/powerpoint/2010/main" val="2581104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10" charset="0"/>
        <a:ea typeface="+mn-ea"/>
        <a:cs typeface="+mn-cs"/>
      </a:defRPr>
    </a:lvl1pPr>
    <a:lvl2pPr marL="4572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latin typeface="Times New Roman" pitchFamily="-107" charset="0"/>
              </a:rPr>
              <a:t>Lecture slides prepared for “Computer Security: Principles and Practice”, 3/e, by William Stallings and </a:t>
            </a:r>
            <a:r>
              <a:rPr lang="en-US" dirty="0" err="1" smtClean="0">
                <a:latin typeface="Times New Roman" pitchFamily="-107" charset="0"/>
              </a:rPr>
              <a:t>Lawrie</a:t>
            </a:r>
            <a:r>
              <a:rPr lang="en-US" dirty="0" smtClean="0">
                <a:latin typeface="Times New Roman" pitchFamily="-107" charset="0"/>
              </a:rPr>
              <a:t> Brown, Chapter 21 “Public-Key</a:t>
            </a:r>
            <a:r>
              <a:rPr lang="en-US" baseline="0" dirty="0" smtClean="0">
                <a:latin typeface="Times New Roman" pitchFamily="-107" charset="0"/>
              </a:rPr>
              <a:t> Cryptography and Message Authentication</a:t>
            </a:r>
            <a:r>
              <a:rPr lang="en-US" dirty="0" smtClean="0">
                <a:latin typeface="Times New Roman" pitchFamily="-107" charset="0"/>
              </a:rPr>
              <a:t>”.</a:t>
            </a:r>
            <a:endParaRPr lang="en-AU" dirty="0" smtClean="0">
              <a:latin typeface="Times New Roman" pitchFamily="-107" charset="0"/>
            </a:endParaRPr>
          </a:p>
          <a:p>
            <a:endParaRPr lang="en-US" dirty="0" smtClean="0">
              <a:latin typeface="Times New Roman" pitchFamily="-107" charset="0"/>
            </a:endParaRPr>
          </a:p>
          <a:p>
            <a:endParaRPr lang="en-US" dirty="0" smtClean="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1</a:t>
            </a:fld>
            <a:endParaRPr lang="en-AU" dirty="0">
              <a:solidFill>
                <a:srgbClr val="000000"/>
              </a:solidFill>
            </a:endParaRPr>
          </a:p>
        </p:txBody>
      </p:sp>
    </p:spTree>
    <p:extLst>
      <p:ext uri="{BB962C8B-B14F-4D97-AF65-F5344CB8AC3E}">
        <p14:creationId xmlns:p14="http://schemas.microsoft.com/office/powerpoint/2010/main" val="8777926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smtClean="0">
                <a:solidFill>
                  <a:schemeClr val="tx1"/>
                </a:solidFill>
                <a:latin typeface="Times New Roman" pitchFamily="-110" charset="0"/>
                <a:ea typeface="+mn-ea"/>
                <a:cs typeface="+mn-cs"/>
              </a:rPr>
              <a:t>RFC 2104 lists the following design objectives for HMAC:</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use, without modifications, available hash functions—in particular, hash</a:t>
            </a:r>
          </a:p>
          <a:p>
            <a:r>
              <a:rPr lang="en-US" sz="1200" kern="1200" baseline="0" dirty="0" smtClean="0">
                <a:solidFill>
                  <a:schemeClr val="tx1"/>
                </a:solidFill>
                <a:latin typeface="Times New Roman" pitchFamily="-110" charset="0"/>
                <a:ea typeface="+mn-ea"/>
                <a:cs typeface="+mn-cs"/>
              </a:rPr>
              <a:t>functions that perform well in software, and for which code is freely and</a:t>
            </a:r>
          </a:p>
          <a:p>
            <a:r>
              <a:rPr lang="en-US" sz="1200" kern="1200" baseline="0" dirty="0" smtClean="0">
                <a:solidFill>
                  <a:schemeClr val="tx1"/>
                </a:solidFill>
                <a:latin typeface="Times New Roman" pitchFamily="-110" charset="0"/>
                <a:ea typeface="+mn-ea"/>
                <a:cs typeface="+mn-cs"/>
              </a:rPr>
              <a:t>widely available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allow for easy replaceability of the embedded hash function in case faster</a:t>
            </a:r>
          </a:p>
          <a:p>
            <a:r>
              <a:rPr lang="en-US" sz="1200" kern="1200" baseline="0" dirty="0" smtClean="0">
                <a:solidFill>
                  <a:schemeClr val="tx1"/>
                </a:solidFill>
                <a:latin typeface="Times New Roman" pitchFamily="-110" charset="0"/>
                <a:ea typeface="+mn-ea"/>
                <a:cs typeface="+mn-cs"/>
              </a:rPr>
              <a:t>or more secure hash functions are found or required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preserve the original performance of the hash function without incurring a</a:t>
            </a:r>
          </a:p>
          <a:p>
            <a:r>
              <a:rPr lang="en-US" sz="1200" kern="1200" baseline="0" dirty="0" smtClean="0">
                <a:solidFill>
                  <a:schemeClr val="tx1"/>
                </a:solidFill>
                <a:latin typeface="Times New Roman" pitchFamily="-110" charset="0"/>
                <a:ea typeface="+mn-ea"/>
                <a:cs typeface="+mn-cs"/>
              </a:rPr>
              <a:t>significant degradation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use and handle keys in a simple way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To have a well-understood cryptographic analysis of the strength of the</a:t>
            </a:r>
          </a:p>
          <a:p>
            <a:r>
              <a:rPr lang="en-US" sz="1200" kern="1200" baseline="0" dirty="0" smtClean="0">
                <a:solidFill>
                  <a:schemeClr val="tx1"/>
                </a:solidFill>
                <a:latin typeface="Times New Roman" pitchFamily="-110" charset="0"/>
                <a:ea typeface="+mn-ea"/>
                <a:cs typeface="+mn-cs"/>
              </a:rPr>
              <a:t>authentication mechanism based on reasonable assumptions on the embedded</a:t>
            </a:r>
          </a:p>
          <a:p>
            <a:r>
              <a:rPr lang="en-US" sz="1200" kern="1200" baseline="0" dirty="0" smtClean="0">
                <a:solidFill>
                  <a:schemeClr val="tx1"/>
                </a:solidFill>
                <a:latin typeface="Times New Roman" pitchFamily="-110" charset="0"/>
                <a:ea typeface="+mn-ea"/>
                <a:cs typeface="+mn-cs"/>
              </a:rPr>
              <a:t>hash function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first two objectives are important to the acceptability of HMAC. HMAC</a:t>
            </a:r>
          </a:p>
          <a:p>
            <a:r>
              <a:rPr lang="en-US" sz="1200" kern="1200" baseline="0" dirty="0" smtClean="0">
                <a:solidFill>
                  <a:schemeClr val="tx1"/>
                </a:solidFill>
                <a:latin typeface="Times New Roman" pitchFamily="-110" charset="0"/>
                <a:ea typeface="+mn-ea"/>
                <a:cs typeface="+mn-cs"/>
              </a:rPr>
              <a:t>treats the hash function as a “black box.” This has two benefits. First, an existing</a:t>
            </a:r>
          </a:p>
          <a:p>
            <a:r>
              <a:rPr lang="en-US" sz="1200" kern="1200" baseline="0" dirty="0" smtClean="0">
                <a:solidFill>
                  <a:schemeClr val="tx1"/>
                </a:solidFill>
                <a:latin typeface="Times New Roman" pitchFamily="-110" charset="0"/>
                <a:ea typeface="+mn-ea"/>
                <a:cs typeface="+mn-cs"/>
              </a:rPr>
              <a:t>implementation of a hash function can be used as a module in implementing</a:t>
            </a:r>
          </a:p>
          <a:p>
            <a:r>
              <a:rPr lang="en-US" sz="1200" kern="1200" baseline="0" dirty="0" smtClean="0">
                <a:solidFill>
                  <a:schemeClr val="tx1"/>
                </a:solidFill>
                <a:latin typeface="Times New Roman" pitchFamily="-110" charset="0"/>
                <a:ea typeface="+mn-ea"/>
                <a:cs typeface="+mn-cs"/>
              </a:rPr>
              <a:t>HMAC. In this way, the bulk of the HMAC code is prepackaged and ready to use</a:t>
            </a:r>
          </a:p>
          <a:p>
            <a:r>
              <a:rPr lang="en-US" sz="1200" kern="1200" baseline="0" dirty="0" smtClean="0">
                <a:solidFill>
                  <a:schemeClr val="tx1"/>
                </a:solidFill>
                <a:latin typeface="Times New Roman" pitchFamily="-110" charset="0"/>
                <a:ea typeface="+mn-ea"/>
                <a:cs typeface="+mn-cs"/>
              </a:rPr>
              <a:t>without modification. Second, if it is ever desired to replace a given hash function</a:t>
            </a:r>
          </a:p>
          <a:p>
            <a:r>
              <a:rPr lang="en-US" sz="1200" kern="1200" baseline="0" dirty="0" smtClean="0">
                <a:solidFill>
                  <a:schemeClr val="tx1"/>
                </a:solidFill>
                <a:latin typeface="Times New Roman" pitchFamily="-110" charset="0"/>
                <a:ea typeface="+mn-ea"/>
                <a:cs typeface="+mn-cs"/>
              </a:rPr>
              <a:t>in an HMAC implementation, all that is required is to remove the existing hash</a:t>
            </a:r>
          </a:p>
          <a:p>
            <a:r>
              <a:rPr lang="en-US" sz="1200" kern="1200" baseline="0" dirty="0" smtClean="0">
                <a:solidFill>
                  <a:schemeClr val="tx1"/>
                </a:solidFill>
                <a:latin typeface="Times New Roman" pitchFamily="-110" charset="0"/>
                <a:ea typeface="+mn-ea"/>
                <a:cs typeface="+mn-cs"/>
              </a:rPr>
              <a:t>function module and drop in the new module. This could be done if a faster</a:t>
            </a:r>
          </a:p>
          <a:p>
            <a:r>
              <a:rPr lang="en-US" sz="1200" kern="1200" baseline="0" dirty="0" smtClean="0">
                <a:solidFill>
                  <a:schemeClr val="tx1"/>
                </a:solidFill>
                <a:latin typeface="Times New Roman" pitchFamily="-110" charset="0"/>
                <a:ea typeface="+mn-ea"/>
                <a:cs typeface="+mn-cs"/>
              </a:rPr>
              <a:t>hash function were desired. More important, if the security of the embedded hash</a:t>
            </a:r>
          </a:p>
          <a:p>
            <a:r>
              <a:rPr lang="en-US" sz="1200" kern="1200" baseline="0" dirty="0" smtClean="0">
                <a:solidFill>
                  <a:schemeClr val="tx1"/>
                </a:solidFill>
                <a:latin typeface="Times New Roman" pitchFamily="-110" charset="0"/>
                <a:ea typeface="+mn-ea"/>
                <a:cs typeface="+mn-cs"/>
              </a:rPr>
              <a:t>function were compromised, the security of HMAC could be retained simply by</a:t>
            </a:r>
          </a:p>
          <a:p>
            <a:r>
              <a:rPr lang="en-US" sz="1200" kern="1200" baseline="0" dirty="0" smtClean="0">
                <a:solidFill>
                  <a:schemeClr val="tx1"/>
                </a:solidFill>
                <a:latin typeface="Times New Roman" pitchFamily="-110" charset="0"/>
                <a:ea typeface="+mn-ea"/>
                <a:cs typeface="+mn-cs"/>
              </a:rPr>
              <a:t>replacing the embedded hash function with a more secure one.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last design objective in the preceding list is, in fact, the main advantage</a:t>
            </a:r>
          </a:p>
          <a:p>
            <a:r>
              <a:rPr lang="en-US" sz="1200" kern="1200" baseline="0" dirty="0" smtClean="0">
                <a:solidFill>
                  <a:schemeClr val="tx1"/>
                </a:solidFill>
                <a:latin typeface="Times New Roman" pitchFamily="-110" charset="0"/>
                <a:ea typeface="+mn-ea"/>
                <a:cs typeface="+mn-cs"/>
              </a:rPr>
              <a:t>of HMAC over other proposed hash-based schemes. HMAC can be proven secure</a:t>
            </a:r>
          </a:p>
          <a:p>
            <a:r>
              <a:rPr lang="en-US" sz="1200" kern="1200" baseline="0" dirty="0" smtClean="0">
                <a:solidFill>
                  <a:schemeClr val="tx1"/>
                </a:solidFill>
                <a:latin typeface="Times New Roman" pitchFamily="-110" charset="0"/>
                <a:ea typeface="+mn-ea"/>
                <a:cs typeface="+mn-cs"/>
              </a:rPr>
              <a:t>provided that the embedded hash function has some reasonable cryptographic</a:t>
            </a:r>
          </a:p>
          <a:p>
            <a:r>
              <a:rPr lang="en-US" sz="1200" kern="1200" baseline="0" dirty="0" smtClean="0">
                <a:solidFill>
                  <a:schemeClr val="tx1"/>
                </a:solidFill>
                <a:latin typeface="Times New Roman" pitchFamily="-110" charset="0"/>
                <a:ea typeface="+mn-ea"/>
                <a:cs typeface="+mn-cs"/>
              </a:rPr>
              <a:t>strengths. We return to this point later in this section, but first we examine the</a:t>
            </a:r>
          </a:p>
          <a:p>
            <a:r>
              <a:rPr lang="en-US" sz="1200" kern="1200" baseline="0" dirty="0" smtClean="0">
                <a:solidFill>
                  <a:schemeClr val="tx1"/>
                </a:solidFill>
                <a:latin typeface="Times New Roman" pitchFamily="-110" charset="0"/>
                <a:ea typeface="+mn-ea"/>
                <a:cs typeface="+mn-cs"/>
              </a:rPr>
              <a:t>structure of HMAC.</a:t>
            </a:r>
            <a:endParaRPr lang="en-US" dirty="0" smtClean="0"/>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10</a:t>
            </a:fld>
            <a:endParaRPr lang="en-AU" dirty="0"/>
          </a:p>
        </p:txBody>
      </p:sp>
    </p:spTree>
    <p:extLst>
      <p:ext uri="{BB962C8B-B14F-4D97-AF65-F5344CB8AC3E}">
        <p14:creationId xmlns:p14="http://schemas.microsoft.com/office/powerpoint/2010/main" val="505026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FB42C-91F6-B94A-9684-3ADC0769CEF6}" type="slidenum">
              <a:rPr lang="en-AU"/>
              <a:pPr/>
              <a:t>11</a:t>
            </a:fld>
            <a:endParaRPr lang="en-AU" dirty="0"/>
          </a:p>
        </p:txBody>
      </p:sp>
      <p:sp>
        <p:nvSpPr>
          <p:cNvPr id="222212" name="Rectangle 4"/>
          <p:cNvSpPr>
            <a:spLocks noGrp="1" noRot="1" noChangeAspect="1" noChangeArrowheads="1" noTextEdit="1"/>
          </p:cNvSpPr>
          <p:nvPr>
            <p:ph type="sldImg"/>
          </p:nvPr>
        </p:nvSpPr>
        <p:spPr>
          <a:ln/>
        </p:spPr>
      </p:sp>
      <p:sp>
        <p:nvSpPr>
          <p:cNvPr id="222213" name="Rectangle 5"/>
          <p:cNvSpPr>
            <a:spLocks noGrp="1" noChangeArrowheads="1"/>
          </p:cNvSpPr>
          <p:nvPr>
            <p:ph type="body" idx="1"/>
          </p:nvPr>
        </p:nvSpPr>
        <p:spPr/>
        <p:txBody>
          <a:bodyPr/>
          <a:lstStyle/>
          <a:p>
            <a:r>
              <a:rPr lang="en-US" dirty="0"/>
              <a:t>Figure </a:t>
            </a:r>
            <a:r>
              <a:rPr lang="en-US" dirty="0" smtClean="0"/>
              <a:t>21.4 </a:t>
            </a:r>
            <a:r>
              <a:rPr lang="en-US" dirty="0"/>
              <a:t>illustrates the overall operation of </a:t>
            </a:r>
            <a:r>
              <a:rPr lang="en-US" dirty="0" smtClean="0"/>
              <a:t>HMAC.</a:t>
            </a:r>
          </a:p>
          <a:p>
            <a:endParaRPr lang="en-US" dirty="0" smtClean="0"/>
          </a:p>
          <a:p>
            <a:r>
              <a:rPr lang="en-US" dirty="0" smtClean="0"/>
              <a:t>In </a:t>
            </a:r>
            <a:r>
              <a:rPr lang="en-US" dirty="0"/>
              <a:t>words:</a:t>
            </a:r>
            <a:endParaRPr lang="en-US" dirty="0" smtClean="0"/>
          </a:p>
          <a:p>
            <a:endParaRPr lang="en-US" b="1" dirty="0" smtClean="0"/>
          </a:p>
          <a:p>
            <a:r>
              <a:rPr lang="en-US" b="1" dirty="0" smtClean="0"/>
              <a:t>1</a:t>
            </a:r>
            <a:r>
              <a:rPr lang="en-US" b="1" dirty="0"/>
              <a:t>.</a:t>
            </a:r>
            <a:r>
              <a:rPr lang="en-US" dirty="0"/>
              <a:t> Append zeros to the left end of </a:t>
            </a:r>
            <a:r>
              <a:rPr lang="en-US" i="1" dirty="0"/>
              <a:t>K</a:t>
            </a:r>
            <a:r>
              <a:rPr lang="en-US" dirty="0"/>
              <a:t> to create a </a:t>
            </a:r>
            <a:r>
              <a:rPr lang="en-US" i="1" dirty="0"/>
              <a:t>b</a:t>
            </a:r>
            <a:r>
              <a:rPr lang="en-US" dirty="0"/>
              <a:t>-bit string </a:t>
            </a:r>
            <a:r>
              <a:rPr lang="en-US" i="1" dirty="0"/>
              <a:t>K</a:t>
            </a:r>
            <a:r>
              <a:rPr lang="en-US" baseline="30000" dirty="0"/>
              <a:t>+</a:t>
            </a:r>
            <a:r>
              <a:rPr lang="en-US" dirty="0"/>
              <a:t> (e.g., if </a:t>
            </a:r>
            <a:r>
              <a:rPr lang="en-US" i="1" dirty="0"/>
              <a:t>K</a:t>
            </a:r>
            <a:r>
              <a:rPr lang="en-US" dirty="0"/>
              <a:t> is of length 160 bits and </a:t>
            </a:r>
            <a:r>
              <a:rPr lang="en-US" i="1" dirty="0"/>
              <a:t>b</a:t>
            </a:r>
            <a:r>
              <a:rPr lang="en-US" dirty="0"/>
              <a:t> = 512, then </a:t>
            </a:r>
            <a:r>
              <a:rPr lang="en-US" i="1" dirty="0"/>
              <a:t>K</a:t>
            </a:r>
            <a:r>
              <a:rPr lang="en-US" dirty="0"/>
              <a:t> will be  appended with 44 zero bytes 0x00).</a:t>
            </a:r>
            <a:endParaRPr lang="en-US" dirty="0" smtClean="0"/>
          </a:p>
          <a:p>
            <a:endParaRPr lang="en-US" b="1" dirty="0" smtClean="0"/>
          </a:p>
          <a:p>
            <a:r>
              <a:rPr lang="en-US" b="1" dirty="0" smtClean="0"/>
              <a:t>2</a:t>
            </a:r>
            <a:r>
              <a:rPr lang="en-US" b="1" dirty="0"/>
              <a:t>.</a:t>
            </a:r>
            <a:r>
              <a:rPr lang="en-US" dirty="0"/>
              <a:t> XOR (bitwise exclusive-OR) </a:t>
            </a:r>
            <a:r>
              <a:rPr lang="en-US" i="1" dirty="0"/>
              <a:t>K</a:t>
            </a:r>
            <a:r>
              <a:rPr lang="en-US" baseline="30000" dirty="0"/>
              <a:t>+</a:t>
            </a:r>
            <a:r>
              <a:rPr lang="en-US" dirty="0"/>
              <a:t> with ipad to produce the </a:t>
            </a:r>
            <a:r>
              <a:rPr lang="en-US" i="1" dirty="0"/>
              <a:t>b</a:t>
            </a:r>
            <a:r>
              <a:rPr lang="en-US" dirty="0"/>
              <a:t>-bit block S</a:t>
            </a:r>
            <a:r>
              <a:rPr lang="en-US" baseline="-25000" dirty="0"/>
              <a:t>i</a:t>
            </a:r>
            <a:r>
              <a:rPr lang="en-US" dirty="0"/>
              <a:t>.</a:t>
            </a:r>
            <a:endParaRPr lang="en-US" dirty="0" smtClean="0"/>
          </a:p>
          <a:p>
            <a:endParaRPr lang="en-US" b="1" dirty="0" smtClean="0"/>
          </a:p>
          <a:p>
            <a:r>
              <a:rPr lang="en-US" b="1" dirty="0" smtClean="0"/>
              <a:t>3</a:t>
            </a:r>
            <a:r>
              <a:rPr lang="en-US" b="1" dirty="0"/>
              <a:t>.</a:t>
            </a:r>
            <a:r>
              <a:rPr lang="en-US" dirty="0"/>
              <a:t> Append </a:t>
            </a:r>
            <a:r>
              <a:rPr lang="en-US" i="1" dirty="0"/>
              <a:t>M</a:t>
            </a:r>
            <a:r>
              <a:rPr lang="en-US" dirty="0"/>
              <a:t> to S</a:t>
            </a:r>
            <a:r>
              <a:rPr lang="en-US" baseline="-25000" dirty="0"/>
              <a:t>i</a:t>
            </a:r>
            <a:r>
              <a:rPr lang="en-US" dirty="0"/>
              <a:t>.</a:t>
            </a:r>
            <a:endParaRPr lang="en-US" dirty="0" smtClean="0"/>
          </a:p>
          <a:p>
            <a:endParaRPr lang="en-US" b="1" dirty="0" smtClean="0"/>
          </a:p>
          <a:p>
            <a:r>
              <a:rPr lang="en-US" b="1" dirty="0" smtClean="0"/>
              <a:t>4</a:t>
            </a:r>
            <a:r>
              <a:rPr lang="en-US" b="1" dirty="0"/>
              <a:t>.</a:t>
            </a:r>
            <a:r>
              <a:rPr lang="en-US" dirty="0"/>
              <a:t> Apply H to the stream generated in step 3.</a:t>
            </a:r>
            <a:endParaRPr lang="en-US" dirty="0" smtClean="0"/>
          </a:p>
          <a:p>
            <a:endParaRPr lang="en-US" b="1" dirty="0" smtClean="0"/>
          </a:p>
          <a:p>
            <a:r>
              <a:rPr lang="en-US" b="1" dirty="0" smtClean="0"/>
              <a:t>5</a:t>
            </a:r>
            <a:r>
              <a:rPr lang="en-US" b="1" dirty="0"/>
              <a:t>.</a:t>
            </a:r>
            <a:r>
              <a:rPr lang="en-US" dirty="0"/>
              <a:t> XOR </a:t>
            </a:r>
            <a:r>
              <a:rPr lang="en-US" i="1" dirty="0"/>
              <a:t>K</a:t>
            </a:r>
            <a:r>
              <a:rPr lang="en-US" baseline="30000" dirty="0"/>
              <a:t>+</a:t>
            </a:r>
            <a:r>
              <a:rPr lang="en-US" dirty="0"/>
              <a:t> with opad to produce the </a:t>
            </a:r>
            <a:r>
              <a:rPr lang="en-US" i="1" dirty="0"/>
              <a:t>b</a:t>
            </a:r>
            <a:r>
              <a:rPr lang="en-US" dirty="0"/>
              <a:t>-bit block S</a:t>
            </a:r>
            <a:r>
              <a:rPr lang="en-US" baseline="-25000" dirty="0"/>
              <a:t>o</a:t>
            </a:r>
            <a:r>
              <a:rPr lang="en-US" dirty="0"/>
              <a:t>.</a:t>
            </a:r>
            <a:endParaRPr lang="en-US" dirty="0" smtClean="0"/>
          </a:p>
          <a:p>
            <a:endParaRPr lang="en-US" b="1" dirty="0" smtClean="0"/>
          </a:p>
          <a:p>
            <a:r>
              <a:rPr lang="en-US" b="1" dirty="0" smtClean="0"/>
              <a:t>6</a:t>
            </a:r>
            <a:r>
              <a:rPr lang="en-US" b="1" dirty="0"/>
              <a:t>.</a:t>
            </a:r>
            <a:r>
              <a:rPr lang="en-US" dirty="0"/>
              <a:t> Append the hash result from step 4 to S</a:t>
            </a:r>
            <a:r>
              <a:rPr lang="en-US" baseline="-25000" dirty="0"/>
              <a:t>o</a:t>
            </a:r>
            <a:r>
              <a:rPr lang="en-US" dirty="0"/>
              <a:t>.</a:t>
            </a:r>
            <a:endParaRPr lang="en-US" dirty="0" smtClean="0"/>
          </a:p>
          <a:p>
            <a:endParaRPr lang="en-US" b="1" dirty="0" smtClean="0"/>
          </a:p>
          <a:p>
            <a:r>
              <a:rPr lang="en-US" b="1" dirty="0" smtClean="0"/>
              <a:t>7</a:t>
            </a:r>
            <a:r>
              <a:rPr lang="en-US" b="1" dirty="0"/>
              <a:t>.</a:t>
            </a:r>
            <a:r>
              <a:rPr lang="en-US" dirty="0"/>
              <a:t> Apply H to the stream generated in step 6 and output the result.</a:t>
            </a:r>
          </a:p>
          <a:p>
            <a:endParaRPr lang="en-US" dirty="0" smtClean="0"/>
          </a:p>
          <a:p>
            <a:r>
              <a:rPr lang="en-US" sz="1200" kern="1200" baseline="0" dirty="0" smtClean="0">
                <a:solidFill>
                  <a:schemeClr val="tx1"/>
                </a:solidFill>
                <a:latin typeface="Times New Roman" pitchFamily="-110" charset="0"/>
                <a:ea typeface="+mn-ea"/>
                <a:cs typeface="+mn-cs"/>
              </a:rPr>
              <a:t>Note that the XOR with ipad results in flipping one-half of the bits of </a:t>
            </a:r>
            <a:r>
              <a:rPr lang="en-US" sz="1200" i="1" kern="1200" baseline="0" dirty="0" smtClean="0">
                <a:solidFill>
                  <a:schemeClr val="tx1"/>
                </a:solidFill>
                <a:latin typeface="Times New Roman" pitchFamily="-110" charset="0"/>
                <a:ea typeface="+mn-ea"/>
                <a:cs typeface="+mn-cs"/>
              </a:rPr>
              <a:t>K .</a:t>
            </a:r>
          </a:p>
          <a:p>
            <a:r>
              <a:rPr lang="en-US" sz="1200" kern="1200" baseline="0" dirty="0" smtClean="0">
                <a:solidFill>
                  <a:schemeClr val="tx1"/>
                </a:solidFill>
                <a:latin typeface="Times New Roman" pitchFamily="-110" charset="0"/>
                <a:ea typeface="+mn-ea"/>
                <a:cs typeface="+mn-cs"/>
              </a:rPr>
              <a:t>Similarly, the XOR with opad results in flipping one-half of the bits of </a:t>
            </a:r>
            <a:r>
              <a:rPr lang="en-US" sz="1200" i="1" kern="1200" baseline="0" dirty="0" smtClean="0">
                <a:solidFill>
                  <a:schemeClr val="tx1"/>
                </a:solidFill>
                <a:latin typeface="Times New Roman" pitchFamily="-110" charset="0"/>
                <a:ea typeface="+mn-ea"/>
                <a:cs typeface="+mn-cs"/>
              </a:rPr>
              <a:t>K , but a</a:t>
            </a:r>
          </a:p>
          <a:p>
            <a:r>
              <a:rPr lang="en-US" sz="1200" kern="1200" baseline="0" dirty="0" smtClean="0">
                <a:solidFill>
                  <a:schemeClr val="tx1"/>
                </a:solidFill>
                <a:latin typeface="Times New Roman" pitchFamily="-110" charset="0"/>
                <a:ea typeface="+mn-ea"/>
                <a:cs typeface="+mn-cs"/>
              </a:rPr>
              <a:t>different set of bits. In effect, by passing S</a:t>
            </a:r>
            <a:r>
              <a:rPr lang="en-US" sz="1200" kern="1200" baseline="-25000" dirty="0" smtClean="0">
                <a:solidFill>
                  <a:schemeClr val="tx1"/>
                </a:solidFill>
                <a:latin typeface="Times New Roman" pitchFamily="-110" charset="0"/>
                <a:ea typeface="+mn-ea"/>
                <a:cs typeface="+mn-cs"/>
              </a:rPr>
              <a:t> </a:t>
            </a:r>
            <a:r>
              <a:rPr lang="en-US" sz="1200" i="1" kern="1200" baseline="-25000" dirty="0" smtClean="0">
                <a:solidFill>
                  <a:schemeClr val="tx1"/>
                </a:solidFill>
                <a:latin typeface="Times New Roman" pitchFamily="-110" charset="0"/>
                <a:ea typeface="+mn-ea"/>
                <a:cs typeface="+mn-cs"/>
              </a:rPr>
              <a:t>i </a:t>
            </a:r>
            <a:r>
              <a:rPr lang="en-US" sz="1200" i="1" kern="1200" baseline="0" dirty="0" smtClean="0">
                <a:solidFill>
                  <a:schemeClr val="tx1"/>
                </a:solidFill>
                <a:latin typeface="Times New Roman" pitchFamily="-110" charset="0"/>
                <a:ea typeface="+mn-ea"/>
                <a:cs typeface="+mn-cs"/>
              </a:rPr>
              <a:t>and S </a:t>
            </a:r>
            <a:r>
              <a:rPr lang="en-US" sz="1200" kern="1200" baseline="-25000" dirty="0" smtClean="0">
                <a:solidFill>
                  <a:schemeClr val="tx1"/>
                </a:solidFill>
                <a:latin typeface="Times New Roman" pitchFamily="-110" charset="0"/>
                <a:ea typeface="+mn-ea"/>
                <a:cs typeface="+mn-cs"/>
              </a:rPr>
              <a:t>o</a:t>
            </a:r>
            <a:r>
              <a:rPr lang="en-US" sz="1200" i="1" kern="1200" baseline="0" dirty="0" smtClean="0">
                <a:solidFill>
                  <a:schemeClr val="tx1"/>
                </a:solidFill>
                <a:latin typeface="Times New Roman" pitchFamily="-110" charset="0"/>
                <a:ea typeface="+mn-ea"/>
                <a:cs typeface="+mn-cs"/>
              </a:rPr>
              <a:t> through the hash algorithm, we</a:t>
            </a:r>
          </a:p>
          <a:p>
            <a:r>
              <a:rPr lang="en-US" sz="1200" kern="1200" baseline="0" dirty="0" smtClean="0">
                <a:solidFill>
                  <a:schemeClr val="tx1"/>
                </a:solidFill>
                <a:latin typeface="Times New Roman" pitchFamily="-110" charset="0"/>
                <a:ea typeface="+mn-ea"/>
                <a:cs typeface="+mn-cs"/>
              </a:rPr>
              <a:t>have pseudorandomly generated two keys from </a:t>
            </a:r>
            <a:r>
              <a:rPr lang="en-US" sz="1200" i="1" kern="1200" baseline="0" dirty="0" smtClean="0">
                <a:solidFill>
                  <a:schemeClr val="tx1"/>
                </a:solidFill>
                <a:latin typeface="Times New Roman" pitchFamily="-110" charset="0"/>
                <a:ea typeface="+mn-ea"/>
                <a:cs typeface="+mn-cs"/>
              </a:rPr>
              <a:t>K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HMAC should execute in approximately the same time as the embedded hash</a:t>
            </a:r>
          </a:p>
          <a:p>
            <a:r>
              <a:rPr lang="en-US" sz="1200" kern="1200" baseline="0" dirty="0" smtClean="0">
                <a:solidFill>
                  <a:schemeClr val="tx1"/>
                </a:solidFill>
                <a:latin typeface="Times New Roman" pitchFamily="-110" charset="0"/>
                <a:ea typeface="+mn-ea"/>
                <a:cs typeface="+mn-cs"/>
              </a:rPr>
              <a:t>function for long messages. HMAC adds three executions of the basic hash function</a:t>
            </a:r>
          </a:p>
          <a:p>
            <a:r>
              <a:rPr lang="en-US" sz="1200" kern="1200" baseline="0" dirty="0" smtClean="0">
                <a:solidFill>
                  <a:schemeClr val="tx1"/>
                </a:solidFill>
                <a:latin typeface="Times New Roman" pitchFamily="-110" charset="0"/>
                <a:ea typeface="+mn-ea"/>
                <a:cs typeface="+mn-cs"/>
              </a:rPr>
              <a:t>(for S </a:t>
            </a:r>
            <a:r>
              <a:rPr lang="en-US" sz="1200" i="1" kern="1200" baseline="-25000" dirty="0" smtClean="0">
                <a:solidFill>
                  <a:schemeClr val="tx1"/>
                </a:solidFill>
                <a:latin typeface="Times New Roman" pitchFamily="-110" charset="0"/>
                <a:ea typeface="+mn-ea"/>
                <a:cs typeface="+mn-cs"/>
              </a:rPr>
              <a:t>i , </a:t>
            </a:r>
            <a:r>
              <a:rPr lang="en-US" sz="1200" i="1" kern="1200" baseline="0" dirty="0" smtClean="0">
                <a:solidFill>
                  <a:schemeClr val="tx1"/>
                </a:solidFill>
                <a:latin typeface="Times New Roman" pitchFamily="-110" charset="0"/>
                <a:ea typeface="+mn-ea"/>
                <a:cs typeface="+mn-cs"/>
              </a:rPr>
              <a:t>S </a:t>
            </a:r>
            <a:r>
              <a:rPr lang="en-US" sz="1200" i="1" kern="1200" baseline="-25000" dirty="0" smtClean="0">
                <a:solidFill>
                  <a:schemeClr val="tx1"/>
                </a:solidFill>
                <a:latin typeface="Times New Roman" pitchFamily="-110" charset="0"/>
                <a:ea typeface="+mn-ea"/>
                <a:cs typeface="+mn-cs"/>
              </a:rPr>
              <a:t>o </a:t>
            </a:r>
            <a:r>
              <a:rPr lang="en-US" sz="1200" i="1" kern="1200" baseline="0" dirty="0" smtClean="0">
                <a:solidFill>
                  <a:schemeClr val="tx1"/>
                </a:solidFill>
                <a:latin typeface="Times New Roman" pitchFamily="-110" charset="0"/>
                <a:ea typeface="+mn-ea"/>
                <a:cs typeface="+mn-cs"/>
              </a:rPr>
              <a:t>, and the block produced from the inner hash).</a:t>
            </a:r>
            <a:endParaRPr lang="en-US" dirty="0" smtClean="0"/>
          </a:p>
          <a:p>
            <a:endParaRPr lang="en-US" dirty="0"/>
          </a:p>
        </p:txBody>
      </p:sp>
    </p:spTree>
    <p:extLst>
      <p:ext uri="{BB962C8B-B14F-4D97-AF65-F5344CB8AC3E}">
        <p14:creationId xmlns:p14="http://schemas.microsoft.com/office/powerpoint/2010/main" val="3689883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B69-4E43-AE44-B582-599D96C6B50E}" type="slidenum">
              <a:rPr lang="en-AU"/>
              <a:pPr/>
              <a:t>12</a:t>
            </a:fld>
            <a:endParaRPr lang="en-AU" dirty="0"/>
          </a:p>
        </p:txBody>
      </p:sp>
      <p:sp>
        <p:nvSpPr>
          <p:cNvPr id="224258" name="Rectangle 1026"/>
          <p:cNvSpPr>
            <a:spLocks noGrp="1" noRot="1" noChangeAspect="1" noChangeArrowheads="1" noTextEdit="1"/>
          </p:cNvSpPr>
          <p:nvPr>
            <p:ph type="sldImg"/>
          </p:nvPr>
        </p:nvSpPr>
        <p:spPr>
          <a:ln/>
        </p:spPr>
      </p:sp>
      <p:sp>
        <p:nvSpPr>
          <p:cNvPr id="224259" name="Rectangle 1027"/>
          <p:cNvSpPr>
            <a:spLocks noGrp="1" noChangeArrowheads="1"/>
          </p:cNvSpPr>
          <p:nvPr>
            <p:ph type="body" idx="1"/>
          </p:nvPr>
        </p:nvSpPr>
        <p:spPr/>
        <p:txBody>
          <a:bodyPr/>
          <a:lstStyle/>
          <a:p>
            <a:r>
              <a:rPr lang="en-US" sz="1200" b="0" kern="1200" baseline="0" dirty="0" smtClean="0">
                <a:solidFill>
                  <a:schemeClr val="tx1"/>
                </a:solidFill>
                <a:latin typeface="Times New Roman" pitchFamily="-110" charset="0"/>
                <a:ea typeface="+mn-ea"/>
                <a:cs typeface="+mn-cs"/>
              </a:rPr>
              <a:t>The security of any MAC function based on an embedded hash function depends</a:t>
            </a:r>
          </a:p>
          <a:p>
            <a:r>
              <a:rPr lang="en-US" sz="1200" b="0" kern="1200" baseline="0" dirty="0" smtClean="0">
                <a:solidFill>
                  <a:schemeClr val="tx1"/>
                </a:solidFill>
                <a:latin typeface="Times New Roman" pitchFamily="-110" charset="0"/>
                <a:ea typeface="+mn-ea"/>
                <a:cs typeface="+mn-cs"/>
              </a:rPr>
              <a:t>in some way on the cryptographic strength of the underlying hash function. The</a:t>
            </a:r>
          </a:p>
          <a:p>
            <a:r>
              <a:rPr lang="en-US" sz="1200" b="0" kern="1200" baseline="0" dirty="0" smtClean="0">
                <a:solidFill>
                  <a:schemeClr val="tx1"/>
                </a:solidFill>
                <a:latin typeface="Times New Roman" pitchFamily="-110" charset="0"/>
                <a:ea typeface="+mn-ea"/>
                <a:cs typeface="+mn-cs"/>
              </a:rPr>
              <a:t>appeal of HMAC is that its designers have been able to prove an exact relationship</a:t>
            </a:r>
          </a:p>
          <a:p>
            <a:r>
              <a:rPr lang="en-US" sz="1200" b="0" kern="1200" baseline="0" dirty="0" smtClean="0">
                <a:solidFill>
                  <a:schemeClr val="tx1"/>
                </a:solidFill>
                <a:latin typeface="Times New Roman" pitchFamily="-110" charset="0"/>
                <a:ea typeface="+mn-ea"/>
                <a:cs typeface="+mn-cs"/>
              </a:rPr>
              <a:t>between the strength of the embedded hash function and the strength</a:t>
            </a:r>
          </a:p>
          <a:p>
            <a:r>
              <a:rPr lang="en-US" sz="1200" b="0" kern="1200" baseline="0" dirty="0" smtClean="0">
                <a:solidFill>
                  <a:schemeClr val="tx1"/>
                </a:solidFill>
                <a:latin typeface="Times New Roman" pitchFamily="-110" charset="0"/>
                <a:ea typeface="+mn-ea"/>
                <a:cs typeface="+mn-cs"/>
              </a:rPr>
              <a:t>of HMAC.</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The security of a MAC function is generally expressed in terms of the probability</a:t>
            </a:r>
          </a:p>
          <a:p>
            <a:r>
              <a:rPr lang="en-US" sz="1200" b="0" kern="1200" baseline="0" dirty="0" smtClean="0">
                <a:solidFill>
                  <a:schemeClr val="tx1"/>
                </a:solidFill>
                <a:latin typeface="Times New Roman" pitchFamily="-110" charset="0"/>
                <a:ea typeface="+mn-ea"/>
                <a:cs typeface="+mn-cs"/>
              </a:rPr>
              <a:t>of successful forgery with a given amount of time spent by the forger and a</a:t>
            </a:r>
          </a:p>
          <a:p>
            <a:r>
              <a:rPr lang="en-US" sz="1200" b="0" kern="1200" baseline="0" dirty="0" smtClean="0">
                <a:solidFill>
                  <a:schemeClr val="tx1"/>
                </a:solidFill>
                <a:latin typeface="Times New Roman" pitchFamily="-110" charset="0"/>
                <a:ea typeface="+mn-ea"/>
                <a:cs typeface="+mn-cs"/>
              </a:rPr>
              <a:t>given number of message-MAC pairs created with the same key. In essence, it is</a:t>
            </a:r>
          </a:p>
          <a:p>
            <a:r>
              <a:rPr lang="en-US" sz="1200" b="0" kern="1200" baseline="0" dirty="0" smtClean="0">
                <a:solidFill>
                  <a:schemeClr val="tx1"/>
                </a:solidFill>
                <a:latin typeface="Times New Roman" pitchFamily="-110" charset="0"/>
                <a:ea typeface="+mn-ea"/>
                <a:cs typeface="+mn-cs"/>
              </a:rPr>
              <a:t>proved in [BELL96] that for a given level of effort (time, message-MAC pairs) on</a:t>
            </a:r>
          </a:p>
          <a:p>
            <a:r>
              <a:rPr lang="en-US" sz="1200" b="0" kern="1200" baseline="0" dirty="0" smtClean="0">
                <a:solidFill>
                  <a:schemeClr val="tx1"/>
                </a:solidFill>
                <a:latin typeface="Times New Roman" pitchFamily="-110" charset="0"/>
                <a:ea typeface="+mn-ea"/>
                <a:cs typeface="+mn-cs"/>
              </a:rPr>
              <a:t>messages generated by a legitimate user and seen by the attacker, the probability</a:t>
            </a:r>
          </a:p>
          <a:p>
            <a:r>
              <a:rPr lang="en-US" sz="1200" b="0" kern="1200" baseline="0" dirty="0" smtClean="0">
                <a:solidFill>
                  <a:schemeClr val="tx1"/>
                </a:solidFill>
                <a:latin typeface="Times New Roman" pitchFamily="-110" charset="0"/>
                <a:ea typeface="+mn-ea"/>
                <a:cs typeface="+mn-cs"/>
              </a:rPr>
              <a:t>of successful attack on HMAC is equivalent to one of the following attacks on the</a:t>
            </a:r>
          </a:p>
          <a:p>
            <a:r>
              <a:rPr lang="en-US" sz="1200" b="0" kern="1200" baseline="0" dirty="0" smtClean="0">
                <a:solidFill>
                  <a:schemeClr val="tx1"/>
                </a:solidFill>
                <a:latin typeface="Times New Roman" pitchFamily="-110" charset="0"/>
                <a:ea typeface="+mn-ea"/>
                <a:cs typeface="+mn-cs"/>
              </a:rPr>
              <a:t>embedded hash function:</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The attacker is able to compute an output of the compression function even</a:t>
            </a:r>
          </a:p>
          <a:p>
            <a:r>
              <a:rPr lang="en-US" sz="1200" b="0" kern="1200" baseline="0" dirty="0" smtClean="0">
                <a:solidFill>
                  <a:schemeClr val="tx1"/>
                </a:solidFill>
                <a:latin typeface="Times New Roman" pitchFamily="-110" charset="0"/>
                <a:ea typeface="+mn-ea"/>
                <a:cs typeface="+mn-cs"/>
              </a:rPr>
              <a:t>with an IV that is random, secret, and unknown to the attacker.</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The attacker finds collisions in the hash function even when the IV is random</a:t>
            </a:r>
          </a:p>
          <a:p>
            <a:r>
              <a:rPr lang="en-US" sz="1200" b="0" kern="1200" baseline="0" dirty="0" smtClean="0">
                <a:solidFill>
                  <a:schemeClr val="tx1"/>
                </a:solidFill>
                <a:latin typeface="Times New Roman" pitchFamily="-110" charset="0"/>
                <a:ea typeface="+mn-ea"/>
                <a:cs typeface="+mn-cs"/>
              </a:rPr>
              <a:t>and secret.</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the first attack, we can view the compression function as equivalent to the</a:t>
            </a:r>
          </a:p>
          <a:p>
            <a:r>
              <a:rPr lang="en-US" sz="1200" b="0" kern="1200" baseline="0" dirty="0" smtClean="0">
                <a:solidFill>
                  <a:schemeClr val="tx1"/>
                </a:solidFill>
                <a:latin typeface="Times New Roman" pitchFamily="-110" charset="0"/>
                <a:ea typeface="+mn-ea"/>
                <a:cs typeface="+mn-cs"/>
              </a:rPr>
              <a:t>hash function applied to a message consisting of a single </a:t>
            </a:r>
            <a:r>
              <a:rPr lang="en-US" sz="1200" b="0" i="1" kern="1200" baseline="0" dirty="0" smtClean="0">
                <a:solidFill>
                  <a:schemeClr val="tx1"/>
                </a:solidFill>
                <a:latin typeface="Times New Roman" pitchFamily="-110" charset="0"/>
                <a:ea typeface="+mn-ea"/>
                <a:cs typeface="+mn-cs"/>
              </a:rPr>
              <a:t>b -bit block. For this attack,</a:t>
            </a:r>
          </a:p>
          <a:p>
            <a:r>
              <a:rPr lang="en-US" sz="1200" b="0" kern="1200" baseline="0" dirty="0" smtClean="0">
                <a:solidFill>
                  <a:schemeClr val="tx1"/>
                </a:solidFill>
                <a:latin typeface="Times New Roman" pitchFamily="-110" charset="0"/>
                <a:ea typeface="+mn-ea"/>
                <a:cs typeface="+mn-cs"/>
              </a:rPr>
              <a:t>the IV of the hash function is replaced by a secret, random value of </a:t>
            </a:r>
            <a:r>
              <a:rPr lang="en-US" sz="1200" b="0" i="1" kern="1200" baseline="0" dirty="0" smtClean="0">
                <a:solidFill>
                  <a:schemeClr val="tx1"/>
                </a:solidFill>
                <a:latin typeface="Times New Roman" pitchFamily="-110" charset="0"/>
                <a:ea typeface="+mn-ea"/>
                <a:cs typeface="+mn-cs"/>
              </a:rPr>
              <a:t>n bits. An attack</a:t>
            </a:r>
          </a:p>
          <a:p>
            <a:r>
              <a:rPr lang="en-US" sz="1200" b="0" kern="1200" baseline="0" dirty="0" smtClean="0">
                <a:solidFill>
                  <a:schemeClr val="tx1"/>
                </a:solidFill>
                <a:latin typeface="Times New Roman" pitchFamily="-110" charset="0"/>
                <a:ea typeface="+mn-ea"/>
                <a:cs typeface="+mn-cs"/>
              </a:rPr>
              <a:t>on this hash function requires either a brute-force attack on the key, which is a level</a:t>
            </a:r>
          </a:p>
          <a:p>
            <a:r>
              <a:rPr lang="en-US" sz="1200" b="0" kern="1200" baseline="0" dirty="0" smtClean="0">
                <a:solidFill>
                  <a:schemeClr val="tx1"/>
                </a:solidFill>
                <a:latin typeface="Times New Roman" pitchFamily="-110" charset="0"/>
                <a:ea typeface="+mn-ea"/>
                <a:cs typeface="+mn-cs"/>
              </a:rPr>
              <a:t>of effort on the order of 2 </a:t>
            </a:r>
            <a:r>
              <a:rPr lang="en-US" sz="1200" b="0" i="1" kern="1200" baseline="30000" dirty="0" smtClean="0">
                <a:solidFill>
                  <a:schemeClr val="tx1"/>
                </a:solidFill>
                <a:latin typeface="Times New Roman" pitchFamily="-110" charset="0"/>
                <a:ea typeface="+mn-ea"/>
                <a:cs typeface="+mn-cs"/>
              </a:rPr>
              <a:t>n</a:t>
            </a:r>
            <a:r>
              <a:rPr lang="en-US" sz="1200" b="0" i="1" kern="1200" baseline="0" dirty="0" smtClean="0">
                <a:solidFill>
                  <a:schemeClr val="tx1"/>
                </a:solidFill>
                <a:latin typeface="Times New Roman" pitchFamily="-110" charset="0"/>
                <a:ea typeface="+mn-ea"/>
                <a:cs typeface="+mn-cs"/>
              </a:rPr>
              <a:t> , or a birthday attack, which is a special case of the second</a:t>
            </a:r>
          </a:p>
          <a:p>
            <a:r>
              <a:rPr lang="en-US" sz="1200" b="0" kern="1200" baseline="0" dirty="0" smtClean="0">
                <a:solidFill>
                  <a:schemeClr val="tx1"/>
                </a:solidFill>
                <a:latin typeface="Times New Roman" pitchFamily="-110" charset="0"/>
                <a:ea typeface="+mn-ea"/>
                <a:cs typeface="+mn-cs"/>
              </a:rPr>
              <a:t>attack, discussed next.</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the second attack, the attacker is looking for two messages </a:t>
            </a:r>
            <a:r>
              <a:rPr lang="en-US" sz="1200" b="0" i="1" kern="1200" baseline="0" dirty="0" smtClean="0">
                <a:solidFill>
                  <a:schemeClr val="tx1"/>
                </a:solidFill>
                <a:latin typeface="Times New Roman" pitchFamily="-110" charset="0"/>
                <a:ea typeface="+mn-ea"/>
                <a:cs typeface="+mn-cs"/>
              </a:rPr>
              <a:t>M and M’ that</a:t>
            </a:r>
          </a:p>
          <a:p>
            <a:r>
              <a:rPr lang="en-US" sz="1200" b="0" kern="1200" baseline="0" dirty="0" smtClean="0">
                <a:solidFill>
                  <a:schemeClr val="tx1"/>
                </a:solidFill>
                <a:latin typeface="Times New Roman" pitchFamily="-110" charset="0"/>
                <a:ea typeface="+mn-ea"/>
                <a:cs typeface="+mn-cs"/>
              </a:rPr>
              <a:t>produce the same hash: H(</a:t>
            </a:r>
            <a:r>
              <a:rPr lang="en-US" sz="1200" b="0" i="1" kern="1200" baseline="0" dirty="0" smtClean="0">
                <a:solidFill>
                  <a:schemeClr val="tx1"/>
                </a:solidFill>
                <a:latin typeface="Times New Roman" pitchFamily="-110" charset="0"/>
                <a:ea typeface="+mn-ea"/>
                <a:cs typeface="+mn-cs"/>
              </a:rPr>
              <a:t>M’ = H(M’) . This is the birthday attack mentioned</a:t>
            </a:r>
          </a:p>
          <a:p>
            <a:r>
              <a:rPr lang="en-US" sz="1200" b="0" kern="1200" baseline="0" dirty="0" smtClean="0">
                <a:solidFill>
                  <a:schemeClr val="tx1"/>
                </a:solidFill>
                <a:latin typeface="Times New Roman" pitchFamily="-110" charset="0"/>
                <a:ea typeface="+mn-ea"/>
                <a:cs typeface="+mn-cs"/>
              </a:rPr>
              <a:t>previously. We have stated that this requires a level of effort of 2 </a:t>
            </a:r>
            <a:r>
              <a:rPr lang="en-US" sz="1200" b="0" i="1" kern="1200" baseline="30000" dirty="0" smtClean="0">
                <a:solidFill>
                  <a:schemeClr val="tx1"/>
                </a:solidFill>
                <a:latin typeface="Times New Roman" pitchFamily="-110" charset="0"/>
                <a:ea typeface="+mn-ea"/>
                <a:cs typeface="+mn-cs"/>
              </a:rPr>
              <a:t>n /2 </a:t>
            </a:r>
            <a:r>
              <a:rPr lang="en-US" sz="1200" b="0" i="1" kern="1200" baseline="0" dirty="0" smtClean="0">
                <a:solidFill>
                  <a:schemeClr val="tx1"/>
                </a:solidFill>
                <a:latin typeface="Times New Roman" pitchFamily="-110" charset="0"/>
                <a:ea typeface="+mn-ea"/>
                <a:cs typeface="+mn-cs"/>
              </a:rPr>
              <a:t>for a hash</a:t>
            </a:r>
          </a:p>
          <a:p>
            <a:r>
              <a:rPr lang="en-US" sz="1200" b="0" kern="1200" baseline="0" dirty="0" smtClean="0">
                <a:solidFill>
                  <a:schemeClr val="tx1"/>
                </a:solidFill>
                <a:latin typeface="Times New Roman" pitchFamily="-110" charset="0"/>
                <a:ea typeface="+mn-ea"/>
                <a:cs typeface="+mn-cs"/>
              </a:rPr>
              <a:t>length of </a:t>
            </a:r>
            <a:r>
              <a:rPr lang="en-US" sz="1200" b="0" i="1" kern="1200" baseline="0" dirty="0" smtClean="0">
                <a:solidFill>
                  <a:schemeClr val="tx1"/>
                </a:solidFill>
                <a:latin typeface="Times New Roman" pitchFamily="-110" charset="0"/>
                <a:ea typeface="+mn-ea"/>
                <a:cs typeface="+mn-cs"/>
              </a:rPr>
              <a:t>n . On this basis, the security of MD5 is called into question, because a</a:t>
            </a:r>
          </a:p>
          <a:p>
            <a:r>
              <a:rPr lang="en-US" sz="1200" b="0" kern="1200" baseline="0" dirty="0" smtClean="0">
                <a:solidFill>
                  <a:schemeClr val="tx1"/>
                </a:solidFill>
                <a:latin typeface="Times New Roman" pitchFamily="-110" charset="0"/>
                <a:ea typeface="+mn-ea"/>
                <a:cs typeface="+mn-cs"/>
              </a:rPr>
              <a:t>level of effort of 2 </a:t>
            </a:r>
            <a:r>
              <a:rPr lang="en-US" sz="1200" b="0" kern="1200" baseline="30000" dirty="0" smtClean="0">
                <a:solidFill>
                  <a:schemeClr val="tx1"/>
                </a:solidFill>
                <a:latin typeface="Times New Roman" pitchFamily="-110" charset="0"/>
                <a:ea typeface="+mn-ea"/>
                <a:cs typeface="+mn-cs"/>
              </a:rPr>
              <a:t>64</a:t>
            </a:r>
            <a:r>
              <a:rPr lang="en-US" sz="1200" b="0" kern="1200" baseline="0" dirty="0" smtClean="0">
                <a:solidFill>
                  <a:schemeClr val="tx1"/>
                </a:solidFill>
                <a:latin typeface="Times New Roman" pitchFamily="-110" charset="0"/>
                <a:ea typeface="+mn-ea"/>
                <a:cs typeface="+mn-cs"/>
              </a:rPr>
              <a:t> looks feasible with today’s technology. Does this mean that</a:t>
            </a:r>
          </a:p>
          <a:p>
            <a:r>
              <a:rPr lang="en-US" sz="1200" b="0" kern="1200" baseline="0" dirty="0" smtClean="0">
                <a:solidFill>
                  <a:schemeClr val="tx1"/>
                </a:solidFill>
                <a:latin typeface="Times New Roman" pitchFamily="-110" charset="0"/>
                <a:ea typeface="+mn-ea"/>
                <a:cs typeface="+mn-cs"/>
              </a:rPr>
              <a:t>a 128-bit hash function such as MD5 is unsuitable for HMAC? The answer is no,</a:t>
            </a:r>
          </a:p>
          <a:p>
            <a:r>
              <a:rPr lang="en-US" sz="1200" b="0" kern="1200" baseline="0" dirty="0" smtClean="0">
                <a:solidFill>
                  <a:schemeClr val="tx1"/>
                </a:solidFill>
                <a:latin typeface="Times New Roman" pitchFamily="-110" charset="0"/>
                <a:ea typeface="+mn-ea"/>
                <a:cs typeface="+mn-cs"/>
              </a:rPr>
              <a:t>because of the following argument. To attack MD5, the attacker can choose any</a:t>
            </a:r>
          </a:p>
          <a:p>
            <a:r>
              <a:rPr lang="en-US" sz="1200" b="0" kern="1200" baseline="0" dirty="0" smtClean="0">
                <a:solidFill>
                  <a:schemeClr val="tx1"/>
                </a:solidFill>
                <a:latin typeface="Times New Roman" pitchFamily="-110" charset="0"/>
                <a:ea typeface="+mn-ea"/>
                <a:cs typeface="+mn-cs"/>
              </a:rPr>
              <a:t>set of messages and work on these offline on a dedicated computing facility to</a:t>
            </a:r>
          </a:p>
          <a:p>
            <a:r>
              <a:rPr lang="en-US" sz="1200" b="0" kern="1200" baseline="0" dirty="0" smtClean="0">
                <a:solidFill>
                  <a:schemeClr val="tx1"/>
                </a:solidFill>
                <a:latin typeface="Times New Roman" pitchFamily="-110" charset="0"/>
                <a:ea typeface="+mn-ea"/>
                <a:cs typeface="+mn-cs"/>
              </a:rPr>
              <a:t>find a collision. Because the attacker knows the hash algorithm and the default</a:t>
            </a:r>
          </a:p>
          <a:p>
            <a:r>
              <a:rPr lang="en-US" sz="1200" b="0" kern="1200" baseline="0" dirty="0" smtClean="0">
                <a:solidFill>
                  <a:schemeClr val="tx1"/>
                </a:solidFill>
                <a:latin typeface="Times New Roman" pitchFamily="-110" charset="0"/>
                <a:ea typeface="+mn-ea"/>
                <a:cs typeface="+mn-cs"/>
              </a:rPr>
              <a:t>IV, the attacker can generate the hash code for each of the messages that the</a:t>
            </a:r>
          </a:p>
          <a:p>
            <a:r>
              <a:rPr lang="en-US" sz="1200" b="0" kern="1200" baseline="0" dirty="0" smtClean="0">
                <a:solidFill>
                  <a:schemeClr val="tx1"/>
                </a:solidFill>
                <a:latin typeface="Times New Roman" pitchFamily="-110" charset="0"/>
                <a:ea typeface="+mn-ea"/>
                <a:cs typeface="+mn-cs"/>
              </a:rPr>
              <a:t>attacker generates. However, when attacking HMAC, the attacker cannot generate</a:t>
            </a:r>
          </a:p>
          <a:p>
            <a:r>
              <a:rPr lang="en-US" sz="1200" b="0" kern="1200" baseline="0" dirty="0" smtClean="0">
                <a:solidFill>
                  <a:schemeClr val="tx1"/>
                </a:solidFill>
                <a:latin typeface="Times New Roman" pitchFamily="-110" charset="0"/>
                <a:ea typeface="+mn-ea"/>
                <a:cs typeface="+mn-cs"/>
              </a:rPr>
              <a:t>message/code pairs offline because the attacker does not know </a:t>
            </a:r>
            <a:r>
              <a:rPr lang="en-US" sz="1200" b="0" i="1" kern="1200" baseline="0" dirty="0" smtClean="0">
                <a:solidFill>
                  <a:schemeClr val="tx1"/>
                </a:solidFill>
                <a:latin typeface="Times New Roman" pitchFamily="-110" charset="0"/>
                <a:ea typeface="+mn-ea"/>
                <a:cs typeface="+mn-cs"/>
              </a:rPr>
              <a:t>K . Therefore,</a:t>
            </a:r>
          </a:p>
          <a:p>
            <a:r>
              <a:rPr lang="en-US" sz="1200" b="0" kern="1200" baseline="0" dirty="0" smtClean="0">
                <a:solidFill>
                  <a:schemeClr val="tx1"/>
                </a:solidFill>
                <a:latin typeface="Times New Roman" pitchFamily="-110" charset="0"/>
                <a:ea typeface="+mn-ea"/>
                <a:cs typeface="+mn-cs"/>
              </a:rPr>
              <a:t>the attacker must observe a sequence of messages generated by HMAC under the</a:t>
            </a:r>
          </a:p>
          <a:p>
            <a:r>
              <a:rPr lang="en-US" sz="1200" b="0" kern="1200" baseline="0" dirty="0" smtClean="0">
                <a:solidFill>
                  <a:schemeClr val="tx1"/>
                </a:solidFill>
                <a:latin typeface="Times New Roman" pitchFamily="-110" charset="0"/>
                <a:ea typeface="+mn-ea"/>
                <a:cs typeface="+mn-cs"/>
              </a:rPr>
              <a:t>same key and perform the attack on these known messages. For a hash code length</a:t>
            </a:r>
          </a:p>
          <a:p>
            <a:r>
              <a:rPr lang="en-US" sz="1200" b="0" kern="1200" baseline="0" dirty="0" smtClean="0">
                <a:solidFill>
                  <a:schemeClr val="tx1"/>
                </a:solidFill>
                <a:latin typeface="Times New Roman" pitchFamily="-110" charset="0"/>
                <a:ea typeface="+mn-ea"/>
                <a:cs typeface="+mn-cs"/>
              </a:rPr>
              <a:t>of 128 bits, this requires 2 </a:t>
            </a:r>
            <a:r>
              <a:rPr lang="en-US" sz="1200" b="0" kern="1200" baseline="30000" dirty="0" smtClean="0">
                <a:solidFill>
                  <a:schemeClr val="tx1"/>
                </a:solidFill>
                <a:latin typeface="Times New Roman" pitchFamily="-110" charset="0"/>
                <a:ea typeface="+mn-ea"/>
                <a:cs typeface="+mn-cs"/>
              </a:rPr>
              <a:t>64</a:t>
            </a:r>
            <a:r>
              <a:rPr lang="en-US" sz="1200" b="0" kern="1200" baseline="0" dirty="0" smtClean="0">
                <a:solidFill>
                  <a:schemeClr val="tx1"/>
                </a:solidFill>
                <a:latin typeface="Times New Roman" pitchFamily="-110" charset="0"/>
                <a:ea typeface="+mn-ea"/>
                <a:cs typeface="+mn-cs"/>
              </a:rPr>
              <a:t> observed blocks (2 </a:t>
            </a:r>
            <a:r>
              <a:rPr lang="en-US" sz="1200" b="0" kern="1200" baseline="30000" dirty="0" smtClean="0">
                <a:solidFill>
                  <a:schemeClr val="tx1"/>
                </a:solidFill>
                <a:latin typeface="Times New Roman" pitchFamily="-110" charset="0"/>
                <a:ea typeface="+mn-ea"/>
                <a:cs typeface="+mn-cs"/>
              </a:rPr>
              <a:t>72 </a:t>
            </a:r>
            <a:r>
              <a:rPr lang="en-US" sz="1200" b="0" kern="1200" baseline="0" dirty="0" smtClean="0">
                <a:solidFill>
                  <a:schemeClr val="tx1"/>
                </a:solidFill>
                <a:latin typeface="Times New Roman" pitchFamily="-110" charset="0"/>
                <a:ea typeface="+mn-ea"/>
                <a:cs typeface="+mn-cs"/>
              </a:rPr>
              <a:t>bits) generated using the same</a:t>
            </a:r>
          </a:p>
          <a:p>
            <a:r>
              <a:rPr lang="en-US" sz="1200" b="0" kern="1200" baseline="0" dirty="0" smtClean="0">
                <a:solidFill>
                  <a:schemeClr val="tx1"/>
                </a:solidFill>
                <a:latin typeface="Times New Roman" pitchFamily="-110" charset="0"/>
                <a:ea typeface="+mn-ea"/>
                <a:cs typeface="+mn-cs"/>
              </a:rPr>
              <a:t>key. On a 1-Gbps link, one would need to observe a continuous stream of messages</a:t>
            </a:r>
          </a:p>
          <a:p>
            <a:r>
              <a:rPr lang="en-US" sz="1200" b="0" kern="1200" baseline="0" dirty="0" smtClean="0">
                <a:solidFill>
                  <a:schemeClr val="tx1"/>
                </a:solidFill>
                <a:latin typeface="Times New Roman" pitchFamily="-110" charset="0"/>
                <a:ea typeface="+mn-ea"/>
                <a:cs typeface="+mn-cs"/>
              </a:rPr>
              <a:t>with no change in key for about 150,000 years in order to succeed. Thus, if speed is</a:t>
            </a:r>
          </a:p>
          <a:p>
            <a:r>
              <a:rPr lang="en-US" sz="1200" b="0" kern="1200" baseline="0" dirty="0" smtClean="0">
                <a:solidFill>
                  <a:schemeClr val="tx1"/>
                </a:solidFill>
                <a:latin typeface="Times New Roman" pitchFamily="-110" charset="0"/>
                <a:ea typeface="+mn-ea"/>
                <a:cs typeface="+mn-cs"/>
              </a:rPr>
              <a:t>a concern, it is fully acceptable to use MD5 rather than SHA as the embedded hash</a:t>
            </a:r>
          </a:p>
          <a:p>
            <a:r>
              <a:rPr lang="en-US" sz="1200" b="0" kern="1200" baseline="0" dirty="0" smtClean="0">
                <a:solidFill>
                  <a:schemeClr val="tx1"/>
                </a:solidFill>
                <a:latin typeface="Times New Roman" pitchFamily="-110" charset="0"/>
                <a:ea typeface="+mn-ea"/>
                <a:cs typeface="+mn-cs"/>
              </a:rPr>
              <a:t>function for HMAC.</a:t>
            </a:r>
            <a:endParaRPr lang="en-US" b="0" dirty="0"/>
          </a:p>
        </p:txBody>
      </p:sp>
    </p:spTree>
    <p:extLst>
      <p:ext uri="{BB962C8B-B14F-4D97-AF65-F5344CB8AC3E}">
        <p14:creationId xmlns:p14="http://schemas.microsoft.com/office/powerpoint/2010/main" val="880710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E27A8-261D-CA4C-907B-5E0C18D8C5DA}" type="slidenum">
              <a:rPr lang="en-AU"/>
              <a:pPr/>
              <a:t>13</a:t>
            </a:fld>
            <a:endParaRPr lang="en-AU" dirty="0"/>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dirty="0"/>
              <a:t>Perhaps the most widely used public-key algorithms are RSA and Diffie-Hellman. </a:t>
            </a:r>
            <a:endParaRPr lang="en-US" dirty="0" smtClean="0"/>
          </a:p>
          <a:p>
            <a:endParaRPr lang="en-US" dirty="0" smtClean="0"/>
          </a:p>
          <a:p>
            <a:r>
              <a:rPr lang="en-US" dirty="0" smtClean="0"/>
              <a:t>One </a:t>
            </a:r>
            <a:r>
              <a:rPr lang="en-US" dirty="0"/>
              <a:t>of the first public-key schemes was developed in 1977 by Ron Rivest, Adi Shamir, and Len Adleman at MIT and first published in </a:t>
            </a:r>
            <a:r>
              <a:rPr lang="en-US" dirty="0" smtClean="0"/>
              <a:t>1978 [RIVE78]. </a:t>
            </a:r>
            <a:r>
              <a:rPr lang="en-US" dirty="0"/>
              <a:t>The RSA scheme has since that time reigned supreme as the most widely accepted and implemented approach to public-key encryption. RSA is a block cipher in which the plaintext and ciphertext are integers between 0 and </a:t>
            </a:r>
            <a:r>
              <a:rPr lang="en-US" i="1" dirty="0"/>
              <a:t>n</a:t>
            </a:r>
            <a:r>
              <a:rPr lang="en-US" dirty="0"/>
              <a:t> – 1 for some</a:t>
            </a:r>
            <a:r>
              <a:rPr lang="en-US" i="1" dirty="0"/>
              <a:t> n</a:t>
            </a:r>
            <a:r>
              <a:rPr lang="en-US" dirty="0"/>
              <a:t>. </a:t>
            </a:r>
            <a:endParaRPr lang="en-US" dirty="0" smtClean="0"/>
          </a:p>
          <a:p>
            <a:endParaRPr lang="en-US" dirty="0" smtClean="0"/>
          </a:p>
          <a:p>
            <a:r>
              <a:rPr lang="en-US" dirty="0" smtClean="0"/>
              <a:t>Encryption </a:t>
            </a:r>
            <a:r>
              <a:rPr lang="en-US" dirty="0"/>
              <a:t>and decryption are of the following form, for some plaintext block </a:t>
            </a:r>
            <a:r>
              <a:rPr lang="en-US" i="1" dirty="0"/>
              <a:t>M</a:t>
            </a:r>
            <a:r>
              <a:rPr lang="en-US" dirty="0"/>
              <a:t> and ciphertext block </a:t>
            </a:r>
            <a:r>
              <a:rPr lang="en-US" i="1" dirty="0"/>
              <a:t>C</a:t>
            </a:r>
            <a:r>
              <a:rPr lang="en-US" dirty="0"/>
              <a:t>:</a:t>
            </a:r>
          </a:p>
          <a:p>
            <a:r>
              <a:rPr lang="en-US" dirty="0"/>
              <a:t>	</a:t>
            </a:r>
            <a:r>
              <a:rPr lang="en-US" i="1" dirty="0"/>
              <a:t>C</a:t>
            </a:r>
            <a:r>
              <a:rPr lang="en-US" dirty="0"/>
              <a:t> = </a:t>
            </a:r>
            <a:r>
              <a:rPr lang="en-US" i="1" dirty="0"/>
              <a:t>M</a:t>
            </a:r>
            <a:r>
              <a:rPr lang="en-US" i="1" baseline="30000" dirty="0"/>
              <a:t>e</a:t>
            </a:r>
            <a:r>
              <a:rPr lang="en-US" dirty="0"/>
              <a:t> mod </a:t>
            </a:r>
            <a:r>
              <a:rPr lang="en-US" i="1" dirty="0"/>
              <a:t>n</a:t>
            </a:r>
            <a:endParaRPr lang="en-US" dirty="0"/>
          </a:p>
          <a:p>
            <a:r>
              <a:rPr lang="en-US" dirty="0"/>
              <a:t>	</a:t>
            </a:r>
            <a:r>
              <a:rPr lang="en-US" i="1" dirty="0"/>
              <a:t>M</a:t>
            </a:r>
            <a:r>
              <a:rPr lang="en-US" dirty="0"/>
              <a:t> = </a:t>
            </a:r>
            <a:r>
              <a:rPr lang="en-US" i="1" dirty="0"/>
              <a:t>C</a:t>
            </a:r>
            <a:r>
              <a:rPr lang="en-US" i="1" baseline="30000" dirty="0"/>
              <a:t>d</a:t>
            </a:r>
            <a:r>
              <a:rPr lang="en-US" dirty="0"/>
              <a:t> mod </a:t>
            </a:r>
            <a:r>
              <a:rPr lang="en-US" i="1" dirty="0"/>
              <a:t>n</a:t>
            </a:r>
            <a:r>
              <a:rPr lang="en-US" dirty="0"/>
              <a:t>  = (</a:t>
            </a:r>
            <a:r>
              <a:rPr lang="en-US" i="1" dirty="0"/>
              <a:t>M</a:t>
            </a:r>
            <a:r>
              <a:rPr lang="en-US" i="1" baseline="30000" dirty="0"/>
              <a:t>e</a:t>
            </a:r>
            <a:r>
              <a:rPr lang="en-US" dirty="0"/>
              <a:t>)</a:t>
            </a:r>
            <a:r>
              <a:rPr lang="en-US" i="1" baseline="30000" dirty="0"/>
              <a:t>d</a:t>
            </a:r>
            <a:r>
              <a:rPr lang="en-US" dirty="0"/>
              <a:t> mod </a:t>
            </a:r>
            <a:r>
              <a:rPr lang="en-US" i="1" dirty="0"/>
              <a:t>n</a:t>
            </a:r>
            <a:r>
              <a:rPr lang="en-US" dirty="0"/>
              <a:t>  = </a:t>
            </a:r>
            <a:r>
              <a:rPr lang="en-US" i="1" dirty="0"/>
              <a:t>M</a:t>
            </a:r>
            <a:r>
              <a:rPr lang="en-US" i="1" baseline="30000" dirty="0"/>
              <a:t>ed</a:t>
            </a:r>
            <a:r>
              <a:rPr lang="en-US" dirty="0"/>
              <a:t> mod </a:t>
            </a:r>
            <a:r>
              <a:rPr lang="en-US" i="1" dirty="0"/>
              <a:t>n</a:t>
            </a:r>
            <a:endParaRPr lang="en-US" dirty="0"/>
          </a:p>
          <a:p>
            <a:endParaRPr lang="en-US" dirty="0" smtClean="0"/>
          </a:p>
          <a:p>
            <a:r>
              <a:rPr lang="en-US" dirty="0" smtClean="0"/>
              <a:t>Both </a:t>
            </a:r>
            <a:r>
              <a:rPr lang="en-US" dirty="0"/>
              <a:t>sender and receiver must know the values of </a:t>
            </a:r>
            <a:r>
              <a:rPr lang="en-US" i="1" dirty="0"/>
              <a:t>n</a:t>
            </a:r>
            <a:r>
              <a:rPr lang="en-US" dirty="0"/>
              <a:t> and </a:t>
            </a:r>
            <a:r>
              <a:rPr lang="en-US" i="1" dirty="0"/>
              <a:t>e</a:t>
            </a:r>
            <a:r>
              <a:rPr lang="en-US" dirty="0"/>
              <a:t>, and only the receiver knows the value of </a:t>
            </a:r>
            <a:r>
              <a:rPr lang="en-US" i="1" dirty="0"/>
              <a:t>d</a:t>
            </a:r>
            <a:r>
              <a:rPr lang="en-US" dirty="0"/>
              <a:t>. This is a public-key encryption algorithm with a public key of </a:t>
            </a:r>
            <a:r>
              <a:rPr lang="en-US" i="1" dirty="0"/>
              <a:t>PU</a:t>
            </a:r>
            <a:r>
              <a:rPr lang="en-US" dirty="0"/>
              <a:t> = {</a:t>
            </a:r>
            <a:r>
              <a:rPr lang="en-US" i="1" dirty="0"/>
              <a:t>e</a:t>
            </a:r>
            <a:r>
              <a:rPr lang="en-US" dirty="0"/>
              <a:t>, </a:t>
            </a:r>
            <a:r>
              <a:rPr lang="en-US" i="1" dirty="0"/>
              <a:t>n</a:t>
            </a:r>
            <a:r>
              <a:rPr lang="en-US" dirty="0"/>
              <a:t>} and a private key of </a:t>
            </a:r>
            <a:r>
              <a:rPr lang="en-US" i="1" dirty="0"/>
              <a:t>PR</a:t>
            </a:r>
            <a:r>
              <a:rPr lang="en-US" dirty="0"/>
              <a:t> = {</a:t>
            </a:r>
            <a:r>
              <a:rPr lang="en-US" i="1" dirty="0"/>
              <a:t>d</a:t>
            </a:r>
            <a:r>
              <a:rPr lang="en-US" dirty="0"/>
              <a:t>, </a:t>
            </a:r>
            <a:r>
              <a:rPr lang="en-US" i="1" dirty="0"/>
              <a:t>n</a:t>
            </a:r>
            <a:r>
              <a:rPr lang="en-US" dirty="0"/>
              <a:t>}. See text for details of how these values are derived, and their requirements.</a:t>
            </a:r>
          </a:p>
        </p:txBody>
      </p:sp>
    </p:spTree>
    <p:extLst>
      <p:ext uri="{BB962C8B-B14F-4D97-AF65-F5344CB8AC3E}">
        <p14:creationId xmlns:p14="http://schemas.microsoft.com/office/powerpoint/2010/main" val="1729174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FA407-C4B6-3E48-A353-1590BDC4FFAA}" type="slidenum">
              <a:rPr lang="en-AU"/>
              <a:pPr/>
              <a:t>14</a:t>
            </a:fld>
            <a:endParaRPr lang="en-AU" dirty="0"/>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dirty="0"/>
              <a:t>Figure </a:t>
            </a:r>
            <a:r>
              <a:rPr lang="en-US" dirty="0" smtClean="0"/>
              <a:t>21.5 </a:t>
            </a:r>
            <a:r>
              <a:rPr lang="en-US" dirty="0"/>
              <a:t>summarizes the RSA algorithm. Begin by selecting two prime numbers, </a:t>
            </a:r>
            <a:r>
              <a:rPr lang="en-US" i="1" dirty="0"/>
              <a:t>p</a:t>
            </a:r>
            <a:r>
              <a:rPr lang="en-US" dirty="0"/>
              <a:t> and </a:t>
            </a:r>
            <a:r>
              <a:rPr lang="en-US" i="1" dirty="0"/>
              <a:t>q</a:t>
            </a:r>
            <a:r>
              <a:rPr lang="en-US" dirty="0"/>
              <a:t> and calculating their product </a:t>
            </a:r>
            <a:r>
              <a:rPr lang="en-US" i="1" dirty="0"/>
              <a:t>n</a:t>
            </a:r>
            <a:r>
              <a:rPr lang="en-US" dirty="0"/>
              <a:t>, which is the modulus for encryption and decryption. Next, we need the quantity  Then select an integer </a:t>
            </a:r>
            <a:r>
              <a:rPr lang="en-US" i="1" dirty="0"/>
              <a:t>e</a:t>
            </a:r>
            <a:r>
              <a:rPr lang="en-US" dirty="0"/>
              <a:t> that is relatively prime to </a:t>
            </a:r>
            <a:r>
              <a:rPr lang="en-US" dirty="0">
                <a:sym typeface="Symbol" pitchFamily="-110" charset="2"/>
              </a:rPr>
              <a:t></a:t>
            </a:r>
            <a:r>
              <a:rPr lang="en-US" dirty="0"/>
              <a:t>(</a:t>
            </a:r>
            <a:r>
              <a:rPr lang="en-US" i="1" dirty="0"/>
              <a:t>n</a:t>
            </a:r>
            <a:r>
              <a:rPr lang="en-US" dirty="0"/>
              <a:t>) [i.e., the greatest common divisor of </a:t>
            </a:r>
            <a:r>
              <a:rPr lang="en-US" i="1" dirty="0"/>
              <a:t>e</a:t>
            </a:r>
            <a:r>
              <a:rPr lang="en-US" dirty="0"/>
              <a:t> and </a:t>
            </a:r>
            <a:r>
              <a:rPr lang="en-US" dirty="0">
                <a:sym typeface="Symbol" pitchFamily="-110" charset="2"/>
              </a:rPr>
              <a:t></a:t>
            </a:r>
            <a:r>
              <a:rPr lang="en-US" dirty="0"/>
              <a:t>(</a:t>
            </a:r>
            <a:r>
              <a:rPr lang="en-US" i="1" dirty="0"/>
              <a:t>n</a:t>
            </a:r>
            <a:r>
              <a:rPr lang="en-US" dirty="0"/>
              <a:t>) is 1]. Finally, calculate </a:t>
            </a:r>
            <a:r>
              <a:rPr lang="en-US" i="1" dirty="0"/>
              <a:t>d</a:t>
            </a:r>
            <a:r>
              <a:rPr lang="en-US" dirty="0"/>
              <a:t> as the multiplicative inverse of </a:t>
            </a:r>
            <a:r>
              <a:rPr lang="en-US" i="1" dirty="0"/>
              <a:t>e</a:t>
            </a:r>
            <a:r>
              <a:rPr lang="en-US" dirty="0"/>
              <a:t>, modulo </a:t>
            </a:r>
            <a:r>
              <a:rPr lang="en-US" dirty="0">
                <a:sym typeface="Symbol" pitchFamily="-110" charset="2"/>
              </a:rPr>
              <a:t></a:t>
            </a:r>
            <a:r>
              <a:rPr lang="en-US" dirty="0"/>
              <a:t>(</a:t>
            </a:r>
            <a:r>
              <a:rPr lang="en-US" i="1" dirty="0"/>
              <a:t>n</a:t>
            </a:r>
            <a:r>
              <a:rPr lang="en-US" dirty="0"/>
              <a:t>). It can be shown that </a:t>
            </a:r>
            <a:r>
              <a:rPr lang="en-US" i="1" dirty="0"/>
              <a:t>d</a:t>
            </a:r>
            <a:r>
              <a:rPr lang="en-US" dirty="0"/>
              <a:t> and </a:t>
            </a:r>
            <a:r>
              <a:rPr lang="en-US" i="1" dirty="0"/>
              <a:t>e</a:t>
            </a:r>
            <a:r>
              <a:rPr lang="en-US" dirty="0"/>
              <a:t> have the desired properties.</a:t>
            </a:r>
            <a:endParaRPr lang="en-US" dirty="0" smtClean="0"/>
          </a:p>
          <a:p>
            <a:endParaRPr lang="en-US" dirty="0" smtClean="0"/>
          </a:p>
          <a:p>
            <a:r>
              <a:rPr lang="en-US" dirty="0" smtClean="0"/>
              <a:t>Suppose </a:t>
            </a:r>
            <a:r>
              <a:rPr lang="en-US" dirty="0"/>
              <a:t>that user A has published its public key and that user B wishes to send the message </a:t>
            </a:r>
            <a:r>
              <a:rPr lang="en-US" i="1" dirty="0"/>
              <a:t>M</a:t>
            </a:r>
            <a:r>
              <a:rPr lang="en-US" dirty="0"/>
              <a:t> to A. Then B calculates </a:t>
            </a:r>
            <a:r>
              <a:rPr lang="en-US" i="1" dirty="0"/>
              <a:t>C</a:t>
            </a:r>
            <a:r>
              <a:rPr lang="en-US" dirty="0"/>
              <a:t> = </a:t>
            </a:r>
            <a:r>
              <a:rPr lang="en-US" i="1" dirty="0"/>
              <a:t>M</a:t>
            </a:r>
            <a:r>
              <a:rPr lang="en-US" i="1" baseline="30000" dirty="0"/>
              <a:t>e</a:t>
            </a:r>
            <a:r>
              <a:rPr lang="en-US" dirty="0"/>
              <a:t> (mod </a:t>
            </a:r>
            <a:r>
              <a:rPr lang="en-US" i="1" dirty="0"/>
              <a:t>n</a:t>
            </a:r>
            <a:r>
              <a:rPr lang="en-US" dirty="0"/>
              <a:t>) and transmits </a:t>
            </a:r>
            <a:r>
              <a:rPr lang="en-US" i="1" dirty="0"/>
              <a:t>C</a:t>
            </a:r>
            <a:r>
              <a:rPr lang="en-US" dirty="0"/>
              <a:t>. On receipt of this ciphertext, user A decrypts by calculating </a:t>
            </a:r>
            <a:r>
              <a:rPr lang="en-US" i="1" dirty="0"/>
              <a:t>M</a:t>
            </a:r>
            <a:r>
              <a:rPr lang="en-US" dirty="0"/>
              <a:t> = </a:t>
            </a:r>
            <a:r>
              <a:rPr lang="en-US" i="1" dirty="0"/>
              <a:t>C</a:t>
            </a:r>
            <a:r>
              <a:rPr lang="en-US" i="1" baseline="30000" dirty="0"/>
              <a:t>d</a:t>
            </a:r>
            <a:r>
              <a:rPr lang="en-US" dirty="0"/>
              <a:t> (mod </a:t>
            </a:r>
            <a:r>
              <a:rPr lang="en-US" i="1" dirty="0"/>
              <a:t>n</a:t>
            </a:r>
            <a:r>
              <a:rPr lang="en-US" dirty="0"/>
              <a:t>).</a:t>
            </a:r>
          </a:p>
        </p:txBody>
      </p:sp>
    </p:spTree>
    <p:extLst>
      <p:ext uri="{BB962C8B-B14F-4D97-AF65-F5344CB8AC3E}">
        <p14:creationId xmlns:p14="http://schemas.microsoft.com/office/powerpoint/2010/main" val="65520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542F2-5A61-AE45-A5E4-D97DC75B5574}" type="slidenum">
              <a:rPr lang="en-AU"/>
              <a:pPr/>
              <a:t>15</a:t>
            </a:fld>
            <a:endParaRPr lang="en-AU" dirty="0"/>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r>
              <a:rPr lang="en-US" dirty="0">
                <a:latin typeface="Times" pitchFamily="-110" charset="0"/>
              </a:rPr>
              <a:t>An </a:t>
            </a:r>
            <a:r>
              <a:rPr lang="en-US" dirty="0" smtClean="0">
                <a:latin typeface="Times" pitchFamily="-110" charset="0"/>
              </a:rPr>
              <a:t>example from [SING99] </a:t>
            </a:r>
            <a:r>
              <a:rPr lang="en-US" dirty="0">
                <a:latin typeface="Times" pitchFamily="-110" charset="0"/>
              </a:rPr>
              <a:t>is shown in Figure </a:t>
            </a:r>
            <a:r>
              <a:rPr lang="en-US" dirty="0" smtClean="0">
                <a:latin typeface="Times" pitchFamily="-110" charset="0"/>
              </a:rPr>
              <a:t>21.6</a:t>
            </a:r>
            <a:r>
              <a:rPr lang="en-US" dirty="0">
                <a:latin typeface="Times" pitchFamily="-110" charset="0"/>
              </a:rPr>
              <a:t>. For this example, the keys were generated as:</a:t>
            </a:r>
            <a:endParaRPr lang="en-US" dirty="0" smtClean="0">
              <a:latin typeface="Times" pitchFamily="-110" charset="0"/>
            </a:endParaRPr>
          </a:p>
          <a:p>
            <a:endParaRPr lang="en-US" b="1" dirty="0" smtClean="0">
              <a:latin typeface="Times" pitchFamily="-110" charset="0"/>
            </a:endParaRPr>
          </a:p>
          <a:p>
            <a:r>
              <a:rPr lang="en-US" b="1" dirty="0" smtClean="0">
                <a:latin typeface="Times" pitchFamily="-110" charset="0"/>
              </a:rPr>
              <a:t>1</a:t>
            </a:r>
            <a:r>
              <a:rPr lang="en-US" b="1" dirty="0">
                <a:latin typeface="Times" pitchFamily="-110" charset="0"/>
              </a:rPr>
              <a:t>.</a:t>
            </a:r>
            <a:r>
              <a:rPr lang="en-US" dirty="0">
                <a:latin typeface="Times" pitchFamily="-110" charset="0"/>
              </a:rPr>
              <a:t> Select two prime numbers, </a:t>
            </a:r>
            <a:r>
              <a:rPr lang="en-US" i="1" dirty="0">
                <a:latin typeface="Times" pitchFamily="-110" charset="0"/>
              </a:rPr>
              <a:t>p</a:t>
            </a:r>
            <a:r>
              <a:rPr lang="en-US" dirty="0">
                <a:latin typeface="Times" pitchFamily="-110" charset="0"/>
              </a:rPr>
              <a:t> = 17 and </a:t>
            </a:r>
            <a:r>
              <a:rPr lang="en-US" i="1" dirty="0">
                <a:latin typeface="Times" pitchFamily="-110" charset="0"/>
              </a:rPr>
              <a:t>q</a:t>
            </a:r>
            <a:r>
              <a:rPr lang="en-US" dirty="0">
                <a:latin typeface="Times" pitchFamily="-110" charset="0"/>
              </a:rPr>
              <a:t> = 11.</a:t>
            </a:r>
            <a:endParaRPr lang="en-US" dirty="0" smtClean="0">
              <a:latin typeface="Times" pitchFamily="-110" charset="0"/>
            </a:endParaRPr>
          </a:p>
          <a:p>
            <a:endParaRPr lang="en-US" b="1" dirty="0" smtClean="0">
              <a:latin typeface="Times" pitchFamily="-110" charset="0"/>
            </a:endParaRPr>
          </a:p>
          <a:p>
            <a:r>
              <a:rPr lang="en-US" b="1" dirty="0" smtClean="0">
                <a:latin typeface="Times" pitchFamily="-110" charset="0"/>
              </a:rPr>
              <a:t>2</a:t>
            </a:r>
            <a:r>
              <a:rPr lang="en-US" b="1" dirty="0">
                <a:latin typeface="Times" pitchFamily="-110" charset="0"/>
              </a:rPr>
              <a:t>. </a:t>
            </a:r>
            <a:r>
              <a:rPr lang="en-US" dirty="0">
                <a:latin typeface="Times" pitchFamily="-110" charset="0"/>
              </a:rPr>
              <a:t>Calculate </a:t>
            </a:r>
            <a:r>
              <a:rPr lang="en-US" i="1" dirty="0">
                <a:latin typeface="Times" pitchFamily="-110" charset="0"/>
              </a:rPr>
              <a:t>n</a:t>
            </a:r>
            <a:r>
              <a:rPr lang="en-US" dirty="0">
                <a:latin typeface="Times" pitchFamily="-110" charset="0"/>
              </a:rPr>
              <a:t> = </a:t>
            </a:r>
            <a:r>
              <a:rPr lang="en-US" i="1" dirty="0">
                <a:latin typeface="Times" pitchFamily="-110" charset="0"/>
              </a:rPr>
              <a:t>pq</a:t>
            </a:r>
            <a:r>
              <a:rPr lang="en-US" dirty="0">
                <a:latin typeface="Times" pitchFamily="-110" charset="0"/>
              </a:rPr>
              <a:t> = 17 </a:t>
            </a:r>
            <a:r>
              <a:rPr lang="en-US" dirty="0">
                <a:latin typeface="Symbol" pitchFamily="-110" charset="2"/>
                <a:sym typeface="Symbol" pitchFamily="-110" charset="2"/>
              </a:rPr>
              <a:t></a:t>
            </a:r>
            <a:r>
              <a:rPr lang="en-US" dirty="0">
                <a:latin typeface="Times" pitchFamily="-110" charset="0"/>
              </a:rPr>
              <a:t> 11 = 187.</a:t>
            </a:r>
            <a:endParaRPr lang="en-US" dirty="0" smtClean="0">
              <a:latin typeface="Times" pitchFamily="-110" charset="0"/>
            </a:endParaRPr>
          </a:p>
          <a:p>
            <a:endParaRPr lang="en-US" b="1" dirty="0" smtClean="0">
              <a:latin typeface="Times" pitchFamily="-110" charset="0"/>
            </a:endParaRPr>
          </a:p>
          <a:p>
            <a:r>
              <a:rPr lang="en-US" b="1" dirty="0" smtClean="0">
                <a:latin typeface="Times" pitchFamily="-110" charset="0"/>
              </a:rPr>
              <a:t>3</a:t>
            </a:r>
            <a:r>
              <a:rPr lang="en-US" b="1" dirty="0">
                <a:latin typeface="Times" pitchFamily="-110" charset="0"/>
              </a:rPr>
              <a:t>.</a:t>
            </a:r>
            <a:r>
              <a:rPr lang="en-US" dirty="0">
                <a:latin typeface="Times" pitchFamily="-110" charset="0"/>
              </a:rPr>
              <a:t> Calculate </a:t>
            </a:r>
            <a:r>
              <a:rPr lang="en-US" dirty="0">
                <a:latin typeface="Symbol" pitchFamily="-110" charset="2"/>
                <a:sym typeface="Symbol" pitchFamily="-110" charset="2"/>
              </a:rPr>
              <a:t></a:t>
            </a:r>
            <a:r>
              <a:rPr lang="en-US" dirty="0">
                <a:latin typeface="Times" pitchFamily="-110" charset="0"/>
              </a:rPr>
              <a:t>(</a:t>
            </a:r>
            <a:r>
              <a:rPr lang="en-US" i="1" dirty="0">
                <a:latin typeface="Times" pitchFamily="-110" charset="0"/>
              </a:rPr>
              <a:t>n</a:t>
            </a:r>
            <a:r>
              <a:rPr lang="en-US" dirty="0">
                <a:latin typeface="Times" pitchFamily="-110" charset="0"/>
              </a:rPr>
              <a:t>) = (</a:t>
            </a:r>
            <a:r>
              <a:rPr lang="en-US" i="1" dirty="0">
                <a:latin typeface="Times" pitchFamily="-110" charset="0"/>
              </a:rPr>
              <a:t>p – </a:t>
            </a:r>
            <a:r>
              <a:rPr lang="en-US" dirty="0">
                <a:latin typeface="Times" pitchFamily="-110" charset="0"/>
              </a:rPr>
              <a:t>1)(</a:t>
            </a:r>
            <a:r>
              <a:rPr lang="en-US" i="1" dirty="0">
                <a:latin typeface="Times" pitchFamily="-110" charset="0"/>
              </a:rPr>
              <a:t>q – </a:t>
            </a:r>
            <a:r>
              <a:rPr lang="en-US" dirty="0">
                <a:latin typeface="Times" pitchFamily="-110" charset="0"/>
              </a:rPr>
              <a:t>1) = 16 </a:t>
            </a:r>
            <a:r>
              <a:rPr lang="en-US" dirty="0">
                <a:latin typeface="Symbol" pitchFamily="-110" charset="2"/>
                <a:sym typeface="Symbol" pitchFamily="-110" charset="2"/>
              </a:rPr>
              <a:t></a:t>
            </a:r>
            <a:r>
              <a:rPr lang="en-US" dirty="0">
                <a:latin typeface="Times" pitchFamily="-110" charset="0"/>
              </a:rPr>
              <a:t> 10  = 160.</a:t>
            </a:r>
            <a:endParaRPr lang="en-US" dirty="0" smtClean="0">
              <a:latin typeface="Times" pitchFamily="-110" charset="0"/>
            </a:endParaRPr>
          </a:p>
          <a:p>
            <a:endParaRPr lang="en-US" b="1" dirty="0" smtClean="0">
              <a:latin typeface="Times" pitchFamily="-110" charset="0"/>
            </a:endParaRPr>
          </a:p>
          <a:p>
            <a:r>
              <a:rPr lang="en-US" b="1" dirty="0" smtClean="0">
                <a:latin typeface="Times" pitchFamily="-110" charset="0"/>
              </a:rPr>
              <a:t>4</a:t>
            </a:r>
            <a:r>
              <a:rPr lang="en-US" b="1" dirty="0">
                <a:latin typeface="Times" pitchFamily="-110" charset="0"/>
              </a:rPr>
              <a:t>.</a:t>
            </a:r>
            <a:r>
              <a:rPr lang="en-US" dirty="0">
                <a:latin typeface="Times" pitchFamily="-110" charset="0"/>
              </a:rPr>
              <a:t> Select </a:t>
            </a:r>
            <a:r>
              <a:rPr lang="en-US" i="1" dirty="0">
                <a:latin typeface="Times" pitchFamily="-110" charset="0"/>
              </a:rPr>
              <a:t>e</a:t>
            </a:r>
            <a:r>
              <a:rPr lang="en-US" dirty="0">
                <a:latin typeface="Times" pitchFamily="-110" charset="0"/>
              </a:rPr>
              <a:t> s.t. </a:t>
            </a:r>
            <a:r>
              <a:rPr lang="en-US" i="1" dirty="0">
                <a:latin typeface="Times" pitchFamily="-110" charset="0"/>
              </a:rPr>
              <a:t>e</a:t>
            </a:r>
            <a:r>
              <a:rPr lang="en-US" dirty="0">
                <a:latin typeface="Times" pitchFamily="-110" charset="0"/>
              </a:rPr>
              <a:t> is relatively prime to </a:t>
            </a:r>
            <a:r>
              <a:rPr lang="en-US" dirty="0">
                <a:latin typeface="Symbol" pitchFamily="-110" charset="2"/>
                <a:sym typeface="Symbol" pitchFamily="-110" charset="2"/>
              </a:rPr>
              <a:t></a:t>
            </a:r>
            <a:r>
              <a:rPr lang="en-US" dirty="0">
                <a:latin typeface="Times" pitchFamily="-110" charset="0"/>
              </a:rPr>
              <a:t>(</a:t>
            </a:r>
            <a:r>
              <a:rPr lang="en-US" i="1" dirty="0">
                <a:latin typeface="Times" pitchFamily="-110" charset="0"/>
              </a:rPr>
              <a:t>n</a:t>
            </a:r>
            <a:r>
              <a:rPr lang="en-US" dirty="0">
                <a:latin typeface="Times" pitchFamily="-110" charset="0"/>
              </a:rPr>
              <a:t>) = 160 and less than </a:t>
            </a:r>
            <a:r>
              <a:rPr lang="en-US" dirty="0">
                <a:latin typeface="Symbol" pitchFamily="-110" charset="2"/>
                <a:sym typeface="Symbol" pitchFamily="-110" charset="2"/>
              </a:rPr>
              <a:t></a:t>
            </a:r>
            <a:r>
              <a:rPr lang="en-US" dirty="0">
                <a:latin typeface="Times" pitchFamily="-110" charset="0"/>
              </a:rPr>
              <a:t>(</a:t>
            </a:r>
            <a:r>
              <a:rPr lang="en-US" i="1" dirty="0">
                <a:latin typeface="Times" pitchFamily="-110" charset="0"/>
              </a:rPr>
              <a:t>n</a:t>
            </a:r>
            <a:r>
              <a:rPr lang="en-US" dirty="0">
                <a:latin typeface="Times" pitchFamily="-110" charset="0"/>
              </a:rPr>
              <a:t>); we choose </a:t>
            </a:r>
            <a:r>
              <a:rPr lang="en-US" i="1" dirty="0">
                <a:latin typeface="Times" pitchFamily="-110" charset="0"/>
              </a:rPr>
              <a:t>e</a:t>
            </a:r>
            <a:r>
              <a:rPr lang="en-US" dirty="0">
                <a:latin typeface="Times" pitchFamily="-110" charset="0"/>
              </a:rPr>
              <a:t> = 7.</a:t>
            </a:r>
            <a:endParaRPr lang="en-US" dirty="0" smtClean="0">
              <a:latin typeface="Times" pitchFamily="-110" charset="0"/>
            </a:endParaRPr>
          </a:p>
          <a:p>
            <a:endParaRPr lang="en-US" b="1" dirty="0" smtClean="0">
              <a:latin typeface="Times" pitchFamily="-110" charset="0"/>
            </a:endParaRPr>
          </a:p>
          <a:p>
            <a:r>
              <a:rPr lang="en-US" b="1" dirty="0" smtClean="0">
                <a:latin typeface="Times" pitchFamily="-110" charset="0"/>
              </a:rPr>
              <a:t>5</a:t>
            </a:r>
            <a:r>
              <a:rPr lang="en-US" b="1" dirty="0">
                <a:latin typeface="Times" pitchFamily="-110" charset="0"/>
              </a:rPr>
              <a:t>.</a:t>
            </a:r>
            <a:r>
              <a:rPr lang="en-US" dirty="0">
                <a:latin typeface="Times" pitchFamily="-110" charset="0"/>
              </a:rPr>
              <a:t> Determine </a:t>
            </a:r>
            <a:r>
              <a:rPr lang="en-US" i="1" dirty="0">
                <a:latin typeface="Times" pitchFamily="-110" charset="0"/>
              </a:rPr>
              <a:t>d</a:t>
            </a:r>
            <a:r>
              <a:rPr lang="en-US" dirty="0">
                <a:latin typeface="Times" pitchFamily="-110" charset="0"/>
              </a:rPr>
              <a:t> such that </a:t>
            </a:r>
            <a:r>
              <a:rPr lang="en-US" i="1" dirty="0">
                <a:latin typeface="Times" pitchFamily="-110" charset="0"/>
              </a:rPr>
              <a:t>de</a:t>
            </a:r>
            <a:r>
              <a:rPr lang="en-US" dirty="0">
                <a:latin typeface="Times" pitchFamily="-110" charset="0"/>
              </a:rPr>
              <a:t> mod 160 = 1 and </a:t>
            </a:r>
            <a:r>
              <a:rPr lang="en-US" i="1" dirty="0">
                <a:latin typeface="Times" pitchFamily="-110" charset="0"/>
              </a:rPr>
              <a:t>d</a:t>
            </a:r>
            <a:r>
              <a:rPr lang="en-US" dirty="0">
                <a:latin typeface="Times" pitchFamily="-110" charset="0"/>
              </a:rPr>
              <a:t> &lt; 160. The correct value is </a:t>
            </a:r>
            <a:r>
              <a:rPr lang="en-US" i="1" dirty="0">
                <a:latin typeface="Times" pitchFamily="-110" charset="0"/>
              </a:rPr>
              <a:t>d</a:t>
            </a:r>
            <a:r>
              <a:rPr lang="en-US" dirty="0">
                <a:latin typeface="Times" pitchFamily="-110" charset="0"/>
              </a:rPr>
              <a:t> = 23, because 23 </a:t>
            </a:r>
            <a:r>
              <a:rPr lang="en-US" dirty="0">
                <a:latin typeface="Symbol" pitchFamily="-110" charset="2"/>
                <a:sym typeface="Symbol" pitchFamily="-110" charset="2"/>
              </a:rPr>
              <a:t></a:t>
            </a:r>
            <a:r>
              <a:rPr lang="en-US" dirty="0">
                <a:latin typeface="Times" pitchFamily="-110" charset="0"/>
              </a:rPr>
              <a:t> 7 = 161 = (1 </a:t>
            </a:r>
            <a:r>
              <a:rPr lang="en-US" dirty="0">
                <a:latin typeface="Symbol" pitchFamily="-110" charset="2"/>
                <a:sym typeface="Symbol" pitchFamily="-110" charset="2"/>
              </a:rPr>
              <a:t></a:t>
            </a:r>
            <a:r>
              <a:rPr lang="en-US" dirty="0">
                <a:latin typeface="Times" pitchFamily="-110" charset="0"/>
              </a:rPr>
              <a:t> 160) + 1.</a:t>
            </a:r>
            <a:endParaRPr lang="en-US" dirty="0" smtClean="0">
              <a:latin typeface="Times" pitchFamily="-110" charset="0"/>
            </a:endParaRPr>
          </a:p>
          <a:p>
            <a:endParaRPr lang="en-US" dirty="0" smtClean="0">
              <a:latin typeface="Times" pitchFamily="-110" charset="0"/>
            </a:endParaRPr>
          </a:p>
          <a:p>
            <a:r>
              <a:rPr lang="en-US" dirty="0" smtClean="0">
                <a:latin typeface="Times" pitchFamily="-110" charset="0"/>
              </a:rPr>
              <a:t>The </a:t>
            </a:r>
            <a:r>
              <a:rPr lang="en-US" dirty="0">
                <a:latin typeface="Times" pitchFamily="-110" charset="0"/>
              </a:rPr>
              <a:t>resulting keys are public key </a:t>
            </a:r>
            <a:r>
              <a:rPr lang="en-US" i="1" dirty="0">
                <a:latin typeface="Times" pitchFamily="-110" charset="0"/>
              </a:rPr>
              <a:t>PU</a:t>
            </a:r>
            <a:r>
              <a:rPr lang="en-US" dirty="0">
                <a:latin typeface="Times" pitchFamily="-110" charset="0"/>
              </a:rPr>
              <a:t> = {7, 187} and private key </a:t>
            </a:r>
            <a:r>
              <a:rPr lang="en-US" i="1" dirty="0">
                <a:latin typeface="Times" pitchFamily="-110" charset="0"/>
              </a:rPr>
              <a:t>PR</a:t>
            </a:r>
            <a:r>
              <a:rPr lang="en-US" dirty="0">
                <a:latin typeface="Times" pitchFamily="-110" charset="0"/>
              </a:rPr>
              <a:t> = {23, 187}. The example shows the use of these keys for a plaintext input of </a:t>
            </a:r>
            <a:r>
              <a:rPr lang="en-US" i="1" dirty="0">
                <a:latin typeface="Times" pitchFamily="-110" charset="0"/>
              </a:rPr>
              <a:t>M</a:t>
            </a:r>
            <a:r>
              <a:rPr lang="en-US" dirty="0">
                <a:latin typeface="Times" pitchFamily="-110" charset="0"/>
              </a:rPr>
              <a:t> = 88. </a:t>
            </a:r>
            <a:r>
              <a:rPr lang="en-US" dirty="0" smtClean="0">
                <a:latin typeface="Times" pitchFamily="-110" charset="0"/>
              </a:rPr>
              <a:t>For </a:t>
            </a:r>
            <a:r>
              <a:rPr lang="en-US" dirty="0">
                <a:latin typeface="Times" pitchFamily="-110" charset="0"/>
              </a:rPr>
              <a:t>encryption, we need to calculate </a:t>
            </a:r>
            <a:r>
              <a:rPr lang="en-US" i="1" dirty="0">
                <a:latin typeface="Times" pitchFamily="-110" charset="0"/>
              </a:rPr>
              <a:t>C</a:t>
            </a:r>
            <a:r>
              <a:rPr lang="en-US" dirty="0">
                <a:latin typeface="Times" pitchFamily="-110" charset="0"/>
              </a:rPr>
              <a:t> = 88</a:t>
            </a:r>
            <a:r>
              <a:rPr lang="en-US" baseline="30000" dirty="0">
                <a:latin typeface="Times" pitchFamily="-110" charset="0"/>
              </a:rPr>
              <a:t>7</a:t>
            </a:r>
            <a:r>
              <a:rPr lang="en-US" dirty="0">
                <a:latin typeface="Times" pitchFamily="-110" charset="0"/>
              </a:rPr>
              <a:t> mod </a:t>
            </a:r>
            <a:r>
              <a:rPr lang="en-US" dirty="0" smtClean="0">
                <a:latin typeface="Times" pitchFamily="-110" charset="0"/>
              </a:rPr>
              <a:t>187.</a:t>
            </a:r>
          </a:p>
        </p:txBody>
      </p:sp>
    </p:spTree>
    <p:extLst>
      <p:ext uri="{BB962C8B-B14F-4D97-AF65-F5344CB8AC3E}">
        <p14:creationId xmlns:p14="http://schemas.microsoft.com/office/powerpoint/2010/main" val="2697480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FFA74-8FC5-C24B-B7BE-8A884A5095BA}" type="slidenum">
              <a:rPr lang="en-AU"/>
              <a:pPr/>
              <a:t>16</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dirty="0"/>
              <a:t>Four possible approaches to attacking the RSA algorithm are:</a:t>
            </a:r>
            <a:endParaRPr lang="en-US" dirty="0" smtClean="0"/>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Brute force:</a:t>
            </a:r>
            <a:r>
              <a:rPr lang="en-US" dirty="0"/>
              <a:t> This involves trying all possible private keys. </a:t>
            </a:r>
            <a:endParaRPr lang="en-US" dirty="0" smtClean="0">
              <a:ea typeface="Times New Roman" pitchFamily="-110" charset="0"/>
              <a:cs typeface="Times New Roman" pitchFamily="-110" charset="0"/>
            </a:endParaRPr>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Mathematical attacks:</a:t>
            </a:r>
            <a:r>
              <a:rPr lang="en-US" dirty="0"/>
              <a:t> </a:t>
            </a:r>
            <a:r>
              <a:rPr lang="en-US" sz="1200" b="0" i="0" u="none" strike="noStrike" kern="1200" baseline="0" dirty="0" smtClean="0">
                <a:solidFill>
                  <a:schemeClr val="tx1"/>
                </a:solidFill>
                <a:latin typeface="Times New Roman" pitchFamily="-110" charset="0"/>
                <a:ea typeface="+mn-ea"/>
                <a:cs typeface="+mn-cs"/>
              </a:rPr>
              <a:t>There are several approaches, all equivalent in effort to</a:t>
            </a:r>
          </a:p>
          <a:p>
            <a:r>
              <a:rPr lang="en-US" sz="1200" b="0" i="0" u="none" strike="noStrike" kern="1200" baseline="0" dirty="0" smtClean="0">
                <a:solidFill>
                  <a:schemeClr val="tx1"/>
                </a:solidFill>
                <a:latin typeface="Times New Roman" pitchFamily="-110" charset="0"/>
                <a:ea typeface="+mn-ea"/>
                <a:cs typeface="+mn-cs"/>
              </a:rPr>
              <a:t>factoring the product of two primes.</a:t>
            </a:r>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Timing attacks:</a:t>
            </a:r>
            <a:r>
              <a:rPr lang="en-US" dirty="0"/>
              <a:t> These depend on the running time of the decryption </a:t>
            </a:r>
            <a:r>
              <a:rPr lang="en-US" dirty="0" smtClean="0"/>
              <a:t>algorithm.</a:t>
            </a:r>
          </a:p>
          <a:p>
            <a:endParaRPr lang="en-US" dirty="0" smtClean="0">
              <a:ea typeface="Times New Roman" pitchFamily="-110" charset="0"/>
              <a:cs typeface="Times New Roman" pitchFamily="-110" charset="0"/>
            </a:endParaRPr>
          </a:p>
          <a:p>
            <a:r>
              <a:rPr lang="en-US" dirty="0" smtClean="0">
                <a:ea typeface="Times New Roman" pitchFamily="-110" charset="0"/>
                <a:cs typeface="Times New Roman" pitchFamily="-110" charset="0"/>
              </a:rPr>
              <a:t>• </a:t>
            </a:r>
            <a:r>
              <a:rPr lang="en-US" b="1" dirty="0"/>
              <a:t>Chosen ciphertext attacks:</a:t>
            </a:r>
            <a:r>
              <a:rPr lang="en-US" dirty="0"/>
              <a:t> This type of attack exploits properties of the RSA algorithm. A discussion of this attack is beyond the scope of this book.</a:t>
            </a:r>
          </a:p>
        </p:txBody>
      </p:sp>
    </p:spTree>
    <p:extLst>
      <p:ext uri="{BB962C8B-B14F-4D97-AF65-F5344CB8AC3E}">
        <p14:creationId xmlns:p14="http://schemas.microsoft.com/office/powerpoint/2010/main" val="24811970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b="0" kern="1200" baseline="0" dirty="0" smtClean="0">
                <a:solidFill>
                  <a:schemeClr val="tx1"/>
                </a:solidFill>
                <a:latin typeface="Times New Roman" pitchFamily="-110" charset="0"/>
                <a:ea typeface="+mn-ea"/>
                <a:cs typeface="+mn-cs"/>
              </a:rPr>
              <a:t>For a large </a:t>
            </a:r>
            <a:r>
              <a:rPr lang="en-US" sz="1200" b="0" i="1" kern="1200" baseline="0" dirty="0" smtClean="0">
                <a:solidFill>
                  <a:schemeClr val="tx1"/>
                </a:solidFill>
                <a:latin typeface="Times New Roman" pitchFamily="-110" charset="0"/>
                <a:ea typeface="+mn-ea"/>
                <a:cs typeface="+mn-cs"/>
              </a:rPr>
              <a:t>n with large prime factors, factoring is a hard problem, but not</a:t>
            </a:r>
          </a:p>
          <a:p>
            <a:r>
              <a:rPr lang="en-US" sz="1200" b="0" kern="1200" baseline="0" dirty="0" smtClean="0">
                <a:solidFill>
                  <a:schemeClr val="tx1"/>
                </a:solidFill>
                <a:latin typeface="Times New Roman" pitchFamily="-110" charset="0"/>
                <a:ea typeface="+mn-ea"/>
                <a:cs typeface="+mn-cs"/>
              </a:rPr>
              <a:t>as hard as it used to be. Just as it had done for DES, RSA Laboratories issued</a:t>
            </a:r>
          </a:p>
          <a:p>
            <a:r>
              <a:rPr lang="en-US" sz="1200" b="0" kern="1200" baseline="0" dirty="0" smtClean="0">
                <a:solidFill>
                  <a:schemeClr val="tx1"/>
                </a:solidFill>
                <a:latin typeface="Times New Roman" pitchFamily="-110" charset="0"/>
                <a:ea typeface="+mn-ea"/>
                <a:cs typeface="+mn-cs"/>
              </a:rPr>
              <a:t>challenges for the RSA cipher with key sizes of 100, 110, 120, and so on, digits. The</a:t>
            </a:r>
          </a:p>
          <a:p>
            <a:r>
              <a:rPr lang="en-US" sz="1200" b="0" kern="1200" baseline="0" dirty="0" smtClean="0">
                <a:solidFill>
                  <a:schemeClr val="tx1"/>
                </a:solidFill>
                <a:latin typeface="Times New Roman" pitchFamily="-110" charset="0"/>
                <a:ea typeface="+mn-ea"/>
                <a:cs typeface="+mn-cs"/>
              </a:rPr>
              <a:t>latest challenge to be met is the RSA-200 challenge with a key length of 200 decimal</a:t>
            </a:r>
          </a:p>
          <a:p>
            <a:r>
              <a:rPr lang="en-US" sz="1200" b="0" kern="1200" baseline="0" dirty="0" smtClean="0">
                <a:solidFill>
                  <a:schemeClr val="tx1"/>
                </a:solidFill>
                <a:latin typeface="Times New Roman" pitchFamily="-110" charset="0"/>
                <a:ea typeface="+mn-ea"/>
                <a:cs typeface="+mn-cs"/>
              </a:rPr>
              <a:t>digits, or about 663 bits. Table 21.2 shows the results to date. The level of effort is</a:t>
            </a:r>
          </a:p>
          <a:p>
            <a:r>
              <a:rPr lang="en-US" sz="1200" b="0" kern="1200" baseline="0" dirty="0" smtClean="0">
                <a:solidFill>
                  <a:schemeClr val="tx1"/>
                </a:solidFill>
                <a:latin typeface="Times New Roman" pitchFamily="-110" charset="0"/>
                <a:ea typeface="+mn-ea"/>
                <a:cs typeface="+mn-cs"/>
              </a:rPr>
              <a:t>measured in MIPS-years: a million-instructions-per-second processor running for</a:t>
            </a:r>
          </a:p>
          <a:p>
            <a:r>
              <a:rPr lang="en-US" sz="1200" b="0" kern="1200" baseline="0" dirty="0" smtClean="0">
                <a:solidFill>
                  <a:schemeClr val="tx1"/>
                </a:solidFill>
                <a:latin typeface="Times New Roman" pitchFamily="-110" charset="0"/>
                <a:ea typeface="+mn-ea"/>
                <a:cs typeface="+mn-cs"/>
              </a:rPr>
              <a:t>one year, which is about 3 * 10</a:t>
            </a:r>
            <a:r>
              <a:rPr lang="en-US" sz="1200" b="0" kern="1200" baseline="30000" dirty="0" smtClean="0">
                <a:solidFill>
                  <a:schemeClr val="tx1"/>
                </a:solidFill>
                <a:latin typeface="Times New Roman" pitchFamily="-110" charset="0"/>
                <a:ea typeface="+mn-ea"/>
                <a:cs typeface="+mn-cs"/>
              </a:rPr>
              <a:t>13</a:t>
            </a:r>
            <a:r>
              <a:rPr lang="en-US" sz="1200" b="0" kern="1200" baseline="0" dirty="0" smtClean="0">
                <a:solidFill>
                  <a:schemeClr val="tx1"/>
                </a:solidFill>
                <a:latin typeface="Times New Roman" pitchFamily="-110" charset="0"/>
                <a:ea typeface="+mn-ea"/>
                <a:cs typeface="+mn-cs"/>
              </a:rPr>
              <a:t> instructions executed (MIPS-year numbers not</a:t>
            </a:r>
          </a:p>
          <a:p>
            <a:r>
              <a:rPr lang="en-US" sz="1200" b="0" kern="1200" baseline="0" dirty="0" smtClean="0">
                <a:solidFill>
                  <a:schemeClr val="tx1"/>
                </a:solidFill>
                <a:latin typeface="Times New Roman" pitchFamily="-110" charset="0"/>
                <a:ea typeface="+mn-ea"/>
                <a:cs typeface="+mn-cs"/>
              </a:rPr>
              <a:t>available for last 3 entries).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A striking fact about Table 21.2 concerns the method used. Until the</a:t>
            </a:r>
          </a:p>
          <a:p>
            <a:r>
              <a:rPr lang="en-US" sz="1200" b="0" kern="1200" baseline="0" dirty="0" smtClean="0">
                <a:solidFill>
                  <a:schemeClr val="tx1"/>
                </a:solidFill>
                <a:latin typeface="Times New Roman" pitchFamily="-110" charset="0"/>
                <a:ea typeface="+mn-ea"/>
                <a:cs typeface="+mn-cs"/>
              </a:rPr>
              <a:t>mid-1990s, factoring attacks were made using an approach known as the quadratic</a:t>
            </a:r>
          </a:p>
          <a:p>
            <a:r>
              <a:rPr lang="en-US" sz="1200" b="0" kern="1200" baseline="0" dirty="0" smtClean="0">
                <a:solidFill>
                  <a:schemeClr val="tx1"/>
                </a:solidFill>
                <a:latin typeface="Times New Roman" pitchFamily="-110" charset="0"/>
                <a:ea typeface="+mn-ea"/>
                <a:cs typeface="+mn-cs"/>
              </a:rPr>
              <a:t>sieve. The attack on RSA-130 used a newer algorithm, the generalized number field</a:t>
            </a:r>
          </a:p>
          <a:p>
            <a:r>
              <a:rPr lang="en-US" sz="1200" b="0" kern="1200" baseline="0" dirty="0" smtClean="0">
                <a:solidFill>
                  <a:schemeClr val="tx1"/>
                </a:solidFill>
                <a:latin typeface="Times New Roman" pitchFamily="-110" charset="0"/>
                <a:ea typeface="+mn-ea"/>
                <a:cs typeface="+mn-cs"/>
              </a:rPr>
              <a:t>sieve (GNFS), and was able to factor a larger number than RSA-129 at only 20% of</a:t>
            </a:r>
          </a:p>
          <a:p>
            <a:r>
              <a:rPr lang="en-US" sz="1200" b="0" kern="1200" baseline="0" dirty="0" smtClean="0">
                <a:solidFill>
                  <a:schemeClr val="tx1"/>
                </a:solidFill>
                <a:latin typeface="Times New Roman" pitchFamily="-110" charset="0"/>
                <a:ea typeface="+mn-ea"/>
                <a:cs typeface="+mn-cs"/>
              </a:rPr>
              <a:t>the computing effort.</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The threat to larger key sizes is twofold: the continuing increase in computing</a:t>
            </a:r>
          </a:p>
          <a:p>
            <a:r>
              <a:rPr lang="en-US" sz="1200" b="0" kern="1200" baseline="0" dirty="0" smtClean="0">
                <a:solidFill>
                  <a:schemeClr val="tx1"/>
                </a:solidFill>
                <a:latin typeface="Times New Roman" pitchFamily="-110" charset="0"/>
                <a:ea typeface="+mn-ea"/>
                <a:cs typeface="+mn-cs"/>
              </a:rPr>
              <a:t>power, and the continuing refinement of factoring algorithms. We have seen</a:t>
            </a:r>
          </a:p>
          <a:p>
            <a:r>
              <a:rPr lang="en-US" sz="1200" b="0" kern="1200" baseline="0" dirty="0" smtClean="0">
                <a:solidFill>
                  <a:schemeClr val="tx1"/>
                </a:solidFill>
                <a:latin typeface="Times New Roman" pitchFamily="-110" charset="0"/>
                <a:ea typeface="+mn-ea"/>
                <a:cs typeface="+mn-cs"/>
              </a:rPr>
              <a:t>that the move to a different algorithm resulted in a tremendous speedup. We can</a:t>
            </a:r>
          </a:p>
          <a:p>
            <a:r>
              <a:rPr lang="en-US" sz="1200" b="0" kern="1200" baseline="0" dirty="0" smtClean="0">
                <a:solidFill>
                  <a:schemeClr val="tx1"/>
                </a:solidFill>
                <a:latin typeface="Times New Roman" pitchFamily="-110" charset="0"/>
                <a:ea typeface="+mn-ea"/>
                <a:cs typeface="+mn-cs"/>
              </a:rPr>
              <a:t>expect further refinements in the GNFS, and the use of an even better algorithm is</a:t>
            </a:r>
          </a:p>
          <a:p>
            <a:r>
              <a:rPr lang="en-US" sz="1200" b="0" kern="1200" baseline="0" dirty="0" smtClean="0">
                <a:solidFill>
                  <a:schemeClr val="tx1"/>
                </a:solidFill>
                <a:latin typeface="Times New Roman" pitchFamily="-110" charset="0"/>
                <a:ea typeface="+mn-ea"/>
                <a:cs typeface="+mn-cs"/>
              </a:rPr>
              <a:t>also a possibility. In fact, a related algorithm, the special number field sieve (SNFS),</a:t>
            </a:r>
          </a:p>
          <a:p>
            <a:r>
              <a:rPr lang="en-US" sz="1200" b="0" kern="1200" baseline="0" dirty="0" smtClean="0">
                <a:solidFill>
                  <a:schemeClr val="tx1"/>
                </a:solidFill>
                <a:latin typeface="Times New Roman" pitchFamily="-110" charset="0"/>
                <a:ea typeface="+mn-ea"/>
                <a:cs typeface="+mn-cs"/>
              </a:rPr>
              <a:t>can factor numbers with a specialized form considerably faster than the generalized</a:t>
            </a:r>
          </a:p>
          <a:p>
            <a:r>
              <a:rPr lang="en-US" sz="1200" b="0" kern="1200" baseline="0" dirty="0" smtClean="0">
                <a:solidFill>
                  <a:schemeClr val="tx1"/>
                </a:solidFill>
                <a:latin typeface="Times New Roman" pitchFamily="-110" charset="0"/>
                <a:ea typeface="+mn-ea"/>
                <a:cs typeface="+mn-cs"/>
              </a:rPr>
              <a:t>number field sieve. It is reasonable to expect a breakthrough that would enable</a:t>
            </a:r>
          </a:p>
          <a:p>
            <a:r>
              <a:rPr lang="en-US" sz="1200" b="0" kern="1200" baseline="0" dirty="0" smtClean="0">
                <a:solidFill>
                  <a:schemeClr val="tx1"/>
                </a:solidFill>
                <a:latin typeface="Times New Roman" pitchFamily="-110" charset="0"/>
                <a:ea typeface="+mn-ea"/>
                <a:cs typeface="+mn-cs"/>
              </a:rPr>
              <a:t>a general factoring performance in about the same time as SNFS, or even better.</a:t>
            </a:r>
          </a:p>
          <a:p>
            <a:r>
              <a:rPr lang="en-US" sz="1200" b="0" kern="1200" baseline="0" dirty="0" smtClean="0">
                <a:solidFill>
                  <a:schemeClr val="tx1"/>
                </a:solidFill>
                <a:latin typeface="Times New Roman" pitchFamily="-110" charset="0"/>
                <a:ea typeface="+mn-ea"/>
                <a:cs typeface="+mn-cs"/>
              </a:rPr>
              <a:t>Thus, we need to be careful in choosing a key size for RSA. For the near future, a</a:t>
            </a:r>
          </a:p>
          <a:p>
            <a:r>
              <a:rPr lang="en-US" sz="1200" b="0" kern="1200" baseline="0" dirty="0" smtClean="0">
                <a:solidFill>
                  <a:schemeClr val="tx1"/>
                </a:solidFill>
                <a:latin typeface="Times New Roman" pitchFamily="-110" charset="0"/>
                <a:ea typeface="+mn-ea"/>
                <a:cs typeface="+mn-cs"/>
              </a:rPr>
              <a:t>key size in the range of 1024 to 2048 bits seems secure.</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addition to specifying the size of </a:t>
            </a:r>
            <a:r>
              <a:rPr lang="en-US" sz="1200" b="0" i="1" kern="1200" baseline="0" dirty="0" smtClean="0">
                <a:solidFill>
                  <a:schemeClr val="tx1"/>
                </a:solidFill>
                <a:latin typeface="Times New Roman" pitchFamily="-110" charset="0"/>
                <a:ea typeface="+mn-ea"/>
                <a:cs typeface="+mn-cs"/>
              </a:rPr>
              <a:t>n , a number of other constraints have been</a:t>
            </a:r>
          </a:p>
          <a:p>
            <a:r>
              <a:rPr lang="en-US" sz="1200" b="0" kern="1200" baseline="0" dirty="0" smtClean="0">
                <a:solidFill>
                  <a:schemeClr val="tx1"/>
                </a:solidFill>
                <a:latin typeface="Times New Roman" pitchFamily="-110" charset="0"/>
                <a:ea typeface="+mn-ea"/>
                <a:cs typeface="+mn-cs"/>
              </a:rPr>
              <a:t>suggested by researchers. To avoid values of </a:t>
            </a:r>
            <a:r>
              <a:rPr lang="en-US" sz="1200" b="0" i="1" kern="1200" baseline="0" dirty="0" smtClean="0">
                <a:solidFill>
                  <a:schemeClr val="tx1"/>
                </a:solidFill>
                <a:latin typeface="Times New Roman" pitchFamily="-110" charset="0"/>
                <a:ea typeface="+mn-ea"/>
                <a:cs typeface="+mn-cs"/>
              </a:rPr>
              <a:t>n that may be factored more easily, the</a:t>
            </a:r>
          </a:p>
          <a:p>
            <a:r>
              <a:rPr lang="en-US" sz="1200" b="0" kern="1200" baseline="0" dirty="0" smtClean="0">
                <a:solidFill>
                  <a:schemeClr val="tx1"/>
                </a:solidFill>
                <a:latin typeface="Times New Roman" pitchFamily="-110" charset="0"/>
                <a:ea typeface="+mn-ea"/>
                <a:cs typeface="+mn-cs"/>
              </a:rPr>
              <a:t>algorithm’s inventors suggest the following constraints on </a:t>
            </a:r>
            <a:r>
              <a:rPr lang="en-US" sz="1200" b="0" i="1" kern="1200" baseline="0" dirty="0" smtClean="0">
                <a:solidFill>
                  <a:schemeClr val="tx1"/>
                </a:solidFill>
                <a:latin typeface="Times New Roman" pitchFamily="-110" charset="0"/>
                <a:ea typeface="+mn-ea"/>
                <a:cs typeface="+mn-cs"/>
              </a:rPr>
              <a:t>p and q :</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a:t>
            </a:r>
            <a:r>
              <a:rPr lang="en-US" sz="1200" b="0" i="1" kern="1200" baseline="0" dirty="0" smtClean="0">
                <a:solidFill>
                  <a:schemeClr val="tx1"/>
                </a:solidFill>
                <a:latin typeface="Times New Roman" pitchFamily="-110" charset="0"/>
                <a:ea typeface="+mn-ea"/>
                <a:cs typeface="+mn-cs"/>
              </a:rPr>
              <a:t>p and q should differ in length by only a few digits. Thus, for a 1024-bit key</a:t>
            </a:r>
          </a:p>
          <a:p>
            <a:r>
              <a:rPr lang="en-US" sz="1200" b="0" kern="1200" baseline="0" dirty="0" smtClean="0">
                <a:solidFill>
                  <a:schemeClr val="tx1"/>
                </a:solidFill>
                <a:latin typeface="Times New Roman" pitchFamily="-110" charset="0"/>
                <a:ea typeface="+mn-ea"/>
                <a:cs typeface="+mn-cs"/>
              </a:rPr>
              <a:t>(309 decimal digits), both </a:t>
            </a:r>
            <a:r>
              <a:rPr lang="en-US" sz="1200" b="0" i="1" kern="1200" baseline="0" dirty="0" smtClean="0">
                <a:solidFill>
                  <a:schemeClr val="tx1"/>
                </a:solidFill>
                <a:latin typeface="Times New Roman" pitchFamily="-110" charset="0"/>
                <a:ea typeface="+mn-ea"/>
                <a:cs typeface="+mn-cs"/>
              </a:rPr>
              <a:t>p and q should be on the order of magnitude of</a:t>
            </a:r>
          </a:p>
          <a:p>
            <a:r>
              <a:rPr lang="en-US" sz="1200" b="0" kern="1200" baseline="0" dirty="0" smtClean="0">
                <a:solidFill>
                  <a:schemeClr val="tx1"/>
                </a:solidFill>
                <a:latin typeface="Times New Roman" pitchFamily="-110" charset="0"/>
                <a:ea typeface="+mn-ea"/>
                <a:cs typeface="+mn-cs"/>
              </a:rPr>
              <a:t>10 </a:t>
            </a:r>
            <a:r>
              <a:rPr lang="en-US" sz="1200" b="0" kern="1200" baseline="30000" dirty="0" smtClean="0">
                <a:solidFill>
                  <a:schemeClr val="tx1"/>
                </a:solidFill>
                <a:latin typeface="Times New Roman" pitchFamily="-110" charset="0"/>
                <a:ea typeface="+mn-ea"/>
                <a:cs typeface="+mn-cs"/>
              </a:rPr>
              <a:t>75</a:t>
            </a:r>
            <a:r>
              <a:rPr lang="en-US" sz="1200" b="0" kern="1200" baseline="0" dirty="0" smtClean="0">
                <a:solidFill>
                  <a:schemeClr val="tx1"/>
                </a:solidFill>
                <a:latin typeface="Times New Roman" pitchFamily="-110" charset="0"/>
                <a:ea typeface="+mn-ea"/>
                <a:cs typeface="+mn-cs"/>
              </a:rPr>
              <a:t> to 10 </a:t>
            </a:r>
            <a:r>
              <a:rPr lang="en-US" sz="1200" b="0" kern="1200" baseline="30000" dirty="0" smtClean="0">
                <a:solidFill>
                  <a:schemeClr val="tx1"/>
                </a:solidFill>
                <a:latin typeface="Times New Roman" pitchFamily="-110" charset="0"/>
                <a:ea typeface="+mn-ea"/>
                <a:cs typeface="+mn-cs"/>
              </a:rPr>
              <a:t>100</a:t>
            </a:r>
            <a:r>
              <a:rPr lang="en-US" sz="1200" b="0" kern="1200" baseline="0" dirty="0" smtClean="0">
                <a:solidFill>
                  <a:schemeClr val="tx1"/>
                </a:solidFill>
                <a:latin typeface="Times New Roman" pitchFamily="-110" charset="0"/>
                <a:ea typeface="+mn-ea"/>
                <a:cs typeface="+mn-cs"/>
              </a:rPr>
              <a:t> .</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Both (</a:t>
            </a:r>
            <a:r>
              <a:rPr lang="en-US" sz="1200" b="0" i="1" kern="1200" baseline="0" dirty="0" smtClean="0">
                <a:solidFill>
                  <a:schemeClr val="tx1"/>
                </a:solidFill>
                <a:latin typeface="Times New Roman" pitchFamily="-110" charset="0"/>
                <a:ea typeface="+mn-ea"/>
                <a:cs typeface="+mn-cs"/>
              </a:rPr>
              <a:t>p - 1) and (q - 1) should contain a large prime factor.</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gcd (</a:t>
            </a:r>
            <a:r>
              <a:rPr lang="en-US" sz="1200" b="0" i="1" kern="1200" baseline="0" dirty="0" smtClean="0">
                <a:solidFill>
                  <a:schemeClr val="tx1"/>
                </a:solidFill>
                <a:latin typeface="Times New Roman" pitchFamily="-110" charset="0"/>
                <a:ea typeface="+mn-ea"/>
                <a:cs typeface="+mn-cs"/>
              </a:rPr>
              <a:t>p - 1, q - 1) should be small.</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addition, it has been demonstrated that if </a:t>
            </a:r>
            <a:r>
              <a:rPr lang="en-US" sz="1200" b="0" i="1" kern="1200" baseline="0" dirty="0" smtClean="0">
                <a:solidFill>
                  <a:schemeClr val="tx1"/>
                </a:solidFill>
                <a:latin typeface="Times New Roman" pitchFamily="-110" charset="0"/>
                <a:ea typeface="+mn-ea"/>
                <a:cs typeface="+mn-cs"/>
              </a:rPr>
              <a:t>e &lt; n and d &lt; n</a:t>
            </a:r>
            <a:r>
              <a:rPr lang="en-US" sz="1200" b="0" i="1" kern="1200" baseline="30000" dirty="0" smtClean="0">
                <a:solidFill>
                  <a:schemeClr val="tx1"/>
                </a:solidFill>
                <a:latin typeface="Times New Roman" pitchFamily="-110" charset="0"/>
                <a:ea typeface="+mn-ea"/>
                <a:cs typeface="+mn-cs"/>
              </a:rPr>
              <a:t>1/4 </a:t>
            </a:r>
            <a:r>
              <a:rPr lang="en-US" sz="1200" b="0" i="1" kern="1200" baseline="0" dirty="0" smtClean="0">
                <a:solidFill>
                  <a:schemeClr val="tx1"/>
                </a:solidFill>
                <a:latin typeface="Times New Roman" pitchFamily="-110" charset="0"/>
                <a:ea typeface="+mn-ea"/>
                <a:cs typeface="+mn-cs"/>
              </a:rPr>
              <a:t>, then d can be easily</a:t>
            </a:r>
          </a:p>
          <a:p>
            <a:r>
              <a:rPr lang="en-US" sz="1200" b="0" kern="1200" baseline="0" dirty="0" smtClean="0">
                <a:solidFill>
                  <a:schemeClr val="tx1"/>
                </a:solidFill>
                <a:latin typeface="Times New Roman" pitchFamily="-110" charset="0"/>
                <a:ea typeface="+mn-ea"/>
                <a:cs typeface="+mn-cs"/>
              </a:rPr>
              <a:t>determined [WIEN90].</a:t>
            </a:r>
            <a:endParaRPr lang="en-US" b="0"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17</a:t>
            </a:fld>
            <a:endParaRPr lang="en-AU" dirty="0"/>
          </a:p>
        </p:txBody>
      </p:sp>
    </p:spTree>
    <p:extLst>
      <p:ext uri="{BB962C8B-B14F-4D97-AF65-F5344CB8AC3E}">
        <p14:creationId xmlns:p14="http://schemas.microsoft.com/office/powerpoint/2010/main" val="563472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689D7-63DD-234C-AC4A-9C548E0605A3}" type="slidenum">
              <a:rPr lang="en-AU"/>
              <a:pPr/>
              <a:t>18</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first published public-key algorithm appeared in the seminal paper by Diffie</a:t>
            </a:r>
          </a:p>
          <a:p>
            <a:r>
              <a:rPr lang="en-US" sz="1200" kern="1200" baseline="0" dirty="0" smtClean="0">
                <a:solidFill>
                  <a:schemeClr val="tx1"/>
                </a:solidFill>
                <a:latin typeface="Times New Roman" pitchFamily="-110" charset="0"/>
                <a:ea typeface="+mn-ea"/>
                <a:cs typeface="+mn-cs"/>
              </a:rPr>
              <a:t>and Hellman that defined public-key cryptography [DIFF76] and is generally</a:t>
            </a:r>
          </a:p>
          <a:p>
            <a:r>
              <a:rPr lang="en-US" sz="1200" kern="1200" baseline="0" dirty="0" smtClean="0">
                <a:solidFill>
                  <a:schemeClr val="tx1"/>
                </a:solidFill>
                <a:latin typeface="Times New Roman" pitchFamily="-110" charset="0"/>
                <a:ea typeface="+mn-ea"/>
                <a:cs typeface="+mn-cs"/>
              </a:rPr>
              <a:t>referred to as Diffie-Hellman key exchange. A number of commercial products</a:t>
            </a:r>
          </a:p>
          <a:p>
            <a:r>
              <a:rPr lang="en-US" sz="1200" kern="1200" baseline="0" dirty="0" smtClean="0">
                <a:solidFill>
                  <a:schemeClr val="tx1"/>
                </a:solidFill>
                <a:latin typeface="Times New Roman" pitchFamily="-110" charset="0"/>
                <a:ea typeface="+mn-ea"/>
                <a:cs typeface="+mn-cs"/>
              </a:rPr>
              <a:t>employ this key exchange technique.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purpose of the algorithm is to enable two users to exchange a secret key</a:t>
            </a:r>
          </a:p>
          <a:p>
            <a:r>
              <a:rPr lang="en-US" sz="1200" kern="1200" baseline="0" dirty="0" smtClean="0">
                <a:solidFill>
                  <a:schemeClr val="tx1"/>
                </a:solidFill>
                <a:latin typeface="Times New Roman" pitchFamily="-110" charset="0"/>
                <a:ea typeface="+mn-ea"/>
                <a:cs typeface="+mn-cs"/>
              </a:rPr>
              <a:t>securely that can then be used for subsequent encryption of messages. The algorithm</a:t>
            </a:r>
          </a:p>
          <a:p>
            <a:r>
              <a:rPr lang="en-US" sz="1200" kern="1200" baseline="0" dirty="0" smtClean="0">
                <a:solidFill>
                  <a:schemeClr val="tx1"/>
                </a:solidFill>
                <a:latin typeface="Times New Roman" pitchFamily="-110" charset="0"/>
                <a:ea typeface="+mn-ea"/>
                <a:cs typeface="+mn-cs"/>
              </a:rPr>
              <a:t>itself is limited to the exchange of the keys.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Diffie-Hellman algorithm depends for its effectiveness on the difficulty of</a:t>
            </a:r>
          </a:p>
          <a:p>
            <a:r>
              <a:rPr lang="en-US" sz="1200" kern="1200" baseline="0" dirty="0" smtClean="0">
                <a:solidFill>
                  <a:schemeClr val="tx1"/>
                </a:solidFill>
                <a:latin typeface="Times New Roman" pitchFamily="-110" charset="0"/>
                <a:ea typeface="+mn-ea"/>
                <a:cs typeface="+mn-cs"/>
              </a:rPr>
              <a:t>computing discrete logarithms.</a:t>
            </a:r>
            <a:endParaRPr lang="en-US" dirty="0"/>
          </a:p>
        </p:txBody>
      </p:sp>
    </p:spTree>
    <p:extLst>
      <p:ext uri="{BB962C8B-B14F-4D97-AF65-F5344CB8AC3E}">
        <p14:creationId xmlns:p14="http://schemas.microsoft.com/office/powerpoint/2010/main" val="36787043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4CE1D-4EDA-D045-B982-4296A1C40316}" type="slidenum">
              <a:rPr lang="en-AU"/>
              <a:pPr/>
              <a:t>19</a:t>
            </a:fld>
            <a:endParaRPr lang="en-AU" dirty="0"/>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dirty="0"/>
              <a:t>The Diffie-Hellman key exchange</a:t>
            </a:r>
            <a:r>
              <a:rPr lang="en-US" dirty="0" smtClean="0"/>
              <a:t> algorithm </a:t>
            </a:r>
            <a:r>
              <a:rPr lang="en-US" dirty="0"/>
              <a:t>is summarized in Figure </a:t>
            </a:r>
            <a:r>
              <a:rPr lang="en-US" dirty="0" smtClean="0"/>
              <a:t>21.7</a:t>
            </a:r>
            <a:r>
              <a:rPr lang="en-US" dirty="0"/>
              <a:t>. For this scheme, there are two publicly known numbers: a prime number </a:t>
            </a:r>
            <a:r>
              <a:rPr lang="en-US" i="1" dirty="0"/>
              <a:t>q</a:t>
            </a:r>
            <a:r>
              <a:rPr lang="en-US" dirty="0"/>
              <a:t> and an integer </a:t>
            </a:r>
            <a:r>
              <a:rPr lang="en-US" dirty="0">
                <a:sym typeface="Symbol" pitchFamily="-110" charset="2"/>
              </a:rPr>
              <a:t></a:t>
            </a:r>
            <a:r>
              <a:rPr lang="en-US" dirty="0"/>
              <a:t> that is a primitive root of </a:t>
            </a:r>
            <a:r>
              <a:rPr lang="en-US" i="1" dirty="0"/>
              <a:t>q</a:t>
            </a:r>
            <a:r>
              <a:rPr lang="en-US" dirty="0"/>
              <a:t>. Suppose the users A and B wish to exchange a key. User A selects a random integer </a:t>
            </a:r>
            <a:r>
              <a:rPr lang="en-US" i="1" dirty="0"/>
              <a:t>X</a:t>
            </a:r>
            <a:r>
              <a:rPr lang="en-US" i="1" baseline="-25000" dirty="0"/>
              <a:t>A</a:t>
            </a:r>
            <a:r>
              <a:rPr lang="en-US" dirty="0"/>
              <a:t> &lt; </a:t>
            </a:r>
            <a:r>
              <a:rPr lang="en-US" i="1" dirty="0"/>
              <a:t>q</a:t>
            </a:r>
            <a:r>
              <a:rPr lang="en-US" dirty="0"/>
              <a:t> and computes . Similarly, user B independently selects a random integer </a:t>
            </a:r>
            <a:r>
              <a:rPr lang="en-US" i="1" dirty="0"/>
              <a:t>X</a:t>
            </a:r>
            <a:r>
              <a:rPr lang="en-US" i="1" baseline="-25000" dirty="0"/>
              <a:t>B</a:t>
            </a:r>
            <a:r>
              <a:rPr lang="en-US" dirty="0"/>
              <a:t> &lt; </a:t>
            </a:r>
            <a:r>
              <a:rPr lang="en-US" i="1" dirty="0"/>
              <a:t>q</a:t>
            </a:r>
            <a:r>
              <a:rPr lang="en-US" dirty="0"/>
              <a:t> and computes . Each side keeps the </a:t>
            </a:r>
            <a:r>
              <a:rPr lang="en-US" i="1" dirty="0"/>
              <a:t>X</a:t>
            </a:r>
            <a:r>
              <a:rPr lang="en-US" dirty="0"/>
              <a:t> value private and makes the </a:t>
            </a:r>
            <a:r>
              <a:rPr lang="en-US" i="1" dirty="0"/>
              <a:t>Y</a:t>
            </a:r>
            <a:r>
              <a:rPr lang="en-US" dirty="0"/>
              <a:t> value available publicly to the other side. Users A and B compute the key as shown. These two calculations produce identical results, as shown in the text. The result is that the two sides have exchanged a secret value. </a:t>
            </a:r>
            <a:endParaRPr lang="en-US" dirty="0" smtClean="0"/>
          </a:p>
          <a:p>
            <a:endParaRPr lang="en-US" dirty="0" smtClean="0"/>
          </a:p>
          <a:p>
            <a:r>
              <a:rPr lang="en-US" dirty="0" smtClean="0"/>
              <a:t>Furthermore</a:t>
            </a:r>
            <a:r>
              <a:rPr lang="en-US" dirty="0"/>
              <a:t>, because </a:t>
            </a:r>
            <a:r>
              <a:rPr lang="en-US" i="1" dirty="0"/>
              <a:t>X</a:t>
            </a:r>
            <a:r>
              <a:rPr lang="en-US" i="1" baseline="-25000" dirty="0"/>
              <a:t>A</a:t>
            </a:r>
            <a:r>
              <a:rPr lang="en-US" dirty="0"/>
              <a:t> and </a:t>
            </a:r>
            <a:r>
              <a:rPr lang="en-US" i="1" dirty="0"/>
              <a:t>X</a:t>
            </a:r>
            <a:r>
              <a:rPr lang="en-US" i="1" baseline="-25000" dirty="0"/>
              <a:t>B</a:t>
            </a:r>
            <a:r>
              <a:rPr lang="en-US" dirty="0"/>
              <a:t> are private, an adversary only has the following ingredients to work with: </a:t>
            </a:r>
            <a:r>
              <a:rPr lang="en-US" i="1" dirty="0"/>
              <a:t>q</a:t>
            </a:r>
            <a:r>
              <a:rPr lang="en-US" dirty="0"/>
              <a:t>, </a:t>
            </a:r>
            <a:r>
              <a:rPr lang="en-US" dirty="0">
                <a:sym typeface="Symbol" pitchFamily="-110" charset="2"/>
              </a:rPr>
              <a:t></a:t>
            </a:r>
            <a:r>
              <a:rPr lang="en-US" dirty="0"/>
              <a:t>, </a:t>
            </a:r>
            <a:r>
              <a:rPr lang="en-US" i="1" dirty="0"/>
              <a:t>Y</a:t>
            </a:r>
            <a:r>
              <a:rPr lang="en-US" i="1" baseline="-25000" dirty="0"/>
              <a:t>A</a:t>
            </a:r>
            <a:r>
              <a:rPr lang="en-US" dirty="0"/>
              <a:t>, and </a:t>
            </a:r>
            <a:r>
              <a:rPr lang="en-US" i="1" dirty="0"/>
              <a:t>Y</a:t>
            </a:r>
            <a:r>
              <a:rPr lang="en-US" i="1" baseline="-25000" dirty="0"/>
              <a:t>B</a:t>
            </a:r>
            <a:r>
              <a:rPr lang="en-US" dirty="0"/>
              <a:t>. Thus, the adversary is forced to take a discrete logarithm to determine the key. For example, to determine the private key of user B, an adversary must compute: </a:t>
            </a:r>
            <a:r>
              <a:rPr lang="en-US" i="1" dirty="0"/>
              <a:t>X</a:t>
            </a:r>
            <a:r>
              <a:rPr lang="en-US" i="1" baseline="-25000" dirty="0"/>
              <a:t>B</a:t>
            </a:r>
            <a:r>
              <a:rPr lang="en-US" baseline="-25000" dirty="0"/>
              <a:t> </a:t>
            </a:r>
            <a:r>
              <a:rPr lang="en-US" dirty="0"/>
              <a:t>= dlog</a:t>
            </a:r>
            <a:r>
              <a:rPr lang="en-US" baseline="-25000" dirty="0">
                <a:sym typeface="Symbol" pitchFamily="-110" charset="2"/>
              </a:rPr>
              <a:t></a:t>
            </a:r>
            <a:r>
              <a:rPr lang="en-US" i="1" baseline="-25000" dirty="0"/>
              <a:t>q</a:t>
            </a:r>
            <a:r>
              <a:rPr lang="en-US" dirty="0"/>
              <a:t>(</a:t>
            </a:r>
            <a:r>
              <a:rPr lang="en-US" i="1" dirty="0"/>
              <a:t>Y</a:t>
            </a:r>
            <a:r>
              <a:rPr lang="en-US" i="1" baseline="-25000" dirty="0"/>
              <a:t>B</a:t>
            </a:r>
            <a:r>
              <a:rPr lang="en-US" dirty="0"/>
              <a:t>). The adversary can then calculate the key </a:t>
            </a:r>
            <a:r>
              <a:rPr lang="en-US" i="1" dirty="0"/>
              <a:t>K</a:t>
            </a:r>
            <a:r>
              <a:rPr lang="en-US" dirty="0"/>
              <a:t> in the same manner as user B calculates it.</a:t>
            </a:r>
            <a:endParaRPr lang="en-US" dirty="0" smtClean="0"/>
          </a:p>
          <a:p>
            <a:endParaRPr lang="en-US" dirty="0" smtClean="0"/>
          </a:p>
          <a:p>
            <a:r>
              <a:rPr lang="en-US" dirty="0" smtClean="0"/>
              <a:t>The </a:t>
            </a:r>
            <a:r>
              <a:rPr lang="en-US" dirty="0"/>
              <a:t>security of the Diffie-Hellman key exchange lies in the fact that, while it is relatively easy to calculate exponentials modulo a prime, it is very difficult to calculate discrete logarithms. For large primes, the latter task is considered infeasible.</a:t>
            </a:r>
          </a:p>
        </p:txBody>
      </p:sp>
    </p:spTree>
    <p:extLst>
      <p:ext uri="{BB962C8B-B14F-4D97-AF65-F5344CB8AC3E}">
        <p14:creationId xmlns:p14="http://schemas.microsoft.com/office/powerpoint/2010/main" val="1613841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This chapter provides technical detail on the topics introduced in Sections 2.2</a:t>
            </a:r>
          </a:p>
          <a:p>
            <a:r>
              <a:rPr lang="en-US" sz="1200" kern="1200" baseline="0" dirty="0" smtClean="0">
                <a:solidFill>
                  <a:schemeClr val="tx1"/>
                </a:solidFill>
                <a:latin typeface="Times New Roman" pitchFamily="-110" charset="0"/>
                <a:ea typeface="+mn-ea"/>
                <a:cs typeface="+mn-cs"/>
              </a:rPr>
              <a:t>through 2.4 .</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23021453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E9B7C-D039-ED49-B0F6-9429CD020E52}" type="slidenum">
              <a:rPr lang="en-AU"/>
              <a:pPr/>
              <a:t>20</a:t>
            </a:fld>
            <a:endParaRPr lang="en-AU"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n-US" dirty="0"/>
              <a:t>Here is an example. Key exchange is based on the use of the prime number </a:t>
            </a:r>
            <a:r>
              <a:rPr lang="en-US" i="1" dirty="0"/>
              <a:t>q</a:t>
            </a:r>
            <a:r>
              <a:rPr lang="en-US" dirty="0"/>
              <a:t> = 353 and a primitive root of 353, in this case </a:t>
            </a:r>
            <a:r>
              <a:rPr lang="en-US" dirty="0">
                <a:sym typeface="Symbol" pitchFamily="-110" charset="2"/>
              </a:rPr>
              <a:t></a:t>
            </a:r>
            <a:r>
              <a:rPr lang="en-US" dirty="0"/>
              <a:t> = 3. A and B select secret keys </a:t>
            </a:r>
            <a:r>
              <a:rPr lang="en-US" i="1" dirty="0"/>
              <a:t>X</a:t>
            </a:r>
            <a:r>
              <a:rPr lang="en-US" i="1" baseline="-25000" dirty="0"/>
              <a:t>A</a:t>
            </a:r>
            <a:r>
              <a:rPr lang="en-US" dirty="0"/>
              <a:t> = 97 and </a:t>
            </a:r>
            <a:r>
              <a:rPr lang="en-US" i="1" dirty="0"/>
              <a:t>X</a:t>
            </a:r>
            <a:r>
              <a:rPr lang="en-US" i="1" baseline="-25000" dirty="0"/>
              <a:t>B</a:t>
            </a:r>
            <a:r>
              <a:rPr lang="en-US" dirty="0"/>
              <a:t> = 233, respectively. Each computes its public key</a:t>
            </a:r>
            <a:r>
              <a:rPr lang="en-US" dirty="0" smtClean="0"/>
              <a:t>:</a:t>
            </a:r>
          </a:p>
          <a:p>
            <a:endParaRPr lang="en-US" dirty="0"/>
          </a:p>
          <a:p>
            <a:r>
              <a:rPr lang="en-US" dirty="0"/>
              <a:t>	A computes </a:t>
            </a:r>
            <a:r>
              <a:rPr lang="en-US" i="1" dirty="0"/>
              <a:t>Y</a:t>
            </a:r>
            <a:r>
              <a:rPr lang="en-US" i="1" baseline="-25000" dirty="0"/>
              <a:t>A</a:t>
            </a:r>
            <a:r>
              <a:rPr lang="en-US" dirty="0"/>
              <a:t> = 3</a:t>
            </a:r>
            <a:r>
              <a:rPr lang="en-US" baseline="30000" dirty="0"/>
              <a:t>97</a:t>
            </a:r>
            <a:r>
              <a:rPr lang="en-US" dirty="0"/>
              <a:t> mod 353 = 40.</a:t>
            </a:r>
          </a:p>
          <a:p>
            <a:r>
              <a:rPr lang="en-US" dirty="0"/>
              <a:t>	B computes </a:t>
            </a:r>
            <a:r>
              <a:rPr lang="en-US" i="1" dirty="0"/>
              <a:t>Y</a:t>
            </a:r>
            <a:r>
              <a:rPr lang="en-US" i="1" baseline="-25000" dirty="0"/>
              <a:t>B</a:t>
            </a:r>
            <a:r>
              <a:rPr lang="en-US" dirty="0"/>
              <a:t> = 3</a:t>
            </a:r>
            <a:r>
              <a:rPr lang="en-US" baseline="30000" dirty="0"/>
              <a:t>233</a:t>
            </a:r>
            <a:r>
              <a:rPr lang="en-US" dirty="0"/>
              <a:t> mod 353 = 248.</a:t>
            </a:r>
          </a:p>
          <a:p>
            <a:endParaRPr lang="en-US" dirty="0" smtClean="0"/>
          </a:p>
          <a:p>
            <a:r>
              <a:rPr lang="en-US" dirty="0" smtClean="0"/>
              <a:t>After </a:t>
            </a:r>
            <a:r>
              <a:rPr lang="en-US" dirty="0"/>
              <a:t>they exchange public keys, each can compute the common secret key:</a:t>
            </a:r>
          </a:p>
          <a:p>
            <a:endParaRPr lang="en-US" dirty="0" smtClean="0"/>
          </a:p>
          <a:p>
            <a:r>
              <a:rPr lang="en-US" dirty="0"/>
              <a:t>	A computes </a:t>
            </a:r>
            <a:r>
              <a:rPr lang="en-US" i="1" dirty="0"/>
              <a:t>K</a:t>
            </a:r>
            <a:r>
              <a:rPr lang="en-US" dirty="0"/>
              <a:t> = (</a:t>
            </a:r>
            <a:r>
              <a:rPr lang="en-US" i="1" dirty="0"/>
              <a:t>Y</a:t>
            </a:r>
            <a:r>
              <a:rPr lang="en-US" i="1" baseline="-25000" dirty="0"/>
              <a:t>B</a:t>
            </a:r>
            <a:r>
              <a:rPr lang="en-US" dirty="0"/>
              <a:t>)</a:t>
            </a:r>
            <a:r>
              <a:rPr lang="en-US" i="1" baseline="30000" dirty="0"/>
              <a:t>XA</a:t>
            </a:r>
            <a:r>
              <a:rPr lang="en-US" dirty="0"/>
              <a:t> mod 353 = 248</a:t>
            </a:r>
            <a:r>
              <a:rPr lang="en-US" baseline="30000" dirty="0"/>
              <a:t>97</a:t>
            </a:r>
            <a:r>
              <a:rPr lang="en-US" dirty="0"/>
              <a:t> mod 353 = 160. </a:t>
            </a:r>
          </a:p>
          <a:p>
            <a:r>
              <a:rPr lang="en-US" dirty="0"/>
              <a:t>	B computes </a:t>
            </a:r>
            <a:r>
              <a:rPr lang="en-US" i="1" dirty="0"/>
              <a:t>K</a:t>
            </a:r>
            <a:r>
              <a:rPr lang="en-US" dirty="0"/>
              <a:t> = (</a:t>
            </a:r>
            <a:r>
              <a:rPr lang="en-US" i="1" dirty="0"/>
              <a:t>Y</a:t>
            </a:r>
            <a:r>
              <a:rPr lang="en-US" i="1" baseline="-25000" dirty="0"/>
              <a:t>A</a:t>
            </a:r>
            <a:r>
              <a:rPr lang="en-US" dirty="0"/>
              <a:t>)</a:t>
            </a:r>
            <a:r>
              <a:rPr lang="en-US" i="1" baseline="30000" dirty="0"/>
              <a:t>XB</a:t>
            </a:r>
            <a:r>
              <a:rPr lang="en-US" dirty="0"/>
              <a:t> mod 353 = 40</a:t>
            </a:r>
            <a:r>
              <a:rPr lang="en-US" baseline="30000" dirty="0"/>
              <a:t>233</a:t>
            </a:r>
            <a:r>
              <a:rPr lang="en-US" dirty="0"/>
              <a:t> mod 353 = 160.</a:t>
            </a:r>
          </a:p>
          <a:p>
            <a:endParaRPr lang="en-US" dirty="0" smtClean="0"/>
          </a:p>
          <a:p>
            <a:r>
              <a:rPr lang="en-US" dirty="0" smtClean="0"/>
              <a:t>We </a:t>
            </a:r>
            <a:r>
              <a:rPr lang="en-US" dirty="0"/>
              <a:t>assume an attacker would have available the following information:</a:t>
            </a:r>
          </a:p>
          <a:p>
            <a:endParaRPr lang="en-US" i="1" dirty="0" smtClean="0"/>
          </a:p>
          <a:p>
            <a:r>
              <a:rPr lang="en-US" i="1" dirty="0"/>
              <a:t>	q</a:t>
            </a:r>
            <a:r>
              <a:rPr lang="en-US" dirty="0"/>
              <a:t> = 353; </a:t>
            </a:r>
            <a:r>
              <a:rPr lang="en-US" dirty="0">
                <a:sym typeface="Symbol" pitchFamily="-110" charset="2"/>
              </a:rPr>
              <a:t></a:t>
            </a:r>
            <a:r>
              <a:rPr lang="en-US" dirty="0"/>
              <a:t> = 3; </a:t>
            </a:r>
            <a:r>
              <a:rPr lang="en-US" i="1" dirty="0"/>
              <a:t>Y</a:t>
            </a:r>
            <a:r>
              <a:rPr lang="en-US" i="1" baseline="-25000" dirty="0"/>
              <a:t>A</a:t>
            </a:r>
            <a:r>
              <a:rPr lang="en-US" dirty="0"/>
              <a:t> = 40; </a:t>
            </a:r>
            <a:r>
              <a:rPr lang="en-US" i="1" dirty="0"/>
              <a:t>Y</a:t>
            </a:r>
            <a:r>
              <a:rPr lang="en-US" i="1" baseline="-25000" dirty="0"/>
              <a:t>B</a:t>
            </a:r>
            <a:r>
              <a:rPr lang="en-US" dirty="0"/>
              <a:t>  = 248</a:t>
            </a:r>
          </a:p>
          <a:p>
            <a:endParaRPr lang="en-US" dirty="0" smtClean="0"/>
          </a:p>
          <a:p>
            <a:r>
              <a:rPr lang="en-US" dirty="0" smtClean="0"/>
              <a:t>In </a:t>
            </a:r>
            <a:r>
              <a:rPr lang="en-US" dirty="0"/>
              <a:t>this simple example, it would be possible by brute force to determine the secret key 160. In particular, an attacker E can determine the common key by discovering a solution to the equation 3</a:t>
            </a:r>
            <a:r>
              <a:rPr lang="en-US" i="1" baseline="30000" dirty="0"/>
              <a:t>a</a:t>
            </a:r>
            <a:r>
              <a:rPr lang="en-US" dirty="0"/>
              <a:t> mod 353 = 40 or the equation 3</a:t>
            </a:r>
            <a:r>
              <a:rPr lang="en-US" i="1" baseline="30000" dirty="0"/>
              <a:t>b</a:t>
            </a:r>
            <a:r>
              <a:rPr lang="en-US" dirty="0"/>
              <a:t> mod 353 = 248. The brute-force approach is to calculate powers of 3 modulo 353, stopping when the result equals either 40 or 248. The desired answer is reached with the exponent value of 97, which provides 3</a:t>
            </a:r>
            <a:r>
              <a:rPr lang="en-US" baseline="30000" dirty="0"/>
              <a:t>97</a:t>
            </a:r>
            <a:r>
              <a:rPr lang="en-US" dirty="0"/>
              <a:t> mod 353 = 40. </a:t>
            </a:r>
            <a:endParaRPr lang="en-US" dirty="0" smtClean="0"/>
          </a:p>
          <a:p>
            <a:endParaRPr lang="en-US" dirty="0" smtClean="0"/>
          </a:p>
          <a:p>
            <a:r>
              <a:rPr lang="en-US" dirty="0" smtClean="0"/>
              <a:t>With </a:t>
            </a:r>
            <a:r>
              <a:rPr lang="en-US" dirty="0"/>
              <a:t>larger numbers, the problem becomes impractical.</a:t>
            </a:r>
          </a:p>
        </p:txBody>
      </p:sp>
    </p:spTree>
    <p:extLst>
      <p:ext uri="{BB962C8B-B14F-4D97-AF65-F5344CB8AC3E}">
        <p14:creationId xmlns:p14="http://schemas.microsoft.com/office/powerpoint/2010/main" val="3691869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3163-3100-6342-97F5-3D247E76B5D7}" type="slidenum">
              <a:rPr lang="en-AU"/>
              <a:pPr/>
              <a:t>21</a:t>
            </a:fld>
            <a:endParaRPr lang="en-AU" dirty="0"/>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r>
              <a:rPr lang="en-US" dirty="0"/>
              <a:t>Figure </a:t>
            </a:r>
            <a:r>
              <a:rPr lang="en-US" dirty="0" smtClean="0"/>
              <a:t>21.8 </a:t>
            </a:r>
            <a:r>
              <a:rPr lang="en-US" dirty="0"/>
              <a:t>shows a simple protocol that makes use of the Diffie-Hellman calculation. Suppose that user A wishes to set up a connection with user B and use a secret key to encrypt messages on that connection. User A can generate a one-time private key </a:t>
            </a:r>
            <a:r>
              <a:rPr lang="en-US" i="1" dirty="0"/>
              <a:t>X</a:t>
            </a:r>
            <a:r>
              <a:rPr lang="en-US" i="1" baseline="-25000" dirty="0"/>
              <a:t>A</a:t>
            </a:r>
            <a:r>
              <a:rPr lang="en-US" dirty="0"/>
              <a:t>, calculate </a:t>
            </a:r>
            <a:r>
              <a:rPr lang="en-US" i="1" dirty="0"/>
              <a:t>Y</a:t>
            </a:r>
            <a:r>
              <a:rPr lang="en-US" i="1" baseline="-25000" dirty="0"/>
              <a:t>A</a:t>
            </a:r>
            <a:r>
              <a:rPr lang="en-US" dirty="0"/>
              <a:t>, and send that to user B. User B responds by generating a private value </a:t>
            </a:r>
            <a:r>
              <a:rPr lang="en-US" i="1" dirty="0"/>
              <a:t>X</a:t>
            </a:r>
            <a:r>
              <a:rPr lang="en-US" i="1" baseline="-25000" dirty="0"/>
              <a:t>B</a:t>
            </a:r>
            <a:r>
              <a:rPr lang="en-US" dirty="0"/>
              <a:t>, calculating </a:t>
            </a:r>
            <a:r>
              <a:rPr lang="en-US" i="1" dirty="0"/>
              <a:t>Y</a:t>
            </a:r>
            <a:r>
              <a:rPr lang="en-US" i="1" baseline="-25000" dirty="0"/>
              <a:t>B</a:t>
            </a:r>
            <a:r>
              <a:rPr lang="en-US" dirty="0"/>
              <a:t>, and sending </a:t>
            </a:r>
            <a:r>
              <a:rPr lang="en-US" i="1" dirty="0"/>
              <a:t>Y</a:t>
            </a:r>
            <a:r>
              <a:rPr lang="en-US" i="1" baseline="-25000" dirty="0"/>
              <a:t>B</a:t>
            </a:r>
            <a:r>
              <a:rPr lang="en-US" dirty="0"/>
              <a:t> to user A. Both users can now calculate the key. The necessary public values </a:t>
            </a:r>
            <a:r>
              <a:rPr lang="en-US" i="1" dirty="0"/>
              <a:t>q</a:t>
            </a:r>
            <a:r>
              <a:rPr lang="en-US" dirty="0"/>
              <a:t> and </a:t>
            </a:r>
            <a:r>
              <a:rPr lang="en-US" dirty="0">
                <a:sym typeface="Symbol" pitchFamily="-110" charset="2"/>
              </a:rPr>
              <a:t></a:t>
            </a:r>
            <a:r>
              <a:rPr lang="en-US" dirty="0"/>
              <a:t> would need to be known ahead of time. Alternatively, user A could pick values for </a:t>
            </a:r>
            <a:r>
              <a:rPr lang="en-US" i="1" dirty="0"/>
              <a:t>q</a:t>
            </a:r>
            <a:r>
              <a:rPr lang="en-US" dirty="0"/>
              <a:t> and </a:t>
            </a:r>
            <a:r>
              <a:rPr lang="en-US" dirty="0">
                <a:sym typeface="Symbol" pitchFamily="-110" charset="2"/>
              </a:rPr>
              <a:t></a:t>
            </a:r>
            <a:r>
              <a:rPr lang="en-US" dirty="0"/>
              <a:t> and include those in the first message.</a:t>
            </a:r>
            <a:endParaRPr lang="en-US" dirty="0" smtClean="0"/>
          </a:p>
          <a:p>
            <a:endParaRPr lang="en-US" dirty="0" smtClean="0"/>
          </a:p>
          <a:p>
            <a:r>
              <a:rPr lang="en-US" dirty="0" smtClean="0"/>
              <a:t>As </a:t>
            </a:r>
            <a:r>
              <a:rPr lang="en-US" dirty="0"/>
              <a:t>an example of another use of the Diffie-Hellman algorithm, suppose that a group of users (e.g., all users on a LAN) each generate a long-lasting private value </a:t>
            </a:r>
            <a:r>
              <a:rPr lang="en-US" i="1" dirty="0"/>
              <a:t>X</a:t>
            </a:r>
            <a:r>
              <a:rPr lang="en-US" i="1" baseline="-25000" dirty="0"/>
              <a:t>A</a:t>
            </a:r>
            <a:r>
              <a:rPr lang="en-US" dirty="0"/>
              <a:t> and calculate a public value </a:t>
            </a:r>
            <a:r>
              <a:rPr lang="en-US" i="1" dirty="0"/>
              <a:t>Y</a:t>
            </a:r>
            <a:r>
              <a:rPr lang="en-US" i="1" baseline="-25000" dirty="0"/>
              <a:t>A</a:t>
            </a:r>
            <a:r>
              <a:rPr lang="en-US" dirty="0"/>
              <a:t>. These public values, together with global public values for </a:t>
            </a:r>
            <a:r>
              <a:rPr lang="en-US" i="1" dirty="0"/>
              <a:t>q</a:t>
            </a:r>
            <a:r>
              <a:rPr lang="en-US" dirty="0"/>
              <a:t> and </a:t>
            </a:r>
            <a:r>
              <a:rPr lang="en-US" dirty="0">
                <a:sym typeface="Symbol" pitchFamily="-110" charset="2"/>
              </a:rPr>
              <a:t></a:t>
            </a:r>
            <a:r>
              <a:rPr lang="en-US" dirty="0"/>
              <a:t>, are stored in some central directory. At any time, user B can access user A's public value, calculate a secret key, and use that to send an encrypted message to user A. If the central directory is trusted, then this form of communication provides both confidentiality and a degree of authentication. Because only A and B can determine the key, no other user can read the message (confidentiality). Recipient A knows that only user B could have created a message using this key (authentication). However, the technique does not protect against replay attacks.</a:t>
            </a:r>
          </a:p>
        </p:txBody>
      </p:sp>
    </p:spTree>
    <p:extLst>
      <p:ext uri="{BB962C8B-B14F-4D97-AF65-F5344CB8AC3E}">
        <p14:creationId xmlns:p14="http://schemas.microsoft.com/office/powerpoint/2010/main" val="10822559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F8278-3228-AA47-AB90-C618582A1AB6}" type="slidenum">
              <a:rPr lang="en-AU"/>
              <a:pPr/>
              <a:t>22</a:t>
            </a:fld>
            <a:endParaRPr lang="en-AU" dirty="0"/>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dirty="0"/>
              <a:t>The protocol depicted in Figure </a:t>
            </a:r>
            <a:r>
              <a:rPr lang="en-US" dirty="0" smtClean="0"/>
              <a:t>21.8 </a:t>
            </a:r>
            <a:r>
              <a:rPr lang="en-US" dirty="0"/>
              <a:t>is insecure against a man-in-the-middle attack. Suppose Alice and Bob wish to exchange keys, and Darth is attacks as follows:</a:t>
            </a:r>
            <a:endParaRPr lang="en-US" dirty="0" smtClean="0"/>
          </a:p>
          <a:p>
            <a:endParaRPr lang="en-US" b="1" dirty="0" smtClean="0"/>
          </a:p>
          <a:p>
            <a:r>
              <a:rPr lang="en-US" b="1" dirty="0" smtClean="0"/>
              <a:t>1</a:t>
            </a:r>
            <a:r>
              <a:rPr lang="en-US" b="1" dirty="0"/>
              <a:t>. </a:t>
            </a:r>
            <a:r>
              <a:rPr lang="en-US" dirty="0"/>
              <a:t>Darth generates two private keys</a:t>
            </a:r>
            <a:r>
              <a:rPr lang="en-US" i="1" dirty="0"/>
              <a:t> X</a:t>
            </a:r>
            <a:r>
              <a:rPr lang="en-US" i="1" baseline="-25000" dirty="0"/>
              <a:t>D</a:t>
            </a:r>
            <a:r>
              <a:rPr lang="en-US" baseline="-25000" dirty="0"/>
              <a:t>1</a:t>
            </a:r>
            <a:r>
              <a:rPr lang="en-US" dirty="0"/>
              <a:t> and </a:t>
            </a:r>
            <a:r>
              <a:rPr lang="en-US" i="1" dirty="0"/>
              <a:t>X</a:t>
            </a:r>
            <a:r>
              <a:rPr lang="en-US" i="1" baseline="-25000" dirty="0"/>
              <a:t>D</a:t>
            </a:r>
            <a:r>
              <a:rPr lang="en-US" baseline="-25000" dirty="0"/>
              <a:t>2</a:t>
            </a:r>
            <a:r>
              <a:rPr lang="en-US" dirty="0"/>
              <a:t>, and public keys</a:t>
            </a:r>
            <a:r>
              <a:rPr lang="en-US" i="1" dirty="0"/>
              <a:t> Y</a:t>
            </a:r>
            <a:r>
              <a:rPr lang="en-US" i="1" baseline="-25000" dirty="0"/>
              <a:t>D</a:t>
            </a:r>
            <a:r>
              <a:rPr lang="en-US" baseline="-25000" dirty="0"/>
              <a:t>1</a:t>
            </a:r>
            <a:r>
              <a:rPr lang="en-US" dirty="0"/>
              <a:t> &amp; </a:t>
            </a:r>
            <a:r>
              <a:rPr lang="en-US" i="1" dirty="0"/>
              <a:t>Y</a:t>
            </a:r>
            <a:r>
              <a:rPr lang="en-US" i="1" baseline="-25000" dirty="0"/>
              <a:t>D</a:t>
            </a:r>
            <a:r>
              <a:rPr lang="en-US" baseline="-25000" dirty="0"/>
              <a:t>2</a:t>
            </a:r>
            <a:r>
              <a:rPr lang="en-US" dirty="0"/>
              <a:t>.</a:t>
            </a:r>
          </a:p>
          <a:p>
            <a:r>
              <a:rPr lang="en-US" b="1" dirty="0"/>
              <a:t>2. </a:t>
            </a:r>
            <a:r>
              <a:rPr lang="en-US" dirty="0"/>
              <a:t>Alice transmits </a:t>
            </a:r>
            <a:r>
              <a:rPr lang="en-US" i="1" dirty="0"/>
              <a:t>Y</a:t>
            </a:r>
            <a:r>
              <a:rPr lang="en-US" i="1" baseline="-25000" dirty="0"/>
              <a:t>A</a:t>
            </a:r>
            <a:r>
              <a:rPr lang="en-US" dirty="0"/>
              <a:t> to Bob.</a:t>
            </a:r>
          </a:p>
          <a:p>
            <a:r>
              <a:rPr lang="en-US" b="1" dirty="0"/>
              <a:t>3. </a:t>
            </a:r>
            <a:r>
              <a:rPr lang="en-US" dirty="0"/>
              <a:t>Darth intercepts </a:t>
            </a:r>
            <a:r>
              <a:rPr lang="en-US" i="1" dirty="0"/>
              <a:t>Y</a:t>
            </a:r>
            <a:r>
              <a:rPr lang="en-US" i="1" baseline="-25000" dirty="0"/>
              <a:t>A</a:t>
            </a:r>
            <a:r>
              <a:rPr lang="en-US" dirty="0"/>
              <a:t> and transmits </a:t>
            </a:r>
            <a:r>
              <a:rPr lang="en-US" i="1" dirty="0"/>
              <a:t>Y</a:t>
            </a:r>
            <a:r>
              <a:rPr lang="en-US" i="1" baseline="-25000" dirty="0"/>
              <a:t>D</a:t>
            </a:r>
            <a:r>
              <a:rPr lang="en-US" baseline="-25000" dirty="0"/>
              <a:t>1</a:t>
            </a:r>
            <a:r>
              <a:rPr lang="en-US" dirty="0"/>
              <a:t> to Bob. Darth also calculates K2</a:t>
            </a:r>
          </a:p>
          <a:p>
            <a:r>
              <a:rPr lang="en-US" b="1" dirty="0"/>
              <a:t>4. </a:t>
            </a:r>
            <a:r>
              <a:rPr lang="en-US" dirty="0"/>
              <a:t>Bob receives </a:t>
            </a:r>
            <a:r>
              <a:rPr lang="en-US" i="1" dirty="0"/>
              <a:t>Y</a:t>
            </a:r>
            <a:r>
              <a:rPr lang="en-US" i="1" baseline="-25000" dirty="0"/>
              <a:t>D</a:t>
            </a:r>
            <a:r>
              <a:rPr lang="en-US" baseline="-25000" dirty="0"/>
              <a:t>1</a:t>
            </a:r>
            <a:r>
              <a:rPr lang="en-US" dirty="0"/>
              <a:t> and calculates  K1.</a:t>
            </a:r>
          </a:p>
          <a:p>
            <a:r>
              <a:rPr lang="en-US" b="1" dirty="0"/>
              <a:t>5. </a:t>
            </a:r>
            <a:r>
              <a:rPr lang="en-US" dirty="0"/>
              <a:t>Bob transmits </a:t>
            </a:r>
            <a:r>
              <a:rPr lang="en-US" i="1" dirty="0"/>
              <a:t>X</a:t>
            </a:r>
            <a:r>
              <a:rPr lang="en-US" i="1" baseline="-25000" dirty="0"/>
              <a:t>A</a:t>
            </a:r>
            <a:r>
              <a:rPr lang="en-US" dirty="0"/>
              <a:t> to Alice.</a:t>
            </a:r>
          </a:p>
          <a:p>
            <a:r>
              <a:rPr lang="en-US" b="1" dirty="0"/>
              <a:t>6. </a:t>
            </a:r>
            <a:r>
              <a:rPr lang="en-US" dirty="0"/>
              <a:t>Darth intercepts </a:t>
            </a:r>
            <a:r>
              <a:rPr lang="en-US" i="1" dirty="0"/>
              <a:t>X</a:t>
            </a:r>
            <a:r>
              <a:rPr lang="en-US" i="1" baseline="-25000" dirty="0"/>
              <a:t>A</a:t>
            </a:r>
            <a:r>
              <a:rPr lang="en-US" dirty="0"/>
              <a:t> and transmits </a:t>
            </a:r>
            <a:r>
              <a:rPr lang="en-US" i="1" dirty="0"/>
              <a:t>Y</a:t>
            </a:r>
            <a:r>
              <a:rPr lang="en-US" i="1" baseline="-25000" dirty="0"/>
              <a:t>D</a:t>
            </a:r>
            <a:r>
              <a:rPr lang="en-US" baseline="-25000" dirty="0"/>
              <a:t>2</a:t>
            </a:r>
            <a:r>
              <a:rPr lang="en-US" dirty="0"/>
              <a:t>  to Alice. Darth calculates .</a:t>
            </a:r>
          </a:p>
          <a:p>
            <a:r>
              <a:rPr lang="en-US" b="1" dirty="0"/>
              <a:t>7. </a:t>
            </a:r>
            <a:r>
              <a:rPr lang="en-US" dirty="0"/>
              <a:t>Alice receives </a:t>
            </a:r>
            <a:r>
              <a:rPr lang="en-US" i="1" dirty="0"/>
              <a:t>Y</a:t>
            </a:r>
            <a:r>
              <a:rPr lang="en-US" i="1" baseline="-25000" dirty="0"/>
              <a:t>D</a:t>
            </a:r>
            <a:r>
              <a:rPr lang="en-US" baseline="-25000" dirty="0"/>
              <a:t>2</a:t>
            </a:r>
            <a:r>
              <a:rPr lang="en-US" dirty="0"/>
              <a:t> and calculates  .</a:t>
            </a:r>
            <a:endParaRPr lang="en-US" dirty="0" smtClean="0"/>
          </a:p>
          <a:p>
            <a:endParaRPr lang="en-US" dirty="0" smtClean="0"/>
          </a:p>
          <a:p>
            <a:r>
              <a:rPr lang="en-US" dirty="0" smtClean="0"/>
              <a:t>At </a:t>
            </a:r>
            <a:r>
              <a:rPr lang="en-US" dirty="0"/>
              <a:t>this point, Bob and Alice think that they share a secret key, but instead Bob and Darth share secret key </a:t>
            </a:r>
            <a:r>
              <a:rPr lang="en-US" i="1" dirty="0"/>
              <a:t>K</a:t>
            </a:r>
            <a:r>
              <a:rPr lang="en-US" dirty="0"/>
              <a:t>1 and Alice and Darth share secret key </a:t>
            </a:r>
            <a:r>
              <a:rPr lang="en-US" i="1" dirty="0"/>
              <a:t>K</a:t>
            </a:r>
            <a:r>
              <a:rPr lang="en-US" dirty="0"/>
              <a:t>2. All future communication between Bob and Alice is compromised in the following way:</a:t>
            </a:r>
            <a:endParaRPr lang="en-US" dirty="0" smtClean="0"/>
          </a:p>
          <a:p>
            <a:endParaRPr lang="en-US" b="1" dirty="0" smtClean="0"/>
          </a:p>
          <a:p>
            <a:r>
              <a:rPr lang="en-US" b="1" dirty="0" smtClean="0"/>
              <a:t>1</a:t>
            </a:r>
            <a:r>
              <a:rPr lang="en-US" b="1" dirty="0"/>
              <a:t>. </a:t>
            </a:r>
            <a:r>
              <a:rPr lang="en-US" dirty="0"/>
              <a:t>Alice sends an encrypted message </a:t>
            </a:r>
            <a:r>
              <a:rPr lang="en-US" i="1" dirty="0"/>
              <a:t>M</a:t>
            </a:r>
            <a:r>
              <a:rPr lang="en-US" dirty="0"/>
              <a:t>: E(</a:t>
            </a:r>
            <a:r>
              <a:rPr lang="en-US" i="1" dirty="0"/>
              <a:t>K</a:t>
            </a:r>
            <a:r>
              <a:rPr lang="en-US" dirty="0"/>
              <a:t>2, </a:t>
            </a:r>
            <a:r>
              <a:rPr lang="en-US" i="1" dirty="0"/>
              <a:t>M</a:t>
            </a:r>
            <a:r>
              <a:rPr lang="en-US" dirty="0"/>
              <a:t>).</a:t>
            </a:r>
          </a:p>
          <a:p>
            <a:r>
              <a:rPr lang="en-US" b="1" dirty="0"/>
              <a:t>2. </a:t>
            </a:r>
            <a:r>
              <a:rPr lang="en-US" dirty="0"/>
              <a:t>Darth intercepts the encrypted message and decrypts it, to recover </a:t>
            </a:r>
            <a:r>
              <a:rPr lang="en-US" i="1" dirty="0"/>
              <a:t>M</a:t>
            </a:r>
            <a:r>
              <a:rPr lang="en-US" dirty="0"/>
              <a:t>.</a:t>
            </a:r>
          </a:p>
          <a:p>
            <a:r>
              <a:rPr lang="en-US" b="1" dirty="0"/>
              <a:t>3. </a:t>
            </a:r>
            <a:r>
              <a:rPr lang="en-US" dirty="0"/>
              <a:t>Darth sends Bob E(</a:t>
            </a:r>
            <a:r>
              <a:rPr lang="en-US" i="1" dirty="0"/>
              <a:t>K</a:t>
            </a:r>
            <a:r>
              <a:rPr lang="en-US" dirty="0"/>
              <a:t>1, </a:t>
            </a:r>
            <a:r>
              <a:rPr lang="en-US" i="1" dirty="0"/>
              <a:t>M</a:t>
            </a:r>
            <a:r>
              <a:rPr lang="en-US" dirty="0"/>
              <a:t>) or E(</a:t>
            </a:r>
            <a:r>
              <a:rPr lang="en-US" i="1" dirty="0"/>
              <a:t>K</a:t>
            </a:r>
            <a:r>
              <a:rPr lang="en-US" dirty="0"/>
              <a:t>1, </a:t>
            </a:r>
            <a:r>
              <a:rPr lang="en-US" i="1" dirty="0"/>
              <a:t>M</a:t>
            </a:r>
            <a:r>
              <a:rPr lang="en-US" dirty="0"/>
              <a:t>'), where </a:t>
            </a:r>
            <a:r>
              <a:rPr lang="en-US" i="1" dirty="0"/>
              <a:t>M</a:t>
            </a:r>
            <a:r>
              <a:rPr lang="en-US" dirty="0"/>
              <a:t>' is any message. In the first case, Darth simply wants to eavesdrop on the communication without altering it. In the second case, Darth wants to modify the message going to Bob.</a:t>
            </a:r>
            <a:endParaRPr lang="en-US" dirty="0" smtClean="0"/>
          </a:p>
          <a:p>
            <a:endParaRPr lang="en-US" dirty="0" smtClean="0"/>
          </a:p>
          <a:p>
            <a:r>
              <a:rPr lang="en-US" dirty="0" smtClean="0"/>
              <a:t>The </a:t>
            </a:r>
            <a:r>
              <a:rPr lang="en-US" dirty="0"/>
              <a:t>key exchange protocol is vulnerable to such an attack because it does not authenticate the participants. This vulnerability can be overcome with the use of digital signatures and public-key certificates</a:t>
            </a:r>
          </a:p>
        </p:txBody>
      </p:sp>
    </p:spTree>
    <p:extLst>
      <p:ext uri="{BB962C8B-B14F-4D97-AF65-F5344CB8AC3E}">
        <p14:creationId xmlns:p14="http://schemas.microsoft.com/office/powerpoint/2010/main" val="34350424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5CB69-259E-2E4A-A772-361EBCAA0F22}" type="slidenum">
              <a:rPr lang="en-AU"/>
              <a:pPr/>
              <a:t>23</a:t>
            </a:fld>
            <a:endParaRPr lang="en-AU" dirty="0"/>
          </a:p>
        </p:txBody>
      </p:sp>
      <p:sp>
        <p:nvSpPr>
          <p:cNvPr id="244738" name="Rectangle 1026"/>
          <p:cNvSpPr>
            <a:spLocks noGrp="1" noRot="1" noChangeAspect="1" noChangeArrowheads="1" noTextEdit="1"/>
          </p:cNvSpPr>
          <p:nvPr>
            <p:ph type="sldImg"/>
          </p:nvPr>
        </p:nvSpPr>
        <p:spPr>
          <a:ln/>
        </p:spPr>
      </p:sp>
      <p:sp>
        <p:nvSpPr>
          <p:cNvPr id="244739" name="Rectangle 1027"/>
          <p:cNvSpPr>
            <a:spLocks noGrp="1" noChangeArrowheads="1"/>
          </p:cNvSpPr>
          <p:nvPr>
            <p:ph type="body" idx="1"/>
          </p:nvPr>
        </p:nvSpPr>
        <p:spPr/>
        <p:txBody>
          <a:bodyPr/>
          <a:lstStyle/>
          <a:p>
            <a:r>
              <a:rPr lang="en-US" dirty="0"/>
              <a:t>The National Institute of Standards and Technology (NIST) has published Federal Information Processing Standard FIPS PUB 186, known as the Digital Signature Standard (DSS). The DSS makes use of the SHA-1 and presents a new digital signature technique, the Digital Signature Algorithm (DSA). The DSS was originally proposed in 1991 and revised in 1993 in response to public feedback concerning the security of the scheme. There was a further minor revision in 1996. The DSS uses an algorithm that is designed to provide only the digital signature function. Unlike RSA, it cannot be used for encryption or key exchange.</a:t>
            </a:r>
            <a:endParaRPr lang="en-US" dirty="0" smtClean="0"/>
          </a:p>
          <a:p>
            <a:endParaRPr lang="en-US" dirty="0" smtClean="0"/>
          </a:p>
          <a:p>
            <a:r>
              <a:rPr lang="en-US" dirty="0" smtClean="0"/>
              <a:t>The </a:t>
            </a:r>
            <a:r>
              <a:rPr lang="en-US" dirty="0"/>
              <a:t>vast majority of the products and standards that use public-key cryptography for encryption and digital signatures use RSA. The bit length for secure RSA use has increased over recent years, and this has put a heavier processing load on applications using RSA. This burden has ramifications, especially for electronic commerce sites that conduct large numbers of secure transactions. Recently, a competing system has begun to challenge RSA: elliptic curve cryptography (ECC). Already, ECC is showing up in standardization efforts, including the IEEE P1363 Standard for Public-Key Cryptography. </a:t>
            </a:r>
            <a:endParaRPr lang="en-US" dirty="0" smtClean="0"/>
          </a:p>
          <a:p>
            <a:endParaRPr lang="en-US" dirty="0" smtClean="0"/>
          </a:p>
          <a:p>
            <a:r>
              <a:rPr lang="en-US" dirty="0" smtClean="0"/>
              <a:t>The </a:t>
            </a:r>
            <a:r>
              <a:rPr lang="en-US" dirty="0"/>
              <a:t>principal attraction of ECC compared to RSA is that it appears to offer equal security for a far smaller bit size, thereby reducing processing overhead. On the other hand, although the theory of ECC has been around for some time, it is only recently that products have begun to appear and that there has been sustained cryptanalytic interest in probing for weaknesses. Thus, the confidence level in ECC is not yet as high as that in RSA. </a:t>
            </a:r>
            <a:endParaRPr lang="en-US" dirty="0" smtClean="0"/>
          </a:p>
          <a:p>
            <a:endParaRPr lang="en-US" dirty="0" smtClean="0"/>
          </a:p>
          <a:p>
            <a:r>
              <a:rPr lang="en-US" dirty="0" smtClean="0"/>
              <a:t>ECC </a:t>
            </a:r>
            <a:r>
              <a:rPr lang="en-US" dirty="0"/>
              <a:t>is fundamentally more difficult to explain, and a full mathematical description is beyond the scope of this book. The technique is based on the use of a mathematical construct known as the elliptic curve.</a:t>
            </a:r>
          </a:p>
        </p:txBody>
      </p:sp>
    </p:spTree>
    <p:extLst>
      <p:ext uri="{BB962C8B-B14F-4D97-AF65-F5344CB8AC3E}">
        <p14:creationId xmlns:p14="http://schemas.microsoft.com/office/powerpoint/2010/main" val="657778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24</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a:t>
            </a:r>
            <a:r>
              <a:rPr lang="en-US" dirty="0" smtClean="0">
                <a:latin typeface="Times New Roman" pitchFamily="-107" charset="0"/>
              </a:rPr>
              <a:t>21 </a:t>
            </a:r>
            <a:r>
              <a:rPr lang="en-US" dirty="0">
                <a:latin typeface="Times New Roman" pitchFamily="-107" charset="0"/>
              </a:rPr>
              <a:t>summary.</a:t>
            </a:r>
          </a:p>
        </p:txBody>
      </p:sp>
    </p:spTree>
    <p:extLst>
      <p:ext uri="{BB962C8B-B14F-4D97-AF65-F5344CB8AC3E}">
        <p14:creationId xmlns:p14="http://schemas.microsoft.com/office/powerpoint/2010/main" val="2807925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1C01F-3314-5D4F-93EB-ACA2079E3A6F}" type="slidenum">
              <a:rPr lang="en-AU"/>
              <a:pPr/>
              <a:t>3</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one-way hash function, or secure hash function, is important not only in</a:t>
            </a:r>
          </a:p>
          <a:p>
            <a:r>
              <a:rPr lang="en-US" sz="1200" kern="1200" baseline="0" dirty="0" smtClean="0">
                <a:solidFill>
                  <a:schemeClr val="tx1"/>
                </a:solidFill>
                <a:latin typeface="Times New Roman" pitchFamily="-110" charset="0"/>
                <a:ea typeface="+mn-ea"/>
                <a:cs typeface="+mn-cs"/>
              </a:rPr>
              <a:t>message authentication but also in digital signatures. The requirements for and</a:t>
            </a:r>
          </a:p>
          <a:p>
            <a:r>
              <a:rPr lang="en-US" sz="1200" kern="1200" baseline="0" dirty="0" smtClean="0">
                <a:solidFill>
                  <a:schemeClr val="tx1"/>
                </a:solidFill>
                <a:latin typeface="Times New Roman" pitchFamily="-110" charset="0"/>
                <a:ea typeface="+mn-ea"/>
                <a:cs typeface="+mn-cs"/>
              </a:rPr>
              <a:t>security of secure hash functions are discussed in Section 2.2 . Here, we look at</a:t>
            </a:r>
          </a:p>
          <a:p>
            <a:r>
              <a:rPr lang="en-US" sz="1200" kern="1200" baseline="0" dirty="0" smtClean="0">
                <a:solidFill>
                  <a:schemeClr val="tx1"/>
                </a:solidFill>
                <a:latin typeface="Times New Roman" pitchFamily="-110" charset="0"/>
                <a:ea typeface="+mn-ea"/>
                <a:cs typeface="+mn-cs"/>
              </a:rPr>
              <a:t>several hash functions, concentrating on perhaps the most widely used family of</a:t>
            </a:r>
          </a:p>
          <a:p>
            <a:r>
              <a:rPr lang="en-US" sz="1200" kern="1200" baseline="0" dirty="0" smtClean="0">
                <a:solidFill>
                  <a:schemeClr val="tx1"/>
                </a:solidFill>
                <a:latin typeface="Times New Roman" pitchFamily="-110" charset="0"/>
                <a:ea typeface="+mn-ea"/>
                <a:cs typeface="+mn-cs"/>
              </a:rPr>
              <a:t>hash functions: SHA.</a:t>
            </a:r>
          </a:p>
          <a:p>
            <a:endParaRPr lang="en-US" sz="1200" b="1"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All hash functions operate using the following general principles. The input</a:t>
            </a:r>
          </a:p>
          <a:p>
            <a:r>
              <a:rPr lang="en-US" sz="1200" kern="1200" baseline="0" dirty="0" smtClean="0">
                <a:solidFill>
                  <a:schemeClr val="tx1"/>
                </a:solidFill>
                <a:latin typeface="Times New Roman" pitchFamily="-110" charset="0"/>
                <a:ea typeface="+mn-ea"/>
                <a:cs typeface="+mn-cs"/>
              </a:rPr>
              <a:t>(message, file, etc.) is viewed as a sequence of </a:t>
            </a:r>
            <a:r>
              <a:rPr lang="en-US" sz="1200" i="1" kern="1200" baseline="0" dirty="0" smtClean="0">
                <a:solidFill>
                  <a:schemeClr val="tx1"/>
                </a:solidFill>
                <a:latin typeface="Times New Roman" pitchFamily="-110" charset="0"/>
                <a:ea typeface="+mn-ea"/>
                <a:cs typeface="+mn-cs"/>
              </a:rPr>
              <a:t>n -bit blocks. The input is processed</a:t>
            </a:r>
          </a:p>
          <a:p>
            <a:r>
              <a:rPr lang="en-US" sz="1200" kern="1200" baseline="0" dirty="0" smtClean="0">
                <a:solidFill>
                  <a:schemeClr val="tx1"/>
                </a:solidFill>
                <a:latin typeface="Times New Roman" pitchFamily="-110" charset="0"/>
                <a:ea typeface="+mn-ea"/>
                <a:cs typeface="+mn-cs"/>
              </a:rPr>
              <a:t>one block at a time in an iterative fashion to produce an </a:t>
            </a:r>
            <a:r>
              <a:rPr lang="en-US" sz="1200" i="1" kern="1200" baseline="0" dirty="0" smtClean="0">
                <a:solidFill>
                  <a:schemeClr val="tx1"/>
                </a:solidFill>
                <a:latin typeface="Times New Roman" pitchFamily="-110" charset="0"/>
                <a:ea typeface="+mn-ea"/>
                <a:cs typeface="+mn-cs"/>
              </a:rPr>
              <a:t>n -bit hash function.</a:t>
            </a:r>
          </a:p>
          <a:p>
            <a:r>
              <a:rPr lang="en-US" sz="1200" kern="1200" baseline="0" dirty="0" smtClean="0">
                <a:solidFill>
                  <a:schemeClr val="tx1"/>
                </a:solidFill>
                <a:latin typeface="Times New Roman" pitchFamily="-110" charset="0"/>
                <a:ea typeface="+mn-ea"/>
                <a:cs typeface="+mn-cs"/>
              </a:rPr>
              <a:t>One of the simplest hash functions is the bit-by-bit exclusive-OR (XOR) of</a:t>
            </a:r>
          </a:p>
          <a:p>
            <a:r>
              <a:rPr lang="en-US" sz="1200" kern="1200" baseline="0" dirty="0" smtClean="0">
                <a:solidFill>
                  <a:schemeClr val="tx1"/>
                </a:solidFill>
                <a:latin typeface="Times New Roman" pitchFamily="-110" charset="0"/>
                <a:ea typeface="+mn-ea"/>
                <a:cs typeface="+mn-cs"/>
              </a:rPr>
              <a:t>every block. This can be expressed as follows:</a:t>
            </a:r>
            <a:endParaRPr lang="en-US" sz="1200" i="0" kern="1200" baseline="0" dirty="0" smtClean="0">
              <a:solidFill>
                <a:schemeClr val="tx1"/>
              </a:solidFill>
              <a:latin typeface="Times New Roman" pitchFamily="-110" charset="0"/>
              <a:ea typeface="+mn-ea"/>
              <a:cs typeface="+mn-cs"/>
            </a:endParaRPr>
          </a:p>
          <a:p>
            <a:endParaRPr lang="en-US" i="1" dirty="0" smtClean="0"/>
          </a:p>
          <a:p>
            <a:pPr algn="ctr"/>
            <a:r>
              <a:rPr lang="en-US" i="1" dirty="0" smtClean="0"/>
              <a:t>C</a:t>
            </a:r>
            <a:r>
              <a:rPr lang="en-US" i="1" baseline="-25000" dirty="0" smtClean="0"/>
              <a:t>i</a:t>
            </a:r>
            <a:r>
              <a:rPr lang="en-US" dirty="0" smtClean="0"/>
              <a:t> = </a:t>
            </a:r>
            <a:r>
              <a:rPr lang="en-US" i="1" dirty="0" smtClean="0"/>
              <a:t>b</a:t>
            </a:r>
            <a:r>
              <a:rPr lang="en-US" i="1" baseline="-25000" dirty="0" smtClean="0"/>
              <a:t>i</a:t>
            </a:r>
            <a:r>
              <a:rPr lang="en-US" baseline="-25000" dirty="0" smtClean="0"/>
              <a:t>1</a:t>
            </a:r>
            <a:r>
              <a:rPr lang="en-US" dirty="0" smtClean="0"/>
              <a:t> </a:t>
            </a:r>
            <a:r>
              <a:rPr lang="en-US" dirty="0" smtClean="0">
                <a:sym typeface="Symbol" pitchFamily="-110" charset="2"/>
              </a:rPr>
              <a:t></a:t>
            </a:r>
            <a:r>
              <a:rPr lang="en-US" dirty="0" smtClean="0"/>
              <a:t> </a:t>
            </a:r>
            <a:r>
              <a:rPr lang="en-US" i="1" dirty="0" smtClean="0"/>
              <a:t>b</a:t>
            </a:r>
            <a:r>
              <a:rPr lang="en-US" i="1" baseline="-25000" dirty="0" smtClean="0"/>
              <a:t>i</a:t>
            </a:r>
            <a:r>
              <a:rPr lang="en-US" baseline="-25000" dirty="0" smtClean="0"/>
              <a:t>2</a:t>
            </a:r>
            <a:r>
              <a:rPr lang="en-US" dirty="0" smtClean="0"/>
              <a:t> </a:t>
            </a:r>
            <a:r>
              <a:rPr lang="en-US" dirty="0" smtClean="0">
                <a:sym typeface="Symbol" pitchFamily="-110" charset="2"/>
              </a:rPr>
              <a:t></a:t>
            </a:r>
            <a:r>
              <a:rPr lang="en-US" dirty="0" smtClean="0"/>
              <a:t> . . . </a:t>
            </a:r>
            <a:r>
              <a:rPr lang="en-US" dirty="0" smtClean="0">
                <a:sym typeface="Symbol" pitchFamily="-110" charset="2"/>
              </a:rPr>
              <a:t></a:t>
            </a:r>
            <a:r>
              <a:rPr lang="en-US" i="1" dirty="0" err="1" smtClean="0"/>
              <a:t>b</a:t>
            </a:r>
            <a:r>
              <a:rPr lang="en-US" i="1" baseline="-25000" dirty="0" err="1" smtClean="0"/>
              <a:t>im</a:t>
            </a:r>
            <a:endParaRPr lang="en-US" i="1" baseline="-25000" dirty="0" smtClean="0"/>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21.1 illustrates this operation; it produces a simple parity for each bit</a:t>
            </a:r>
          </a:p>
          <a:p>
            <a:r>
              <a:rPr lang="en-US" sz="1200" kern="1200" baseline="0" dirty="0" smtClean="0">
                <a:solidFill>
                  <a:schemeClr val="tx1"/>
                </a:solidFill>
                <a:latin typeface="Times New Roman" pitchFamily="-110" charset="0"/>
                <a:ea typeface="+mn-ea"/>
                <a:cs typeface="+mn-cs"/>
              </a:rPr>
              <a:t>position and is known as a longitudinal redundancy check. It is reasonably effective</a:t>
            </a:r>
          </a:p>
          <a:p>
            <a:r>
              <a:rPr lang="en-US" sz="1200" kern="1200" baseline="0" dirty="0" smtClean="0">
                <a:solidFill>
                  <a:schemeClr val="tx1"/>
                </a:solidFill>
                <a:latin typeface="Times New Roman" pitchFamily="-110" charset="0"/>
                <a:ea typeface="+mn-ea"/>
                <a:cs typeface="+mn-cs"/>
              </a:rPr>
              <a:t>for random data as a data integrity check. Each </a:t>
            </a:r>
            <a:r>
              <a:rPr lang="en-US" sz="1200" i="1" kern="1200" baseline="0" dirty="0" smtClean="0">
                <a:solidFill>
                  <a:schemeClr val="tx1"/>
                </a:solidFill>
                <a:latin typeface="Times New Roman" pitchFamily="-110" charset="0"/>
                <a:ea typeface="+mn-ea"/>
                <a:cs typeface="+mn-cs"/>
              </a:rPr>
              <a:t>n -bit hash value is equally likely.</a:t>
            </a:r>
          </a:p>
          <a:p>
            <a:r>
              <a:rPr lang="en-US" sz="1200" kern="1200" baseline="0" dirty="0" smtClean="0">
                <a:solidFill>
                  <a:schemeClr val="tx1"/>
                </a:solidFill>
                <a:latin typeface="Times New Roman" pitchFamily="-110" charset="0"/>
                <a:ea typeface="+mn-ea"/>
                <a:cs typeface="+mn-cs"/>
              </a:rPr>
              <a:t>Thus, the probability that a data error will result in an unchanged hash value is 2</a:t>
            </a:r>
            <a:r>
              <a:rPr lang="en-US" sz="1200" kern="1200" baseline="30000" dirty="0" smtClean="0">
                <a:solidFill>
                  <a:schemeClr val="tx1"/>
                </a:solidFill>
                <a:latin typeface="Times New Roman" pitchFamily="-110" charset="0"/>
                <a:ea typeface="+mn-ea"/>
                <a:cs typeface="+mn-cs"/>
              </a:rPr>
              <a:t>-</a:t>
            </a:r>
            <a:r>
              <a:rPr lang="en-US" sz="1200" i="1" kern="1200" baseline="30000" dirty="0" smtClean="0">
                <a:solidFill>
                  <a:schemeClr val="tx1"/>
                </a:solidFill>
                <a:latin typeface="Times New Roman" pitchFamily="-110" charset="0"/>
                <a:ea typeface="+mn-ea"/>
                <a:cs typeface="+mn-cs"/>
              </a:rPr>
              <a:t>n</a:t>
            </a:r>
            <a:r>
              <a:rPr lang="en-US" sz="1200" i="1" kern="1200" baseline="0" dirty="0" smtClean="0">
                <a:solidFill>
                  <a:schemeClr val="tx1"/>
                </a:solidFill>
                <a:latin typeface="Times New Roman" pitchFamily="-110" charset="0"/>
                <a:ea typeface="+mn-ea"/>
                <a:cs typeface="+mn-cs"/>
              </a:rPr>
              <a:t>.</a:t>
            </a:r>
          </a:p>
          <a:p>
            <a:r>
              <a:rPr lang="en-US" sz="1200" kern="1200" baseline="0" dirty="0" smtClean="0">
                <a:solidFill>
                  <a:schemeClr val="tx1"/>
                </a:solidFill>
                <a:latin typeface="Times New Roman" pitchFamily="-110" charset="0"/>
                <a:ea typeface="+mn-ea"/>
                <a:cs typeface="+mn-cs"/>
              </a:rPr>
              <a:t>With more predictably formatted data, the function is less effective. For example, in</a:t>
            </a:r>
          </a:p>
          <a:p>
            <a:r>
              <a:rPr lang="en-US" sz="1200" kern="1200" baseline="0" dirty="0" smtClean="0">
                <a:solidFill>
                  <a:schemeClr val="tx1"/>
                </a:solidFill>
                <a:latin typeface="Times New Roman" pitchFamily="-110" charset="0"/>
                <a:ea typeface="+mn-ea"/>
                <a:cs typeface="+mn-cs"/>
              </a:rPr>
              <a:t>most normal text files, the high-order bit of each octet is always zero. So if a 128-bit</a:t>
            </a:r>
          </a:p>
          <a:p>
            <a:r>
              <a:rPr lang="en-US" sz="1200" kern="1200" baseline="0" dirty="0" smtClean="0">
                <a:solidFill>
                  <a:schemeClr val="tx1"/>
                </a:solidFill>
                <a:latin typeface="Times New Roman" pitchFamily="-110" charset="0"/>
                <a:ea typeface="+mn-ea"/>
                <a:cs typeface="+mn-cs"/>
              </a:rPr>
              <a:t>hash value is used, instead of an effectiveness of 2</a:t>
            </a:r>
            <a:r>
              <a:rPr lang="en-US" sz="1200" kern="1200" baseline="30000" dirty="0" smtClean="0">
                <a:solidFill>
                  <a:schemeClr val="tx1"/>
                </a:solidFill>
                <a:latin typeface="Times New Roman" pitchFamily="-110" charset="0"/>
                <a:ea typeface="+mn-ea"/>
                <a:cs typeface="+mn-cs"/>
              </a:rPr>
              <a:t>-128</a:t>
            </a:r>
            <a:r>
              <a:rPr lang="en-US" sz="1200" kern="1200" baseline="0" dirty="0" smtClean="0">
                <a:solidFill>
                  <a:schemeClr val="tx1"/>
                </a:solidFill>
                <a:latin typeface="Times New Roman" pitchFamily="-110" charset="0"/>
                <a:ea typeface="+mn-ea"/>
                <a:cs typeface="+mn-cs"/>
              </a:rPr>
              <a:t>, the hash function on this type</a:t>
            </a:r>
          </a:p>
          <a:p>
            <a:r>
              <a:rPr lang="en-US" sz="1200" kern="1200" baseline="0" dirty="0" smtClean="0">
                <a:solidFill>
                  <a:schemeClr val="tx1"/>
                </a:solidFill>
                <a:latin typeface="Times New Roman" pitchFamily="-110" charset="0"/>
                <a:ea typeface="+mn-ea"/>
                <a:cs typeface="+mn-cs"/>
              </a:rPr>
              <a:t>of data has an effectiveness of 2</a:t>
            </a:r>
            <a:r>
              <a:rPr lang="en-US" sz="1200" kern="1200" baseline="30000" dirty="0" smtClean="0">
                <a:solidFill>
                  <a:schemeClr val="tx1"/>
                </a:solidFill>
                <a:latin typeface="Times New Roman" pitchFamily="-110" charset="0"/>
                <a:ea typeface="+mn-ea"/>
                <a:cs typeface="+mn-cs"/>
              </a:rPr>
              <a:t>-112</a:t>
            </a:r>
            <a:r>
              <a:rPr lang="en-US" sz="1200" kern="1200" baseline="0" dirty="0" smtClean="0">
                <a:solidFill>
                  <a:schemeClr val="tx1"/>
                </a:solidFill>
                <a:latin typeface="Times New Roman" pitchFamily="-110" charset="0"/>
                <a:ea typeface="+mn-ea"/>
                <a:cs typeface="+mn-cs"/>
              </a:rPr>
              <a:t>.</a:t>
            </a:r>
            <a:endParaRPr lang="en-US" dirty="0" smtClean="0"/>
          </a:p>
        </p:txBody>
      </p:sp>
    </p:spTree>
    <p:extLst>
      <p:ext uri="{BB962C8B-B14F-4D97-AF65-F5344CB8AC3E}">
        <p14:creationId xmlns:p14="http://schemas.microsoft.com/office/powerpoint/2010/main" val="498237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21E79-8B86-DB40-9AB0-DA71CEE62B12}" type="slidenum">
              <a:rPr lang="en-AU"/>
              <a:pPr/>
              <a:t>4</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sz="1200" b="0" kern="1200" baseline="0" dirty="0" smtClean="0">
                <a:solidFill>
                  <a:schemeClr val="tx1"/>
                </a:solidFill>
                <a:latin typeface="Times New Roman" pitchFamily="-110" charset="0"/>
                <a:ea typeface="+mn-ea"/>
                <a:cs typeface="+mn-cs"/>
              </a:rPr>
              <a:t>The Secure Hash Algorithm (SHA) was developed by the National Institute of</a:t>
            </a:r>
          </a:p>
          <a:p>
            <a:r>
              <a:rPr lang="en-US" sz="1200" b="0" kern="1200" baseline="0" dirty="0" smtClean="0">
                <a:solidFill>
                  <a:schemeClr val="tx1"/>
                </a:solidFill>
                <a:latin typeface="Times New Roman" pitchFamily="-110" charset="0"/>
                <a:ea typeface="+mn-ea"/>
                <a:cs typeface="+mn-cs"/>
              </a:rPr>
              <a:t>Standards and Technology (NIST) and published as a federal information processing</a:t>
            </a:r>
          </a:p>
          <a:p>
            <a:r>
              <a:rPr lang="en-US" sz="1200" b="0" kern="1200" baseline="0" dirty="0" smtClean="0">
                <a:solidFill>
                  <a:schemeClr val="tx1"/>
                </a:solidFill>
                <a:latin typeface="Times New Roman" pitchFamily="-110" charset="0"/>
                <a:ea typeface="+mn-ea"/>
                <a:cs typeface="+mn-cs"/>
              </a:rPr>
              <a:t>standard (FIPS 180) in 1993; a revised version was issued as FIPS 180-1 in 1995</a:t>
            </a:r>
          </a:p>
          <a:p>
            <a:r>
              <a:rPr lang="en-US" sz="1200" b="0" kern="1200" baseline="0" dirty="0" smtClean="0">
                <a:solidFill>
                  <a:schemeClr val="tx1"/>
                </a:solidFill>
                <a:latin typeface="Times New Roman" pitchFamily="-110" charset="0"/>
                <a:ea typeface="+mn-ea"/>
                <a:cs typeface="+mn-cs"/>
              </a:rPr>
              <a:t>and is generally referred to as SHA-1. SHA-1 is also specified in RFC 3174, which</a:t>
            </a:r>
          </a:p>
          <a:p>
            <a:r>
              <a:rPr lang="en-US" sz="1200" b="0" kern="1200" baseline="0" dirty="0" smtClean="0">
                <a:solidFill>
                  <a:schemeClr val="tx1"/>
                </a:solidFill>
                <a:latin typeface="Times New Roman" pitchFamily="-110" charset="0"/>
                <a:ea typeface="+mn-ea"/>
                <a:cs typeface="+mn-cs"/>
              </a:rPr>
              <a:t>essentially duplicates the material in FIPS 180-1 but adds a C code implementation.</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SHA-1 produces a hash value of 160 bits. In 2002, NIST produced a revision</a:t>
            </a:r>
          </a:p>
          <a:p>
            <a:r>
              <a:rPr lang="en-US" sz="1200" b="0" kern="1200" baseline="0" dirty="0" smtClean="0">
                <a:solidFill>
                  <a:schemeClr val="tx1"/>
                </a:solidFill>
                <a:latin typeface="Times New Roman" pitchFamily="-110" charset="0"/>
                <a:ea typeface="+mn-ea"/>
                <a:cs typeface="+mn-cs"/>
              </a:rPr>
              <a:t>of the standard, FIPS 180-2, that defined three new versions of SHA, with hash</a:t>
            </a:r>
          </a:p>
          <a:p>
            <a:r>
              <a:rPr lang="en-US" sz="1200" b="0" kern="1200" baseline="0" dirty="0" smtClean="0">
                <a:solidFill>
                  <a:schemeClr val="tx1"/>
                </a:solidFill>
                <a:latin typeface="Times New Roman" pitchFamily="-110" charset="0"/>
                <a:ea typeface="+mn-ea"/>
                <a:cs typeface="+mn-cs"/>
              </a:rPr>
              <a:t>value lengths of 256, 384, and 512 bits, known as SHA-256, SHA-384, and SHA-512</a:t>
            </a:r>
          </a:p>
          <a:p>
            <a:r>
              <a:rPr lang="en-US" sz="1200" b="0" kern="1200" baseline="0" dirty="0" smtClean="0">
                <a:solidFill>
                  <a:schemeClr val="tx1"/>
                </a:solidFill>
                <a:latin typeface="Times New Roman" pitchFamily="-110" charset="0"/>
                <a:ea typeface="+mn-ea"/>
                <a:cs typeface="+mn-cs"/>
              </a:rPr>
              <a:t>( Table 21.1 ). Collectively, these hash algorithms are known as SHA-2 . These new</a:t>
            </a:r>
          </a:p>
          <a:p>
            <a:r>
              <a:rPr lang="en-US" sz="1200" b="0" kern="1200" baseline="0" dirty="0" smtClean="0">
                <a:solidFill>
                  <a:schemeClr val="tx1"/>
                </a:solidFill>
                <a:latin typeface="Times New Roman" pitchFamily="-110" charset="0"/>
                <a:ea typeface="+mn-ea"/>
                <a:cs typeface="+mn-cs"/>
              </a:rPr>
              <a:t>versions have the same underlying structure and use the same types of modular</a:t>
            </a:r>
          </a:p>
          <a:p>
            <a:r>
              <a:rPr lang="en-US" sz="1200" b="0" kern="1200" baseline="0" dirty="0" smtClean="0">
                <a:solidFill>
                  <a:schemeClr val="tx1"/>
                </a:solidFill>
                <a:latin typeface="Times New Roman" pitchFamily="-110" charset="0"/>
                <a:ea typeface="+mn-ea"/>
                <a:cs typeface="+mn-cs"/>
              </a:rPr>
              <a:t>arithmetic and logical binary operations as SHA-1. In 2005, NIST announced the</a:t>
            </a:r>
          </a:p>
          <a:p>
            <a:r>
              <a:rPr lang="en-US" sz="1200" b="0" kern="1200" baseline="0" dirty="0" smtClean="0">
                <a:solidFill>
                  <a:schemeClr val="tx1"/>
                </a:solidFill>
                <a:latin typeface="Times New Roman" pitchFamily="-110" charset="0"/>
                <a:ea typeface="+mn-ea"/>
                <a:cs typeface="+mn-cs"/>
              </a:rPr>
              <a:t>intention to phase out approval of SHA-1 and move to a reliance on the other SHA</a:t>
            </a:r>
          </a:p>
          <a:p>
            <a:r>
              <a:rPr lang="en-US" sz="1200" b="0" kern="1200" baseline="0" dirty="0" smtClean="0">
                <a:solidFill>
                  <a:schemeClr val="tx1"/>
                </a:solidFill>
                <a:latin typeface="Times New Roman" pitchFamily="-110" charset="0"/>
                <a:ea typeface="+mn-ea"/>
                <a:cs typeface="+mn-cs"/>
              </a:rPr>
              <a:t>versions by 2010. Shortly thereafter, a research team described an attack in which</a:t>
            </a:r>
          </a:p>
          <a:p>
            <a:r>
              <a:rPr lang="en-US" sz="1200" b="0" kern="1200" baseline="0" dirty="0" smtClean="0">
                <a:solidFill>
                  <a:schemeClr val="tx1"/>
                </a:solidFill>
                <a:latin typeface="Times New Roman" pitchFamily="-110" charset="0"/>
                <a:ea typeface="+mn-ea"/>
                <a:cs typeface="+mn-cs"/>
              </a:rPr>
              <a:t>two separate messages could be found that deliver the same SHA-1 hash using 2 </a:t>
            </a:r>
            <a:r>
              <a:rPr lang="en-US" sz="1200" b="0" kern="1200" baseline="30000" dirty="0" smtClean="0">
                <a:solidFill>
                  <a:schemeClr val="tx1"/>
                </a:solidFill>
                <a:latin typeface="Times New Roman" pitchFamily="-110" charset="0"/>
                <a:ea typeface="+mn-ea"/>
                <a:cs typeface="+mn-cs"/>
              </a:rPr>
              <a:t>69</a:t>
            </a:r>
          </a:p>
          <a:p>
            <a:r>
              <a:rPr lang="en-US" sz="1200" b="0" kern="1200" baseline="0" dirty="0" smtClean="0">
                <a:solidFill>
                  <a:schemeClr val="tx1"/>
                </a:solidFill>
                <a:latin typeface="Times New Roman" pitchFamily="-110" charset="0"/>
                <a:ea typeface="+mn-ea"/>
                <a:cs typeface="+mn-cs"/>
              </a:rPr>
              <a:t>operations, far fewer than the 2 </a:t>
            </a:r>
            <a:r>
              <a:rPr lang="en-US" sz="1200" b="0" kern="1200" baseline="30000" dirty="0" smtClean="0">
                <a:solidFill>
                  <a:schemeClr val="tx1"/>
                </a:solidFill>
                <a:latin typeface="Times New Roman" pitchFamily="-110" charset="0"/>
                <a:ea typeface="+mn-ea"/>
                <a:cs typeface="+mn-cs"/>
              </a:rPr>
              <a:t>80</a:t>
            </a:r>
            <a:r>
              <a:rPr lang="en-US" sz="1200" b="0" kern="1200" baseline="0" dirty="0" smtClean="0">
                <a:solidFill>
                  <a:schemeClr val="tx1"/>
                </a:solidFill>
                <a:latin typeface="Times New Roman" pitchFamily="-110" charset="0"/>
                <a:ea typeface="+mn-ea"/>
                <a:cs typeface="+mn-cs"/>
              </a:rPr>
              <a:t> operations previously thought needed to find a</a:t>
            </a:r>
          </a:p>
          <a:p>
            <a:r>
              <a:rPr lang="en-US" sz="1200" b="0" kern="1200" baseline="0" dirty="0" smtClean="0">
                <a:solidFill>
                  <a:schemeClr val="tx1"/>
                </a:solidFill>
                <a:latin typeface="Times New Roman" pitchFamily="-110" charset="0"/>
                <a:ea typeface="+mn-ea"/>
                <a:cs typeface="+mn-cs"/>
              </a:rPr>
              <a:t>collision with an SHA-1 hash [WANG05]. This result should hasten the transition</a:t>
            </a:r>
          </a:p>
          <a:p>
            <a:r>
              <a:rPr lang="en-US" sz="1200" b="0" kern="1200" baseline="0" dirty="0" smtClean="0">
                <a:solidFill>
                  <a:schemeClr val="tx1"/>
                </a:solidFill>
                <a:latin typeface="Times New Roman" pitchFamily="-110" charset="0"/>
                <a:ea typeface="+mn-ea"/>
                <a:cs typeface="+mn-cs"/>
              </a:rPr>
              <a:t>to the other versions of SHA.</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In this section, we provide a description of SHA-512. The other versions are</a:t>
            </a:r>
          </a:p>
          <a:p>
            <a:r>
              <a:rPr lang="en-US" sz="1200" b="0" kern="1200" baseline="0" dirty="0" smtClean="0">
                <a:solidFill>
                  <a:schemeClr val="tx1"/>
                </a:solidFill>
                <a:latin typeface="Times New Roman" pitchFamily="-110" charset="0"/>
                <a:ea typeface="+mn-ea"/>
                <a:cs typeface="+mn-cs"/>
              </a:rPr>
              <a:t>quite similar. The algorithm takes as input a message with a maximum length of</a:t>
            </a:r>
          </a:p>
          <a:p>
            <a:r>
              <a:rPr lang="en-US" sz="1200" b="0" kern="1200" baseline="0" dirty="0" smtClean="0">
                <a:solidFill>
                  <a:schemeClr val="tx1"/>
                </a:solidFill>
                <a:latin typeface="Times New Roman" pitchFamily="-110" charset="0"/>
                <a:ea typeface="+mn-ea"/>
                <a:cs typeface="+mn-cs"/>
              </a:rPr>
              <a:t>less than 2 </a:t>
            </a:r>
            <a:r>
              <a:rPr lang="en-US" sz="1200" b="0" kern="1200" baseline="30000" dirty="0" smtClean="0">
                <a:solidFill>
                  <a:schemeClr val="tx1"/>
                </a:solidFill>
                <a:latin typeface="Times New Roman" pitchFamily="-110" charset="0"/>
                <a:ea typeface="+mn-ea"/>
                <a:cs typeface="+mn-cs"/>
              </a:rPr>
              <a:t>128</a:t>
            </a:r>
            <a:r>
              <a:rPr lang="en-US" sz="1200" b="0" kern="1200" baseline="0" dirty="0" smtClean="0">
                <a:solidFill>
                  <a:schemeClr val="tx1"/>
                </a:solidFill>
                <a:latin typeface="Times New Roman" pitchFamily="-110" charset="0"/>
                <a:ea typeface="+mn-ea"/>
                <a:cs typeface="+mn-cs"/>
              </a:rPr>
              <a:t> bits and produces as output a 512-bit message digest. The input is</a:t>
            </a:r>
          </a:p>
          <a:p>
            <a:r>
              <a:rPr lang="en-US" sz="1200" b="0" kern="1200" baseline="0" dirty="0" smtClean="0">
                <a:solidFill>
                  <a:schemeClr val="tx1"/>
                </a:solidFill>
                <a:latin typeface="Times New Roman" pitchFamily="-110" charset="0"/>
                <a:ea typeface="+mn-ea"/>
                <a:cs typeface="+mn-cs"/>
              </a:rPr>
              <a:t>processed in 1024-bit blocks.</a:t>
            </a:r>
            <a:endParaRPr lang="en-US" b="0" dirty="0"/>
          </a:p>
        </p:txBody>
      </p:sp>
    </p:spTree>
    <p:extLst>
      <p:ext uri="{BB962C8B-B14F-4D97-AF65-F5344CB8AC3E}">
        <p14:creationId xmlns:p14="http://schemas.microsoft.com/office/powerpoint/2010/main" val="369294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 21.1</a:t>
            </a:r>
          </a:p>
          <a:p>
            <a:r>
              <a:rPr lang="en-US" dirty="0" smtClean="0"/>
              <a:t>Comparison</a:t>
            </a:r>
            <a:r>
              <a:rPr lang="en-US" baseline="0" dirty="0" smtClean="0"/>
              <a:t> of SHA parameters.</a:t>
            </a:r>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5</a:t>
            </a:fld>
            <a:endParaRPr lang="en-AU" dirty="0"/>
          </a:p>
        </p:txBody>
      </p:sp>
    </p:spTree>
    <p:extLst>
      <p:ext uri="{BB962C8B-B14F-4D97-AF65-F5344CB8AC3E}">
        <p14:creationId xmlns:p14="http://schemas.microsoft.com/office/powerpoint/2010/main" val="268399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D902E-3728-D246-B999-793790BB3BEA}" type="slidenum">
              <a:rPr lang="en-AU"/>
              <a:pPr/>
              <a:t>6</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21.2 depicts the overall processing of a message</a:t>
            </a:r>
          </a:p>
          <a:p>
            <a:r>
              <a:rPr lang="en-US" sz="1200" kern="1200" baseline="0" dirty="0" smtClean="0">
                <a:solidFill>
                  <a:schemeClr val="tx1"/>
                </a:solidFill>
                <a:latin typeface="Times New Roman" pitchFamily="-110" charset="0"/>
                <a:ea typeface="+mn-ea"/>
                <a:cs typeface="+mn-cs"/>
              </a:rPr>
              <a:t>to produce a digest. The processing consists of the following steps:</a:t>
            </a:r>
            <a:endParaRPr lang="en-AU" dirty="0" smtClean="0"/>
          </a:p>
          <a:p>
            <a:endParaRPr lang="en-AU" dirty="0" smtClean="0"/>
          </a:p>
          <a:p>
            <a:r>
              <a:rPr lang="en-US" dirty="0" smtClean="0"/>
              <a:t>• </a:t>
            </a:r>
            <a:r>
              <a:rPr lang="en-US" dirty="0"/>
              <a:t>Step 1: Append padding bits: so that message length is congruent to 896 modulo 1024 [length </a:t>
            </a:r>
            <a:r>
              <a:rPr lang="en-US" dirty="0">
                <a:sym typeface="Symbol" pitchFamily="-110" charset="2"/>
              </a:rPr>
              <a:t></a:t>
            </a:r>
            <a:r>
              <a:rPr lang="en-US" dirty="0"/>
              <a:t> 896 (mod 1024)]. The padding consists of a single 1-bit followed by the necessary number of 0-bits.</a:t>
            </a:r>
            <a:endParaRPr lang="en-US" dirty="0" smtClean="0"/>
          </a:p>
          <a:p>
            <a:endParaRPr lang="en-US" dirty="0" smtClean="0"/>
          </a:p>
          <a:p>
            <a:r>
              <a:rPr lang="en-US" dirty="0" smtClean="0"/>
              <a:t>• </a:t>
            </a:r>
            <a:r>
              <a:rPr lang="en-US" dirty="0"/>
              <a:t>Step 2: Append length: as a block of 128 bits being an unsigned 128-bit integer length of the original message (before padding).</a:t>
            </a:r>
            <a:endParaRPr lang="en-US" dirty="0" smtClean="0"/>
          </a:p>
          <a:p>
            <a:endParaRPr lang="en-US" dirty="0" smtClean="0"/>
          </a:p>
          <a:p>
            <a:r>
              <a:rPr lang="en-US" dirty="0" smtClean="0"/>
              <a:t>• </a:t>
            </a:r>
            <a:r>
              <a:rPr lang="en-US" dirty="0"/>
              <a:t>Step 3: Initialize hash buffer: to the specified 64-bit integer values (see text). </a:t>
            </a:r>
            <a:endParaRPr lang="en-US" dirty="0" smtClean="0"/>
          </a:p>
          <a:p>
            <a:endParaRPr lang="en-US" dirty="0" smtClean="0"/>
          </a:p>
          <a:p>
            <a:r>
              <a:rPr lang="en-US" dirty="0" smtClean="0"/>
              <a:t>• </a:t>
            </a:r>
            <a:r>
              <a:rPr lang="en-US" dirty="0"/>
              <a:t>Step 4: Process the message in 1024-bit (128-word) blocks, which forms the heart of the algorithm, being a module, labeled F in this figure, that consists of 80 rounds. The logic is described on the next </a:t>
            </a:r>
            <a:r>
              <a:rPr lang="en-US" dirty="0" smtClean="0"/>
              <a:t>slide.</a:t>
            </a:r>
          </a:p>
          <a:p>
            <a:endParaRPr lang="en-US" dirty="0" smtClean="0"/>
          </a:p>
          <a:p>
            <a:r>
              <a:rPr lang="en-US" dirty="0" smtClean="0"/>
              <a:t>• </a:t>
            </a:r>
            <a:r>
              <a:rPr lang="en-US" dirty="0"/>
              <a:t>Step 5: Output the final hash buffer value as the resulting </a:t>
            </a:r>
            <a:r>
              <a:rPr lang="en-US" dirty="0" smtClean="0"/>
              <a:t>hash</a:t>
            </a:r>
          </a:p>
        </p:txBody>
      </p:sp>
    </p:spTree>
    <p:extLst>
      <p:ext uri="{BB962C8B-B14F-4D97-AF65-F5344CB8AC3E}">
        <p14:creationId xmlns:p14="http://schemas.microsoft.com/office/powerpoint/2010/main" val="2323931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96587-7DFD-6C4F-88FE-38ED52CE8061}" type="slidenum">
              <a:rPr lang="en-AU"/>
              <a:pPr/>
              <a:t>7</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r>
              <a:rPr lang="en-US" dirty="0"/>
              <a:t>Each round takes as input the 512-bit buffer value </a:t>
            </a:r>
            <a:r>
              <a:rPr lang="en-US" i="1" dirty="0"/>
              <a:t>abcdefgh</a:t>
            </a:r>
            <a:r>
              <a:rPr lang="en-US" dirty="0"/>
              <a:t>, and updates the contents of the buffer. At input to the first round, the buffer has the value of the intermediate hash value, </a:t>
            </a:r>
            <a:r>
              <a:rPr lang="en-US" i="1" dirty="0"/>
              <a:t>H</a:t>
            </a:r>
            <a:r>
              <a:rPr lang="en-US" i="1" baseline="-25000" dirty="0"/>
              <a:t>i</a:t>
            </a:r>
            <a:r>
              <a:rPr lang="en-US" baseline="-25000" dirty="0"/>
              <a:t>–1</a:t>
            </a:r>
            <a:r>
              <a:rPr lang="en-US" dirty="0"/>
              <a:t>. Each round </a:t>
            </a:r>
            <a:r>
              <a:rPr lang="en-US" i="1" dirty="0"/>
              <a:t>t</a:t>
            </a:r>
            <a:r>
              <a:rPr lang="en-US" dirty="0"/>
              <a:t> makes use of a 64-bit value </a:t>
            </a:r>
            <a:r>
              <a:rPr lang="en-US" i="1" dirty="0"/>
              <a:t>W</a:t>
            </a:r>
            <a:r>
              <a:rPr lang="en-US" i="1" baseline="-25000" dirty="0"/>
              <a:t>t</a:t>
            </a:r>
            <a:r>
              <a:rPr lang="en-US" dirty="0"/>
              <a:t>, derived from the current 1024-bit block being processed (</a:t>
            </a:r>
            <a:r>
              <a:rPr lang="en-US" i="1" dirty="0"/>
              <a:t>M</a:t>
            </a:r>
            <a:r>
              <a:rPr lang="en-US" i="1" baseline="-25000" dirty="0"/>
              <a:t>i</a:t>
            </a:r>
            <a:r>
              <a:rPr lang="en-US" dirty="0"/>
              <a:t>). Each round also makes use of an additive constant </a:t>
            </a:r>
            <a:r>
              <a:rPr lang="en-US" i="1" dirty="0"/>
              <a:t>K</a:t>
            </a:r>
            <a:r>
              <a:rPr lang="en-US" i="1" baseline="-25000" dirty="0"/>
              <a:t>t</a:t>
            </a:r>
            <a:r>
              <a:rPr lang="en-US" dirty="0"/>
              <a:t>, where 0 ≤ </a:t>
            </a:r>
            <a:r>
              <a:rPr lang="en-US" i="1" dirty="0"/>
              <a:t>t</a:t>
            </a:r>
            <a:r>
              <a:rPr lang="en-US" dirty="0"/>
              <a:t> ≤ 79 indicates one of the 80 rounds. These words represent the first sixty-four bits of the fractional parts of the cube roots of the first eighty prime numbers. The constants provide a “randomized” set of 64-bit patterns, which should eliminate any regularities in the input data. The operations performed during a round consist of circular shifts, and primitive Boolean functions based on AND, OR, NOT, and XOR. </a:t>
            </a:r>
            <a:endParaRPr lang="en-US" dirty="0" smtClean="0"/>
          </a:p>
          <a:p>
            <a:endParaRPr lang="en-US" dirty="0" smtClean="0"/>
          </a:p>
          <a:p>
            <a:r>
              <a:rPr lang="en-US" dirty="0" smtClean="0"/>
              <a:t>The </a:t>
            </a:r>
            <a:r>
              <a:rPr lang="en-US" dirty="0"/>
              <a:t>output of the eightieth round is added to the input to the first round (</a:t>
            </a:r>
            <a:r>
              <a:rPr lang="en-US" i="1" dirty="0"/>
              <a:t>H</a:t>
            </a:r>
            <a:r>
              <a:rPr lang="en-US" i="1" baseline="-25000" dirty="0"/>
              <a:t>i</a:t>
            </a:r>
            <a:r>
              <a:rPr lang="en-US" baseline="-25000" dirty="0"/>
              <a:t>–1</a:t>
            </a:r>
            <a:r>
              <a:rPr lang="en-US" dirty="0"/>
              <a:t>) to produce </a:t>
            </a:r>
            <a:r>
              <a:rPr lang="en-US" i="1" dirty="0"/>
              <a:t>H</a:t>
            </a:r>
            <a:r>
              <a:rPr lang="en-US" i="1" baseline="-25000" dirty="0"/>
              <a:t>i</a:t>
            </a:r>
            <a:r>
              <a:rPr lang="en-US" dirty="0"/>
              <a:t>. The addition is done independently for each of the eight words in the buffer with each of the corresponding words in </a:t>
            </a:r>
            <a:r>
              <a:rPr lang="en-US" i="1" dirty="0"/>
              <a:t>H</a:t>
            </a:r>
            <a:r>
              <a:rPr lang="en-US" i="1" baseline="-25000" dirty="0"/>
              <a:t>i</a:t>
            </a:r>
            <a:r>
              <a:rPr lang="en-US" baseline="-25000" dirty="0"/>
              <a:t>–1</a:t>
            </a:r>
            <a:r>
              <a:rPr lang="en-US" dirty="0"/>
              <a:t>, using addition modulo 2</a:t>
            </a:r>
            <a:r>
              <a:rPr lang="en-US" baseline="30000" dirty="0"/>
              <a:t>64</a:t>
            </a:r>
            <a:r>
              <a:rPr lang="en-US" dirty="0"/>
              <a:t>.</a:t>
            </a:r>
          </a:p>
        </p:txBody>
      </p:sp>
    </p:spTree>
    <p:extLst>
      <p:ext uri="{BB962C8B-B14F-4D97-AF65-F5344CB8AC3E}">
        <p14:creationId xmlns:p14="http://schemas.microsoft.com/office/powerpoint/2010/main" val="2155430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8252BE-2013-8D48-ACE2-7DA5214D00FC}"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smtClean="0">
                <a:solidFill>
                  <a:schemeClr val="tx1"/>
                </a:solidFill>
                <a:latin typeface="Times New Roman" pitchFamily="-110" charset="0"/>
                <a:ea typeface="+mn-ea"/>
                <a:cs typeface="+mn-cs"/>
              </a:rPr>
              <a:t>SHA-2, particularly the 512-bit version, would appear to provide unassailable</a:t>
            </a:r>
          </a:p>
          <a:p>
            <a:r>
              <a:rPr lang="en-US" sz="1200" b="0" kern="1200" baseline="0" dirty="0" smtClean="0">
                <a:solidFill>
                  <a:schemeClr val="tx1"/>
                </a:solidFill>
                <a:latin typeface="Times New Roman" pitchFamily="-110" charset="0"/>
                <a:ea typeface="+mn-ea"/>
                <a:cs typeface="+mn-cs"/>
              </a:rPr>
              <a:t>security. However, SHA-2 shares the same structure and mathematical operations</a:t>
            </a:r>
          </a:p>
          <a:p>
            <a:r>
              <a:rPr lang="en-US" sz="1200" b="0" kern="1200" baseline="0" dirty="0" smtClean="0">
                <a:solidFill>
                  <a:schemeClr val="tx1"/>
                </a:solidFill>
                <a:latin typeface="Times New Roman" pitchFamily="-110" charset="0"/>
                <a:ea typeface="+mn-ea"/>
                <a:cs typeface="+mn-cs"/>
              </a:rPr>
              <a:t>as its predecessors, and this is a cause for concern. Because it will take years to find</a:t>
            </a:r>
          </a:p>
          <a:p>
            <a:r>
              <a:rPr lang="en-US" sz="1200" b="0" kern="1200" baseline="0" dirty="0" smtClean="0">
                <a:solidFill>
                  <a:schemeClr val="tx1"/>
                </a:solidFill>
                <a:latin typeface="Times New Roman" pitchFamily="-110" charset="0"/>
                <a:ea typeface="+mn-ea"/>
                <a:cs typeface="+mn-cs"/>
              </a:rPr>
              <a:t>a suitable replacement for SHA-2, should it become vulnerable, NIST decided to</a:t>
            </a:r>
          </a:p>
          <a:p>
            <a:r>
              <a:rPr lang="en-US" sz="1200" b="0" kern="1200" baseline="0" dirty="0" smtClean="0">
                <a:solidFill>
                  <a:schemeClr val="tx1"/>
                </a:solidFill>
                <a:latin typeface="Times New Roman" pitchFamily="-110" charset="0"/>
                <a:ea typeface="+mn-ea"/>
                <a:cs typeface="+mn-cs"/>
              </a:rPr>
              <a:t>begin the process of developing a new hash standard.</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Accordingly, NIST announced in 2007 a competition to produce the next</a:t>
            </a:r>
          </a:p>
          <a:p>
            <a:r>
              <a:rPr lang="en-US" sz="1200" b="0" kern="1200" baseline="0" dirty="0" smtClean="0">
                <a:solidFill>
                  <a:schemeClr val="tx1"/>
                </a:solidFill>
                <a:latin typeface="Times New Roman" pitchFamily="-110" charset="0"/>
                <a:ea typeface="+mn-ea"/>
                <a:cs typeface="+mn-cs"/>
              </a:rPr>
              <a:t>generation NIST hash function, to be called SHA-3. The basic requirements that</a:t>
            </a:r>
          </a:p>
          <a:p>
            <a:r>
              <a:rPr lang="en-US" sz="1200" b="0" kern="1200" baseline="0" dirty="0" smtClean="0">
                <a:solidFill>
                  <a:schemeClr val="tx1"/>
                </a:solidFill>
                <a:latin typeface="Times New Roman" pitchFamily="-110" charset="0"/>
                <a:ea typeface="+mn-ea"/>
                <a:cs typeface="+mn-cs"/>
              </a:rPr>
              <a:t>must be satisfied by any candidate for SHA-3 are the following.</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It must be possible to replace SHA-2 with SHA-3 in any application by a simple</a:t>
            </a:r>
          </a:p>
          <a:p>
            <a:r>
              <a:rPr lang="en-US" sz="1200" b="0" kern="1200" baseline="0" dirty="0" smtClean="0">
                <a:solidFill>
                  <a:schemeClr val="tx1"/>
                </a:solidFill>
                <a:latin typeface="Times New Roman" pitchFamily="-110" charset="0"/>
                <a:ea typeface="+mn-ea"/>
                <a:cs typeface="+mn-cs"/>
              </a:rPr>
              <a:t>drop-in substitution. Therefore, SHA-3 must support hash value lengths of</a:t>
            </a:r>
          </a:p>
          <a:p>
            <a:r>
              <a:rPr lang="en-US" sz="1200" b="0" kern="1200" baseline="0" dirty="0" smtClean="0">
                <a:solidFill>
                  <a:schemeClr val="tx1"/>
                </a:solidFill>
                <a:latin typeface="Times New Roman" pitchFamily="-110" charset="0"/>
                <a:ea typeface="+mn-ea"/>
                <a:cs typeface="+mn-cs"/>
              </a:rPr>
              <a:t>224, 256, 384, and 512 bits.</a:t>
            </a:r>
          </a:p>
          <a:p>
            <a:endParaRPr lang="en-US" sz="1200" b="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2. SHA-3 must preserve the online nature of SHA-2. That is, the algorithm must</a:t>
            </a:r>
          </a:p>
          <a:p>
            <a:r>
              <a:rPr lang="en-US" sz="1200" b="0" kern="1200" baseline="0" dirty="0" smtClean="0">
                <a:solidFill>
                  <a:schemeClr val="tx1"/>
                </a:solidFill>
                <a:latin typeface="Times New Roman" pitchFamily="-110" charset="0"/>
                <a:ea typeface="+mn-ea"/>
                <a:cs typeface="+mn-cs"/>
              </a:rPr>
              <a:t>process comparatively small blocks (512 or 1024 bits) at a time instead of</a:t>
            </a:r>
          </a:p>
          <a:p>
            <a:r>
              <a:rPr lang="en-US" sz="1200" b="0" kern="1200" baseline="0" dirty="0" smtClean="0">
                <a:solidFill>
                  <a:schemeClr val="tx1"/>
                </a:solidFill>
                <a:latin typeface="Times New Roman" pitchFamily="-110" charset="0"/>
                <a:ea typeface="+mn-ea"/>
                <a:cs typeface="+mn-cs"/>
              </a:rPr>
              <a:t>requiring that the entire message be buffered in memory before processing it.</a:t>
            </a:r>
          </a:p>
          <a:p>
            <a:endParaRPr lang="en-US" sz="1200" b="0" kern="1200" baseline="0" dirty="0" smtClean="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2370717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D83EA-CF84-D443-BEE9-2F93D4117A58}" type="slidenum">
              <a:rPr lang="en-AU"/>
              <a:pPr/>
              <a:t>9</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In this section, we look at the hash-code approach to message authentication.</a:t>
            </a:r>
          </a:p>
          <a:p>
            <a:r>
              <a:rPr lang="en-US" sz="1200" kern="1200" baseline="0" dirty="0" smtClean="0">
                <a:solidFill>
                  <a:schemeClr val="tx1"/>
                </a:solidFill>
                <a:latin typeface="Times New Roman" pitchFamily="-110" charset="0"/>
                <a:ea typeface="+mn-ea"/>
                <a:cs typeface="+mn-cs"/>
              </a:rPr>
              <a:t>Appendix E looks at message authentication based on block ciphers. In recent years,</a:t>
            </a:r>
          </a:p>
          <a:p>
            <a:r>
              <a:rPr lang="en-US" sz="1200" kern="1200" baseline="0" dirty="0" smtClean="0">
                <a:solidFill>
                  <a:schemeClr val="tx1"/>
                </a:solidFill>
                <a:latin typeface="Times New Roman" pitchFamily="-110" charset="0"/>
                <a:ea typeface="+mn-ea"/>
                <a:cs typeface="+mn-cs"/>
              </a:rPr>
              <a:t>there has been increased interest in developing a MAC derived from a cryptographic</a:t>
            </a:r>
          </a:p>
          <a:p>
            <a:r>
              <a:rPr lang="en-US" sz="1200" kern="1200" baseline="0" dirty="0" smtClean="0">
                <a:solidFill>
                  <a:schemeClr val="tx1"/>
                </a:solidFill>
                <a:latin typeface="Times New Roman" pitchFamily="-110" charset="0"/>
                <a:ea typeface="+mn-ea"/>
                <a:cs typeface="+mn-cs"/>
              </a:rPr>
              <a:t>hash code, such as SHA-1. The motivations for this interest are as follows: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Cryptographic hash functions generally execute faster in software than</a:t>
            </a:r>
          </a:p>
          <a:p>
            <a:r>
              <a:rPr lang="en-US" sz="1200" kern="1200" baseline="0" dirty="0" smtClean="0">
                <a:solidFill>
                  <a:schemeClr val="tx1"/>
                </a:solidFill>
                <a:latin typeface="Times New Roman" pitchFamily="-110" charset="0"/>
                <a:ea typeface="+mn-ea"/>
                <a:cs typeface="+mn-cs"/>
              </a:rPr>
              <a:t>conventional encryption algorithms such as DES.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Library code for cryptographic hash functions is widely available.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hash function such as SHA-1 was not designed for use as a MAC and</a:t>
            </a:r>
          </a:p>
          <a:p>
            <a:r>
              <a:rPr lang="en-US" sz="1200" kern="1200" baseline="0" dirty="0" smtClean="0">
                <a:solidFill>
                  <a:schemeClr val="tx1"/>
                </a:solidFill>
                <a:latin typeface="Times New Roman" pitchFamily="-110" charset="0"/>
                <a:ea typeface="+mn-ea"/>
                <a:cs typeface="+mn-cs"/>
              </a:rPr>
              <a:t>cannot be used directly for that purpose because it does not rely on a secret key.</a:t>
            </a:r>
          </a:p>
          <a:p>
            <a:r>
              <a:rPr lang="en-US" sz="1200" kern="1200" baseline="0" dirty="0" smtClean="0">
                <a:solidFill>
                  <a:schemeClr val="tx1"/>
                </a:solidFill>
                <a:latin typeface="Times New Roman" pitchFamily="-110" charset="0"/>
                <a:ea typeface="+mn-ea"/>
                <a:cs typeface="+mn-cs"/>
              </a:rPr>
              <a:t>There have been a number of proposals for the incorporation of a secret key</a:t>
            </a:r>
          </a:p>
          <a:p>
            <a:r>
              <a:rPr lang="en-US" sz="1200" kern="1200" baseline="0" dirty="0" smtClean="0">
                <a:solidFill>
                  <a:schemeClr val="tx1"/>
                </a:solidFill>
                <a:latin typeface="Times New Roman" pitchFamily="-110" charset="0"/>
                <a:ea typeface="+mn-ea"/>
                <a:cs typeface="+mn-cs"/>
              </a:rPr>
              <a:t>into an existing hash algorithm. The approach that has received the most support</a:t>
            </a:r>
          </a:p>
          <a:p>
            <a:r>
              <a:rPr lang="en-US" sz="1200" kern="1200" baseline="0" dirty="0" smtClean="0">
                <a:solidFill>
                  <a:schemeClr val="tx1"/>
                </a:solidFill>
                <a:latin typeface="Times New Roman" pitchFamily="-110" charset="0"/>
                <a:ea typeface="+mn-ea"/>
                <a:cs typeface="+mn-cs"/>
              </a:rPr>
              <a:t>is HMAC [BELL96]. HMAC has been issued as RFC 2104, has been chosen as</a:t>
            </a:r>
          </a:p>
          <a:p>
            <a:r>
              <a:rPr lang="en-US" sz="1200" kern="1200" baseline="0" dirty="0" smtClean="0">
                <a:solidFill>
                  <a:schemeClr val="tx1"/>
                </a:solidFill>
                <a:latin typeface="Times New Roman" pitchFamily="-110" charset="0"/>
                <a:ea typeface="+mn-ea"/>
                <a:cs typeface="+mn-cs"/>
              </a:rPr>
              <a:t>the mandatory-to-implement MAC for IP Security, and is used in other Internet</a:t>
            </a:r>
          </a:p>
          <a:p>
            <a:r>
              <a:rPr lang="en-US" sz="1200" kern="1200" baseline="0" dirty="0" smtClean="0">
                <a:solidFill>
                  <a:schemeClr val="tx1"/>
                </a:solidFill>
                <a:latin typeface="Times New Roman" pitchFamily="-110" charset="0"/>
                <a:ea typeface="+mn-ea"/>
                <a:cs typeface="+mn-cs"/>
              </a:rPr>
              <a:t>protocols, such as Transport Layer Security (TLS, soon to replace Secure Sockets</a:t>
            </a:r>
          </a:p>
          <a:p>
            <a:r>
              <a:rPr lang="en-US" sz="1200" kern="1200" baseline="0" dirty="0" smtClean="0">
                <a:solidFill>
                  <a:schemeClr val="tx1"/>
                </a:solidFill>
                <a:latin typeface="Times New Roman" pitchFamily="-110" charset="0"/>
                <a:ea typeface="+mn-ea"/>
                <a:cs typeface="+mn-cs"/>
              </a:rPr>
              <a:t>Layer) and Secure Electronic Transaction (SET).</a:t>
            </a:r>
          </a:p>
          <a:p>
            <a:endParaRPr lang="en-US" sz="1200" b="1" kern="1200" baseline="0" dirty="0" smtClean="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3251459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a:xfrm>
            <a:off x="5638800" y="6124401"/>
            <a:ext cx="2895600" cy="257810"/>
          </a:xfrm>
        </p:spPr>
        <p:txBody>
          <a:bodyPr/>
          <a:lstStyle/>
          <a:p>
            <a:endParaRPr lang="en-US" dirty="0">
              <a:solidFill>
                <a:prstClr val="white">
                  <a:lumMod val="65000"/>
                  <a:lumOff val="35000"/>
                </a:prstClr>
              </a:solidFill>
            </a:endParaRPr>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‹Nº›</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3.w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package" Target="../embeddings/Microsoft_Word_Document3.docx"/><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package" Target="../embeddings/Microsoft_Word_Document2.docx"/><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alphaModFix/>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Lst>
          </a:blip>
          <a:stretch>
            <a:fillRect/>
          </a:stretch>
        </p:blipFill>
        <p:spPr>
          <a:xfrm>
            <a:off x="2195736" y="332656"/>
            <a:ext cx="4791334" cy="622687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HMAC Design Objectives</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61641039"/>
              </p:ext>
            </p:extLst>
          </p:nvPr>
        </p:nvGraphicFramePr>
        <p:xfrm>
          <a:off x="-35609" y="1503326"/>
          <a:ext cx="9144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val="0"/>
              </a:ext>
            </a:extLst>
          </a:blip>
          <a:srcRect l="9281" t="5539" r="2695" b="9996"/>
          <a:stretch/>
        </p:blipFill>
        <p:spPr>
          <a:xfrm>
            <a:off x="1907704" y="116632"/>
            <a:ext cx="5328592" cy="6617031"/>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67544" y="-315416"/>
            <a:ext cx="8229600" cy="1600200"/>
          </a:xfrm>
        </p:spPr>
        <p:txBody>
          <a:bodyPr/>
          <a:lstStyle/>
          <a:p>
            <a:r>
              <a:rPr lang="en-US" dirty="0">
                <a:solidFill>
                  <a:srgbClr val="FFB91D"/>
                </a:solidFill>
              </a:rPr>
              <a:t>Security of HMAC</a:t>
            </a:r>
          </a:p>
        </p:txBody>
      </p:sp>
      <p:sp>
        <p:nvSpPr>
          <p:cNvPr id="223235" name="Rectangle 3"/>
          <p:cNvSpPr>
            <a:spLocks noGrp="1" noChangeArrowheads="1"/>
          </p:cNvSpPr>
          <p:nvPr>
            <p:ph idx="1"/>
          </p:nvPr>
        </p:nvSpPr>
        <p:spPr>
          <a:xfrm>
            <a:off x="467544" y="1556792"/>
            <a:ext cx="8382000" cy="5040560"/>
          </a:xfrm>
        </p:spPr>
        <p:txBody>
          <a:bodyPr>
            <a:normAutofit/>
          </a:bodyPr>
          <a:lstStyle/>
          <a:p>
            <a:pPr>
              <a:lnSpc>
                <a:spcPct val="90000"/>
              </a:lnSpc>
              <a:spcAft>
                <a:spcPts val="600"/>
              </a:spcAft>
              <a:buClr>
                <a:srgbClr val="FFA015"/>
              </a:buClr>
              <a:buSzPct val="120000"/>
            </a:pPr>
            <a:r>
              <a:rPr lang="en-US" dirty="0"/>
              <a:t>S</a:t>
            </a:r>
            <a:r>
              <a:rPr lang="en-US" dirty="0" smtClean="0"/>
              <a:t>ecurity depends on the cryptographic strength of the underlying hash function</a:t>
            </a:r>
          </a:p>
          <a:p>
            <a:pPr>
              <a:spcAft>
                <a:spcPts val="600"/>
              </a:spcAft>
              <a:buClr>
                <a:srgbClr val="FFA015"/>
              </a:buClr>
              <a:buSzPct val="120000"/>
            </a:pPr>
            <a:r>
              <a:rPr lang="en-US" dirty="0" smtClean="0"/>
              <a:t>For </a:t>
            </a:r>
            <a:r>
              <a:rPr lang="en-US" dirty="0"/>
              <a:t>a given level of effort on messages generated by a legitimate user and seen by the attacker, the probability of successful attack on HMAC is equivalent to one of the following attacks on the embedded hash function:</a:t>
            </a:r>
          </a:p>
          <a:p>
            <a:pPr lvl="1">
              <a:lnSpc>
                <a:spcPct val="90000"/>
              </a:lnSpc>
            </a:pPr>
            <a:r>
              <a:rPr lang="en-US" dirty="0"/>
              <a:t>E</a:t>
            </a:r>
            <a:r>
              <a:rPr lang="en-US" dirty="0" smtClean="0"/>
              <a:t>ither </a:t>
            </a:r>
            <a:r>
              <a:rPr lang="en-US" dirty="0"/>
              <a:t>attacker computes output even with random secret IV</a:t>
            </a:r>
          </a:p>
          <a:p>
            <a:pPr lvl="2">
              <a:lnSpc>
                <a:spcPct val="90000"/>
              </a:lnSpc>
            </a:pPr>
            <a:r>
              <a:rPr lang="en-US" dirty="0"/>
              <a:t>B</a:t>
            </a:r>
            <a:r>
              <a:rPr lang="en-US" dirty="0" smtClean="0"/>
              <a:t>rute </a:t>
            </a:r>
            <a:r>
              <a:rPr lang="en-US" dirty="0"/>
              <a:t>force key O(2</a:t>
            </a:r>
            <a:r>
              <a:rPr lang="en-US" i="1" baseline="30000" dirty="0"/>
              <a:t>n</a:t>
            </a:r>
            <a:r>
              <a:rPr lang="en-US" dirty="0"/>
              <a:t>), or use birthday attack</a:t>
            </a:r>
          </a:p>
          <a:p>
            <a:pPr lvl="1">
              <a:lnSpc>
                <a:spcPct val="90000"/>
              </a:lnSpc>
              <a:spcBef>
                <a:spcPts val="984"/>
              </a:spcBef>
            </a:pPr>
            <a:r>
              <a:rPr lang="en-US" dirty="0"/>
              <a:t>Or attacker finds collisions in hash function even when IV is random and secret</a:t>
            </a:r>
          </a:p>
          <a:p>
            <a:pPr lvl="2">
              <a:lnSpc>
                <a:spcPct val="90000"/>
              </a:lnSpc>
            </a:pPr>
            <a:r>
              <a:rPr lang="en-US" dirty="0"/>
              <a:t>ie. find M and M' such that H(M) = H(M')</a:t>
            </a:r>
          </a:p>
          <a:p>
            <a:pPr lvl="2">
              <a:lnSpc>
                <a:spcPct val="90000"/>
              </a:lnSpc>
            </a:pPr>
            <a:r>
              <a:rPr lang="en-US" dirty="0"/>
              <a:t>Birthday attack O( 2n/2)</a:t>
            </a:r>
          </a:p>
          <a:p>
            <a:pPr lvl="2">
              <a:lnSpc>
                <a:spcPct val="90000"/>
              </a:lnSpc>
            </a:pPr>
            <a:r>
              <a:rPr lang="en-US" dirty="0"/>
              <a:t>MD5 secure in HMAC since only observe</a:t>
            </a:r>
          </a:p>
        </p:txBody>
      </p:sp>
      <p:pic>
        <p:nvPicPr>
          <p:cNvPr id="4" name="Picture 3"/>
          <p:cNvPicPr>
            <a:picLocks noChangeAspect="1"/>
          </p:cNvPicPr>
          <p:nvPr/>
        </p:nvPicPr>
        <p:blipFill>
          <a:blip r:embed="rId3"/>
          <a:stretch>
            <a:fillRect/>
          </a:stretch>
        </p:blipFill>
        <p:spPr>
          <a:xfrm>
            <a:off x="7850187" y="5076356"/>
            <a:ext cx="1293813" cy="1781644"/>
          </a:xfrm>
          <a:prstGeom prst="rect">
            <a:avLst/>
          </a:prstGeom>
          <a:scene3d>
            <a:camera prst="orthographicFront">
              <a:rot lat="0" lon="10799977" rev="0"/>
            </a:camera>
            <a:lightRig rig="threePt" dir="t"/>
          </a:scene3d>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0" y="0"/>
            <a:ext cx="9144000" cy="1340768"/>
          </a:xfrm>
        </p:spPr>
        <p:txBody>
          <a:bodyPr/>
          <a:lstStyle/>
          <a:p>
            <a:r>
              <a:rPr lang="en-US" dirty="0">
                <a:solidFill>
                  <a:srgbClr val="FFB91D"/>
                </a:solidFill>
              </a:rPr>
              <a:t>RSA Public-Key Encryption</a:t>
            </a:r>
          </a:p>
        </p:txBody>
      </p:sp>
      <p:sp>
        <p:nvSpPr>
          <p:cNvPr id="225283" name="Rectangle 3"/>
          <p:cNvSpPr>
            <a:spLocks noGrp="1" noChangeArrowheads="1"/>
          </p:cNvSpPr>
          <p:nvPr>
            <p:ph idx="1"/>
          </p:nvPr>
        </p:nvSpPr>
        <p:spPr>
          <a:xfrm>
            <a:off x="251520" y="1844824"/>
            <a:ext cx="8587680" cy="4824536"/>
          </a:xfrm>
        </p:spPr>
        <p:txBody>
          <a:bodyPr>
            <a:normAutofit fontScale="92500" lnSpcReduction="20000"/>
          </a:bodyPr>
          <a:lstStyle/>
          <a:p>
            <a:pPr>
              <a:spcAft>
                <a:spcPts val="1200"/>
              </a:spcAft>
              <a:buClr>
                <a:srgbClr val="FFA015"/>
              </a:buClr>
            </a:pPr>
            <a:r>
              <a:rPr lang="en-AU" sz="2800" dirty="0"/>
              <a:t>B</a:t>
            </a:r>
            <a:r>
              <a:rPr lang="en-AU" sz="2800" dirty="0" smtClean="0"/>
              <a:t>y </a:t>
            </a:r>
            <a:r>
              <a:rPr lang="en-AU" sz="2800" dirty="0"/>
              <a:t>Rivest, Shamir &amp; Adleman of MIT in 1977 </a:t>
            </a:r>
          </a:p>
          <a:p>
            <a:pPr>
              <a:spcAft>
                <a:spcPts val="1200"/>
              </a:spcAft>
              <a:buClr>
                <a:srgbClr val="FFA015"/>
              </a:buClr>
            </a:pPr>
            <a:r>
              <a:rPr lang="en-AU" sz="2800" dirty="0"/>
              <a:t>B</a:t>
            </a:r>
            <a:r>
              <a:rPr lang="en-AU" sz="2800" dirty="0" smtClean="0"/>
              <a:t>est </a:t>
            </a:r>
            <a:r>
              <a:rPr lang="en-AU" sz="2800" dirty="0"/>
              <a:t>known</a:t>
            </a:r>
            <a:r>
              <a:rPr lang="en-AU" sz="2800" dirty="0" smtClean="0"/>
              <a:t> and </a:t>
            </a:r>
            <a:r>
              <a:rPr lang="en-AU" sz="2800" dirty="0"/>
              <a:t>widely used public-key </a:t>
            </a:r>
            <a:r>
              <a:rPr lang="en-AU" sz="2800" dirty="0" smtClean="0"/>
              <a:t>algorithm </a:t>
            </a:r>
            <a:endParaRPr lang="en-AU" sz="2800" dirty="0"/>
          </a:p>
          <a:p>
            <a:pPr>
              <a:spcAft>
                <a:spcPts val="1200"/>
              </a:spcAft>
              <a:buClr>
                <a:srgbClr val="FFA015"/>
              </a:buClr>
            </a:pPr>
            <a:r>
              <a:rPr lang="en-AU" sz="2800" dirty="0"/>
              <a:t>U</a:t>
            </a:r>
            <a:r>
              <a:rPr lang="en-AU" sz="2800" dirty="0" smtClean="0"/>
              <a:t>ses </a:t>
            </a:r>
            <a:r>
              <a:rPr lang="en-AU" sz="2800" dirty="0"/>
              <a:t>exponentiation of integers modulo a prime</a:t>
            </a:r>
          </a:p>
          <a:p>
            <a:pPr>
              <a:spcAft>
                <a:spcPts val="1200"/>
              </a:spcAft>
              <a:buClr>
                <a:srgbClr val="FFA015"/>
              </a:buClr>
            </a:pPr>
            <a:r>
              <a:rPr lang="en-US" sz="2800" dirty="0"/>
              <a:t>E</a:t>
            </a:r>
            <a:r>
              <a:rPr lang="en-US" sz="2800" dirty="0" smtClean="0"/>
              <a:t>ncrypt</a:t>
            </a:r>
            <a:r>
              <a:rPr lang="en-US" sz="2800" dirty="0"/>
              <a:t>:	</a:t>
            </a:r>
            <a:r>
              <a:rPr lang="en-US" sz="2800" i="1" dirty="0"/>
              <a:t>C</a:t>
            </a:r>
            <a:r>
              <a:rPr lang="en-US" sz="2800" dirty="0"/>
              <a:t> = </a:t>
            </a:r>
            <a:r>
              <a:rPr lang="en-US" sz="2800" i="1" dirty="0"/>
              <a:t>M</a:t>
            </a:r>
            <a:r>
              <a:rPr lang="en-US" sz="2800" i="1" baseline="30000" dirty="0"/>
              <a:t>e</a:t>
            </a:r>
            <a:r>
              <a:rPr lang="en-US" sz="2800" dirty="0"/>
              <a:t> mod </a:t>
            </a:r>
            <a:r>
              <a:rPr lang="en-US" sz="2800" i="1" dirty="0"/>
              <a:t>n</a:t>
            </a:r>
          </a:p>
          <a:p>
            <a:pPr>
              <a:spcAft>
                <a:spcPts val="1200"/>
              </a:spcAft>
              <a:buClr>
                <a:srgbClr val="FFA015"/>
              </a:buClr>
            </a:pPr>
            <a:r>
              <a:rPr lang="en-US" sz="2800" i="1" dirty="0"/>
              <a:t>D</a:t>
            </a:r>
            <a:r>
              <a:rPr lang="en-US" sz="2800" i="1" dirty="0" smtClean="0"/>
              <a:t>ecrypt</a:t>
            </a:r>
            <a:r>
              <a:rPr lang="en-US" sz="2800" i="1" dirty="0"/>
              <a:t>:	M</a:t>
            </a:r>
            <a:r>
              <a:rPr lang="en-US" sz="2800" dirty="0"/>
              <a:t> = </a:t>
            </a:r>
            <a:r>
              <a:rPr lang="en-US" sz="2800" i="1" dirty="0"/>
              <a:t>C</a:t>
            </a:r>
            <a:r>
              <a:rPr lang="en-US" sz="2800" i="1" baseline="30000" dirty="0"/>
              <a:t>d</a:t>
            </a:r>
            <a:r>
              <a:rPr lang="en-US" sz="2800" dirty="0"/>
              <a:t> mod </a:t>
            </a:r>
            <a:r>
              <a:rPr lang="en-US" sz="2800" i="1" dirty="0"/>
              <a:t>n</a:t>
            </a:r>
            <a:r>
              <a:rPr lang="en-US" sz="2800" dirty="0"/>
              <a:t>  = (</a:t>
            </a:r>
            <a:r>
              <a:rPr lang="en-US" sz="2800" i="1" dirty="0"/>
              <a:t>M</a:t>
            </a:r>
            <a:r>
              <a:rPr lang="en-US" sz="2800" i="1" baseline="30000" dirty="0"/>
              <a:t>e</a:t>
            </a:r>
            <a:r>
              <a:rPr lang="en-US" sz="2800" dirty="0"/>
              <a:t>)</a:t>
            </a:r>
            <a:r>
              <a:rPr lang="en-US" sz="2800" i="1" baseline="30000" dirty="0"/>
              <a:t>d</a:t>
            </a:r>
            <a:r>
              <a:rPr lang="en-US" sz="2800" dirty="0"/>
              <a:t> mod </a:t>
            </a:r>
            <a:r>
              <a:rPr lang="en-US" sz="2800" i="1" dirty="0"/>
              <a:t>n</a:t>
            </a:r>
            <a:r>
              <a:rPr lang="en-US" sz="2800" dirty="0"/>
              <a:t>  = </a:t>
            </a:r>
            <a:r>
              <a:rPr lang="en-US" sz="2800" i="1" dirty="0"/>
              <a:t>M</a:t>
            </a:r>
          </a:p>
          <a:p>
            <a:pPr>
              <a:spcAft>
                <a:spcPts val="1200"/>
              </a:spcAft>
              <a:buClr>
                <a:srgbClr val="FFA015"/>
              </a:buClr>
            </a:pPr>
            <a:r>
              <a:rPr lang="en-US" sz="2800" dirty="0"/>
              <a:t>B</a:t>
            </a:r>
            <a:r>
              <a:rPr lang="en-US" sz="2800" dirty="0" smtClean="0"/>
              <a:t>oth </a:t>
            </a:r>
            <a:r>
              <a:rPr lang="en-US" sz="2800" dirty="0"/>
              <a:t>sender and receiver know values of </a:t>
            </a:r>
            <a:r>
              <a:rPr lang="en-US" sz="2800" i="1" dirty="0"/>
              <a:t>n </a:t>
            </a:r>
            <a:r>
              <a:rPr lang="en-US" sz="2800" dirty="0"/>
              <a:t>and</a:t>
            </a:r>
            <a:r>
              <a:rPr lang="en-US" sz="2800" i="1" dirty="0"/>
              <a:t> e</a:t>
            </a:r>
            <a:endParaRPr lang="en-US" sz="2800" dirty="0"/>
          </a:p>
          <a:p>
            <a:pPr>
              <a:spcAft>
                <a:spcPts val="1200"/>
              </a:spcAft>
              <a:buClr>
                <a:srgbClr val="FFA015"/>
              </a:buClr>
            </a:pPr>
            <a:r>
              <a:rPr lang="en-US" sz="2800" dirty="0"/>
              <a:t>O</a:t>
            </a:r>
            <a:r>
              <a:rPr lang="en-US" sz="2800" dirty="0" smtClean="0"/>
              <a:t>nly </a:t>
            </a:r>
            <a:r>
              <a:rPr lang="en-US" sz="2800" dirty="0"/>
              <a:t>receiver knows value of </a:t>
            </a:r>
            <a:r>
              <a:rPr lang="en-US" sz="2800" i="1" dirty="0"/>
              <a:t>d</a:t>
            </a:r>
          </a:p>
          <a:p>
            <a:pPr>
              <a:spcAft>
                <a:spcPts val="1200"/>
              </a:spcAft>
              <a:buClr>
                <a:srgbClr val="FFA015"/>
              </a:buClr>
            </a:pPr>
            <a:r>
              <a:rPr lang="en-US" sz="2800" dirty="0"/>
              <a:t>P</a:t>
            </a:r>
            <a:r>
              <a:rPr lang="en-US" sz="2800" dirty="0" smtClean="0"/>
              <a:t>ublic</a:t>
            </a:r>
            <a:r>
              <a:rPr lang="en-US" sz="2800" dirty="0"/>
              <a:t>-key encryption algorithm </a:t>
            </a:r>
            <a:r>
              <a:rPr lang="en-US" sz="2800" dirty="0" smtClean="0"/>
              <a:t>with                </a:t>
            </a:r>
            <a:r>
              <a:rPr lang="en-US" sz="2400" dirty="0" smtClean="0"/>
              <a:t>public </a:t>
            </a:r>
            <a:r>
              <a:rPr lang="en-US" sz="2400" dirty="0"/>
              <a:t>key </a:t>
            </a:r>
            <a:r>
              <a:rPr lang="en-US" sz="2400" i="1" dirty="0"/>
              <a:t>PU</a:t>
            </a:r>
            <a:r>
              <a:rPr lang="en-US" sz="2400" dirty="0"/>
              <a:t> = {</a:t>
            </a:r>
            <a:r>
              <a:rPr lang="en-US" sz="2400" i="1" dirty="0"/>
              <a:t>e</a:t>
            </a:r>
            <a:r>
              <a:rPr lang="en-US" sz="2400" dirty="0"/>
              <a:t>, </a:t>
            </a:r>
            <a:r>
              <a:rPr lang="en-US" sz="2400" i="1" dirty="0"/>
              <a:t>n</a:t>
            </a:r>
            <a:r>
              <a:rPr lang="en-US" sz="2400" dirty="0"/>
              <a:t>}</a:t>
            </a:r>
            <a:r>
              <a:rPr lang="en-US" sz="2400" dirty="0" smtClean="0"/>
              <a:t> and </a:t>
            </a:r>
            <a:r>
              <a:rPr lang="en-US" sz="2400" dirty="0"/>
              <a:t>private key </a:t>
            </a:r>
            <a:r>
              <a:rPr lang="en-US" sz="2400" i="1" dirty="0"/>
              <a:t>PR</a:t>
            </a:r>
            <a:r>
              <a:rPr lang="en-US" sz="2400" dirty="0"/>
              <a:t> = {</a:t>
            </a:r>
            <a:r>
              <a:rPr lang="en-US" sz="2400" i="1" dirty="0"/>
              <a:t>d</a:t>
            </a:r>
            <a:r>
              <a:rPr lang="en-US" sz="2400" dirty="0"/>
              <a:t>, </a:t>
            </a:r>
            <a:r>
              <a:rPr lang="en-US" sz="2400" i="1" dirty="0"/>
              <a:t>n</a:t>
            </a:r>
            <a:r>
              <a:rPr lang="en-US" sz="2400" dirty="0" smtClean="0"/>
              <a:t>}</a:t>
            </a:r>
            <a:endParaRPr lang="en-US" sz="2400"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765300" y="0"/>
            <a:ext cx="5611091" cy="6858000"/>
          </a:xfrm>
          <a:prstGeom prst="rect">
            <a:avLst/>
          </a:prstGeom>
          <a:solidFill>
            <a:schemeClr val="tx1"/>
          </a:solidFill>
        </p:spPr>
      </p:pic>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6.pdf"/>
          <p:cNvPicPr>
            <a:picLocks noChangeAspect="1"/>
          </p:cNvPicPr>
          <p:nvPr/>
        </p:nvPicPr>
        <p:blipFill rotWithShape="1">
          <a:blip r:embed="rId3">
            <a:extLst>
              <a:ext uri="{28A0092B-C50C-407E-A947-70E740481C1C}">
                <a14:useLocalDpi xmlns:a14="http://schemas.microsoft.com/office/drawing/2010/main" val="0"/>
              </a:ext>
            </a:extLst>
          </a:blip>
          <a:srcRect l="7262" t="20078" r="7679" b="22112"/>
          <a:stretch/>
        </p:blipFill>
        <p:spPr>
          <a:xfrm>
            <a:off x="223082" y="1376942"/>
            <a:ext cx="8569027" cy="4500330"/>
          </a:xfrm>
          <a:prstGeom prst="rect">
            <a:avLst/>
          </a:prstGeom>
          <a:solidFill>
            <a:schemeClr val="tx1"/>
          </a:solidFill>
        </p:spPr>
      </p:pic>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0" y="152400"/>
            <a:ext cx="6400800" cy="1143000"/>
          </a:xfrm>
        </p:spPr>
        <p:txBody>
          <a:bodyPr/>
          <a:lstStyle/>
          <a:p>
            <a:r>
              <a:rPr lang="en-US" dirty="0" smtClean="0">
                <a:solidFill>
                  <a:schemeClr val="accent6">
                    <a:lumMod val="40000"/>
                    <a:lumOff val="60000"/>
                  </a:schemeClr>
                </a:solidFill>
              </a:rPr>
              <a:t>Security of RSA</a:t>
            </a:r>
            <a:endParaRPr lang="en-US" dirty="0">
              <a:solidFill>
                <a:schemeClr val="accent6">
                  <a:lumMod val="40000"/>
                  <a:lumOff val="60000"/>
                </a:schemeClr>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45454693"/>
              </p:ext>
            </p:extLst>
          </p:nvPr>
        </p:nvGraphicFramePr>
        <p:xfrm>
          <a:off x="533400" y="17526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133231" y="801077"/>
            <a:ext cx="184666"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rotWithShape="1">
          <a:blip r:embed="rId8" cstate="screen">
            <a:extLst>
              <a:ext uri="{28A0092B-C50C-407E-A947-70E740481C1C}">
                <a14:useLocalDpi xmlns:a14="http://schemas.microsoft.com/office/drawing/2010/main"/>
              </a:ext>
            </a:extLst>
          </a:blip>
          <a:srcRect r="-1190"/>
          <a:stretch/>
        </p:blipFill>
        <p:spPr>
          <a:xfrm>
            <a:off x="6516216" y="188640"/>
            <a:ext cx="2172109" cy="1861220"/>
          </a:xfrm>
          <a:prstGeom prst="round1Rect">
            <a:avLst/>
          </a:prstGeom>
          <a:effectLst>
            <a:softEdge rad="127000"/>
          </a:effectLst>
        </p:spPr>
      </p:pic>
      <p:pic>
        <p:nvPicPr>
          <p:cNvPr id="8" name="Picture 7"/>
          <p:cNvPicPr>
            <a:picLocks noChangeAspect="1"/>
          </p:cNvPicPr>
          <p:nvPr/>
        </p:nvPicPr>
        <p:blipFill>
          <a:blip r:embed="rId9">
            <a:alphaModFix amt="68000"/>
            <a:lum bright="10000" contrast="1000"/>
          </a:blip>
          <a:stretch>
            <a:fillRect/>
          </a:stretch>
        </p:blipFill>
        <p:spPr>
          <a:xfrm rot="312459">
            <a:off x="7629261" y="930182"/>
            <a:ext cx="506952" cy="748546"/>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3779" y="3895567"/>
            <a:ext cx="184666" cy="369332"/>
          </a:xfrm>
          <a:prstGeom prst="rect">
            <a:avLst/>
          </a:prstGeom>
          <a:noFill/>
        </p:spPr>
        <p:txBody>
          <a:bodyPr wrap="none" rtlCol="0">
            <a:spAutoFit/>
          </a:bodyPr>
          <a:lstStyle/>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952988020"/>
              </p:ext>
            </p:extLst>
          </p:nvPr>
        </p:nvGraphicFramePr>
        <p:xfrm>
          <a:off x="143995" y="764704"/>
          <a:ext cx="8739484" cy="5400600"/>
        </p:xfrm>
        <a:graphic>
          <a:graphicData uri="http://schemas.openxmlformats.org/presentationml/2006/ole">
            <mc:AlternateContent xmlns:mc="http://schemas.openxmlformats.org/markup-compatibility/2006">
              <mc:Choice xmlns:v="urn:schemas-microsoft-com:vml" Requires="v">
                <p:oleObj spid="_x0000_s66578" name="Document" r:id="rId5" imgW="6083300" imgH="3759200" progId="Word.Document.12">
                  <p:embed/>
                </p:oleObj>
              </mc:Choice>
              <mc:Fallback>
                <p:oleObj name="Document" r:id="rId5" imgW="6083300" imgH="3759200" progId="Word.Document.12">
                  <p:embed/>
                  <p:pic>
                    <p:nvPicPr>
                      <p:cNvPr id="0" name=""/>
                      <p:cNvPicPr/>
                      <p:nvPr/>
                    </p:nvPicPr>
                    <p:blipFill>
                      <a:blip r:embed="rId6"/>
                      <a:stretch>
                        <a:fillRect/>
                      </a:stretch>
                    </p:blipFill>
                    <p:spPr>
                      <a:xfrm>
                        <a:off x="143995" y="764704"/>
                        <a:ext cx="8739484" cy="5400600"/>
                      </a:xfrm>
                      <a:prstGeom prst="rect">
                        <a:avLst/>
                      </a:prstGeom>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67544" y="188640"/>
            <a:ext cx="8229600" cy="1600200"/>
          </a:xfrm>
        </p:spPr>
        <p:txBody>
          <a:bodyPr/>
          <a:lstStyle/>
          <a:p>
            <a:r>
              <a:rPr lang="en-US" dirty="0">
                <a:solidFill>
                  <a:srgbClr val="FFB91D"/>
                </a:solidFill>
              </a:rPr>
              <a:t>Diffie-Hellman Key Exchange</a:t>
            </a:r>
          </a:p>
        </p:txBody>
      </p:sp>
      <p:sp>
        <p:nvSpPr>
          <p:cNvPr id="233475" name="Rectangle 3"/>
          <p:cNvSpPr>
            <a:spLocks noGrp="1" noChangeArrowheads="1"/>
          </p:cNvSpPr>
          <p:nvPr>
            <p:ph idx="1"/>
          </p:nvPr>
        </p:nvSpPr>
        <p:spPr>
          <a:xfrm>
            <a:off x="395536" y="2132856"/>
            <a:ext cx="8229600" cy="4572000"/>
          </a:xfrm>
        </p:spPr>
        <p:txBody>
          <a:bodyPr/>
          <a:lstStyle/>
          <a:p>
            <a:pPr>
              <a:buClr>
                <a:srgbClr val="FFA015"/>
              </a:buClr>
            </a:pPr>
            <a:r>
              <a:rPr lang="en-AU" dirty="0"/>
              <a:t>F</a:t>
            </a:r>
            <a:r>
              <a:rPr lang="en-AU" dirty="0" smtClean="0"/>
              <a:t>irst published public-key algorithm </a:t>
            </a:r>
            <a:endParaRPr lang="en-AU" dirty="0"/>
          </a:p>
          <a:p>
            <a:pPr>
              <a:buClr>
                <a:srgbClr val="FFA015"/>
              </a:buClr>
            </a:pPr>
            <a:r>
              <a:rPr lang="en-AU" dirty="0"/>
              <a:t>B</a:t>
            </a:r>
            <a:r>
              <a:rPr lang="en-AU" dirty="0" smtClean="0"/>
              <a:t>y </a:t>
            </a:r>
            <a:r>
              <a:rPr lang="en-AU" dirty="0"/>
              <a:t>Diffie</a:t>
            </a:r>
            <a:r>
              <a:rPr lang="en-AU" dirty="0" smtClean="0"/>
              <a:t> and </a:t>
            </a:r>
            <a:r>
              <a:rPr lang="en-AU" dirty="0"/>
              <a:t>Hellman in 1976 along with the exposition of public key </a:t>
            </a:r>
            <a:r>
              <a:rPr lang="en-AU" dirty="0" smtClean="0"/>
              <a:t>concepts</a:t>
            </a:r>
          </a:p>
          <a:p>
            <a:pPr>
              <a:buClr>
                <a:srgbClr val="FFA015"/>
              </a:buClr>
            </a:pPr>
            <a:r>
              <a:rPr lang="en-US" dirty="0"/>
              <a:t>U</a:t>
            </a:r>
            <a:r>
              <a:rPr lang="en-US" dirty="0" smtClean="0"/>
              <a:t>sed in a number of commercial products</a:t>
            </a:r>
            <a:endParaRPr lang="en-AU" dirty="0" smtClean="0"/>
          </a:p>
          <a:p>
            <a:pPr>
              <a:buClr>
                <a:srgbClr val="FFA015"/>
              </a:buClr>
            </a:pPr>
            <a:r>
              <a:rPr lang="en-AU" dirty="0"/>
              <a:t>P</a:t>
            </a:r>
            <a:r>
              <a:rPr lang="en-AU" dirty="0" smtClean="0"/>
              <a:t>ractical </a:t>
            </a:r>
            <a:r>
              <a:rPr lang="en-AU" dirty="0"/>
              <a:t>method to exchange a secret </a:t>
            </a:r>
            <a:r>
              <a:rPr lang="en-AU" dirty="0" smtClean="0"/>
              <a:t>key securely that can then be used for subsequent encryption of messages</a:t>
            </a:r>
          </a:p>
          <a:p>
            <a:pPr>
              <a:buClr>
                <a:srgbClr val="FFA015"/>
              </a:buClr>
            </a:pPr>
            <a:r>
              <a:rPr lang="en-US" dirty="0"/>
              <a:t>S</a:t>
            </a:r>
            <a:r>
              <a:rPr lang="en-US" dirty="0" smtClean="0"/>
              <a:t>ecurity </a:t>
            </a:r>
            <a:r>
              <a:rPr lang="en-US" dirty="0"/>
              <a:t>relies on difficulty of computing discrete logarithms </a:t>
            </a:r>
          </a:p>
        </p:txBody>
      </p:sp>
      <p:pic>
        <p:nvPicPr>
          <p:cNvPr id="4" name="Picture 3"/>
          <p:cNvPicPr>
            <a:picLocks noChangeAspect="1"/>
          </p:cNvPicPr>
          <p:nvPr/>
        </p:nvPicPr>
        <p:blipFill>
          <a:blip r:embed="rId3"/>
          <a:stretch>
            <a:fillRect/>
          </a:stretch>
        </p:blipFill>
        <p:spPr>
          <a:xfrm>
            <a:off x="7236296" y="5105400"/>
            <a:ext cx="1752600" cy="175260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41500" y="0"/>
            <a:ext cx="5449141" cy="685800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smtClean="0"/>
              <a:t>Chapter 21</a:t>
            </a:r>
            <a:endParaRPr lang="en-US" dirty="0"/>
          </a:p>
        </p:txBody>
      </p:sp>
      <p:sp>
        <p:nvSpPr>
          <p:cNvPr id="13" name="Subtitle 12"/>
          <p:cNvSpPr>
            <a:spLocks noGrp="1"/>
          </p:cNvSpPr>
          <p:nvPr>
            <p:ph type="subTitle" idx="1"/>
          </p:nvPr>
        </p:nvSpPr>
        <p:spPr/>
        <p:txBody>
          <a:bodyPr>
            <a:normAutofit/>
          </a:bodyPr>
          <a:lstStyle/>
          <a:p>
            <a:r>
              <a:rPr lang="en-US" sz="3200" dirty="0" smtClean="0"/>
              <a:t>Public</a:t>
            </a:r>
            <a:r>
              <a:rPr lang="en-US" sz="3200" dirty="0"/>
              <a:t>-Key Cryptography and Message Authentication</a:t>
            </a:r>
          </a:p>
          <a:p>
            <a:pPr algn="ctr"/>
            <a:endParaRPr lang="en-US" sz="3200" dirty="0" smtClean="0"/>
          </a:p>
          <a:p>
            <a:endParaRPr lang="en-US" dirty="0"/>
          </a:p>
        </p:txBody>
      </p:sp>
      <p:sp>
        <p:nvSpPr>
          <p:cNvPr id="7" name="TextBox 6"/>
          <p:cNvSpPr txBox="1"/>
          <p:nvPr/>
        </p:nvSpPr>
        <p:spPr>
          <a:xfrm>
            <a:off x="4644935" y="1979452"/>
            <a:ext cx="184666" cy="369332"/>
          </a:xfrm>
          <a:prstGeom prst="rect">
            <a:avLst/>
          </a:prstGeom>
          <a:noFill/>
        </p:spPr>
        <p:txBody>
          <a:bodyPr wrap="none" rtlCol="0">
            <a:spAutoFit/>
          </a:bodyPr>
          <a:lstStyle/>
          <a:p>
            <a:endParaRPr lang="en-US" dirty="0">
              <a:solidFill>
                <a:prstClr val="white"/>
              </a:solidFill>
              <a:latin typeface="Arial" pitchFamily="-107" charset="0"/>
            </a:endParaRPr>
          </a:p>
        </p:txBody>
      </p:sp>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275856" y="908720"/>
            <a:ext cx="2592288" cy="2221260"/>
          </a:xfrm>
          <a:prstGeom prst="round1Rect">
            <a:avLst/>
          </a:prstGeom>
          <a:effectLst>
            <a:softEdge rad="12700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a:xfrm>
            <a:off x="0" y="-99392"/>
            <a:ext cx="9144000" cy="1295400"/>
          </a:xfrm>
        </p:spPr>
        <p:txBody>
          <a:bodyPr/>
          <a:lstStyle/>
          <a:p>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Diffie-Hellman Example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004102035"/>
              </p:ext>
            </p:extLst>
          </p:nvPr>
        </p:nvGraphicFramePr>
        <p:xfrm>
          <a:off x="609600" y="1524000"/>
          <a:ext cx="8534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8341" y="2326556"/>
            <a:ext cx="184666" cy="369332"/>
          </a:xfrm>
          <a:prstGeom prst="rect">
            <a:avLst/>
          </a:prstGeom>
          <a:noFill/>
        </p:spPr>
        <p:txBody>
          <a:bodyPr wrap="none" rtlCol="0">
            <a:spAutoFit/>
          </a:bodyPr>
          <a:lstStyle/>
          <a:p>
            <a:endParaRPr lang="en-US" dirty="0"/>
          </a:p>
        </p:txBody>
      </p:sp>
      <p:pic>
        <p:nvPicPr>
          <p:cNvPr id="5" name="Picture 4" descr="f8.pdf"/>
          <p:cNvPicPr>
            <a:picLocks noChangeAspect="1"/>
          </p:cNvPicPr>
          <p:nvPr/>
        </p:nvPicPr>
        <p:blipFill rotWithShape="1">
          <a:blip r:embed="rId3">
            <a:extLst>
              <a:ext uri="{28A0092B-C50C-407E-A947-70E740481C1C}">
                <a14:useLocalDpi xmlns:a14="http://schemas.microsoft.com/office/drawing/2010/main" val="0"/>
              </a:ext>
            </a:extLst>
          </a:blip>
          <a:srcRect b="21073"/>
          <a:stretch/>
        </p:blipFill>
        <p:spPr>
          <a:xfrm>
            <a:off x="1403648" y="218464"/>
            <a:ext cx="6336704" cy="647235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67544" y="-387424"/>
            <a:ext cx="8229600" cy="1600200"/>
          </a:xfrm>
        </p:spPr>
        <p:txBody>
          <a:bodyPr/>
          <a:lstStyle/>
          <a:p>
            <a:r>
              <a:rPr lang="en-US" dirty="0">
                <a:solidFill>
                  <a:schemeClr val="accent6">
                    <a:lumMod val="40000"/>
                    <a:lumOff val="60000"/>
                  </a:schemeClr>
                </a:solidFill>
              </a:rPr>
              <a:t>Man-in-the-Middle Attack</a:t>
            </a:r>
          </a:p>
        </p:txBody>
      </p:sp>
      <p:sp>
        <p:nvSpPr>
          <p:cNvPr id="241667" name="Rectangle 3"/>
          <p:cNvSpPr>
            <a:spLocks noGrp="1" noChangeArrowheads="1"/>
          </p:cNvSpPr>
          <p:nvPr>
            <p:ph idx="1"/>
          </p:nvPr>
        </p:nvSpPr>
        <p:spPr>
          <a:xfrm>
            <a:off x="457200" y="1556792"/>
            <a:ext cx="8305800" cy="5301208"/>
          </a:xfrm>
        </p:spPr>
        <p:txBody>
          <a:bodyPr>
            <a:normAutofit lnSpcReduction="10000"/>
          </a:bodyPr>
          <a:lstStyle/>
          <a:p>
            <a:pPr marL="533400" indent="-533400">
              <a:lnSpc>
                <a:spcPct val="90000"/>
              </a:lnSpc>
              <a:buClr>
                <a:schemeClr val="accent6">
                  <a:lumMod val="60000"/>
                  <a:lumOff val="40000"/>
                </a:schemeClr>
              </a:buClr>
            </a:pPr>
            <a:r>
              <a:rPr lang="en-US" sz="2800" dirty="0"/>
              <a:t>A</a:t>
            </a:r>
            <a:r>
              <a:rPr lang="en-US" sz="2800" dirty="0" smtClean="0"/>
              <a:t>ttack </a:t>
            </a:r>
            <a:r>
              <a:rPr lang="en-US" sz="2800" dirty="0"/>
              <a:t>is:</a:t>
            </a:r>
          </a:p>
          <a:p>
            <a:pPr marL="1280160" lvl="1" indent="-457200">
              <a:lnSpc>
                <a:spcPct val="90000"/>
              </a:lnSpc>
              <a:spcAft>
                <a:spcPts val="600"/>
              </a:spcAft>
              <a:buFont typeface="Times" pitchFamily="-110" charset="0"/>
              <a:buAutoNum type="arabicPeriod"/>
            </a:pPr>
            <a:r>
              <a:rPr lang="en-US" sz="2400" dirty="0"/>
              <a:t>Darth generates private keys</a:t>
            </a:r>
            <a:r>
              <a:rPr lang="en-US" sz="2400" i="1" dirty="0"/>
              <a:t> X</a:t>
            </a:r>
            <a:r>
              <a:rPr lang="en-US" sz="2400" i="1" baseline="-25000" dirty="0"/>
              <a:t>D</a:t>
            </a:r>
            <a:r>
              <a:rPr lang="en-US" sz="2400" baseline="-25000" dirty="0"/>
              <a:t>1</a:t>
            </a:r>
            <a:r>
              <a:rPr lang="en-US" sz="2400" dirty="0"/>
              <a:t> </a:t>
            </a:r>
            <a:r>
              <a:rPr lang="en-US" sz="2400" dirty="0" smtClean="0"/>
              <a:t>and </a:t>
            </a:r>
            <a:r>
              <a:rPr lang="en-US" sz="2400" i="1" dirty="0"/>
              <a:t>X</a:t>
            </a:r>
            <a:r>
              <a:rPr lang="en-US" sz="2400" i="1" baseline="-25000" dirty="0"/>
              <a:t>D</a:t>
            </a:r>
            <a:r>
              <a:rPr lang="en-US" sz="2400" baseline="-25000" dirty="0"/>
              <a:t>2</a:t>
            </a:r>
            <a:r>
              <a:rPr lang="en-US" sz="2400" dirty="0"/>
              <a:t>, and their  public keys</a:t>
            </a:r>
            <a:r>
              <a:rPr lang="en-US" sz="2400" i="1" dirty="0"/>
              <a:t> Y</a:t>
            </a:r>
            <a:r>
              <a:rPr lang="en-US" sz="2400" i="1" baseline="-25000" dirty="0"/>
              <a:t>D</a:t>
            </a:r>
            <a:r>
              <a:rPr lang="en-US" sz="2400" baseline="-25000" dirty="0"/>
              <a:t>1</a:t>
            </a:r>
            <a:r>
              <a:rPr lang="en-US" sz="2400" dirty="0"/>
              <a:t> </a:t>
            </a:r>
            <a:r>
              <a:rPr lang="en-US" sz="2400" dirty="0" smtClean="0"/>
              <a:t>and </a:t>
            </a:r>
            <a:r>
              <a:rPr lang="en-US" sz="2400" i="1" dirty="0"/>
              <a:t>Y</a:t>
            </a:r>
            <a:r>
              <a:rPr lang="en-US" sz="2400" i="1" baseline="-25000" dirty="0"/>
              <a:t>D</a:t>
            </a:r>
            <a:r>
              <a:rPr lang="en-US" sz="2400" baseline="-25000" dirty="0"/>
              <a:t>2</a:t>
            </a:r>
            <a:endParaRPr lang="en-US" sz="2400" dirty="0"/>
          </a:p>
          <a:p>
            <a:pPr marL="1280160" lvl="1" indent="-457200">
              <a:lnSpc>
                <a:spcPct val="90000"/>
              </a:lnSpc>
              <a:spcAft>
                <a:spcPts val="600"/>
              </a:spcAft>
              <a:buFont typeface="Times" pitchFamily="-110" charset="0"/>
              <a:buAutoNum type="arabicPeriod"/>
            </a:pPr>
            <a:r>
              <a:rPr lang="en-US" sz="2400" dirty="0"/>
              <a:t>Alice transmits </a:t>
            </a:r>
            <a:r>
              <a:rPr lang="en-US" sz="2400" i="1" dirty="0"/>
              <a:t>Y</a:t>
            </a:r>
            <a:r>
              <a:rPr lang="en-US" sz="2400" i="1" baseline="-25000" dirty="0"/>
              <a:t>A</a:t>
            </a:r>
            <a:r>
              <a:rPr lang="en-US" sz="2400" dirty="0"/>
              <a:t> to Bob</a:t>
            </a:r>
          </a:p>
          <a:p>
            <a:pPr marL="1280160" lvl="1" indent="-457200">
              <a:lnSpc>
                <a:spcPct val="90000"/>
              </a:lnSpc>
              <a:spcAft>
                <a:spcPts val="600"/>
              </a:spcAft>
              <a:buFont typeface="Times" pitchFamily="-110" charset="0"/>
              <a:buAutoNum type="arabicPeriod"/>
            </a:pPr>
            <a:r>
              <a:rPr lang="en-US" sz="2400" dirty="0"/>
              <a:t>Darth intercepts </a:t>
            </a:r>
            <a:r>
              <a:rPr lang="en-US" sz="2400" i="1" dirty="0"/>
              <a:t>Y</a:t>
            </a:r>
            <a:r>
              <a:rPr lang="en-US" sz="2400" i="1" baseline="-25000" dirty="0"/>
              <a:t>A</a:t>
            </a:r>
            <a:r>
              <a:rPr lang="en-US" sz="2400" dirty="0"/>
              <a:t> and transmits </a:t>
            </a:r>
            <a:r>
              <a:rPr lang="en-US" sz="2400" i="1" dirty="0"/>
              <a:t>Y</a:t>
            </a:r>
            <a:r>
              <a:rPr lang="en-US" sz="2400" i="1" baseline="-25000" dirty="0"/>
              <a:t>D</a:t>
            </a:r>
            <a:r>
              <a:rPr lang="en-US" sz="2400" baseline="-25000" dirty="0"/>
              <a:t>1</a:t>
            </a:r>
            <a:r>
              <a:rPr lang="en-US" sz="2400" dirty="0"/>
              <a:t> to Bob. Darth also calculates K2</a:t>
            </a:r>
          </a:p>
          <a:p>
            <a:pPr marL="1280160" lvl="1" indent="-457200">
              <a:lnSpc>
                <a:spcPct val="90000"/>
              </a:lnSpc>
              <a:spcAft>
                <a:spcPts val="600"/>
              </a:spcAft>
              <a:buFont typeface="Times" pitchFamily="-110" charset="0"/>
              <a:buAutoNum type="arabicPeriod"/>
            </a:pPr>
            <a:r>
              <a:rPr lang="en-US" sz="2400" dirty="0"/>
              <a:t>Bob receives </a:t>
            </a:r>
            <a:r>
              <a:rPr lang="en-US" sz="2400" i="1" dirty="0"/>
              <a:t>Y</a:t>
            </a:r>
            <a:r>
              <a:rPr lang="en-US" sz="2400" i="1" baseline="-25000" dirty="0"/>
              <a:t>D</a:t>
            </a:r>
            <a:r>
              <a:rPr lang="en-US" sz="2400" baseline="-25000" dirty="0"/>
              <a:t>1</a:t>
            </a:r>
            <a:r>
              <a:rPr lang="en-US" sz="2400" dirty="0"/>
              <a:t> and calculates  K1</a:t>
            </a:r>
          </a:p>
          <a:p>
            <a:pPr marL="1280160" lvl="1" indent="-457200">
              <a:lnSpc>
                <a:spcPct val="90000"/>
              </a:lnSpc>
              <a:spcAft>
                <a:spcPts val="600"/>
              </a:spcAft>
              <a:buFont typeface="Times" pitchFamily="-110" charset="0"/>
              <a:buAutoNum type="arabicPeriod"/>
            </a:pPr>
            <a:r>
              <a:rPr lang="en-US" sz="2400" dirty="0"/>
              <a:t>Bob transmits </a:t>
            </a:r>
            <a:r>
              <a:rPr lang="en-US" sz="2400" i="1" dirty="0"/>
              <a:t>X</a:t>
            </a:r>
            <a:r>
              <a:rPr lang="en-US" sz="2400" i="1" baseline="-25000" dirty="0"/>
              <a:t>A</a:t>
            </a:r>
            <a:r>
              <a:rPr lang="en-US" sz="2400" dirty="0"/>
              <a:t> to Alice</a:t>
            </a:r>
          </a:p>
          <a:p>
            <a:pPr marL="1280160" lvl="1" indent="-457200">
              <a:lnSpc>
                <a:spcPct val="90000"/>
              </a:lnSpc>
              <a:spcAft>
                <a:spcPts val="600"/>
              </a:spcAft>
              <a:buFont typeface="Times" pitchFamily="-110" charset="0"/>
              <a:buAutoNum type="arabicPeriod"/>
            </a:pPr>
            <a:r>
              <a:rPr lang="en-US" sz="2400" dirty="0"/>
              <a:t>Darth intercepts </a:t>
            </a:r>
            <a:r>
              <a:rPr lang="en-US" sz="2400" i="1" dirty="0"/>
              <a:t>X</a:t>
            </a:r>
            <a:r>
              <a:rPr lang="en-US" sz="2400" i="1" baseline="-25000" dirty="0"/>
              <a:t>A</a:t>
            </a:r>
            <a:r>
              <a:rPr lang="en-US" sz="2400" dirty="0"/>
              <a:t> and transmits </a:t>
            </a:r>
            <a:r>
              <a:rPr lang="en-US" sz="2400" i="1" dirty="0"/>
              <a:t>Y</a:t>
            </a:r>
            <a:r>
              <a:rPr lang="en-US" sz="2400" i="1" baseline="-25000" dirty="0"/>
              <a:t>D</a:t>
            </a:r>
            <a:r>
              <a:rPr lang="en-US" sz="2400" baseline="-25000" dirty="0"/>
              <a:t>2</a:t>
            </a:r>
            <a:r>
              <a:rPr lang="en-US" sz="2400" dirty="0"/>
              <a:t>  to Alice. Darth calculates K1</a:t>
            </a:r>
          </a:p>
          <a:p>
            <a:pPr marL="1280160" lvl="1" indent="-457200">
              <a:lnSpc>
                <a:spcPct val="90000"/>
              </a:lnSpc>
              <a:spcAft>
                <a:spcPts val="600"/>
              </a:spcAft>
              <a:buFont typeface="Times" pitchFamily="-110" charset="0"/>
              <a:buAutoNum type="arabicPeriod"/>
            </a:pPr>
            <a:r>
              <a:rPr lang="en-US" sz="2400" dirty="0"/>
              <a:t>Alice receives </a:t>
            </a:r>
            <a:r>
              <a:rPr lang="en-US" sz="2400" i="1" dirty="0"/>
              <a:t>Y</a:t>
            </a:r>
            <a:r>
              <a:rPr lang="en-US" sz="2400" i="1" baseline="-25000" dirty="0"/>
              <a:t>D</a:t>
            </a:r>
            <a:r>
              <a:rPr lang="en-US" sz="2400" baseline="-25000" dirty="0"/>
              <a:t>2</a:t>
            </a:r>
            <a:r>
              <a:rPr lang="en-US" sz="2400" dirty="0"/>
              <a:t> and calculates  K2</a:t>
            </a:r>
          </a:p>
          <a:p>
            <a:pPr marL="533400" indent="-533400">
              <a:buClr>
                <a:schemeClr val="accent6">
                  <a:lumMod val="60000"/>
                  <a:lumOff val="40000"/>
                </a:schemeClr>
              </a:buClr>
            </a:pPr>
            <a:r>
              <a:rPr lang="en-US" sz="2800" dirty="0"/>
              <a:t>All subsequent communications compromised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0" y="0"/>
            <a:ext cx="9144000" cy="1124744"/>
          </a:xfrm>
        </p:spPr>
        <p:txBody>
          <a:bodyPr/>
          <a:lstStyle/>
          <a:p>
            <a:r>
              <a:rPr lang="en-US" dirty="0">
                <a:solidFill>
                  <a:srgbClr val="FFB91D"/>
                </a:solidFill>
              </a:rPr>
              <a:t>Other Public-Key Algorithms</a:t>
            </a:r>
          </a:p>
        </p:txBody>
      </p:sp>
      <p:sp>
        <p:nvSpPr>
          <p:cNvPr id="4" name="Text Placeholder 3"/>
          <p:cNvSpPr>
            <a:spLocks noGrp="1"/>
          </p:cNvSpPr>
          <p:nvPr>
            <p:ph type="body" idx="1"/>
          </p:nvPr>
        </p:nvSpPr>
        <p:spPr>
          <a:xfrm>
            <a:off x="251520" y="1484784"/>
            <a:ext cx="4419600" cy="838200"/>
          </a:xfrm>
        </p:spPr>
        <p:txBody>
          <a:bodyPr/>
          <a:lstStyle/>
          <a:p>
            <a:r>
              <a:rPr lang="en-US" dirty="0" smtClean="0"/>
              <a:t>Digital Signature </a:t>
            </a:r>
          </a:p>
          <a:p>
            <a:r>
              <a:rPr lang="en-US" dirty="0" smtClean="0"/>
              <a:t>Standard (DSS)</a:t>
            </a:r>
            <a:endParaRPr lang="en-US" dirty="0"/>
          </a:p>
        </p:txBody>
      </p:sp>
      <p:sp>
        <p:nvSpPr>
          <p:cNvPr id="5" name="Text Placeholder 4"/>
          <p:cNvSpPr>
            <a:spLocks noGrp="1"/>
          </p:cNvSpPr>
          <p:nvPr>
            <p:ph type="body" sz="quarter" idx="3"/>
          </p:nvPr>
        </p:nvSpPr>
        <p:spPr>
          <a:xfrm>
            <a:off x="4716016" y="1484784"/>
            <a:ext cx="3931920" cy="932330"/>
          </a:xfrm>
        </p:spPr>
        <p:txBody>
          <a:bodyPr/>
          <a:lstStyle/>
          <a:p>
            <a:r>
              <a:rPr lang="en-US" dirty="0" smtClean="0"/>
              <a:t>Elliptic-Curve Cryptography (ECC)</a:t>
            </a:r>
            <a:endParaRPr lang="en-US" dirty="0"/>
          </a:p>
        </p:txBody>
      </p:sp>
      <p:sp>
        <p:nvSpPr>
          <p:cNvPr id="243715" name="Rectangle 3"/>
          <p:cNvSpPr>
            <a:spLocks noGrp="1" noChangeArrowheads="1"/>
          </p:cNvSpPr>
          <p:nvPr>
            <p:ph sz="quarter" idx="13"/>
          </p:nvPr>
        </p:nvSpPr>
        <p:spPr>
          <a:xfrm>
            <a:off x="533400" y="2420888"/>
            <a:ext cx="3931920" cy="4437112"/>
          </a:xfrm>
        </p:spPr>
        <p:txBody>
          <a:bodyPr>
            <a:normAutofit fontScale="70000" lnSpcReduction="20000"/>
          </a:bodyPr>
          <a:lstStyle/>
          <a:p>
            <a:pPr>
              <a:lnSpc>
                <a:spcPct val="90000"/>
              </a:lnSpc>
              <a:buNone/>
            </a:pPr>
            <a:r>
              <a:rPr lang="en-US" dirty="0" smtClean="0"/>
              <a:t> </a:t>
            </a:r>
            <a:endParaRPr lang="en-US" dirty="0"/>
          </a:p>
          <a:p>
            <a:pPr marL="342900" lvl="1" indent="-342900">
              <a:lnSpc>
                <a:spcPct val="110000"/>
              </a:lnSpc>
              <a:spcBef>
                <a:spcPts val="1032"/>
              </a:spcBef>
              <a:buClr>
                <a:srgbClr val="FFA015"/>
              </a:buClr>
              <a:buSzPct val="160000"/>
              <a:buFont typeface="Arial"/>
              <a:buChar char="•"/>
            </a:pPr>
            <a:r>
              <a:rPr lang="en-US" sz="2600" dirty="0"/>
              <a:t>FIPS PUB 186 </a:t>
            </a:r>
          </a:p>
          <a:p>
            <a:pPr marL="342900" lvl="1" indent="-342900">
              <a:lnSpc>
                <a:spcPct val="110000"/>
              </a:lnSpc>
              <a:spcBef>
                <a:spcPts val="1032"/>
              </a:spcBef>
              <a:buClr>
                <a:srgbClr val="FFA015"/>
              </a:buClr>
              <a:buSzPct val="160000"/>
              <a:buFont typeface="Arial"/>
              <a:buChar char="•"/>
            </a:pPr>
            <a:r>
              <a:rPr lang="en-US" sz="2600" dirty="0"/>
              <a:t>Makes use of SHA-1 and the Digital Signature Algorithm (DSA)</a:t>
            </a:r>
          </a:p>
          <a:p>
            <a:pPr marL="342900" lvl="1" indent="-342900">
              <a:lnSpc>
                <a:spcPct val="110000"/>
              </a:lnSpc>
              <a:spcBef>
                <a:spcPts val="1032"/>
              </a:spcBef>
              <a:buClr>
                <a:srgbClr val="FFA015"/>
              </a:buClr>
              <a:buSzPct val="160000"/>
              <a:buFont typeface="Arial"/>
              <a:buChar char="•"/>
            </a:pPr>
            <a:r>
              <a:rPr lang="en-US" sz="2600" dirty="0"/>
              <a:t>Originally proposed in 1991, revised in 1993 due to security concerns, and another minor revision in 1996</a:t>
            </a:r>
          </a:p>
          <a:p>
            <a:pPr marL="342900" lvl="1" indent="-342900">
              <a:lnSpc>
                <a:spcPct val="110000"/>
              </a:lnSpc>
              <a:spcBef>
                <a:spcPts val="1032"/>
              </a:spcBef>
              <a:buClr>
                <a:srgbClr val="FFA015"/>
              </a:buClr>
              <a:buSzPct val="160000"/>
              <a:buFont typeface="Arial"/>
              <a:buChar char="•"/>
            </a:pPr>
            <a:r>
              <a:rPr lang="en-US" sz="2600" dirty="0"/>
              <a:t>Cannot be used for encryption or key exchange</a:t>
            </a:r>
          </a:p>
          <a:p>
            <a:pPr marL="342900" lvl="1" indent="-342900">
              <a:lnSpc>
                <a:spcPct val="110000"/>
              </a:lnSpc>
              <a:spcBef>
                <a:spcPts val="1032"/>
              </a:spcBef>
              <a:buClr>
                <a:srgbClr val="FFA015"/>
              </a:buClr>
              <a:buSzPct val="160000"/>
              <a:buFont typeface="Arial"/>
              <a:buChar char="•"/>
            </a:pPr>
            <a:r>
              <a:rPr lang="en-US" sz="2600" dirty="0"/>
              <a:t>Uses an algorithm that is designed to provide only the digital signature function</a:t>
            </a:r>
          </a:p>
        </p:txBody>
      </p:sp>
      <p:sp>
        <p:nvSpPr>
          <p:cNvPr id="6" name="Content Placeholder 5"/>
          <p:cNvSpPr>
            <a:spLocks noGrp="1"/>
          </p:cNvSpPr>
          <p:nvPr>
            <p:ph sz="quarter" idx="14"/>
          </p:nvPr>
        </p:nvSpPr>
        <p:spPr>
          <a:xfrm>
            <a:off x="4724400" y="2780928"/>
            <a:ext cx="3931920" cy="3790201"/>
          </a:xfrm>
        </p:spPr>
        <p:txBody>
          <a:bodyPr/>
          <a:lstStyle/>
          <a:p>
            <a:pPr marL="342900" lvl="1" indent="-342900">
              <a:lnSpc>
                <a:spcPct val="90000"/>
              </a:lnSpc>
              <a:spcBef>
                <a:spcPts val="1032"/>
              </a:spcBef>
              <a:buClr>
                <a:srgbClr val="FFA015"/>
              </a:buClr>
              <a:buSzPct val="160000"/>
              <a:buFont typeface="Arial"/>
              <a:buChar char="•"/>
            </a:pPr>
            <a:r>
              <a:rPr lang="en-US" dirty="0"/>
              <a:t>E</a:t>
            </a:r>
            <a:r>
              <a:rPr lang="en-US" dirty="0" smtClean="0"/>
              <a:t>qual security for smaller bit size than RSA</a:t>
            </a:r>
          </a:p>
          <a:p>
            <a:pPr marL="342900" lvl="1" indent="-342900">
              <a:lnSpc>
                <a:spcPct val="90000"/>
              </a:lnSpc>
              <a:spcBef>
                <a:spcPts val="1032"/>
              </a:spcBef>
              <a:buClr>
                <a:srgbClr val="FFA015"/>
              </a:buClr>
              <a:buSzPct val="160000"/>
              <a:buFont typeface="Arial"/>
              <a:buChar char="•"/>
            </a:pPr>
            <a:r>
              <a:rPr lang="en-US" dirty="0"/>
              <a:t>S</a:t>
            </a:r>
            <a:r>
              <a:rPr lang="en-US" dirty="0" smtClean="0"/>
              <a:t>een in standards such as IEEE P1363</a:t>
            </a:r>
          </a:p>
          <a:p>
            <a:pPr marL="342900" lvl="1" indent="-342900">
              <a:lnSpc>
                <a:spcPct val="90000"/>
              </a:lnSpc>
              <a:spcBef>
                <a:spcPts val="1032"/>
              </a:spcBef>
              <a:buClr>
                <a:srgbClr val="FFA015"/>
              </a:buClr>
              <a:buSzPct val="160000"/>
              <a:buFont typeface="Arial"/>
              <a:buChar char="•"/>
            </a:pPr>
            <a:r>
              <a:rPr lang="en-US" dirty="0"/>
              <a:t>C</a:t>
            </a:r>
            <a:r>
              <a:rPr lang="en-US" dirty="0" smtClean="0"/>
              <a:t>onfidence level in ECC is not yet as high as that in RSA</a:t>
            </a:r>
          </a:p>
          <a:p>
            <a:pPr marL="342900" lvl="1" indent="-342900">
              <a:lnSpc>
                <a:spcPct val="90000"/>
              </a:lnSpc>
              <a:spcBef>
                <a:spcPts val="1032"/>
              </a:spcBef>
              <a:buClr>
                <a:srgbClr val="FFA015"/>
              </a:buClr>
              <a:buSzPct val="160000"/>
              <a:buFont typeface="Arial"/>
              <a:buChar char="•"/>
            </a:pPr>
            <a:r>
              <a:rPr lang="en-US" dirty="0"/>
              <a:t>B</a:t>
            </a:r>
            <a:r>
              <a:rPr lang="en-US" dirty="0" smtClean="0"/>
              <a:t>ased on a mathematical construct known as the elliptic curve</a:t>
            </a:r>
          </a:p>
          <a:p>
            <a:endParaRPr lang="en-US" dirty="0"/>
          </a:p>
        </p:txBody>
      </p:sp>
      <p:pic>
        <p:nvPicPr>
          <p:cNvPr id="3" name="Picture 2"/>
          <p:cNvPicPr>
            <a:picLocks noChangeAspect="1"/>
          </p:cNvPicPr>
          <p:nvPr/>
        </p:nvPicPr>
        <p:blipFill>
          <a:blip r:embed="rId3"/>
          <a:stretch>
            <a:fillRect/>
          </a:stretch>
        </p:blipFill>
        <p:spPr>
          <a:xfrm rot="20170050">
            <a:off x="6757772" y="5161450"/>
            <a:ext cx="1699539" cy="1197868"/>
          </a:xfrm>
          <a:prstGeom prst="rect">
            <a:avLst/>
          </a:prstGeom>
        </p:spPr>
      </p:pic>
      <p:pic>
        <p:nvPicPr>
          <p:cNvPr id="7" name="Picture 6"/>
          <p:cNvPicPr>
            <a:picLocks noChangeAspect="1"/>
          </p:cNvPicPr>
          <p:nvPr/>
        </p:nvPicPr>
        <p:blipFill>
          <a:blip r:embed="rId4"/>
          <a:stretch>
            <a:fillRect/>
          </a:stretch>
        </p:blipFill>
        <p:spPr>
          <a:xfrm rot="751456">
            <a:off x="6310970" y="5458154"/>
            <a:ext cx="2222135" cy="1007368"/>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5416"/>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580112" y="1556792"/>
            <a:ext cx="3210580" cy="5805264"/>
          </a:xfrm>
        </p:spPr>
        <p:txBody>
          <a:bodyPr>
            <a:normAutofit/>
          </a:bodyPr>
          <a:lstStyle/>
          <a:p>
            <a:pPr marL="342900" lvl="1" indent="-342900">
              <a:buFont typeface="Arial" pitchFamily="34" charset="0"/>
              <a:buChar char="•"/>
            </a:pPr>
            <a:r>
              <a:rPr lang="en-AU" sz="2800" dirty="0"/>
              <a:t>The RSA public-key encryption algorithm</a:t>
            </a:r>
          </a:p>
          <a:p>
            <a:pPr lvl="1"/>
            <a:r>
              <a:rPr lang="en-AU" sz="2000" dirty="0"/>
              <a:t>Description of the algorithm</a:t>
            </a:r>
          </a:p>
          <a:p>
            <a:pPr lvl="1"/>
            <a:r>
              <a:rPr lang="en-AU" sz="2000" dirty="0"/>
              <a:t>The security of </a:t>
            </a:r>
            <a:r>
              <a:rPr lang="en-AU" sz="2000" dirty="0" smtClean="0"/>
              <a:t>RSA</a:t>
            </a:r>
          </a:p>
          <a:p>
            <a:r>
              <a:rPr lang="en-US" sz="2800" dirty="0"/>
              <a:t>HMAC</a:t>
            </a:r>
          </a:p>
          <a:p>
            <a:pPr lvl="1"/>
            <a:r>
              <a:rPr lang="en-US" sz="2000" dirty="0"/>
              <a:t>HMAC design objectives</a:t>
            </a:r>
          </a:p>
          <a:p>
            <a:pPr lvl="1"/>
            <a:r>
              <a:rPr lang="en-US" sz="2000" dirty="0"/>
              <a:t>HMAC algorithm</a:t>
            </a:r>
          </a:p>
          <a:p>
            <a:pPr lvl="1"/>
            <a:r>
              <a:rPr lang="en-US" sz="2000" dirty="0"/>
              <a:t>Security of </a:t>
            </a:r>
            <a:r>
              <a:rPr lang="en-US" sz="2000" dirty="0" smtClean="0"/>
              <a:t>HMAC</a:t>
            </a:r>
            <a:endParaRPr lang="en-US" sz="2000" dirty="0"/>
          </a:p>
        </p:txBody>
      </p:sp>
      <p:sp>
        <p:nvSpPr>
          <p:cNvPr id="2" name="Content Placeholder 1"/>
          <p:cNvSpPr>
            <a:spLocks noGrp="1"/>
          </p:cNvSpPr>
          <p:nvPr>
            <p:ph sz="quarter" idx="13"/>
          </p:nvPr>
        </p:nvSpPr>
        <p:spPr>
          <a:xfrm>
            <a:off x="179512" y="1484784"/>
            <a:ext cx="3816424" cy="5301208"/>
          </a:xfrm>
        </p:spPr>
        <p:txBody>
          <a:bodyPr>
            <a:normAutofit fontScale="92500" lnSpcReduction="10000"/>
          </a:bodyPr>
          <a:lstStyle/>
          <a:p>
            <a:r>
              <a:rPr lang="en-US" sz="3000" dirty="0" smtClean="0"/>
              <a:t>Secure hash functions</a:t>
            </a:r>
          </a:p>
          <a:p>
            <a:pPr lvl="1"/>
            <a:r>
              <a:rPr lang="en-US" sz="2200" dirty="0" smtClean="0"/>
              <a:t>Simple hash functions</a:t>
            </a:r>
          </a:p>
          <a:p>
            <a:pPr lvl="1"/>
            <a:r>
              <a:rPr lang="en-US" sz="2200" dirty="0" smtClean="0"/>
              <a:t>The SHA secure hash function</a:t>
            </a:r>
          </a:p>
          <a:p>
            <a:pPr lvl="1"/>
            <a:r>
              <a:rPr lang="en-US" sz="2200" dirty="0" smtClean="0"/>
              <a:t>SHA-3</a:t>
            </a:r>
          </a:p>
          <a:p>
            <a:pPr marL="342900" lvl="1" indent="-342900">
              <a:buFont typeface="Arial" pitchFamily="34" charset="0"/>
              <a:buChar char="•"/>
            </a:pPr>
            <a:r>
              <a:rPr lang="en-AU" sz="3000" dirty="0" err="1" smtClean="0"/>
              <a:t>Diffie</a:t>
            </a:r>
            <a:r>
              <a:rPr lang="en-AU" sz="3000" dirty="0"/>
              <a:t>-Hellman and other asymmetric algorithms</a:t>
            </a:r>
          </a:p>
          <a:p>
            <a:pPr lvl="1"/>
            <a:r>
              <a:rPr lang="en-AU" sz="2200" dirty="0" err="1"/>
              <a:t>Diffie-Helman</a:t>
            </a:r>
            <a:r>
              <a:rPr lang="en-AU" sz="2200" dirty="0"/>
              <a:t> key exchange</a:t>
            </a:r>
          </a:p>
          <a:p>
            <a:pPr lvl="1"/>
            <a:r>
              <a:rPr lang="en-AU" sz="2200" dirty="0"/>
              <a:t>Other public-key cryptography algorithms</a:t>
            </a:r>
          </a:p>
          <a:p>
            <a:pPr lvl="1"/>
            <a:endParaRPr lang="en-US" sz="2000" dirty="0"/>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r="-1190"/>
          <a:stretch/>
        </p:blipFill>
        <p:spPr>
          <a:xfrm>
            <a:off x="3779912" y="2564904"/>
            <a:ext cx="1872208" cy="1604244"/>
          </a:xfrm>
          <a:prstGeom prst="round1Rect">
            <a:avLst/>
          </a:prstGeom>
          <a:effectLst>
            <a:softEdge rad="127000"/>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572554275"/>
              </p:ext>
            </p:extLst>
          </p:nvPr>
        </p:nvGraphicFramePr>
        <p:xfrm>
          <a:off x="148569" y="1124744"/>
          <a:ext cx="8708630" cy="4536504"/>
        </p:xfrm>
        <a:graphic>
          <a:graphicData uri="http://schemas.openxmlformats.org/presentationml/2006/ole">
            <mc:AlternateContent xmlns:mc="http://schemas.openxmlformats.org/markup-compatibility/2006">
              <mc:Choice xmlns:v="urn:schemas-microsoft-com:vml" Requires="v">
                <p:oleObj spid="_x0000_s1036" name="Document" r:id="rId5" imgW="6070600" imgH="3162300" progId="Word.Document.12">
                  <p:embed/>
                </p:oleObj>
              </mc:Choice>
              <mc:Fallback>
                <p:oleObj name="Document" r:id="rId5" imgW="6070600" imgH="3162300" progId="Word.Document.12">
                  <p:embed/>
                  <p:pic>
                    <p:nvPicPr>
                      <p:cNvPr id="0" name=""/>
                      <p:cNvPicPr/>
                      <p:nvPr/>
                    </p:nvPicPr>
                    <p:blipFill>
                      <a:blip r:embed="rId6"/>
                      <a:stretch>
                        <a:fillRect/>
                      </a:stretch>
                    </p:blipFill>
                    <p:spPr>
                      <a:xfrm>
                        <a:off x="148569" y="1124744"/>
                        <a:ext cx="8708630" cy="4536504"/>
                      </a:xfrm>
                      <a:prstGeom prst="rect">
                        <a:avLst/>
                      </a:prstGeom>
                    </p:spPr>
                  </p:pic>
                </p:oleObj>
              </mc:Fallback>
            </mc:AlternateContent>
          </a:graphicData>
        </a:graphic>
      </p:graphicFrame>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dirty="0" smtClean="0">
                <a:solidFill>
                  <a:srgbClr val="FFB91D"/>
                </a:solidFill>
              </a:rPr>
              <a:t>Secure Hash Algorithm</a:t>
            </a:r>
            <a:br>
              <a:rPr lang="en-US" dirty="0" smtClean="0">
                <a:solidFill>
                  <a:srgbClr val="FFB91D"/>
                </a:solidFill>
              </a:rPr>
            </a:br>
            <a:r>
              <a:rPr lang="en-US" dirty="0" smtClean="0">
                <a:solidFill>
                  <a:srgbClr val="FFB91D"/>
                </a:solidFill>
              </a:rPr>
              <a:t>(SHA)</a:t>
            </a:r>
            <a:endParaRPr lang="en-US" dirty="0">
              <a:solidFill>
                <a:srgbClr val="FFB91D"/>
              </a:solidFill>
            </a:endParaRPr>
          </a:p>
        </p:txBody>
      </p:sp>
      <p:sp>
        <p:nvSpPr>
          <p:cNvPr id="210947" name="Rectangle 3"/>
          <p:cNvSpPr>
            <a:spLocks noGrp="1" noChangeArrowheads="1"/>
          </p:cNvSpPr>
          <p:nvPr>
            <p:ph idx="1"/>
          </p:nvPr>
        </p:nvSpPr>
        <p:spPr>
          <a:xfrm>
            <a:off x="467544" y="1988840"/>
            <a:ext cx="8229600" cy="4800600"/>
          </a:xfrm>
        </p:spPr>
        <p:txBody>
          <a:bodyPr>
            <a:normAutofit lnSpcReduction="10000"/>
          </a:bodyPr>
          <a:lstStyle/>
          <a:p>
            <a:pPr>
              <a:lnSpc>
                <a:spcPct val="90000"/>
              </a:lnSpc>
              <a:buClr>
                <a:srgbClr val="FFA015"/>
              </a:buClr>
            </a:pPr>
            <a:r>
              <a:rPr lang="en-AU" sz="2800" dirty="0"/>
              <a:t>SHA</a:t>
            </a:r>
            <a:r>
              <a:rPr lang="en-AU" sz="2800" dirty="0" smtClean="0"/>
              <a:t> was originally </a:t>
            </a:r>
            <a:r>
              <a:rPr lang="en-AU" sz="2800" dirty="0"/>
              <a:t>developed by </a:t>
            </a:r>
            <a:r>
              <a:rPr lang="en-AU" sz="2800" dirty="0" smtClean="0"/>
              <a:t>NIST</a:t>
            </a:r>
          </a:p>
          <a:p>
            <a:pPr>
              <a:lnSpc>
                <a:spcPct val="90000"/>
              </a:lnSpc>
              <a:buClr>
                <a:srgbClr val="FFA015"/>
              </a:buClr>
            </a:pPr>
            <a:r>
              <a:rPr lang="en-AU" sz="2800" dirty="0"/>
              <a:t>P</a:t>
            </a:r>
            <a:r>
              <a:rPr lang="en-AU" sz="2800" dirty="0" smtClean="0"/>
              <a:t>ublished as FIPS 180 in 1993</a:t>
            </a:r>
          </a:p>
          <a:p>
            <a:pPr>
              <a:lnSpc>
                <a:spcPct val="90000"/>
              </a:lnSpc>
              <a:buClr>
                <a:srgbClr val="FFA015"/>
              </a:buClr>
            </a:pPr>
            <a:r>
              <a:rPr lang="en-AU" sz="2800" dirty="0"/>
              <a:t>W</a:t>
            </a:r>
            <a:r>
              <a:rPr lang="en-AU" sz="2800" dirty="0" smtClean="0"/>
              <a:t>as </a:t>
            </a:r>
            <a:r>
              <a:rPr lang="en-AU" sz="2800" dirty="0"/>
              <a:t>revised in 1995 as SHA-1</a:t>
            </a:r>
            <a:endParaRPr lang="en-AU" sz="2800" dirty="0" smtClean="0"/>
          </a:p>
          <a:p>
            <a:pPr lvl="1"/>
            <a:r>
              <a:rPr lang="en-AU" sz="2000" dirty="0"/>
              <a:t>Produces 160-bit hash values </a:t>
            </a:r>
          </a:p>
          <a:p>
            <a:pPr>
              <a:lnSpc>
                <a:spcPct val="90000"/>
              </a:lnSpc>
              <a:buClr>
                <a:srgbClr val="FFA015"/>
              </a:buClr>
            </a:pPr>
            <a:r>
              <a:rPr lang="en-US" sz="2800" dirty="0"/>
              <a:t>NIST issued revised FIPS 180-2 in 2002</a:t>
            </a:r>
          </a:p>
          <a:p>
            <a:pPr lvl="1">
              <a:lnSpc>
                <a:spcPct val="90000"/>
              </a:lnSpc>
            </a:pPr>
            <a:r>
              <a:rPr lang="en-US" sz="2000" dirty="0"/>
              <a:t>A</a:t>
            </a:r>
            <a:r>
              <a:rPr lang="en-US" sz="2000" dirty="0" smtClean="0"/>
              <a:t>dds </a:t>
            </a:r>
            <a:r>
              <a:rPr lang="en-US" sz="2000" dirty="0"/>
              <a:t>3 additional versions of SHA </a:t>
            </a:r>
          </a:p>
          <a:p>
            <a:pPr lvl="1">
              <a:lnSpc>
                <a:spcPct val="90000"/>
              </a:lnSpc>
            </a:pPr>
            <a:r>
              <a:rPr lang="en-US" sz="2000" dirty="0"/>
              <a:t>SHA-256, SHA-384, SHA-512</a:t>
            </a:r>
          </a:p>
          <a:p>
            <a:pPr lvl="1">
              <a:lnSpc>
                <a:spcPct val="90000"/>
              </a:lnSpc>
            </a:pPr>
            <a:r>
              <a:rPr lang="en-US" sz="2000" dirty="0"/>
              <a:t>W</a:t>
            </a:r>
            <a:r>
              <a:rPr lang="en-US" sz="2000" dirty="0" smtClean="0"/>
              <a:t>ith </a:t>
            </a:r>
            <a:r>
              <a:rPr lang="en-US" sz="2000" dirty="0"/>
              <a:t>256/384/512-bit hash values</a:t>
            </a:r>
          </a:p>
          <a:p>
            <a:pPr lvl="1">
              <a:lnSpc>
                <a:spcPct val="90000"/>
              </a:lnSpc>
            </a:pPr>
            <a:r>
              <a:rPr lang="en-US" sz="2000" dirty="0"/>
              <a:t>S</a:t>
            </a:r>
            <a:r>
              <a:rPr lang="en-US" sz="2000" dirty="0" smtClean="0"/>
              <a:t>ame </a:t>
            </a:r>
            <a:r>
              <a:rPr lang="en-US" sz="2000" dirty="0"/>
              <a:t>basic structure as SHA-1 but greater security</a:t>
            </a:r>
            <a:endParaRPr lang="en-US" sz="2000" dirty="0" smtClean="0"/>
          </a:p>
          <a:p>
            <a:pPr>
              <a:lnSpc>
                <a:spcPct val="90000"/>
              </a:lnSpc>
              <a:buClr>
                <a:srgbClr val="FFA015"/>
              </a:buClr>
            </a:pPr>
            <a:r>
              <a:rPr lang="en-US" sz="2800" dirty="0"/>
              <a:t>In 2005 NIST announced the intention to phase out approval of SHA-1 and move to a reliance on the other SHA versions by 2010</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extLst>
              <p:ext uri="{D42A27DB-BD31-4B8C-83A1-F6EECF244321}">
                <p14:modId xmlns:p14="http://schemas.microsoft.com/office/powerpoint/2010/main" val="513931669"/>
              </p:ext>
            </p:extLst>
          </p:nvPr>
        </p:nvGraphicFramePr>
        <p:xfrm>
          <a:off x="251520" y="1052736"/>
          <a:ext cx="8703966" cy="4797175"/>
        </p:xfrm>
        <a:graphic>
          <a:graphicData uri="http://schemas.openxmlformats.org/presentationml/2006/ole">
            <mc:AlternateContent xmlns:mc="http://schemas.openxmlformats.org/markup-compatibility/2006">
              <mc:Choice xmlns:v="urn:schemas-microsoft-com:vml" Requires="v">
                <p:oleObj spid="_x0000_s60437" name="Document" r:id="rId5" imgW="6083300" imgH="3352800" progId="Word.Document.12">
                  <p:embed/>
                </p:oleObj>
              </mc:Choice>
              <mc:Fallback>
                <p:oleObj name="Document" r:id="rId5" imgW="6083300" imgH="3352800" progId="Word.Document.12">
                  <p:embed/>
                  <p:pic>
                    <p:nvPicPr>
                      <p:cNvPr id="0" name=""/>
                      <p:cNvPicPr/>
                      <p:nvPr/>
                    </p:nvPicPr>
                    <p:blipFill>
                      <a:blip r:embed="rId6"/>
                      <a:stretch>
                        <a:fillRect/>
                      </a:stretch>
                    </p:blipFill>
                    <p:spPr>
                      <a:xfrm>
                        <a:off x="251520" y="1052736"/>
                        <a:ext cx="8703966" cy="4797175"/>
                      </a:xfrm>
                      <a:prstGeom prst="rect">
                        <a:avLst/>
                      </a:prstGeom>
                    </p:spPr>
                  </p:pic>
                </p:oleObj>
              </mc:Fallback>
            </mc:AlternateContent>
          </a:graphicData>
        </a:graphic>
      </p:graphicFrame>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rotWithShape="1">
          <a:blip r:embed="rId3">
            <a:extLst>
              <a:ext uri="{28A0092B-C50C-407E-A947-70E740481C1C}">
                <a14:useLocalDpi xmlns:a14="http://schemas.microsoft.com/office/drawing/2010/main" val="0"/>
              </a:ext>
            </a:extLst>
          </a:blip>
          <a:srcRect l="1913" t="5366" b="3765"/>
          <a:stretch/>
        </p:blipFill>
        <p:spPr>
          <a:xfrm>
            <a:off x="179512" y="332656"/>
            <a:ext cx="8705320" cy="6231847"/>
          </a:xfrm>
          <a:prstGeom prst="rect">
            <a:avLst/>
          </a:prstGeom>
          <a:solidFill>
            <a:schemeClr val="tx1"/>
          </a:solidFill>
        </p:spPr>
      </p:pic>
    </p:spTree>
  </p:cSld>
  <p:clrMapOvr>
    <a:masterClrMapping/>
  </p:clrMapOvr>
  <p:transition>
    <p:wipe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7700" y="0"/>
            <a:ext cx="5299364" cy="6858000"/>
          </a:xfrm>
          <a:prstGeom prst="rect">
            <a:avLst/>
          </a:prstGeom>
          <a:solidFill>
            <a:schemeClr val="tx1"/>
          </a:solidFill>
        </p:spPr>
      </p:pic>
    </p:spTree>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71400"/>
            <a:ext cx="8229600" cy="1600200"/>
          </a:xfrm>
        </p:spPr>
        <p:txBody>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SHA-3</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217091" name="Rectangle 3"/>
          <p:cNvSpPr>
            <a:spLocks noGrp="1" noChangeArrowheads="1"/>
          </p:cNvSpPr>
          <p:nvPr>
            <p:ph idx="1"/>
          </p:nvPr>
        </p:nvSpPr>
        <p:spPr>
          <a:xfrm>
            <a:off x="457200" y="1752600"/>
            <a:ext cx="8229600" cy="2324472"/>
          </a:xfrm>
        </p:spPr>
        <p:txBody>
          <a:bodyPr>
            <a:normAutofit/>
          </a:bodyPr>
          <a:lstStyle/>
          <a:p>
            <a:pPr>
              <a:lnSpc>
                <a:spcPct val="90000"/>
              </a:lnSpc>
              <a:spcAft>
                <a:spcPts val="1200"/>
              </a:spcAft>
            </a:pPr>
            <a:r>
              <a:rPr lang="en-US" sz="2400" dirty="0" smtClean="0"/>
              <a:t>SHA-2 shares same structure and mathematical operations as its predecessors and causes concern</a:t>
            </a:r>
          </a:p>
          <a:p>
            <a:pPr>
              <a:lnSpc>
                <a:spcPct val="90000"/>
              </a:lnSpc>
              <a:spcAft>
                <a:spcPts val="1200"/>
              </a:spcAft>
            </a:pPr>
            <a:r>
              <a:rPr lang="en-US" dirty="0"/>
              <a:t>D</a:t>
            </a:r>
            <a:r>
              <a:rPr lang="en-US" dirty="0" smtClean="0"/>
              <a:t>ue to time required to replace SHA-2 should it become vulnerable, NIST announced in 2007 a competition to produce SHA-3</a:t>
            </a:r>
          </a:p>
        </p:txBody>
      </p:sp>
      <p:graphicFrame>
        <p:nvGraphicFramePr>
          <p:cNvPr id="4" name="Diagram 3"/>
          <p:cNvGraphicFramePr/>
          <p:nvPr>
            <p:extLst>
              <p:ext uri="{D42A27DB-BD31-4B8C-83A1-F6EECF244321}">
                <p14:modId xmlns:p14="http://schemas.microsoft.com/office/powerpoint/2010/main" val="4290213371"/>
              </p:ext>
            </p:extLst>
          </p:nvPr>
        </p:nvGraphicFramePr>
        <p:xfrm>
          <a:off x="899592" y="4149080"/>
          <a:ext cx="7344816" cy="2474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dirty="0">
                <a:solidFill>
                  <a:schemeClr val="accent6">
                    <a:lumMod val="40000"/>
                    <a:lumOff val="60000"/>
                  </a:schemeClr>
                </a:solidFill>
              </a:rPr>
              <a:t>HMAC</a:t>
            </a:r>
          </a:p>
        </p:txBody>
      </p:sp>
      <p:sp>
        <p:nvSpPr>
          <p:cNvPr id="219139" name="Rectangle 3"/>
          <p:cNvSpPr>
            <a:spLocks noGrp="1" noChangeArrowheads="1"/>
          </p:cNvSpPr>
          <p:nvPr>
            <p:ph idx="1"/>
          </p:nvPr>
        </p:nvSpPr>
        <p:spPr>
          <a:xfrm>
            <a:off x="467544" y="2132856"/>
            <a:ext cx="8229600" cy="4572000"/>
          </a:xfrm>
        </p:spPr>
        <p:txBody>
          <a:bodyPr>
            <a:normAutofit/>
          </a:bodyPr>
          <a:lstStyle/>
          <a:p>
            <a:pPr>
              <a:lnSpc>
                <a:spcPct val="90000"/>
              </a:lnSpc>
              <a:buClr>
                <a:schemeClr val="accent6">
                  <a:lumMod val="60000"/>
                  <a:lumOff val="40000"/>
                </a:schemeClr>
              </a:buClr>
              <a:buSzPct val="130000"/>
            </a:pPr>
            <a:r>
              <a:rPr lang="en-US" sz="2800" dirty="0"/>
              <a:t>I</a:t>
            </a:r>
            <a:r>
              <a:rPr lang="en-US" sz="2800" dirty="0" smtClean="0"/>
              <a:t>nterest in developing a MAC derived from a cryptographic hash code</a:t>
            </a:r>
          </a:p>
          <a:p>
            <a:pPr lvl="1">
              <a:lnSpc>
                <a:spcPct val="90000"/>
              </a:lnSpc>
            </a:pPr>
            <a:r>
              <a:rPr lang="en-US" sz="2000" dirty="0"/>
              <a:t>C</a:t>
            </a:r>
            <a:r>
              <a:rPr lang="en-US" sz="2000" dirty="0" smtClean="0"/>
              <a:t>ryptographic hash functions generally execute faster</a:t>
            </a:r>
          </a:p>
          <a:p>
            <a:pPr lvl="1">
              <a:lnSpc>
                <a:spcPct val="90000"/>
              </a:lnSpc>
            </a:pPr>
            <a:r>
              <a:rPr lang="en-US" sz="2000" dirty="0"/>
              <a:t>L</a:t>
            </a:r>
            <a:r>
              <a:rPr lang="en-US" sz="2000" dirty="0" smtClean="0"/>
              <a:t>ibrary code is widely available</a:t>
            </a:r>
          </a:p>
          <a:p>
            <a:pPr lvl="1"/>
            <a:r>
              <a:rPr lang="en-US" sz="2000" dirty="0" smtClean="0"/>
              <a:t>SHA-1 was not deigned for use as a MAC because it does not rely on a secret key</a:t>
            </a:r>
          </a:p>
          <a:p>
            <a:pPr marL="342900" lvl="1" indent="-342900">
              <a:lnSpc>
                <a:spcPct val="90000"/>
              </a:lnSpc>
              <a:buClr>
                <a:schemeClr val="accent6">
                  <a:lumMod val="60000"/>
                  <a:lumOff val="40000"/>
                </a:schemeClr>
              </a:buClr>
              <a:buSzPct val="130000"/>
              <a:buFont typeface="Arial" pitchFamily="34" charset="0"/>
              <a:buChar char="•"/>
            </a:pPr>
            <a:r>
              <a:rPr lang="en-US" sz="2800" dirty="0"/>
              <a:t>Issued as RFC2014</a:t>
            </a:r>
          </a:p>
          <a:p>
            <a:pPr marL="342900" lvl="1" indent="-342900">
              <a:lnSpc>
                <a:spcPct val="90000"/>
              </a:lnSpc>
              <a:buClr>
                <a:schemeClr val="accent6">
                  <a:lumMod val="60000"/>
                  <a:lumOff val="40000"/>
                </a:schemeClr>
              </a:buClr>
              <a:buSzPct val="130000"/>
              <a:buFont typeface="Arial" pitchFamily="34" charset="0"/>
              <a:buChar char="•"/>
            </a:pPr>
            <a:r>
              <a:rPr lang="en-US" sz="2800" dirty="0"/>
              <a:t>Has been chosen as the mandatory-to-implement MAC for IP security</a:t>
            </a:r>
          </a:p>
          <a:p>
            <a:pPr lvl="1">
              <a:lnSpc>
                <a:spcPct val="90000"/>
              </a:lnSpc>
            </a:pPr>
            <a:r>
              <a:rPr lang="en-US" sz="2000" dirty="0"/>
              <a:t>Used in other Internet protocols such as Transport Layer Security (TLS) and Secure Electronic Transaction (SET)</a:t>
            </a:r>
          </a:p>
        </p:txBody>
      </p:sp>
      <p:pic>
        <p:nvPicPr>
          <p:cNvPr id="4" name="Picture 3"/>
          <p:cNvPicPr>
            <a:picLocks noChangeAspect="1"/>
          </p:cNvPicPr>
          <p:nvPr/>
        </p:nvPicPr>
        <p:blipFill>
          <a:blip r:embed="rId3"/>
          <a:stretch>
            <a:fillRect/>
          </a:stretch>
        </p:blipFill>
        <p:spPr>
          <a:xfrm>
            <a:off x="304800" y="0"/>
            <a:ext cx="1066800" cy="1780452"/>
          </a:xfrm>
          <a:prstGeom prst="rect">
            <a:avLst/>
          </a:prstGeom>
        </p:spPr>
      </p:pic>
      <p:pic>
        <p:nvPicPr>
          <p:cNvPr id="6" name="Picture 5"/>
          <p:cNvPicPr>
            <a:picLocks noChangeAspect="1"/>
          </p:cNvPicPr>
          <p:nvPr/>
        </p:nvPicPr>
        <p:blipFill>
          <a:blip r:embed="rId4"/>
          <a:stretch>
            <a:fillRect/>
          </a:stretch>
        </p:blipFill>
        <p:spPr>
          <a:xfrm>
            <a:off x="7850187" y="304800"/>
            <a:ext cx="1293813" cy="1781644"/>
          </a:xfrm>
          <a:prstGeom prst="rect">
            <a:avLst/>
          </a:prstGeom>
          <a:scene3d>
            <a:camera prst="orthographicFront">
              <a:rot lat="0" lon="9899978" rev="0"/>
            </a:camera>
            <a:lightRig rig="threePt" dir="t"/>
          </a:scene3d>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3956</TotalTime>
  <Words>5798</Words>
  <Application>Microsoft Office PowerPoint</Application>
  <PresentationFormat>Presentación en pantalla (4:3)</PresentationFormat>
  <Paragraphs>485</Paragraphs>
  <Slides>24</Slides>
  <Notes>24</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24</vt:i4>
      </vt:variant>
    </vt:vector>
  </HeadingPairs>
  <TitlesOfParts>
    <vt:vector size="34" baseType="lpstr">
      <vt:lpstr>MS PGothic</vt:lpstr>
      <vt:lpstr>Arial</vt:lpstr>
      <vt:lpstr>Century Gothic</vt:lpstr>
      <vt:lpstr>Courier New</vt:lpstr>
      <vt:lpstr>Palatino Linotype</vt:lpstr>
      <vt:lpstr>Symbol</vt:lpstr>
      <vt:lpstr>Times</vt:lpstr>
      <vt:lpstr>Times New Roman</vt:lpstr>
      <vt:lpstr>Executive</vt:lpstr>
      <vt:lpstr>Document</vt:lpstr>
      <vt:lpstr>Presentación de PowerPoint</vt:lpstr>
      <vt:lpstr>Chapter 21</vt:lpstr>
      <vt:lpstr>Presentación de PowerPoint</vt:lpstr>
      <vt:lpstr>Secure Hash Algorithm (SHA)</vt:lpstr>
      <vt:lpstr>Presentación de PowerPoint</vt:lpstr>
      <vt:lpstr>Presentación de PowerPoint</vt:lpstr>
      <vt:lpstr>Presentación de PowerPoint</vt:lpstr>
      <vt:lpstr>SHA-3</vt:lpstr>
      <vt:lpstr>HMAC</vt:lpstr>
      <vt:lpstr>HMAC Design Objectives</vt:lpstr>
      <vt:lpstr>Presentación de PowerPoint</vt:lpstr>
      <vt:lpstr>Security of HMAC</vt:lpstr>
      <vt:lpstr>RSA Public-Key Encryption</vt:lpstr>
      <vt:lpstr>Presentación de PowerPoint</vt:lpstr>
      <vt:lpstr>Presentación de PowerPoint</vt:lpstr>
      <vt:lpstr>Security of RSA</vt:lpstr>
      <vt:lpstr>Presentación de PowerPoint</vt:lpstr>
      <vt:lpstr>Diffie-Hellman Key Exchange</vt:lpstr>
      <vt:lpstr>Presentación de PowerPoint</vt:lpstr>
      <vt:lpstr>Diffie-Hellman Example</vt:lpstr>
      <vt:lpstr>Presentación de PowerPoint</vt:lpstr>
      <vt:lpstr>Man-in-the-Middle Attack</vt:lpstr>
      <vt:lpstr>Other Public-Key Algorithms</vt:lpstr>
      <vt:lpstr>Summary</vt:lpstr>
    </vt:vector>
  </TitlesOfParts>
  <Manager/>
  <Company>Computer Science, UNSW@ADFA</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20 Lecture Overheads</dc:subject>
  <dc:creator>Dr Lawrie Brown</dc:creator>
  <cp:keywords/>
  <dc:description/>
  <cp:lastModifiedBy>Fabian Ponce</cp:lastModifiedBy>
  <cp:revision>88</cp:revision>
  <cp:lastPrinted>2007-07-13T01:03:27Z</cp:lastPrinted>
  <dcterms:created xsi:type="dcterms:W3CDTF">2012-04-30T21:36:06Z</dcterms:created>
  <dcterms:modified xsi:type="dcterms:W3CDTF">2016-10-30T14:06:20Z</dcterms:modified>
  <cp:category/>
</cp:coreProperties>
</file>