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92" r:id="rId10"/>
    <p:sldId id="29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93" r:id="rId28"/>
    <p:sldId id="294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9" autoAdjust="0"/>
    <p:restoredTop sz="86468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-408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8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3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62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5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0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2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6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07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6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54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57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A702-0621-45DC-ABE1-A5A267EB7308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010B-DCAE-40A0-A69A-4696476F74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37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Computer Security: Principles and Practice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 – User Authentication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n-US" dirty="0" smtClean="0"/>
              <a:t>by William Stallings and Lawrie Brown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21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76" y="-17448"/>
            <a:ext cx="10078222" cy="68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UNIX </a:t>
            </a:r>
            <a:r>
              <a:rPr lang="es-ES" b="1" dirty="0" err="1" smtClean="0"/>
              <a:t>Implementation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original </a:t>
            </a:r>
            <a:r>
              <a:rPr lang="es-ES" dirty="0" err="1"/>
              <a:t>scheme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s-ES" dirty="0"/>
              <a:t>8 </a:t>
            </a:r>
            <a:r>
              <a:rPr lang="es-ES" dirty="0" err="1"/>
              <a:t>character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56-bit </a:t>
            </a:r>
            <a:r>
              <a:rPr lang="es-ES" dirty="0" err="1"/>
              <a:t>key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n-US" dirty="0"/>
              <a:t>12-bit salt used to modify DES encryption into a one-way hash function </a:t>
            </a:r>
            <a:endParaRPr lang="es-ES" sz="2000" dirty="0"/>
          </a:p>
          <a:p>
            <a:pPr lvl="1"/>
            <a:r>
              <a:rPr lang="en-US" dirty="0"/>
              <a:t>64-bit zeros as initial input, output is further encrypted, … repeated for 25 times </a:t>
            </a:r>
            <a:endParaRPr lang="es-ES" sz="2000" dirty="0"/>
          </a:p>
          <a:p>
            <a:pPr lvl="1"/>
            <a:r>
              <a:rPr lang="en-US" dirty="0"/>
              <a:t>final output translated to 11 character sequence </a:t>
            </a:r>
            <a:endParaRPr lang="es-ES" sz="2000" dirty="0"/>
          </a:p>
          <a:p>
            <a:pPr lvl="0"/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regarded</a:t>
            </a:r>
            <a:r>
              <a:rPr lang="es-ES" dirty="0"/>
              <a:t> as </a:t>
            </a:r>
            <a:r>
              <a:rPr lang="es-ES" dirty="0" err="1"/>
              <a:t>woefully</a:t>
            </a:r>
            <a:r>
              <a:rPr lang="es-ES" dirty="0"/>
              <a:t> </a:t>
            </a:r>
            <a:r>
              <a:rPr lang="es-ES" dirty="0" err="1"/>
              <a:t>insecure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n-US" dirty="0"/>
              <a:t>e.g. supercomputer, 50 million tests, 80 min </a:t>
            </a:r>
            <a:endParaRPr lang="es-ES" sz="2000" dirty="0"/>
          </a:p>
          <a:p>
            <a:pPr lvl="0"/>
            <a:r>
              <a:rPr lang="es-ES" dirty="0" err="1"/>
              <a:t>sometimes</a:t>
            </a:r>
            <a:r>
              <a:rPr lang="es-ES" dirty="0"/>
              <a:t> </a:t>
            </a:r>
            <a:r>
              <a:rPr lang="es-ES" dirty="0" err="1"/>
              <a:t>still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compatibility</a:t>
            </a:r>
            <a:r>
              <a:rPr lang="es-ES" dirty="0"/>
              <a:t> 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9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Improved</a:t>
            </a:r>
            <a:r>
              <a:rPr lang="es-ES" b="1" dirty="0"/>
              <a:t> </a:t>
            </a:r>
            <a:r>
              <a:rPr lang="es-ES" b="1" dirty="0" err="1"/>
              <a:t>Implementations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have other, stronger, hash/salt variants </a:t>
            </a:r>
            <a:endParaRPr lang="es-ES" sz="2400" dirty="0"/>
          </a:p>
          <a:p>
            <a:pPr lvl="0"/>
            <a:r>
              <a:rPr lang="en-US" dirty="0"/>
              <a:t>many systems (Solaris, Linux) now use MD5 </a:t>
            </a:r>
            <a:endParaRPr lang="es-ES" sz="2400" dirty="0"/>
          </a:p>
          <a:p>
            <a:pPr lvl="1"/>
            <a:r>
              <a:rPr lang="es-ES" dirty="0" err="1"/>
              <a:t>with</a:t>
            </a:r>
            <a:r>
              <a:rPr lang="es-ES" dirty="0"/>
              <a:t> 48-bit </a:t>
            </a:r>
            <a:r>
              <a:rPr lang="es-ES" dirty="0" err="1"/>
              <a:t>salt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s-ES" dirty="0" err="1"/>
              <a:t>password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unlimited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n-US" dirty="0"/>
              <a:t>is hashed with 1000 times inner loop </a:t>
            </a:r>
            <a:endParaRPr lang="es-ES" sz="2000" dirty="0"/>
          </a:p>
          <a:p>
            <a:pPr lvl="1"/>
            <a:r>
              <a:rPr lang="es-ES" dirty="0"/>
              <a:t>produces 128-bit hash </a:t>
            </a:r>
            <a:endParaRPr lang="es-ES" sz="2000" dirty="0"/>
          </a:p>
          <a:p>
            <a:pPr lvl="0"/>
            <a:r>
              <a:rPr lang="en-US" dirty="0" err="1"/>
              <a:t>OpenBSD</a:t>
            </a:r>
            <a:r>
              <a:rPr lang="en-US" dirty="0"/>
              <a:t> uses Blowfish block cipher based hash algorithm called </a:t>
            </a:r>
            <a:r>
              <a:rPr lang="en-US" dirty="0" err="1"/>
              <a:t>Bcrypt</a:t>
            </a:r>
            <a:r>
              <a:rPr lang="en-US" dirty="0"/>
              <a:t> </a:t>
            </a:r>
            <a:endParaRPr lang="es-ES" sz="2400" dirty="0"/>
          </a:p>
          <a:p>
            <a:pPr lvl="1"/>
            <a:r>
              <a:rPr lang="en-US" dirty="0"/>
              <a:t>uses 128-bit salt to create 192-bit hash value 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Password</a:t>
            </a:r>
            <a:r>
              <a:rPr lang="es-ES" b="1" dirty="0"/>
              <a:t> Cracking </a:t>
            </a:r>
            <a:r>
              <a:rPr lang="es-ES" b="1" dirty="0" err="1"/>
              <a:t>Approaches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attacks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n-US" dirty="0"/>
              <a:t>try each possible password then obvious variants in large dictionary against hash in password file </a:t>
            </a:r>
            <a:endParaRPr lang="es-ES" sz="2000" dirty="0"/>
          </a:p>
          <a:p>
            <a:pPr lvl="0"/>
            <a:r>
              <a:rPr lang="es-ES" dirty="0" err="1"/>
              <a:t>rainbow</a:t>
            </a:r>
            <a:r>
              <a:rPr lang="es-ES" dirty="0"/>
              <a:t> 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attacks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n-US" dirty="0"/>
              <a:t>precompute tables of hash values of all possible passwords for all possible salts </a:t>
            </a:r>
            <a:endParaRPr lang="es-ES" sz="2000" dirty="0"/>
          </a:p>
          <a:p>
            <a:pPr lvl="1"/>
            <a:r>
              <a:rPr lang="en-US" dirty="0"/>
              <a:t>a mammoth table of hash values </a:t>
            </a:r>
            <a:endParaRPr lang="es-ES" sz="2000" dirty="0"/>
          </a:p>
          <a:p>
            <a:pPr lvl="1"/>
            <a:r>
              <a:rPr lang="en-US" dirty="0"/>
              <a:t>e.g. 1.4GB table cracks 99.9% of alphanumeric Windows passwords in 13.8 secs </a:t>
            </a:r>
            <a:endParaRPr lang="es-ES" sz="2000" dirty="0"/>
          </a:p>
          <a:p>
            <a:pPr lvl="1"/>
            <a:r>
              <a:rPr lang="en-US" dirty="0"/>
              <a:t>not feasible if larger salt values used 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59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Password</a:t>
            </a:r>
            <a:r>
              <a:rPr lang="es-ES" b="1" dirty="0"/>
              <a:t> </a:t>
            </a:r>
            <a:r>
              <a:rPr lang="es-ES" b="1" dirty="0" err="1"/>
              <a:t>Choices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users may pick short passwords </a:t>
            </a:r>
            <a:endParaRPr lang="es-ES" sz="2400" dirty="0"/>
          </a:p>
          <a:p>
            <a:pPr lvl="1"/>
            <a:r>
              <a:rPr lang="en-US" dirty="0"/>
              <a:t>e.g. 3% were 3 chars or less, easily guessed </a:t>
            </a:r>
            <a:endParaRPr lang="es-ES" sz="2000" dirty="0"/>
          </a:p>
          <a:p>
            <a:pPr lvl="1"/>
            <a:r>
              <a:rPr lang="en-US" dirty="0"/>
              <a:t>system can reject choices that are too short </a:t>
            </a:r>
            <a:endParaRPr lang="es-ES" sz="2000" dirty="0"/>
          </a:p>
          <a:p>
            <a:pPr lvl="0"/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pick </a:t>
            </a:r>
            <a:r>
              <a:rPr lang="es-ES" dirty="0" err="1"/>
              <a:t>guessable</a:t>
            </a:r>
            <a:r>
              <a:rPr lang="es-ES" dirty="0"/>
              <a:t> </a:t>
            </a:r>
            <a:r>
              <a:rPr lang="es-ES" dirty="0" err="1"/>
              <a:t>passwords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n-US" dirty="0"/>
              <a:t>so crackers use lists of likely passwords </a:t>
            </a:r>
            <a:endParaRPr lang="es-ES" sz="2000" dirty="0"/>
          </a:p>
          <a:p>
            <a:pPr lvl="1"/>
            <a:r>
              <a:rPr lang="en-US" dirty="0"/>
              <a:t>e.g. one study of 14000 encrypted passwords guessed nearly 1/4 of them </a:t>
            </a:r>
            <a:endParaRPr lang="es-ES" sz="2000" dirty="0"/>
          </a:p>
          <a:p>
            <a:pPr lvl="1"/>
            <a:r>
              <a:rPr lang="en-US" dirty="0"/>
              <a:t>would take about 1 hour on fastest systems to compute all variants, and only need 1 break! 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21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Password</a:t>
            </a:r>
            <a:r>
              <a:rPr lang="es-ES" b="1" dirty="0"/>
              <a:t> File Access Control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can block offline guessing attacks by denying access to encrypted passwords </a:t>
            </a:r>
            <a:endParaRPr lang="es-ES" sz="2400" dirty="0"/>
          </a:p>
          <a:p>
            <a:pPr lvl="1"/>
            <a:r>
              <a:rPr lang="en-US" dirty="0"/>
              <a:t>make available only to privileged users </a:t>
            </a:r>
            <a:endParaRPr lang="es-ES" sz="2000" dirty="0"/>
          </a:p>
          <a:p>
            <a:pPr lvl="1"/>
            <a:r>
              <a:rPr lang="en-US" dirty="0"/>
              <a:t>often using a separate (from user IDs) shadow password file </a:t>
            </a:r>
            <a:endParaRPr lang="es-ES" sz="2000" dirty="0"/>
          </a:p>
          <a:p>
            <a:pPr lvl="0"/>
            <a:r>
              <a:rPr lang="es-ES" dirty="0" err="1"/>
              <a:t>still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vulnerabilities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s-ES" dirty="0" err="1"/>
              <a:t>exploit</a:t>
            </a:r>
            <a:r>
              <a:rPr lang="es-ES" dirty="0"/>
              <a:t> O/S bug </a:t>
            </a:r>
            <a:endParaRPr lang="es-ES" sz="2000" dirty="0"/>
          </a:p>
          <a:p>
            <a:pPr lvl="1"/>
            <a:r>
              <a:rPr lang="en-US" dirty="0"/>
              <a:t>accident with permissions making it readable </a:t>
            </a:r>
            <a:endParaRPr lang="es-ES" sz="2000" dirty="0"/>
          </a:p>
          <a:p>
            <a:pPr lvl="1"/>
            <a:r>
              <a:rPr lang="en-US" dirty="0"/>
              <a:t>users with same password on other systems </a:t>
            </a:r>
            <a:endParaRPr lang="es-ES" sz="2000" dirty="0"/>
          </a:p>
          <a:p>
            <a:pPr lvl="1"/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unprotected</a:t>
            </a:r>
            <a:r>
              <a:rPr lang="es-ES" dirty="0"/>
              <a:t> </a:t>
            </a:r>
            <a:r>
              <a:rPr lang="es-ES" dirty="0" err="1"/>
              <a:t>backup</a:t>
            </a:r>
            <a:r>
              <a:rPr lang="es-ES" dirty="0"/>
              <a:t> media </a:t>
            </a:r>
            <a:endParaRPr lang="es-ES" sz="2000" dirty="0"/>
          </a:p>
          <a:p>
            <a:pPr lvl="1"/>
            <a:r>
              <a:rPr lang="en-US" dirty="0"/>
              <a:t>sniff passwords in unprotected network traffic 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32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Using</a:t>
            </a:r>
            <a:r>
              <a:rPr lang="es-ES" b="1" dirty="0"/>
              <a:t> </a:t>
            </a:r>
            <a:r>
              <a:rPr lang="es-ES" b="1" dirty="0" err="1"/>
              <a:t>Better</a:t>
            </a:r>
            <a:r>
              <a:rPr lang="es-ES" b="1" dirty="0"/>
              <a:t> </a:t>
            </a:r>
            <a:r>
              <a:rPr lang="es-ES" b="1" dirty="0" err="1"/>
              <a:t>Passwords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clearly have problems with passwords </a:t>
            </a:r>
            <a:endParaRPr lang="es-ES" sz="2400" dirty="0"/>
          </a:p>
          <a:p>
            <a:pPr lvl="0"/>
            <a:r>
              <a:rPr lang="es-ES" dirty="0" err="1"/>
              <a:t>goal</a:t>
            </a:r>
            <a:r>
              <a:rPr lang="es-ES" dirty="0"/>
              <a:t> to </a:t>
            </a:r>
            <a:r>
              <a:rPr lang="es-ES" dirty="0" err="1"/>
              <a:t>eliminate</a:t>
            </a:r>
            <a:r>
              <a:rPr lang="es-ES" dirty="0"/>
              <a:t> </a:t>
            </a:r>
            <a:r>
              <a:rPr lang="es-ES" dirty="0" err="1"/>
              <a:t>guessable</a:t>
            </a:r>
            <a:r>
              <a:rPr lang="es-ES" dirty="0"/>
              <a:t> </a:t>
            </a:r>
            <a:r>
              <a:rPr lang="es-ES" dirty="0" err="1"/>
              <a:t>passwords</a:t>
            </a:r>
            <a:r>
              <a:rPr lang="es-ES" dirty="0"/>
              <a:t> </a:t>
            </a:r>
            <a:endParaRPr lang="es-ES" sz="2400" dirty="0"/>
          </a:p>
          <a:p>
            <a:pPr lvl="0"/>
            <a:r>
              <a:rPr lang="en-US" dirty="0"/>
              <a:t>whilst still easy for user to remember </a:t>
            </a:r>
            <a:endParaRPr lang="es-ES" sz="2400" dirty="0"/>
          </a:p>
          <a:p>
            <a:pPr lvl="0"/>
            <a:r>
              <a:rPr lang="es-ES" dirty="0" err="1"/>
              <a:t>techniques</a:t>
            </a:r>
            <a:r>
              <a:rPr lang="es-ES" dirty="0"/>
              <a:t>: </a:t>
            </a:r>
            <a:endParaRPr lang="es-ES" sz="2400" dirty="0"/>
          </a:p>
          <a:p>
            <a:pPr lvl="1"/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education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s-ES" dirty="0" err="1"/>
              <a:t>computer-generated</a:t>
            </a:r>
            <a:r>
              <a:rPr lang="es-ES" dirty="0"/>
              <a:t> </a:t>
            </a:r>
            <a:r>
              <a:rPr lang="es-ES" dirty="0" err="1"/>
              <a:t>passwords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s-ES" dirty="0"/>
              <a:t>reactive </a:t>
            </a:r>
            <a:r>
              <a:rPr lang="es-ES" dirty="0" err="1"/>
              <a:t>password</a:t>
            </a:r>
            <a:r>
              <a:rPr lang="es-ES" dirty="0"/>
              <a:t> </a:t>
            </a:r>
            <a:r>
              <a:rPr lang="es-ES" dirty="0" err="1"/>
              <a:t>checking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s-ES" dirty="0" err="1"/>
              <a:t>proactive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 </a:t>
            </a:r>
            <a:r>
              <a:rPr lang="es-ES" dirty="0" err="1"/>
              <a:t>checking</a:t>
            </a:r>
            <a:r>
              <a:rPr lang="es-ES" dirty="0"/>
              <a:t> 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2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Education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good technique: using the first letter of each word of a phrase; however, don’t pick a well-known phrase </a:t>
            </a:r>
            <a:endParaRPr lang="es-ES" sz="2400" dirty="0"/>
          </a:p>
          <a:p>
            <a:pPr lvl="1"/>
            <a:r>
              <a:rPr lang="en-US" dirty="0"/>
              <a:t>An apple a day keeps the doctor away (</a:t>
            </a:r>
            <a:r>
              <a:rPr lang="en-US" dirty="0" err="1"/>
              <a:t>aaadktda</a:t>
            </a:r>
            <a:r>
              <a:rPr lang="en-US" dirty="0"/>
              <a:t>) </a:t>
            </a:r>
            <a:endParaRPr lang="es-ES" sz="2000" dirty="0"/>
          </a:p>
          <a:p>
            <a:pPr lvl="1"/>
            <a:r>
              <a:rPr lang="en-US" dirty="0"/>
              <a:t>My sister peg is 24 years old (mspi24yo) </a:t>
            </a:r>
            <a:endParaRPr lang="es-ES" sz="2000" dirty="0"/>
          </a:p>
          <a:p>
            <a:pPr lvl="0"/>
            <a:r>
              <a:rPr lang="es-ES" dirty="0" err="1"/>
              <a:t>Guidelines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be </a:t>
            </a:r>
            <a:r>
              <a:rPr lang="es-ES" dirty="0" err="1"/>
              <a:t>ignored</a:t>
            </a:r>
            <a:r>
              <a:rPr lang="es-ES" dirty="0"/>
              <a:t> … 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50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Computer-generated</a:t>
            </a:r>
            <a:r>
              <a:rPr lang="es-ES" b="1" dirty="0"/>
              <a:t> </a:t>
            </a:r>
            <a:r>
              <a:rPr lang="es-ES" b="1" dirty="0" err="1"/>
              <a:t>Passwords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FIPS PUB 181 defines one of the best-designed automated password generators </a:t>
            </a:r>
            <a:endParaRPr lang="es-ES" sz="2400" dirty="0"/>
          </a:p>
          <a:p>
            <a:pPr lvl="1"/>
            <a:r>
              <a:rPr lang="en-US" dirty="0"/>
              <a:t>Generate words by forming pronounceable syllables </a:t>
            </a:r>
            <a:endParaRPr lang="es-ES" sz="2000" dirty="0"/>
          </a:p>
          <a:p>
            <a:pPr lvl="0"/>
            <a:r>
              <a:rPr lang="en-US" dirty="0"/>
              <a:t>In general, computer-generated password schemes have a poor acceptance by users. 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02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Reactive </a:t>
            </a:r>
            <a:r>
              <a:rPr lang="es-ES" b="1" dirty="0" err="1"/>
              <a:t>Password</a:t>
            </a:r>
            <a:r>
              <a:rPr lang="es-ES" b="1" dirty="0"/>
              <a:t> </a:t>
            </a:r>
            <a:r>
              <a:rPr lang="es-ES" b="1" dirty="0" err="1"/>
              <a:t>Checking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System periodically runs its own password cracker to find guessable passwords. </a:t>
            </a:r>
            <a:endParaRPr lang="es-ES" sz="2400" dirty="0"/>
          </a:p>
          <a:p>
            <a:pPr lvl="1"/>
            <a:r>
              <a:rPr lang="es-ES" dirty="0"/>
              <a:t>John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Ripper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 cracker </a:t>
            </a:r>
            <a:endParaRPr lang="es-ES" sz="2000" dirty="0"/>
          </a:p>
          <a:p>
            <a:pPr lvl="0"/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intensive</a:t>
            </a:r>
            <a:r>
              <a:rPr lang="es-ES" dirty="0"/>
              <a:t>, vulnerable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r>
              <a:rPr lang="es-ES" dirty="0"/>
              <a:t> 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4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Authentication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fundamental </a:t>
            </a:r>
            <a:r>
              <a:rPr lang="es-ES" dirty="0" err="1"/>
              <a:t>security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 block </a:t>
            </a:r>
            <a:endParaRPr lang="es-ES" sz="2400" dirty="0"/>
          </a:p>
          <a:p>
            <a:pPr lvl="1"/>
            <a:r>
              <a:rPr lang="en-US" dirty="0"/>
              <a:t>basis of access control &amp; user accountability </a:t>
            </a:r>
            <a:endParaRPr lang="es-ES" sz="2000" dirty="0"/>
          </a:p>
          <a:p>
            <a:pPr lvl="0"/>
            <a:r>
              <a:rPr lang="en-US" dirty="0"/>
              <a:t>is the process of verifying an identity claimed by or for a system entity </a:t>
            </a:r>
            <a:endParaRPr lang="es-ES" sz="2400" dirty="0"/>
          </a:p>
          <a:p>
            <a:pPr lvl="0"/>
            <a:r>
              <a:rPr lang="es-ES" dirty="0"/>
              <a:t>has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: </a:t>
            </a:r>
            <a:endParaRPr lang="es-ES" sz="2400" dirty="0"/>
          </a:p>
          <a:p>
            <a:pPr lvl="1"/>
            <a:r>
              <a:rPr lang="es-ES" dirty="0" err="1"/>
              <a:t>identification</a:t>
            </a:r>
            <a:r>
              <a:rPr lang="es-ES" dirty="0"/>
              <a:t> -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n-US" dirty="0"/>
              <a:t>verification - bind entity (person) and identifier </a:t>
            </a:r>
            <a:endParaRPr lang="es-ES" sz="2000" dirty="0"/>
          </a:p>
          <a:p>
            <a:pPr lvl="0"/>
            <a:r>
              <a:rPr lang="es-ES" dirty="0" err="1"/>
              <a:t>distinct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authentication</a:t>
            </a:r>
            <a:r>
              <a:rPr lang="es-ES" dirty="0"/>
              <a:t> 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Proactive</a:t>
            </a:r>
            <a:r>
              <a:rPr lang="es-ES" b="1" dirty="0"/>
              <a:t> </a:t>
            </a:r>
            <a:r>
              <a:rPr lang="es-ES" b="1" dirty="0" err="1"/>
              <a:t>Password</a:t>
            </a:r>
            <a:r>
              <a:rPr lang="es-ES" b="1" dirty="0"/>
              <a:t> </a:t>
            </a:r>
            <a:r>
              <a:rPr lang="es-ES" b="1" dirty="0" err="1"/>
              <a:t>Checking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rule enforcement plus user advice, e.g. </a:t>
            </a:r>
            <a:endParaRPr lang="es-ES" sz="2400" dirty="0"/>
          </a:p>
          <a:p>
            <a:pPr lvl="1"/>
            <a:r>
              <a:rPr lang="es-ES" dirty="0"/>
              <a:t>8+ </a:t>
            </a:r>
            <a:r>
              <a:rPr lang="es-ES" dirty="0" err="1"/>
              <a:t>chars</a:t>
            </a:r>
            <a:r>
              <a:rPr lang="es-ES" dirty="0"/>
              <a:t>, </a:t>
            </a:r>
            <a:r>
              <a:rPr lang="es-ES" dirty="0" err="1"/>
              <a:t>upper</a:t>
            </a:r>
            <a:r>
              <a:rPr lang="es-ES" dirty="0"/>
              <a:t>/</a:t>
            </a:r>
            <a:r>
              <a:rPr lang="es-ES" dirty="0" err="1"/>
              <a:t>lower</a:t>
            </a:r>
            <a:r>
              <a:rPr lang="es-ES" dirty="0"/>
              <a:t>/</a:t>
            </a:r>
            <a:r>
              <a:rPr lang="es-ES" dirty="0" err="1"/>
              <a:t>numeric</a:t>
            </a:r>
            <a:r>
              <a:rPr lang="es-ES" dirty="0"/>
              <a:t>/</a:t>
            </a:r>
            <a:r>
              <a:rPr lang="es-ES" dirty="0" err="1"/>
              <a:t>punctuation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suffice</a:t>
            </a:r>
            <a:r>
              <a:rPr lang="es-ES" dirty="0"/>
              <a:t> </a:t>
            </a:r>
            <a:endParaRPr lang="es-ES" sz="2000" dirty="0"/>
          </a:p>
          <a:p>
            <a:pPr lvl="0"/>
            <a:r>
              <a:rPr lang="en-US" dirty="0"/>
              <a:t>use password cracker to reject bad passwords </a:t>
            </a:r>
            <a:endParaRPr lang="es-ES" sz="2400" dirty="0"/>
          </a:p>
          <a:p>
            <a:pPr lvl="1"/>
            <a:r>
              <a:rPr lang="es-ES" dirty="0"/>
              <a:t>time and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issues</a:t>
            </a:r>
            <a:r>
              <a:rPr lang="es-ES" dirty="0"/>
              <a:t> </a:t>
            </a:r>
            <a:endParaRPr lang="es-ES" sz="2000" dirty="0"/>
          </a:p>
          <a:p>
            <a:pPr lvl="0"/>
            <a:r>
              <a:rPr lang="es-ES" dirty="0" err="1"/>
              <a:t>Markov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s-ES" dirty="0" err="1"/>
              <a:t>generates</a:t>
            </a:r>
            <a:r>
              <a:rPr lang="es-ES" dirty="0"/>
              <a:t> </a:t>
            </a:r>
            <a:r>
              <a:rPr lang="es-ES" dirty="0" err="1"/>
              <a:t>guessable</a:t>
            </a:r>
            <a:r>
              <a:rPr lang="es-ES" dirty="0"/>
              <a:t> </a:t>
            </a:r>
            <a:r>
              <a:rPr lang="es-ES" dirty="0" err="1"/>
              <a:t>passwords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n-US" dirty="0"/>
              <a:t>hence reject any password it might generate </a:t>
            </a:r>
            <a:endParaRPr lang="es-ES" sz="2000" dirty="0"/>
          </a:p>
          <a:p>
            <a:pPr lvl="0"/>
            <a:r>
              <a:rPr lang="es-ES" dirty="0"/>
              <a:t>Bloom </a:t>
            </a:r>
            <a:r>
              <a:rPr lang="es-ES" dirty="0" err="1"/>
              <a:t>Filter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n-US" dirty="0"/>
              <a:t>use to build table based on dictionary using hashes </a:t>
            </a:r>
            <a:endParaRPr lang="es-ES" sz="2000" dirty="0"/>
          </a:p>
          <a:p>
            <a:pPr lvl="1"/>
            <a:r>
              <a:rPr lang="en-US" dirty="0"/>
              <a:t>check desired password against this table 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4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Biometric</a:t>
            </a:r>
            <a:r>
              <a:rPr lang="es-ES" b="1" dirty="0"/>
              <a:t> </a:t>
            </a:r>
            <a:r>
              <a:rPr lang="es-ES" b="1" dirty="0" err="1"/>
              <a:t>Authentication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2916677" cy="4575175"/>
          </a:xfrm>
        </p:spPr>
        <p:txBody>
          <a:bodyPr/>
          <a:lstStyle/>
          <a:p>
            <a:r>
              <a:rPr lang="en-US" dirty="0"/>
              <a:t>authenticate user based on one of their physical characteristics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30" y="1439694"/>
            <a:ext cx="7661912" cy="54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41579" cy="6171862"/>
          </a:xfrm>
        </p:spPr>
        <p:txBody>
          <a:bodyPr/>
          <a:lstStyle/>
          <a:p>
            <a:r>
              <a:rPr lang="es-ES" b="1" dirty="0" err="1"/>
              <a:t>Operation</a:t>
            </a:r>
            <a:r>
              <a:rPr lang="es-ES" b="1" dirty="0"/>
              <a:t> of a </a:t>
            </a:r>
            <a:r>
              <a:rPr lang="es-ES" b="1" dirty="0" err="1"/>
              <a:t>Biometric</a:t>
            </a:r>
            <a:r>
              <a:rPr lang="es-ES" b="1" dirty="0"/>
              <a:t> </a:t>
            </a:r>
            <a:r>
              <a:rPr lang="es-ES" b="1" dirty="0" err="1"/>
              <a:t>System</a:t>
            </a:r>
            <a:r>
              <a:rPr lang="es-ES" b="1" dirty="0"/>
              <a:t>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50" y="103336"/>
            <a:ext cx="6005790" cy="67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Biometric</a:t>
            </a:r>
            <a:r>
              <a:rPr lang="es-ES" b="1" dirty="0"/>
              <a:t> </a:t>
            </a:r>
            <a:r>
              <a:rPr lang="es-ES" b="1" dirty="0" err="1"/>
              <a:t>Accuracy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091774" cy="4536264"/>
          </a:xfrm>
        </p:spPr>
        <p:txBody>
          <a:bodyPr/>
          <a:lstStyle/>
          <a:p>
            <a:pPr lvl="0"/>
            <a:r>
              <a:rPr lang="es-ES" dirty="0" err="1"/>
              <a:t>never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identical</a:t>
            </a:r>
            <a:r>
              <a:rPr lang="es-ES" dirty="0"/>
              <a:t> </a:t>
            </a:r>
            <a:r>
              <a:rPr lang="es-ES" dirty="0" err="1"/>
              <a:t>templates</a:t>
            </a:r>
            <a:r>
              <a:rPr lang="es-ES" dirty="0"/>
              <a:t> </a:t>
            </a:r>
          </a:p>
          <a:p>
            <a:pPr lvl="0"/>
            <a:r>
              <a:rPr lang="en-US" dirty="0"/>
              <a:t>problems of false match / false non-match 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594" y="719848"/>
            <a:ext cx="6724724" cy="61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Biometric</a:t>
            </a:r>
            <a:r>
              <a:rPr lang="es-ES" b="1" dirty="0"/>
              <a:t> </a:t>
            </a:r>
            <a:r>
              <a:rPr lang="es-ES" b="1" dirty="0" err="1"/>
              <a:t>Accuracy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78157" cy="3621864"/>
          </a:xfrm>
        </p:spPr>
        <p:txBody>
          <a:bodyPr/>
          <a:lstStyle/>
          <a:p>
            <a:pPr lvl="0"/>
            <a:r>
              <a:rPr lang="es-ES" dirty="0"/>
              <a:t>can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characteristic</a:t>
            </a:r>
            <a:r>
              <a:rPr lang="es-ES" dirty="0"/>
              <a:t> curve </a:t>
            </a:r>
          </a:p>
          <a:p>
            <a:pPr lvl="0"/>
            <a:r>
              <a:rPr lang="es-ES" dirty="0"/>
              <a:t>pick </a:t>
            </a:r>
            <a:r>
              <a:rPr lang="es-ES" dirty="0" err="1"/>
              <a:t>threshold</a:t>
            </a:r>
            <a:r>
              <a:rPr lang="es-ES" dirty="0"/>
              <a:t> </a:t>
            </a:r>
            <a:r>
              <a:rPr lang="es-ES" dirty="0" err="1"/>
              <a:t>balancing</a:t>
            </a:r>
            <a:r>
              <a:rPr lang="es-ES" dirty="0"/>
              <a:t> error </a:t>
            </a:r>
            <a:r>
              <a:rPr lang="es-ES" dirty="0" err="1"/>
              <a:t>rates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500" y="0"/>
            <a:ext cx="678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Authentication</a:t>
            </a:r>
            <a:r>
              <a:rPr lang="es-ES" b="1" dirty="0"/>
              <a:t> </a:t>
            </a:r>
            <a:r>
              <a:rPr lang="es-ES" b="1" dirty="0" err="1"/>
              <a:t>Protocols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used to convince communication parties of each other’s identity and to exchange session keys </a:t>
            </a:r>
            <a:endParaRPr lang="es-ES" sz="2400" dirty="0"/>
          </a:p>
          <a:p>
            <a:pPr lvl="0"/>
            <a:r>
              <a:rPr lang="en-US" dirty="0"/>
              <a:t>may be one-way or mutual </a:t>
            </a:r>
            <a:endParaRPr lang="es-ES" sz="2400" dirty="0"/>
          </a:p>
          <a:p>
            <a:pPr lvl="0"/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issues</a:t>
            </a:r>
            <a:r>
              <a:rPr lang="es-ES" dirty="0"/>
              <a:t> are </a:t>
            </a:r>
            <a:endParaRPr lang="es-ES" sz="2400" dirty="0"/>
          </a:p>
          <a:p>
            <a:pPr lvl="1"/>
            <a:r>
              <a:rPr lang="en-US" dirty="0"/>
              <a:t>confidentiality – to prevent masquerade and to protect session keys </a:t>
            </a:r>
            <a:endParaRPr lang="es-ES" sz="2000" dirty="0"/>
          </a:p>
          <a:p>
            <a:pPr lvl="1"/>
            <a:r>
              <a:rPr lang="en-US" dirty="0"/>
              <a:t>timeliness – to prevent message replay attacks 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Remote User-Authentication using Symmetric Encryption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7502" y="2059088"/>
            <a:ext cx="5523689" cy="440007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using KDC and hierarchy of keys (Needham-Schroeder Protocol) </a:t>
            </a:r>
            <a:endParaRPr lang="es-ES" dirty="0"/>
          </a:p>
          <a:p>
            <a:r>
              <a:rPr lang="en-US" dirty="0"/>
              <a:t>vulnerable to a replay attack if an old session key Ks has been compromised, then attacker X can </a:t>
            </a:r>
            <a:endParaRPr lang="es-ES" dirty="0"/>
          </a:p>
          <a:p>
            <a:pPr lvl="0"/>
            <a:r>
              <a:rPr lang="en-US" dirty="0"/>
              <a:t>impersonate A and trick B to use old Ks by replaying msg. 3 </a:t>
            </a:r>
            <a:endParaRPr lang="es-ES" dirty="0"/>
          </a:p>
          <a:p>
            <a:pPr lvl="0"/>
            <a:r>
              <a:rPr lang="en-US" dirty="0"/>
              <a:t>intercept msg. 4, impersonate A’s response in msg. 5 </a:t>
            </a:r>
            <a:endParaRPr lang="es-ES" dirty="0"/>
          </a:p>
          <a:p>
            <a:pPr lvl="0"/>
            <a:r>
              <a:rPr lang="en-US" dirty="0"/>
              <a:t>impersonate A for further secure communication 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Remote user authentication using symmetric encryp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79" y="1064005"/>
            <a:ext cx="4805463" cy="539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0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" y="204281"/>
            <a:ext cx="12155577" cy="66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" y="0"/>
            <a:ext cx="11060386" cy="68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Kerberos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trusted authentication service from MIT </a:t>
            </a:r>
            <a:endParaRPr lang="es-ES" sz="2400" dirty="0"/>
          </a:p>
          <a:p>
            <a:pPr lvl="0"/>
            <a:r>
              <a:rPr lang="en-US" dirty="0"/>
              <a:t>provides centralized mutual authentication in a distributed network </a:t>
            </a:r>
            <a:endParaRPr lang="es-ES" sz="2400" dirty="0"/>
          </a:p>
          <a:p>
            <a:pPr lvl="1"/>
            <a:r>
              <a:rPr lang="en-US" dirty="0"/>
              <a:t>allows users access to distributed services in the network </a:t>
            </a:r>
            <a:endParaRPr lang="es-ES" sz="2000" dirty="0"/>
          </a:p>
          <a:p>
            <a:pPr lvl="1"/>
            <a:r>
              <a:rPr lang="en-US" dirty="0"/>
              <a:t>a workstation cannot be trusted to identify its user </a:t>
            </a:r>
            <a:endParaRPr lang="es-ES" sz="2000" dirty="0"/>
          </a:p>
          <a:p>
            <a:pPr lvl="1"/>
            <a:r>
              <a:rPr lang="en-US" dirty="0"/>
              <a:t>rather all trust a central authentication server </a:t>
            </a:r>
            <a:endParaRPr lang="es-ES" sz="2000" dirty="0"/>
          </a:p>
          <a:p>
            <a:pPr lvl="1"/>
            <a:r>
              <a:rPr lang="es-ES" dirty="0" err="1"/>
              <a:t>relies</a:t>
            </a:r>
            <a:r>
              <a:rPr lang="es-ES" dirty="0"/>
              <a:t> </a:t>
            </a:r>
            <a:r>
              <a:rPr lang="es-ES" dirty="0" err="1"/>
              <a:t>exclusively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symmetric</a:t>
            </a:r>
            <a:r>
              <a:rPr lang="es-ES" dirty="0"/>
              <a:t> </a:t>
            </a:r>
            <a:r>
              <a:rPr lang="es-ES" dirty="0" err="1"/>
              <a:t>encryption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n-US" dirty="0"/>
              <a:t>requires a user to prove his or her identity for each service invoked, also requires servers to prove their identity its user </a:t>
            </a:r>
            <a:endParaRPr lang="es-ES" sz="2000" dirty="0"/>
          </a:p>
          <a:p>
            <a:pPr lvl="0"/>
            <a:r>
              <a:rPr lang="en-US" dirty="0"/>
              <a:t>two versions in use: version 4 (1988) &amp; 5 (1994) 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1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Means</a:t>
            </a:r>
            <a:r>
              <a:rPr lang="es-ES" b="1" dirty="0"/>
              <a:t> of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Authentication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four means of authenticating user's identity </a:t>
            </a:r>
            <a:endParaRPr lang="es-ES" sz="2400" dirty="0"/>
          </a:p>
          <a:p>
            <a:pPr lvl="0"/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n-US" dirty="0"/>
              <a:t>something you have - e.g. key, token, smartcard </a:t>
            </a:r>
            <a:endParaRPr lang="es-ES" sz="2000" dirty="0"/>
          </a:p>
          <a:p>
            <a:pPr lvl="1"/>
            <a:r>
              <a:rPr lang="en-US" dirty="0"/>
              <a:t>something you know - e.g. password, PIN </a:t>
            </a:r>
            <a:endParaRPr lang="es-ES" sz="2000" dirty="0"/>
          </a:p>
          <a:p>
            <a:pPr lvl="1"/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are </a:t>
            </a:r>
            <a:endParaRPr lang="es-ES" sz="2000" dirty="0"/>
          </a:p>
          <a:p>
            <a:pPr lvl="2"/>
            <a:r>
              <a:rPr lang="en-US" dirty="0"/>
              <a:t>static biometrics - e.g. fingerprint, retina, face </a:t>
            </a:r>
            <a:endParaRPr lang="es-ES" sz="1800" dirty="0"/>
          </a:p>
          <a:p>
            <a:pPr lvl="2"/>
            <a:r>
              <a:rPr lang="en-US" dirty="0"/>
              <a:t>dynamic biometrics - e.g. voice, typing </a:t>
            </a:r>
            <a:endParaRPr lang="es-ES" sz="1800" dirty="0"/>
          </a:p>
          <a:p>
            <a:pPr lvl="1"/>
            <a:r>
              <a:rPr lang="en-US" dirty="0"/>
              <a:t>somebody you know - the social network of the user, CCS’06 </a:t>
            </a:r>
            <a:endParaRPr lang="es-ES" sz="2000" dirty="0"/>
          </a:p>
          <a:p>
            <a:pPr lvl="0"/>
            <a:r>
              <a:rPr lang="es-ES" dirty="0"/>
              <a:t>can use </a:t>
            </a:r>
            <a:r>
              <a:rPr lang="es-ES" dirty="0" err="1"/>
              <a:t>alone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combined</a:t>
            </a:r>
            <a:r>
              <a:rPr lang="es-ES" dirty="0"/>
              <a:t> </a:t>
            </a:r>
            <a:endParaRPr lang="es-ES" sz="2400" dirty="0"/>
          </a:p>
          <a:p>
            <a:pPr lvl="0"/>
            <a:r>
              <a:rPr lang="es-ES" dirty="0" err="1"/>
              <a:t>all</a:t>
            </a:r>
            <a:r>
              <a:rPr lang="es-ES" dirty="0"/>
              <a:t> can </a:t>
            </a:r>
            <a:r>
              <a:rPr lang="es-ES" dirty="0" err="1"/>
              <a:t>provide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authentication</a:t>
            </a:r>
            <a:r>
              <a:rPr lang="es-ES" dirty="0"/>
              <a:t> </a:t>
            </a:r>
            <a:endParaRPr lang="es-ES" sz="2400" dirty="0"/>
          </a:p>
          <a:p>
            <a:pPr lvl="0"/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issues</a:t>
            </a:r>
            <a:r>
              <a:rPr lang="es-ES" dirty="0"/>
              <a:t> 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Kerberos</a:t>
            </a:r>
            <a:r>
              <a:rPr lang="es-ES" b="1" dirty="0"/>
              <a:t> </a:t>
            </a:r>
            <a:r>
              <a:rPr lang="es-ES" b="1" dirty="0" err="1"/>
              <a:t>Requirements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requirements in its first published report: </a:t>
            </a:r>
            <a:endParaRPr lang="es-ES" sz="2400" dirty="0"/>
          </a:p>
          <a:p>
            <a:pPr lvl="1"/>
            <a:r>
              <a:rPr lang="es-ES" dirty="0" err="1"/>
              <a:t>secure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s-ES" dirty="0" err="1"/>
              <a:t>reliable</a:t>
            </a:r>
            <a:r>
              <a:rPr lang="es-ES" dirty="0"/>
              <a:t> - </a:t>
            </a:r>
            <a:r>
              <a:rPr lang="es-ES" dirty="0" err="1"/>
              <a:t>distributed</a:t>
            </a:r>
            <a:r>
              <a:rPr lang="es-ES" dirty="0"/>
              <a:t> server </a:t>
            </a:r>
            <a:r>
              <a:rPr lang="es-ES" dirty="0" err="1"/>
              <a:t>architecture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n-US" dirty="0"/>
              <a:t>transparent - users only need to enter passwords </a:t>
            </a:r>
            <a:endParaRPr lang="es-ES" sz="2000" dirty="0"/>
          </a:p>
          <a:p>
            <a:pPr lvl="1"/>
            <a:r>
              <a:rPr lang="es-ES" dirty="0" err="1"/>
              <a:t>scalable</a:t>
            </a:r>
            <a:r>
              <a:rPr lang="es-ES" dirty="0"/>
              <a:t> - </a:t>
            </a:r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 </a:t>
            </a:r>
            <a:endParaRPr lang="es-ES" sz="2000" dirty="0"/>
          </a:p>
          <a:p>
            <a:pPr lvl="0"/>
            <a:r>
              <a:rPr lang="en-US" dirty="0"/>
              <a:t>thus, a trusted third-party authentication service </a:t>
            </a:r>
            <a:endParaRPr lang="es-ES" sz="2400" dirty="0"/>
          </a:p>
          <a:p>
            <a:pPr lvl="1"/>
            <a:r>
              <a:rPr lang="es-ES" dirty="0" err="1"/>
              <a:t>clients</a:t>
            </a:r>
            <a:r>
              <a:rPr lang="es-ES" dirty="0"/>
              <a:t> and servers trust </a:t>
            </a:r>
            <a:r>
              <a:rPr lang="es-ES" dirty="0" err="1"/>
              <a:t>Kerberos</a:t>
            </a:r>
            <a:r>
              <a:rPr lang="es-ES" dirty="0"/>
              <a:t> </a:t>
            </a:r>
            <a:endParaRPr lang="es-ES" sz="2000" dirty="0"/>
          </a:p>
          <a:p>
            <a:pPr lvl="0"/>
            <a:r>
              <a:rPr lang="en-US" dirty="0"/>
              <a:t>implemented using an authentication protocol based on Needham-Schroeder 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98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Kerberos</a:t>
            </a:r>
            <a:r>
              <a:rPr lang="es-ES" b="1" dirty="0"/>
              <a:t> v4 </a:t>
            </a:r>
            <a:r>
              <a:rPr lang="es-ES" b="1" dirty="0" err="1"/>
              <a:t>Overview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basic third-party authentication scheme </a:t>
            </a:r>
            <a:endParaRPr lang="es-ES" sz="2400" dirty="0"/>
          </a:p>
          <a:p>
            <a:pPr lvl="0"/>
            <a:r>
              <a:rPr lang="en-US" dirty="0"/>
              <a:t>have an Authentication Server (AS) </a:t>
            </a:r>
            <a:endParaRPr lang="es-ES" sz="2400" dirty="0"/>
          </a:p>
          <a:p>
            <a:pPr lvl="1"/>
            <a:r>
              <a:rPr lang="en-US" dirty="0"/>
              <a:t>knows the passwords of all users </a:t>
            </a:r>
            <a:endParaRPr lang="es-ES" sz="2000" dirty="0"/>
          </a:p>
          <a:p>
            <a:pPr lvl="1"/>
            <a:r>
              <a:rPr lang="en-US" dirty="0"/>
              <a:t>users initially negotiate with AS to identify themselves </a:t>
            </a:r>
            <a:endParaRPr lang="es-ES" sz="2000" dirty="0"/>
          </a:p>
          <a:p>
            <a:pPr lvl="1"/>
            <a:r>
              <a:rPr lang="en-US" dirty="0"/>
              <a:t>AS provides a non-corruptible authentication credential (ticket granting ticket TGT) </a:t>
            </a:r>
            <a:endParaRPr lang="es-ES" sz="2000" dirty="0"/>
          </a:p>
          <a:p>
            <a:pPr lvl="0"/>
            <a:r>
              <a:rPr lang="en-US" dirty="0"/>
              <a:t>have a Ticket Granting Server (TGS) </a:t>
            </a:r>
            <a:endParaRPr lang="es-ES" sz="2400" dirty="0"/>
          </a:p>
          <a:p>
            <a:pPr lvl="1"/>
            <a:r>
              <a:rPr lang="en-US" dirty="0"/>
              <a:t>users subsequently present TGT to TGS to acquire Service Granting Ticket (SGT) to access specific services </a:t>
            </a:r>
            <a:endParaRPr lang="es-ES" sz="2000" dirty="0"/>
          </a:p>
          <a:p>
            <a:pPr lvl="0"/>
            <a:r>
              <a:rPr lang="en-US" dirty="0"/>
              <a:t>using a complex protocol based on DES 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7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Actions</a:t>
            </a:r>
            <a:r>
              <a:rPr lang="es-ES" b="1" dirty="0"/>
              <a:t> in </a:t>
            </a:r>
            <a:r>
              <a:rPr lang="es-ES" b="1" dirty="0" err="1"/>
              <a:t>Kerberos</a:t>
            </a:r>
            <a:r>
              <a:rPr lang="es-ES" b="1" dirty="0"/>
              <a:t> v4 </a:t>
            </a:r>
            <a:endParaRPr lang="es-ES" dirty="0"/>
          </a:p>
        </p:txBody>
      </p:sp>
      <p:pic>
        <p:nvPicPr>
          <p:cNvPr id="4" name="Imagen 3" descr="Actions in kerberos v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29" y="1690689"/>
            <a:ext cx="7718612" cy="4844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3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Authentication</a:t>
            </a:r>
            <a:r>
              <a:rPr lang="es-ES" b="1" dirty="0"/>
              <a:t> Security </a:t>
            </a:r>
            <a:r>
              <a:rPr lang="es-ES" b="1" dirty="0" err="1"/>
              <a:t>Issues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attacks</a:t>
            </a:r>
            <a:r>
              <a:rPr lang="es-ES" dirty="0"/>
              <a:t> </a:t>
            </a:r>
          </a:p>
          <a:p>
            <a:pPr lvl="0"/>
            <a:r>
              <a:rPr lang="es-ES" dirty="0"/>
              <a:t>host </a:t>
            </a:r>
            <a:r>
              <a:rPr lang="es-ES" dirty="0" err="1"/>
              <a:t>attacks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eavesdropping</a:t>
            </a:r>
            <a:r>
              <a:rPr lang="es-ES" dirty="0"/>
              <a:t> </a:t>
            </a:r>
          </a:p>
          <a:p>
            <a:pPr lvl="0"/>
            <a:r>
              <a:rPr lang="es-ES" dirty="0"/>
              <a:t>replay </a:t>
            </a:r>
          </a:p>
          <a:p>
            <a:pPr lvl="0"/>
            <a:r>
              <a:rPr lang="es-ES" dirty="0" err="1"/>
              <a:t>trojan</a:t>
            </a:r>
            <a:r>
              <a:rPr lang="es-ES" dirty="0"/>
              <a:t> </a:t>
            </a:r>
            <a:r>
              <a:rPr lang="es-ES" dirty="0" err="1"/>
              <a:t>horse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denial</a:t>
            </a:r>
            <a:r>
              <a:rPr lang="es-ES" dirty="0"/>
              <a:t>-of-</a:t>
            </a:r>
            <a:r>
              <a:rPr lang="es-ES" dirty="0" err="1"/>
              <a:t>service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phishing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1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PwdHash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0123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PwdHash</a:t>
            </a:r>
            <a:r>
              <a:rPr lang="en-US" dirty="0"/>
              <a:t>(Ross, B., Jackson, C., Miyake, N., </a:t>
            </a:r>
            <a:r>
              <a:rPr lang="en-US" dirty="0" err="1"/>
              <a:t>Boneh</a:t>
            </a:r>
            <a:r>
              <a:rPr lang="en-US" dirty="0"/>
              <a:t>, D., Mitchell, J.C.: Stronger </a:t>
            </a:r>
            <a:r>
              <a:rPr lang="en-US" dirty="0" err="1"/>
              <a:t>passwordauthentication</a:t>
            </a:r>
            <a:r>
              <a:rPr lang="en-US" dirty="0"/>
              <a:t> using browser extensions. In: Proc. of the USENIX Security Symposium, 2005) </a:t>
            </a:r>
            <a:endParaRPr lang="es-ES" dirty="0"/>
          </a:p>
          <a:p>
            <a:r>
              <a:rPr lang="en-US" dirty="0"/>
              <a:t>Bank A </a:t>
            </a:r>
            <a:endParaRPr lang="es-ES" dirty="0"/>
          </a:p>
          <a:p>
            <a:r>
              <a:rPr lang="en-US" dirty="0"/>
              <a:t>Hash (</a:t>
            </a:r>
            <a:r>
              <a:rPr lang="en-US" dirty="0" err="1"/>
              <a:t>PwdA</a:t>
            </a:r>
            <a:r>
              <a:rPr lang="en-US" dirty="0"/>
              <a:t>, </a:t>
            </a:r>
            <a:r>
              <a:rPr lang="en-US" dirty="0" err="1"/>
              <a:t>BankA</a:t>
            </a:r>
            <a:r>
              <a:rPr lang="en-US" dirty="0"/>
              <a:t>) </a:t>
            </a:r>
            <a:endParaRPr lang="es-ES" dirty="0"/>
          </a:p>
          <a:p>
            <a:r>
              <a:rPr lang="en-US" dirty="0"/>
              <a:t>Spoofed Bank A </a:t>
            </a:r>
            <a:endParaRPr lang="es-ES" dirty="0"/>
          </a:p>
          <a:p>
            <a:r>
              <a:rPr lang="en-US" dirty="0"/>
              <a:t>Hash (</a:t>
            </a:r>
            <a:r>
              <a:rPr lang="en-US" dirty="0" err="1"/>
              <a:t>PwdA</a:t>
            </a:r>
            <a:r>
              <a:rPr lang="en-US" dirty="0"/>
              <a:t>, </a:t>
            </a:r>
            <a:r>
              <a:rPr lang="en-US" dirty="0" err="1"/>
              <a:t>SpoofedBankA</a:t>
            </a:r>
            <a:r>
              <a:rPr lang="en-US" dirty="0"/>
              <a:t>) </a:t>
            </a:r>
            <a:endParaRPr lang="es-ES" dirty="0"/>
          </a:p>
          <a:p>
            <a:r>
              <a:rPr lang="en-US" dirty="0" err="1"/>
              <a:t>PwdHash</a:t>
            </a:r>
            <a:r>
              <a:rPr lang="en-US" dirty="0"/>
              <a:t> </a:t>
            </a:r>
            <a:endParaRPr lang="es-ES" dirty="0"/>
          </a:p>
          <a:p>
            <a:r>
              <a:rPr lang="en-US" dirty="0"/>
              <a:t>(Browser Extension) </a:t>
            </a:r>
            <a:endParaRPr lang="es-ES" dirty="0"/>
          </a:p>
          <a:p>
            <a:r>
              <a:rPr lang="en-US" dirty="0"/>
              <a:t>Plain-text password: </a:t>
            </a:r>
            <a:r>
              <a:rPr lang="en-US" dirty="0" err="1"/>
              <a:t>PwdA</a:t>
            </a:r>
            <a:r>
              <a:rPr lang="en-US" dirty="0"/>
              <a:t> </a:t>
            </a:r>
            <a:endParaRPr lang="es-ES" dirty="0"/>
          </a:p>
          <a:p>
            <a:r>
              <a:rPr lang="en-US" dirty="0" err="1"/>
              <a:t>Site-password:Hash</a:t>
            </a:r>
            <a:r>
              <a:rPr lang="en-US" dirty="0"/>
              <a:t> (</a:t>
            </a:r>
            <a:r>
              <a:rPr lang="en-US" dirty="0" err="1"/>
              <a:t>PwdA</a:t>
            </a:r>
            <a:r>
              <a:rPr lang="en-US" dirty="0"/>
              <a:t>, </a:t>
            </a:r>
            <a:r>
              <a:rPr lang="en-US" dirty="0" err="1"/>
              <a:t>BankA</a:t>
            </a:r>
            <a:r>
              <a:rPr lang="en-US" dirty="0"/>
              <a:t>) </a:t>
            </a:r>
            <a:endParaRPr lang="es-ES" dirty="0"/>
          </a:p>
          <a:p>
            <a:pPr lvl="0"/>
            <a:r>
              <a:rPr lang="en-US" dirty="0"/>
              <a:t>Unique password per site (domain name is the salt) </a:t>
            </a:r>
            <a:endParaRPr lang="es-ES" dirty="0"/>
          </a:p>
          <a:p>
            <a:pPr lvl="0"/>
            <a:r>
              <a:rPr lang="en-US" dirty="0"/>
              <a:t>Focuses on protecting against phishing attacks 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Computer security principles and practi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83" y="1825625"/>
            <a:ext cx="538183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3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Summary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err="1"/>
              <a:t>introduced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authentication</a:t>
            </a:r>
            <a:r>
              <a:rPr lang="es-ES" dirty="0"/>
              <a:t> </a:t>
            </a:r>
            <a:endParaRPr lang="es-ES" sz="2400" dirty="0"/>
          </a:p>
          <a:p>
            <a:pPr lvl="1"/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passwords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tokens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biometrics</a:t>
            </a:r>
            <a:r>
              <a:rPr lang="es-ES" dirty="0"/>
              <a:t> </a:t>
            </a:r>
            <a:endParaRPr lang="es-ES" sz="2000" dirty="0"/>
          </a:p>
          <a:p>
            <a:pPr lvl="0"/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authentication</a:t>
            </a:r>
            <a:r>
              <a:rPr lang="es-ES" dirty="0"/>
              <a:t> </a:t>
            </a:r>
            <a:endParaRPr lang="es-ES" sz="2400" dirty="0"/>
          </a:p>
          <a:p>
            <a:pPr lvl="0"/>
            <a:r>
              <a:rPr lang="es-ES" dirty="0" err="1"/>
              <a:t>Kerberos</a:t>
            </a:r>
            <a:r>
              <a:rPr lang="es-ES" dirty="0"/>
              <a:t> 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7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Password</a:t>
            </a:r>
            <a:r>
              <a:rPr lang="es-ES" b="1" dirty="0"/>
              <a:t> </a:t>
            </a:r>
            <a:r>
              <a:rPr lang="es-ES" b="1" dirty="0" err="1"/>
              <a:t>Authentication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widely used user authentication method </a:t>
            </a:r>
            <a:endParaRPr lang="es-ES" sz="2400" dirty="0"/>
          </a:p>
          <a:p>
            <a:pPr lvl="1"/>
            <a:r>
              <a:rPr lang="en-US" dirty="0"/>
              <a:t>user provides name/login and password </a:t>
            </a:r>
            <a:endParaRPr lang="es-ES" sz="2000" dirty="0"/>
          </a:p>
          <a:p>
            <a:pPr lvl="1"/>
            <a:r>
              <a:rPr lang="en-US" dirty="0"/>
              <a:t>system compares password with that saved for specified login </a:t>
            </a:r>
            <a:endParaRPr lang="es-ES" sz="2000" dirty="0"/>
          </a:p>
          <a:p>
            <a:pPr lvl="0"/>
            <a:r>
              <a:rPr lang="en-US" dirty="0"/>
              <a:t>authenticates ID of user logging and </a:t>
            </a:r>
            <a:endParaRPr lang="es-ES" sz="2400" dirty="0"/>
          </a:p>
          <a:p>
            <a:pPr lvl="1"/>
            <a:r>
              <a:rPr lang="en-US" dirty="0"/>
              <a:t>that the user is authorized to access system </a:t>
            </a:r>
            <a:endParaRPr lang="es-ES" sz="2000" dirty="0"/>
          </a:p>
          <a:p>
            <a:pPr lvl="1"/>
            <a:r>
              <a:rPr lang="es-ES" dirty="0"/>
              <a:t>determines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user’s</a:t>
            </a:r>
            <a:r>
              <a:rPr lang="es-ES" dirty="0"/>
              <a:t> </a:t>
            </a:r>
            <a:r>
              <a:rPr lang="es-ES" dirty="0" err="1"/>
              <a:t>privileges</a:t>
            </a:r>
            <a:r>
              <a:rPr lang="es-ES" dirty="0"/>
              <a:t> </a:t>
            </a:r>
            <a:endParaRPr lang="es-ES" sz="2000" dirty="0"/>
          </a:p>
          <a:p>
            <a:pPr lvl="1"/>
            <a:r>
              <a:rPr lang="en-US" dirty="0"/>
              <a:t>is used in discretionary access control 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4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Password</a:t>
            </a:r>
            <a:r>
              <a:rPr lang="es-ES" b="1" dirty="0"/>
              <a:t> </a:t>
            </a:r>
            <a:r>
              <a:rPr lang="es-ES" b="1" dirty="0" err="1"/>
              <a:t>Vulnerabilities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offline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attack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 </a:t>
            </a:r>
            <a:r>
              <a:rPr lang="es-ES" dirty="0" err="1"/>
              <a:t>attack</a:t>
            </a:r>
            <a:r>
              <a:rPr lang="es-ES" dirty="0"/>
              <a:t> </a:t>
            </a:r>
          </a:p>
          <a:p>
            <a:pPr lvl="0"/>
            <a:r>
              <a:rPr lang="es-ES" dirty="0"/>
              <a:t>popular </a:t>
            </a:r>
            <a:r>
              <a:rPr lang="es-ES" dirty="0" err="1"/>
              <a:t>password</a:t>
            </a:r>
            <a:r>
              <a:rPr lang="es-ES" dirty="0"/>
              <a:t> </a:t>
            </a:r>
            <a:r>
              <a:rPr lang="es-ES" dirty="0" err="1"/>
              <a:t>attack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workstation</a:t>
            </a:r>
            <a:r>
              <a:rPr lang="es-ES" dirty="0"/>
              <a:t> </a:t>
            </a:r>
            <a:r>
              <a:rPr lang="es-ES" dirty="0" err="1"/>
              <a:t>hijacking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exploiting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mistakes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exploiting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 use </a:t>
            </a:r>
          </a:p>
          <a:p>
            <a:pPr lvl="0"/>
            <a:r>
              <a:rPr lang="es-ES" dirty="0" err="1"/>
              <a:t>electronic</a:t>
            </a:r>
            <a:r>
              <a:rPr lang="es-ES" dirty="0"/>
              <a:t> </a:t>
            </a:r>
            <a:r>
              <a:rPr lang="es-ES" dirty="0" err="1"/>
              <a:t>monitoring</a:t>
            </a:r>
            <a:r>
              <a:rPr lang="es-ES" dirty="0"/>
              <a:t>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42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Countermeasures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stop unauthorized access to password file </a:t>
            </a:r>
            <a:endParaRPr lang="es-ES" dirty="0"/>
          </a:p>
          <a:p>
            <a:pPr lvl="0"/>
            <a:r>
              <a:rPr lang="es-ES" dirty="0" err="1"/>
              <a:t>intrusion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account</a:t>
            </a:r>
            <a:r>
              <a:rPr lang="es-ES" dirty="0"/>
              <a:t> lockout </a:t>
            </a:r>
            <a:r>
              <a:rPr lang="es-ES" dirty="0" err="1"/>
              <a:t>mechanisms</a:t>
            </a:r>
            <a:r>
              <a:rPr lang="es-ES" dirty="0"/>
              <a:t> </a:t>
            </a:r>
          </a:p>
          <a:p>
            <a:pPr lvl="0"/>
            <a:r>
              <a:rPr lang="en-US" dirty="0"/>
              <a:t>policies against using common passwords but rather hard to guess passwords </a:t>
            </a:r>
            <a:endParaRPr lang="es-ES" dirty="0"/>
          </a:p>
          <a:p>
            <a:pPr lvl="0"/>
            <a:r>
              <a:rPr lang="es-ES" dirty="0"/>
              <a:t>training &amp; </a:t>
            </a:r>
            <a:r>
              <a:rPr lang="es-ES" dirty="0" err="1"/>
              <a:t>enforcement</a:t>
            </a:r>
            <a:r>
              <a:rPr lang="es-ES" dirty="0"/>
              <a:t> of </a:t>
            </a:r>
            <a:r>
              <a:rPr lang="es-ES" dirty="0" err="1"/>
              <a:t>policies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automatic</a:t>
            </a:r>
            <a:r>
              <a:rPr lang="es-ES" dirty="0"/>
              <a:t> </a:t>
            </a:r>
            <a:r>
              <a:rPr lang="es-ES" dirty="0" err="1"/>
              <a:t>workstation</a:t>
            </a:r>
            <a:r>
              <a:rPr lang="es-ES" dirty="0"/>
              <a:t> </a:t>
            </a:r>
            <a:r>
              <a:rPr lang="es-ES" dirty="0" err="1"/>
              <a:t>logout</a:t>
            </a:r>
            <a:r>
              <a:rPr lang="es-ES" dirty="0"/>
              <a:t> </a:t>
            </a:r>
          </a:p>
          <a:p>
            <a:pPr lvl="0"/>
            <a:r>
              <a:rPr lang="es-ES" dirty="0" err="1"/>
              <a:t>encrypted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links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35424" y="551329"/>
            <a:ext cx="1000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/>
              <a:t>Use of </a:t>
            </a:r>
            <a:r>
              <a:rPr lang="es-ES" sz="5400" b="1" dirty="0" err="1"/>
              <a:t>Hashed</a:t>
            </a:r>
            <a:r>
              <a:rPr lang="es-ES" sz="5400" b="1" dirty="0"/>
              <a:t> </a:t>
            </a:r>
            <a:r>
              <a:rPr lang="es-ES" sz="5400" b="1" dirty="0" err="1"/>
              <a:t>Passwords</a:t>
            </a:r>
            <a:r>
              <a:rPr lang="es-ES" sz="5400" b="1" dirty="0"/>
              <a:t> 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2976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2" y="0"/>
            <a:ext cx="116384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1227</Words>
  <Application>Microsoft Office PowerPoint</Application>
  <PresentationFormat>Panorámica</PresentationFormat>
  <Paragraphs>201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Computer Security: Principles and Practice  </vt:lpstr>
      <vt:lpstr>User Authentication </vt:lpstr>
      <vt:lpstr>Means of User Authentication </vt:lpstr>
      <vt:lpstr>Presentación de PowerPoint</vt:lpstr>
      <vt:lpstr>Password Authentication </vt:lpstr>
      <vt:lpstr>Password Vulnerabilities </vt:lpstr>
      <vt:lpstr>Countermeasures</vt:lpstr>
      <vt:lpstr>Presentación de PowerPoint</vt:lpstr>
      <vt:lpstr>Presentación de PowerPoint</vt:lpstr>
      <vt:lpstr>Presentación de PowerPoint</vt:lpstr>
      <vt:lpstr>UNIX Implementation</vt:lpstr>
      <vt:lpstr>Improved Implementations </vt:lpstr>
      <vt:lpstr>Password Cracking Approaches </vt:lpstr>
      <vt:lpstr>Password Choices </vt:lpstr>
      <vt:lpstr>Password File Access Control </vt:lpstr>
      <vt:lpstr>Using Better Passwords </vt:lpstr>
      <vt:lpstr>User Education </vt:lpstr>
      <vt:lpstr>Computer-generated Passwords </vt:lpstr>
      <vt:lpstr>Reactive Password Checking </vt:lpstr>
      <vt:lpstr>Proactive Password Checking </vt:lpstr>
      <vt:lpstr>Biometric Authentication </vt:lpstr>
      <vt:lpstr>Operation of a Biometric System </vt:lpstr>
      <vt:lpstr>Biometric Accuracy </vt:lpstr>
      <vt:lpstr>Biometric Accuracy </vt:lpstr>
      <vt:lpstr>Authentication Protocols </vt:lpstr>
      <vt:lpstr>Remote User-Authentication using Symmetric Encryption </vt:lpstr>
      <vt:lpstr>Presentación de PowerPoint</vt:lpstr>
      <vt:lpstr>Presentación de PowerPoint</vt:lpstr>
      <vt:lpstr>Kerberos </vt:lpstr>
      <vt:lpstr>Kerberos Requirements </vt:lpstr>
      <vt:lpstr>Kerberos v4 Overview </vt:lpstr>
      <vt:lpstr>Actions in Kerberos v4 </vt:lpstr>
      <vt:lpstr>Authentication Security Issues </vt:lpstr>
      <vt:lpstr>PwdHash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</dc:title>
  <dc:creator>Fabian Ponce</dc:creator>
  <cp:lastModifiedBy>Diego Arturo Ponce Vásquez</cp:lastModifiedBy>
  <cp:revision>8</cp:revision>
  <dcterms:created xsi:type="dcterms:W3CDTF">2016-10-09T21:01:04Z</dcterms:created>
  <dcterms:modified xsi:type="dcterms:W3CDTF">2016-11-01T16:48:09Z</dcterms:modified>
</cp:coreProperties>
</file>