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4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46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49"/>
  </p:notesMasterIdLst>
  <p:sldIdLst>
    <p:sldId id="411" r:id="rId2"/>
    <p:sldId id="412" r:id="rId3"/>
    <p:sldId id="389" r:id="rId4"/>
    <p:sldId id="391" r:id="rId5"/>
    <p:sldId id="359" r:id="rId6"/>
    <p:sldId id="363" r:id="rId7"/>
    <p:sldId id="414" r:id="rId8"/>
    <p:sldId id="415" r:id="rId9"/>
    <p:sldId id="416" r:id="rId10"/>
    <p:sldId id="418" r:id="rId11"/>
    <p:sldId id="419" r:id="rId12"/>
    <p:sldId id="364" r:id="rId13"/>
    <p:sldId id="365" r:id="rId14"/>
    <p:sldId id="392" r:id="rId15"/>
    <p:sldId id="366" r:id="rId16"/>
    <p:sldId id="367" r:id="rId17"/>
    <p:sldId id="368" r:id="rId18"/>
    <p:sldId id="369" r:id="rId19"/>
    <p:sldId id="379" r:id="rId20"/>
    <p:sldId id="394" r:id="rId21"/>
    <p:sldId id="420" r:id="rId22"/>
    <p:sldId id="372" r:id="rId23"/>
    <p:sldId id="380" r:id="rId24"/>
    <p:sldId id="381" r:id="rId25"/>
    <p:sldId id="382" r:id="rId26"/>
    <p:sldId id="395" r:id="rId27"/>
    <p:sldId id="396" r:id="rId28"/>
    <p:sldId id="397" r:id="rId29"/>
    <p:sldId id="421" r:id="rId30"/>
    <p:sldId id="398" r:id="rId31"/>
    <p:sldId id="399" r:id="rId32"/>
    <p:sldId id="400" r:id="rId33"/>
    <p:sldId id="385" r:id="rId34"/>
    <p:sldId id="401" r:id="rId35"/>
    <p:sldId id="402" r:id="rId36"/>
    <p:sldId id="403" r:id="rId37"/>
    <p:sldId id="383" r:id="rId38"/>
    <p:sldId id="404" r:id="rId39"/>
    <p:sldId id="386" r:id="rId40"/>
    <p:sldId id="405" r:id="rId41"/>
    <p:sldId id="374" r:id="rId42"/>
    <p:sldId id="406" r:id="rId43"/>
    <p:sldId id="407" r:id="rId44"/>
    <p:sldId id="408" r:id="rId45"/>
    <p:sldId id="409" r:id="rId46"/>
    <p:sldId id="410" r:id="rId47"/>
    <p:sldId id="413" r:id="rId48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2802"/>
    <a:srgbClr val="773503"/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37" autoAdjust="0"/>
  </p:normalViewPr>
  <p:slideViewPr>
    <p:cSldViewPr>
      <p:cViewPr varScale="1">
        <p:scale>
          <a:sx n="116" d="100"/>
          <a:sy n="116" d="100"/>
        </p:scale>
        <p:origin x="-120" y="-7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285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2ADEB7-B7F2-F449-BAE8-94D6DEBD33A7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89256D-A6B2-5342-B665-C46AD35BC275}">
      <dgm:prSet/>
      <dgm:spPr>
        <a:effectLst/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effectLst/>
            </a:rPr>
            <a:t>Classified into two broad categories:</a:t>
          </a:r>
          <a:endParaRPr lang="en-US" b="1" dirty="0">
            <a:solidFill>
              <a:schemeClr val="tx1"/>
            </a:solidFill>
            <a:effectLst/>
          </a:endParaRPr>
        </a:p>
      </dgm:t>
    </dgm:pt>
    <dgm:pt modelId="{55B57489-C24E-9D40-918A-38828F8E3B0B}" type="parTrans" cxnId="{3D9ACDFA-7BC7-5C48-A2E0-3571387951BD}">
      <dgm:prSet/>
      <dgm:spPr/>
      <dgm:t>
        <a:bodyPr/>
        <a:lstStyle/>
        <a:p>
          <a:endParaRPr lang="en-US"/>
        </a:p>
      </dgm:t>
    </dgm:pt>
    <dgm:pt modelId="{BD592802-C4EC-CF4F-831A-2FF8AE359509}" type="sibTrans" cxnId="{3D9ACDFA-7BC7-5C48-A2E0-3571387951BD}">
      <dgm:prSet/>
      <dgm:spPr/>
      <dgm:t>
        <a:bodyPr/>
        <a:lstStyle/>
        <a:p>
          <a:endParaRPr lang="en-US"/>
        </a:p>
      </dgm:t>
    </dgm:pt>
    <dgm:pt modelId="{1C6539FB-DF41-9847-8663-8590CEAA001E}">
      <dgm:prSet/>
      <dgm:spPr/>
      <dgm:t>
        <a:bodyPr/>
        <a:lstStyle/>
        <a:p>
          <a:pPr rtl="0"/>
          <a:r>
            <a:rPr lang="en-US" b="1" i="0" dirty="0" smtClean="0">
              <a:latin typeface="+mj-lt"/>
            </a:rPr>
            <a:t>Based first on how it spreads or propagates to reach the desired targets</a:t>
          </a:r>
          <a:endParaRPr lang="en-US" b="1" i="0" dirty="0">
            <a:latin typeface="+mj-lt"/>
          </a:endParaRPr>
        </a:p>
      </dgm:t>
    </dgm:pt>
    <dgm:pt modelId="{F2093A2E-173F-ED4E-896A-34F2417B94C2}" type="parTrans" cxnId="{BCA80FD4-1FFE-1047-87AB-CE4A87BF548E}">
      <dgm:prSet/>
      <dgm:spPr/>
      <dgm:t>
        <a:bodyPr/>
        <a:lstStyle/>
        <a:p>
          <a:endParaRPr lang="en-US" dirty="0"/>
        </a:p>
      </dgm:t>
    </dgm:pt>
    <dgm:pt modelId="{0DE61BF1-A6DC-B442-B61B-7BEABF3B2C66}" type="sibTrans" cxnId="{BCA80FD4-1FFE-1047-87AB-CE4A87BF548E}">
      <dgm:prSet/>
      <dgm:spPr/>
      <dgm:t>
        <a:bodyPr/>
        <a:lstStyle/>
        <a:p>
          <a:endParaRPr lang="en-US" dirty="0"/>
        </a:p>
      </dgm:t>
    </dgm:pt>
    <dgm:pt modelId="{26F09AB1-5F42-E248-9349-B14C380F21B0}">
      <dgm:prSet/>
      <dgm:spPr/>
      <dgm:t>
        <a:bodyPr/>
        <a:lstStyle/>
        <a:p>
          <a:pPr rtl="0"/>
          <a:r>
            <a:rPr lang="en-US" b="1" i="0" dirty="0" smtClean="0">
              <a:latin typeface="+mj-lt"/>
            </a:rPr>
            <a:t>Then on the actions or payloads it performs once a target is reached</a:t>
          </a:r>
          <a:endParaRPr lang="en-US" b="1" i="0" dirty="0">
            <a:latin typeface="+mj-lt"/>
          </a:endParaRPr>
        </a:p>
      </dgm:t>
    </dgm:pt>
    <dgm:pt modelId="{02DBF3FB-0940-5646-A681-13A1CC7E1DFC}" type="parTrans" cxnId="{F4DE6A75-1A9F-884C-93D0-8855DAA0A000}">
      <dgm:prSet/>
      <dgm:spPr/>
      <dgm:t>
        <a:bodyPr/>
        <a:lstStyle/>
        <a:p>
          <a:endParaRPr lang="en-US"/>
        </a:p>
      </dgm:t>
    </dgm:pt>
    <dgm:pt modelId="{75A38B05-D8E3-924F-A288-597F2E57C0DA}" type="sibTrans" cxnId="{F4DE6A75-1A9F-884C-93D0-8855DAA0A000}">
      <dgm:prSet/>
      <dgm:spPr/>
      <dgm:t>
        <a:bodyPr/>
        <a:lstStyle/>
        <a:p>
          <a:endParaRPr lang="en-US"/>
        </a:p>
      </dgm:t>
    </dgm:pt>
    <dgm:pt modelId="{B99B28DC-1840-6342-8847-BD8052638864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effectLst/>
            </a:rPr>
            <a:t>Also classified by: </a:t>
          </a:r>
          <a:endParaRPr lang="en-US" dirty="0">
            <a:solidFill>
              <a:schemeClr val="tx1"/>
            </a:solidFill>
            <a:effectLst/>
          </a:endParaRPr>
        </a:p>
      </dgm:t>
    </dgm:pt>
    <dgm:pt modelId="{AD9F882A-346E-644B-A264-A139B7A273E2}" type="parTrans" cxnId="{34273889-8C21-684F-AE5B-94D926DC822D}">
      <dgm:prSet/>
      <dgm:spPr/>
      <dgm:t>
        <a:bodyPr/>
        <a:lstStyle/>
        <a:p>
          <a:endParaRPr lang="en-US"/>
        </a:p>
      </dgm:t>
    </dgm:pt>
    <dgm:pt modelId="{A1721077-56E5-004F-8CCD-318B396732B1}" type="sibTrans" cxnId="{34273889-8C21-684F-AE5B-94D926DC822D}">
      <dgm:prSet/>
      <dgm:spPr/>
      <dgm:t>
        <a:bodyPr/>
        <a:lstStyle/>
        <a:p>
          <a:endParaRPr lang="en-US"/>
        </a:p>
      </dgm:t>
    </dgm:pt>
    <dgm:pt modelId="{63748016-E909-7749-8D4F-CBEA0C8C8028}">
      <dgm:prSet/>
      <dgm:spPr/>
      <dgm:t>
        <a:bodyPr/>
        <a:lstStyle/>
        <a:p>
          <a:pPr rtl="0"/>
          <a:r>
            <a:rPr lang="en-US" b="1" i="0" dirty="0" smtClean="0">
              <a:latin typeface="+mj-lt"/>
            </a:rPr>
            <a:t>Those that need a host  program (parasitic code such as viruses)</a:t>
          </a:r>
          <a:endParaRPr lang="en-US" b="1" i="0" dirty="0">
            <a:latin typeface="+mj-lt"/>
          </a:endParaRPr>
        </a:p>
      </dgm:t>
    </dgm:pt>
    <dgm:pt modelId="{910E3748-395A-9747-9C25-4A58B8AD44C2}" type="parTrans" cxnId="{07CAA0DD-6259-AE47-945B-EBB7466AB621}">
      <dgm:prSet/>
      <dgm:spPr/>
      <dgm:t>
        <a:bodyPr/>
        <a:lstStyle/>
        <a:p>
          <a:endParaRPr lang="en-US" dirty="0"/>
        </a:p>
      </dgm:t>
    </dgm:pt>
    <dgm:pt modelId="{716CE549-8138-BC4B-8FB3-DF180464C301}" type="sibTrans" cxnId="{07CAA0DD-6259-AE47-945B-EBB7466AB621}">
      <dgm:prSet/>
      <dgm:spPr/>
      <dgm:t>
        <a:bodyPr/>
        <a:lstStyle/>
        <a:p>
          <a:endParaRPr lang="en-US" dirty="0"/>
        </a:p>
      </dgm:t>
    </dgm:pt>
    <dgm:pt modelId="{DF5FD426-5B69-3244-BC9A-7CE9E664D873}">
      <dgm:prSet/>
      <dgm:spPr/>
      <dgm:t>
        <a:bodyPr/>
        <a:lstStyle/>
        <a:p>
          <a:pPr rtl="0"/>
          <a:r>
            <a:rPr lang="en-US" b="1" i="0" dirty="0" smtClean="0">
              <a:latin typeface="+mj-lt"/>
            </a:rPr>
            <a:t>Those that are independent, self-contained programs (worms, trojans, and bots)</a:t>
          </a:r>
          <a:endParaRPr lang="en-US" b="1" i="0" dirty="0">
            <a:latin typeface="+mj-lt"/>
          </a:endParaRPr>
        </a:p>
      </dgm:t>
    </dgm:pt>
    <dgm:pt modelId="{2CC51F01-3233-5949-AC29-09ECE6FB99C9}" type="parTrans" cxnId="{30A6D4C6-9A69-2C4C-8E33-4E47FE18EE27}">
      <dgm:prSet/>
      <dgm:spPr/>
      <dgm:t>
        <a:bodyPr/>
        <a:lstStyle/>
        <a:p>
          <a:endParaRPr lang="en-US"/>
        </a:p>
      </dgm:t>
    </dgm:pt>
    <dgm:pt modelId="{4EB9040F-A42E-9448-9E5D-FB650183CF9F}" type="sibTrans" cxnId="{30A6D4C6-9A69-2C4C-8E33-4E47FE18EE27}">
      <dgm:prSet/>
      <dgm:spPr/>
      <dgm:t>
        <a:bodyPr/>
        <a:lstStyle/>
        <a:p>
          <a:endParaRPr lang="en-US" dirty="0"/>
        </a:p>
      </dgm:t>
    </dgm:pt>
    <dgm:pt modelId="{E100D654-871B-8944-8398-52EC1637F13F}">
      <dgm:prSet/>
      <dgm:spPr/>
      <dgm:t>
        <a:bodyPr/>
        <a:lstStyle/>
        <a:p>
          <a:pPr rtl="0"/>
          <a:r>
            <a:rPr lang="en-US" b="1" i="0" dirty="0" smtClean="0">
              <a:latin typeface="+mj-lt"/>
            </a:rPr>
            <a:t>Malware that does not replicate (trojans and spam e-mail)</a:t>
          </a:r>
          <a:endParaRPr lang="en-US" b="1" i="0" dirty="0">
            <a:latin typeface="+mj-lt"/>
          </a:endParaRPr>
        </a:p>
      </dgm:t>
    </dgm:pt>
    <dgm:pt modelId="{6AB7DFA6-98D9-C743-8150-ABFA4B9E6F14}" type="parTrans" cxnId="{5C2CF0FD-9DAA-3B4C-9E5E-3E6A3CBE7DEF}">
      <dgm:prSet/>
      <dgm:spPr/>
      <dgm:t>
        <a:bodyPr/>
        <a:lstStyle/>
        <a:p>
          <a:endParaRPr lang="en-US"/>
        </a:p>
      </dgm:t>
    </dgm:pt>
    <dgm:pt modelId="{F6E00E15-E6F3-F942-9B34-CAE643C995F6}" type="sibTrans" cxnId="{5C2CF0FD-9DAA-3B4C-9E5E-3E6A3CBE7DEF}">
      <dgm:prSet/>
      <dgm:spPr/>
      <dgm:t>
        <a:bodyPr/>
        <a:lstStyle/>
        <a:p>
          <a:endParaRPr lang="en-US" dirty="0"/>
        </a:p>
      </dgm:t>
    </dgm:pt>
    <dgm:pt modelId="{AD27E523-4198-8A43-9A92-601902BD84C7}">
      <dgm:prSet/>
      <dgm:spPr/>
      <dgm:t>
        <a:bodyPr/>
        <a:lstStyle/>
        <a:p>
          <a:pPr rtl="0"/>
          <a:r>
            <a:rPr lang="en-US" b="1" i="0" dirty="0" smtClean="0">
              <a:latin typeface="+mj-lt"/>
            </a:rPr>
            <a:t>Malware that does replicate (viruses and worms)</a:t>
          </a:r>
          <a:endParaRPr lang="en-US" b="1" i="0" dirty="0">
            <a:latin typeface="+mj-lt"/>
          </a:endParaRPr>
        </a:p>
      </dgm:t>
    </dgm:pt>
    <dgm:pt modelId="{DB266CC2-B7FC-D843-ADCD-363E270916EC}" type="parTrans" cxnId="{BED4BD69-A73A-AE44-A0C8-CE970CD0C68F}">
      <dgm:prSet/>
      <dgm:spPr/>
      <dgm:t>
        <a:bodyPr/>
        <a:lstStyle/>
        <a:p>
          <a:endParaRPr lang="en-US"/>
        </a:p>
      </dgm:t>
    </dgm:pt>
    <dgm:pt modelId="{AB1F3640-C14F-7249-B96B-3C87FB299A86}" type="sibTrans" cxnId="{BED4BD69-A73A-AE44-A0C8-CE970CD0C68F}">
      <dgm:prSet/>
      <dgm:spPr/>
      <dgm:t>
        <a:bodyPr/>
        <a:lstStyle/>
        <a:p>
          <a:endParaRPr lang="en-US"/>
        </a:p>
      </dgm:t>
    </dgm:pt>
    <dgm:pt modelId="{36780F4B-F7D5-6644-AB4C-279A84EBBC87}" type="pres">
      <dgm:prSet presAssocID="{822ADEB7-B7F2-F449-BAE8-94D6DEBD33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205139-D25D-9141-8B65-B7533B220C63}" type="pres">
      <dgm:prSet presAssocID="{7489256D-A6B2-5342-B665-C46AD35BC275}" presName="vertFlow" presStyleCnt="0"/>
      <dgm:spPr/>
    </dgm:pt>
    <dgm:pt modelId="{D6683EB3-9145-414D-BA47-C91BB8F520AC}" type="pres">
      <dgm:prSet presAssocID="{7489256D-A6B2-5342-B665-C46AD35BC275}" presName="header" presStyleLbl="node1" presStyleIdx="0" presStyleCnt="2"/>
      <dgm:spPr/>
      <dgm:t>
        <a:bodyPr/>
        <a:lstStyle/>
        <a:p>
          <a:endParaRPr lang="en-US"/>
        </a:p>
      </dgm:t>
    </dgm:pt>
    <dgm:pt modelId="{EDB22133-E8C5-564E-9BDE-77A9A6AFF0D9}" type="pres">
      <dgm:prSet presAssocID="{F2093A2E-173F-ED4E-896A-34F2417B94C2}" presName="parTrans" presStyleLbl="sibTrans2D1" presStyleIdx="0" presStyleCnt="6"/>
      <dgm:spPr/>
      <dgm:t>
        <a:bodyPr/>
        <a:lstStyle/>
        <a:p>
          <a:endParaRPr lang="en-US"/>
        </a:p>
      </dgm:t>
    </dgm:pt>
    <dgm:pt modelId="{23949CA4-11FE-B44B-8096-7F92BA04476C}" type="pres">
      <dgm:prSet presAssocID="{1C6539FB-DF41-9847-8663-8590CEAA001E}" presName="child" presStyleLbl="alignAccFollow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73B6B3-49AA-5044-87E7-043168FDA1C2}" type="pres">
      <dgm:prSet presAssocID="{0DE61BF1-A6DC-B442-B61B-7BEABF3B2C66}" presName="sibTrans" presStyleLbl="sibTrans2D1" presStyleIdx="1" presStyleCnt="6"/>
      <dgm:spPr/>
      <dgm:t>
        <a:bodyPr/>
        <a:lstStyle/>
        <a:p>
          <a:endParaRPr lang="en-US"/>
        </a:p>
      </dgm:t>
    </dgm:pt>
    <dgm:pt modelId="{318E9CFC-7000-5948-92CC-E06FCC323ED3}" type="pres">
      <dgm:prSet presAssocID="{26F09AB1-5F42-E248-9349-B14C380F21B0}" presName="child" presStyleLbl="alignAccFollow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E1A360-9A1F-6E46-B239-C3268BB1419E}" type="pres">
      <dgm:prSet presAssocID="{7489256D-A6B2-5342-B665-C46AD35BC275}" presName="hSp" presStyleCnt="0"/>
      <dgm:spPr/>
    </dgm:pt>
    <dgm:pt modelId="{6D61C701-43FF-A740-983C-CD253190EEC7}" type="pres">
      <dgm:prSet presAssocID="{B99B28DC-1840-6342-8847-BD8052638864}" presName="vertFlow" presStyleCnt="0"/>
      <dgm:spPr/>
    </dgm:pt>
    <dgm:pt modelId="{CAF028A9-25B4-7042-8AC7-32B854073429}" type="pres">
      <dgm:prSet presAssocID="{B99B28DC-1840-6342-8847-BD8052638864}" presName="header" presStyleLbl="node1" presStyleIdx="1" presStyleCnt="2"/>
      <dgm:spPr/>
      <dgm:t>
        <a:bodyPr/>
        <a:lstStyle/>
        <a:p>
          <a:endParaRPr lang="en-US"/>
        </a:p>
      </dgm:t>
    </dgm:pt>
    <dgm:pt modelId="{3DDCB43C-A170-0943-B0D8-AF848C17E12A}" type="pres">
      <dgm:prSet presAssocID="{910E3748-395A-9747-9C25-4A58B8AD44C2}" presName="parTrans" presStyleLbl="sibTrans2D1" presStyleIdx="2" presStyleCnt="6"/>
      <dgm:spPr/>
      <dgm:t>
        <a:bodyPr/>
        <a:lstStyle/>
        <a:p>
          <a:endParaRPr lang="en-US"/>
        </a:p>
      </dgm:t>
    </dgm:pt>
    <dgm:pt modelId="{BD5206BD-938A-9E47-BA58-471B4BFB7074}" type="pres">
      <dgm:prSet presAssocID="{63748016-E909-7749-8D4F-CBEA0C8C8028}" presName="child" presStyleLbl="alignAccFollow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94E86B-9DC9-C242-BE4F-6917AE89A034}" type="pres">
      <dgm:prSet presAssocID="{716CE549-8138-BC4B-8FB3-DF180464C301}" presName="sibTrans" presStyleLbl="sibTrans2D1" presStyleIdx="3" presStyleCnt="6"/>
      <dgm:spPr/>
      <dgm:t>
        <a:bodyPr/>
        <a:lstStyle/>
        <a:p>
          <a:endParaRPr lang="en-US"/>
        </a:p>
      </dgm:t>
    </dgm:pt>
    <dgm:pt modelId="{96C0851B-4FB5-6248-AF53-A2A3E18CD2D5}" type="pres">
      <dgm:prSet presAssocID="{DF5FD426-5B69-3244-BC9A-7CE9E664D873}" presName="child" presStyleLbl="alignAccFollow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89221-705F-AA40-B4C6-05F80364904C}" type="pres">
      <dgm:prSet presAssocID="{4EB9040F-A42E-9448-9E5D-FB650183CF9F}" presName="sibTrans" presStyleLbl="sibTrans2D1" presStyleIdx="4" presStyleCnt="6"/>
      <dgm:spPr/>
      <dgm:t>
        <a:bodyPr/>
        <a:lstStyle/>
        <a:p>
          <a:endParaRPr lang="en-US"/>
        </a:p>
      </dgm:t>
    </dgm:pt>
    <dgm:pt modelId="{2CFCC1E6-6884-8F42-AAC4-8F51DCBE28BD}" type="pres">
      <dgm:prSet presAssocID="{E100D654-871B-8944-8398-52EC1637F13F}" presName="child" presStyleLbl="alignAccFollow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DDE64E-DD84-7746-BE01-849021843D34}" type="pres">
      <dgm:prSet presAssocID="{F6E00E15-E6F3-F942-9B34-CAE643C995F6}" presName="sibTrans" presStyleLbl="sibTrans2D1" presStyleIdx="5" presStyleCnt="6"/>
      <dgm:spPr/>
      <dgm:t>
        <a:bodyPr/>
        <a:lstStyle/>
        <a:p>
          <a:endParaRPr lang="en-US"/>
        </a:p>
      </dgm:t>
    </dgm:pt>
    <dgm:pt modelId="{BC9811A8-A431-9545-AB24-6FCE1425685B}" type="pres">
      <dgm:prSet presAssocID="{AD27E523-4198-8A43-9A92-601902BD84C7}" presName="child" presStyleLbl="alignAccFollow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D4BD69-A73A-AE44-A0C8-CE970CD0C68F}" srcId="{B99B28DC-1840-6342-8847-BD8052638864}" destId="{AD27E523-4198-8A43-9A92-601902BD84C7}" srcOrd="3" destOrd="0" parTransId="{DB266CC2-B7FC-D843-ADCD-363E270916EC}" sibTransId="{AB1F3640-C14F-7249-B96B-3C87FB299A86}"/>
    <dgm:cxn modelId="{F4DE6A75-1A9F-884C-93D0-8855DAA0A000}" srcId="{7489256D-A6B2-5342-B665-C46AD35BC275}" destId="{26F09AB1-5F42-E248-9349-B14C380F21B0}" srcOrd="1" destOrd="0" parTransId="{02DBF3FB-0940-5646-A681-13A1CC7E1DFC}" sibTransId="{75A38B05-D8E3-924F-A288-597F2E57C0DA}"/>
    <dgm:cxn modelId="{AAF21DC5-E9B2-9E43-A21A-C9B29D6EF87B}" type="presOf" srcId="{0DE61BF1-A6DC-B442-B61B-7BEABF3B2C66}" destId="{AB73B6B3-49AA-5044-87E7-043168FDA1C2}" srcOrd="0" destOrd="0" presId="urn:microsoft.com/office/officeart/2005/8/layout/lProcess1"/>
    <dgm:cxn modelId="{AF904413-93CD-BD49-BE28-8C554035F8FB}" type="presOf" srcId="{716CE549-8138-BC4B-8FB3-DF180464C301}" destId="{5294E86B-9DC9-C242-BE4F-6917AE89A034}" srcOrd="0" destOrd="0" presId="urn:microsoft.com/office/officeart/2005/8/layout/lProcess1"/>
    <dgm:cxn modelId="{689A1C96-85CF-F64C-8014-01A3C7856B79}" type="presOf" srcId="{63748016-E909-7749-8D4F-CBEA0C8C8028}" destId="{BD5206BD-938A-9E47-BA58-471B4BFB7074}" srcOrd="0" destOrd="0" presId="urn:microsoft.com/office/officeart/2005/8/layout/lProcess1"/>
    <dgm:cxn modelId="{07CAA0DD-6259-AE47-945B-EBB7466AB621}" srcId="{B99B28DC-1840-6342-8847-BD8052638864}" destId="{63748016-E909-7749-8D4F-CBEA0C8C8028}" srcOrd="0" destOrd="0" parTransId="{910E3748-395A-9747-9C25-4A58B8AD44C2}" sibTransId="{716CE549-8138-BC4B-8FB3-DF180464C301}"/>
    <dgm:cxn modelId="{AB9E2D13-14E9-4844-92F2-DE6F35A43D68}" type="presOf" srcId="{1C6539FB-DF41-9847-8663-8590CEAA001E}" destId="{23949CA4-11FE-B44B-8096-7F92BA04476C}" srcOrd="0" destOrd="0" presId="urn:microsoft.com/office/officeart/2005/8/layout/lProcess1"/>
    <dgm:cxn modelId="{8DC4E3A3-6F61-764F-8059-1C38035CF887}" type="presOf" srcId="{4EB9040F-A42E-9448-9E5D-FB650183CF9F}" destId="{72589221-705F-AA40-B4C6-05F80364904C}" srcOrd="0" destOrd="0" presId="urn:microsoft.com/office/officeart/2005/8/layout/lProcess1"/>
    <dgm:cxn modelId="{F9C0FB10-6630-8F4B-9945-92CE119D948A}" type="presOf" srcId="{F6E00E15-E6F3-F942-9B34-CAE643C995F6}" destId="{73DDE64E-DD84-7746-BE01-849021843D34}" srcOrd="0" destOrd="0" presId="urn:microsoft.com/office/officeart/2005/8/layout/lProcess1"/>
    <dgm:cxn modelId="{3D9ACDFA-7BC7-5C48-A2E0-3571387951BD}" srcId="{822ADEB7-B7F2-F449-BAE8-94D6DEBD33A7}" destId="{7489256D-A6B2-5342-B665-C46AD35BC275}" srcOrd="0" destOrd="0" parTransId="{55B57489-C24E-9D40-918A-38828F8E3B0B}" sibTransId="{BD592802-C4EC-CF4F-831A-2FF8AE359509}"/>
    <dgm:cxn modelId="{F8589E43-0DFA-6742-ADB4-4E269A0F80B7}" type="presOf" srcId="{AD27E523-4198-8A43-9A92-601902BD84C7}" destId="{BC9811A8-A431-9545-AB24-6FCE1425685B}" srcOrd="0" destOrd="0" presId="urn:microsoft.com/office/officeart/2005/8/layout/lProcess1"/>
    <dgm:cxn modelId="{30A6D4C6-9A69-2C4C-8E33-4E47FE18EE27}" srcId="{B99B28DC-1840-6342-8847-BD8052638864}" destId="{DF5FD426-5B69-3244-BC9A-7CE9E664D873}" srcOrd="1" destOrd="0" parTransId="{2CC51F01-3233-5949-AC29-09ECE6FB99C9}" sibTransId="{4EB9040F-A42E-9448-9E5D-FB650183CF9F}"/>
    <dgm:cxn modelId="{C9D681A3-1B7D-714B-B120-EE415C769FE0}" type="presOf" srcId="{DF5FD426-5B69-3244-BC9A-7CE9E664D873}" destId="{96C0851B-4FB5-6248-AF53-A2A3E18CD2D5}" srcOrd="0" destOrd="0" presId="urn:microsoft.com/office/officeart/2005/8/layout/lProcess1"/>
    <dgm:cxn modelId="{89CE0FBC-276C-4846-A229-401A1491F21D}" type="presOf" srcId="{910E3748-395A-9747-9C25-4A58B8AD44C2}" destId="{3DDCB43C-A170-0943-B0D8-AF848C17E12A}" srcOrd="0" destOrd="0" presId="urn:microsoft.com/office/officeart/2005/8/layout/lProcess1"/>
    <dgm:cxn modelId="{34273889-8C21-684F-AE5B-94D926DC822D}" srcId="{822ADEB7-B7F2-F449-BAE8-94D6DEBD33A7}" destId="{B99B28DC-1840-6342-8847-BD8052638864}" srcOrd="1" destOrd="0" parTransId="{AD9F882A-346E-644B-A264-A139B7A273E2}" sibTransId="{A1721077-56E5-004F-8CCD-318B396732B1}"/>
    <dgm:cxn modelId="{960933DA-2B9D-1346-9737-DEA174AA919A}" type="presOf" srcId="{7489256D-A6B2-5342-B665-C46AD35BC275}" destId="{D6683EB3-9145-414D-BA47-C91BB8F520AC}" srcOrd="0" destOrd="0" presId="urn:microsoft.com/office/officeart/2005/8/layout/lProcess1"/>
    <dgm:cxn modelId="{30984C2A-CB83-064F-91F9-494BEC9FD14A}" type="presOf" srcId="{26F09AB1-5F42-E248-9349-B14C380F21B0}" destId="{318E9CFC-7000-5948-92CC-E06FCC323ED3}" srcOrd="0" destOrd="0" presId="urn:microsoft.com/office/officeart/2005/8/layout/lProcess1"/>
    <dgm:cxn modelId="{5C2CF0FD-9DAA-3B4C-9E5E-3E6A3CBE7DEF}" srcId="{B99B28DC-1840-6342-8847-BD8052638864}" destId="{E100D654-871B-8944-8398-52EC1637F13F}" srcOrd="2" destOrd="0" parTransId="{6AB7DFA6-98D9-C743-8150-ABFA4B9E6F14}" sibTransId="{F6E00E15-E6F3-F942-9B34-CAE643C995F6}"/>
    <dgm:cxn modelId="{F3EFF485-959E-F146-9E08-229088C63408}" type="presOf" srcId="{B99B28DC-1840-6342-8847-BD8052638864}" destId="{CAF028A9-25B4-7042-8AC7-32B854073429}" srcOrd="0" destOrd="0" presId="urn:microsoft.com/office/officeart/2005/8/layout/lProcess1"/>
    <dgm:cxn modelId="{C439D37A-C924-584A-A55C-31EFE39AC5F1}" type="presOf" srcId="{822ADEB7-B7F2-F449-BAE8-94D6DEBD33A7}" destId="{36780F4B-F7D5-6644-AB4C-279A84EBBC87}" srcOrd="0" destOrd="0" presId="urn:microsoft.com/office/officeart/2005/8/layout/lProcess1"/>
    <dgm:cxn modelId="{BCA80FD4-1FFE-1047-87AB-CE4A87BF548E}" srcId="{7489256D-A6B2-5342-B665-C46AD35BC275}" destId="{1C6539FB-DF41-9847-8663-8590CEAA001E}" srcOrd="0" destOrd="0" parTransId="{F2093A2E-173F-ED4E-896A-34F2417B94C2}" sibTransId="{0DE61BF1-A6DC-B442-B61B-7BEABF3B2C66}"/>
    <dgm:cxn modelId="{78547F65-B1D1-9B45-ADAA-3CAB8C624576}" type="presOf" srcId="{E100D654-871B-8944-8398-52EC1637F13F}" destId="{2CFCC1E6-6884-8F42-AAC4-8F51DCBE28BD}" srcOrd="0" destOrd="0" presId="urn:microsoft.com/office/officeart/2005/8/layout/lProcess1"/>
    <dgm:cxn modelId="{24FDB8F4-4031-B741-A9A7-44D58A66E9B6}" type="presOf" srcId="{F2093A2E-173F-ED4E-896A-34F2417B94C2}" destId="{EDB22133-E8C5-564E-9BDE-77A9A6AFF0D9}" srcOrd="0" destOrd="0" presId="urn:microsoft.com/office/officeart/2005/8/layout/lProcess1"/>
    <dgm:cxn modelId="{EA39B73E-B609-6441-8007-EF8E63C945FD}" type="presParOf" srcId="{36780F4B-F7D5-6644-AB4C-279A84EBBC87}" destId="{C8205139-D25D-9141-8B65-B7533B220C63}" srcOrd="0" destOrd="0" presId="urn:microsoft.com/office/officeart/2005/8/layout/lProcess1"/>
    <dgm:cxn modelId="{B90D914E-C29E-6F42-A03A-22F99C230BA9}" type="presParOf" srcId="{C8205139-D25D-9141-8B65-B7533B220C63}" destId="{D6683EB3-9145-414D-BA47-C91BB8F520AC}" srcOrd="0" destOrd="0" presId="urn:microsoft.com/office/officeart/2005/8/layout/lProcess1"/>
    <dgm:cxn modelId="{078BC2B6-AB07-DE49-8F2D-B90579C76F9C}" type="presParOf" srcId="{C8205139-D25D-9141-8B65-B7533B220C63}" destId="{EDB22133-E8C5-564E-9BDE-77A9A6AFF0D9}" srcOrd="1" destOrd="0" presId="urn:microsoft.com/office/officeart/2005/8/layout/lProcess1"/>
    <dgm:cxn modelId="{5D429D91-15A1-6C49-BF97-E689BE96FFFF}" type="presParOf" srcId="{C8205139-D25D-9141-8B65-B7533B220C63}" destId="{23949CA4-11FE-B44B-8096-7F92BA04476C}" srcOrd="2" destOrd="0" presId="urn:microsoft.com/office/officeart/2005/8/layout/lProcess1"/>
    <dgm:cxn modelId="{7E688E08-FAD2-F44E-9516-17F40827D475}" type="presParOf" srcId="{C8205139-D25D-9141-8B65-B7533B220C63}" destId="{AB73B6B3-49AA-5044-87E7-043168FDA1C2}" srcOrd="3" destOrd="0" presId="urn:microsoft.com/office/officeart/2005/8/layout/lProcess1"/>
    <dgm:cxn modelId="{B8FBCF8D-0E02-204D-9A49-8F99D7E61CFD}" type="presParOf" srcId="{C8205139-D25D-9141-8B65-B7533B220C63}" destId="{318E9CFC-7000-5948-92CC-E06FCC323ED3}" srcOrd="4" destOrd="0" presId="urn:microsoft.com/office/officeart/2005/8/layout/lProcess1"/>
    <dgm:cxn modelId="{95C1039A-E490-A340-A98E-A67808FECB4B}" type="presParOf" srcId="{36780F4B-F7D5-6644-AB4C-279A84EBBC87}" destId="{D3E1A360-9A1F-6E46-B239-C3268BB1419E}" srcOrd="1" destOrd="0" presId="urn:microsoft.com/office/officeart/2005/8/layout/lProcess1"/>
    <dgm:cxn modelId="{E6D54D2F-3E8C-8848-9F60-AD5FB474FB59}" type="presParOf" srcId="{36780F4B-F7D5-6644-AB4C-279A84EBBC87}" destId="{6D61C701-43FF-A740-983C-CD253190EEC7}" srcOrd="2" destOrd="0" presId="urn:microsoft.com/office/officeart/2005/8/layout/lProcess1"/>
    <dgm:cxn modelId="{670B7B14-5262-8C4D-896B-8B9E77D198F7}" type="presParOf" srcId="{6D61C701-43FF-A740-983C-CD253190EEC7}" destId="{CAF028A9-25B4-7042-8AC7-32B854073429}" srcOrd="0" destOrd="0" presId="urn:microsoft.com/office/officeart/2005/8/layout/lProcess1"/>
    <dgm:cxn modelId="{7FBF40FF-2687-514E-8E52-12A5797279F2}" type="presParOf" srcId="{6D61C701-43FF-A740-983C-CD253190EEC7}" destId="{3DDCB43C-A170-0943-B0D8-AF848C17E12A}" srcOrd="1" destOrd="0" presId="urn:microsoft.com/office/officeart/2005/8/layout/lProcess1"/>
    <dgm:cxn modelId="{2F1DB751-07BC-E943-B847-756F7205783D}" type="presParOf" srcId="{6D61C701-43FF-A740-983C-CD253190EEC7}" destId="{BD5206BD-938A-9E47-BA58-471B4BFB7074}" srcOrd="2" destOrd="0" presId="urn:microsoft.com/office/officeart/2005/8/layout/lProcess1"/>
    <dgm:cxn modelId="{BD549C1D-85D1-6F49-AF89-A016868F9C6C}" type="presParOf" srcId="{6D61C701-43FF-A740-983C-CD253190EEC7}" destId="{5294E86B-9DC9-C242-BE4F-6917AE89A034}" srcOrd="3" destOrd="0" presId="urn:microsoft.com/office/officeart/2005/8/layout/lProcess1"/>
    <dgm:cxn modelId="{E4F6E733-C5FF-4647-BD40-D41E27EE9EB9}" type="presParOf" srcId="{6D61C701-43FF-A740-983C-CD253190EEC7}" destId="{96C0851B-4FB5-6248-AF53-A2A3E18CD2D5}" srcOrd="4" destOrd="0" presId="urn:microsoft.com/office/officeart/2005/8/layout/lProcess1"/>
    <dgm:cxn modelId="{D4CF3FD8-8258-0C42-B308-57126B626445}" type="presParOf" srcId="{6D61C701-43FF-A740-983C-CD253190EEC7}" destId="{72589221-705F-AA40-B4C6-05F80364904C}" srcOrd="5" destOrd="0" presId="urn:microsoft.com/office/officeart/2005/8/layout/lProcess1"/>
    <dgm:cxn modelId="{82AB7122-1790-B446-B8A3-A2725FB016EF}" type="presParOf" srcId="{6D61C701-43FF-A740-983C-CD253190EEC7}" destId="{2CFCC1E6-6884-8F42-AAC4-8F51DCBE28BD}" srcOrd="6" destOrd="0" presId="urn:microsoft.com/office/officeart/2005/8/layout/lProcess1"/>
    <dgm:cxn modelId="{65A7F1FC-7B74-E946-9002-5FCAC8644E1B}" type="presParOf" srcId="{6D61C701-43FF-A740-983C-CD253190EEC7}" destId="{73DDE64E-DD84-7746-BE01-849021843D34}" srcOrd="7" destOrd="0" presId="urn:microsoft.com/office/officeart/2005/8/layout/lProcess1"/>
    <dgm:cxn modelId="{500B921C-668C-6B46-ADD5-2992E7A7F074}" type="presParOf" srcId="{6D61C701-43FF-A740-983C-CD253190EEC7}" destId="{BC9811A8-A431-9545-AB24-6FCE1425685B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B8A6779-534F-9A46-BA4E-7A267BBC0215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2473DD-4E52-814D-8769-7ECC00C674CA}">
      <dgm:prSet phldrT="[Text]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Spam</a:t>
          </a:r>
          <a:endParaRPr lang="en-US" dirty="0"/>
        </a:p>
      </dgm:t>
    </dgm:pt>
    <dgm:pt modelId="{71043E8D-9992-F844-96E4-A1D44D62ED71}" type="parTrans" cxnId="{7BA3F8D2-B311-E94B-98BA-B3DB4D64BCBE}">
      <dgm:prSet/>
      <dgm:spPr/>
      <dgm:t>
        <a:bodyPr/>
        <a:lstStyle/>
        <a:p>
          <a:endParaRPr lang="en-US"/>
        </a:p>
      </dgm:t>
    </dgm:pt>
    <dgm:pt modelId="{F439CC1B-69EF-C04E-811A-9540EE6B6B1E}" type="sibTrans" cxnId="{7BA3F8D2-B311-E94B-98BA-B3DB4D64BCBE}">
      <dgm:prSet/>
      <dgm:spPr/>
      <dgm:t>
        <a:bodyPr/>
        <a:lstStyle/>
        <a:p>
          <a:endParaRPr lang="en-US"/>
        </a:p>
      </dgm:t>
    </dgm:pt>
    <dgm:pt modelId="{3807DCA8-1DDE-2C49-B1A3-E32883AA2051}">
      <dgm:prSet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b="0" dirty="0" smtClean="0">
              <a:solidFill>
                <a:schemeClr val="bg1"/>
              </a:solidFill>
              <a:latin typeface="+mj-lt"/>
            </a:rPr>
            <a:t>Unsolicited bulk</a:t>
          </a:r>
        </a:p>
        <a:p>
          <a:r>
            <a:rPr lang="en-US" b="0" dirty="0" smtClean="0">
              <a:solidFill>
                <a:schemeClr val="bg1"/>
              </a:solidFill>
              <a:latin typeface="+mj-lt"/>
            </a:rPr>
            <a:t> e-mail</a:t>
          </a:r>
        </a:p>
      </dgm:t>
    </dgm:pt>
    <dgm:pt modelId="{D73B1C9E-6505-CE45-A9CC-3E576B5F059E}" type="parTrans" cxnId="{C551DD88-FE64-D74C-80F9-42112AD038BD}">
      <dgm:prSet/>
      <dgm:spPr/>
      <dgm:t>
        <a:bodyPr/>
        <a:lstStyle/>
        <a:p>
          <a:endParaRPr lang="en-US"/>
        </a:p>
      </dgm:t>
    </dgm:pt>
    <dgm:pt modelId="{A7C2CB36-9BC9-7E4E-B68D-F1CF3D812083}" type="sibTrans" cxnId="{C551DD88-FE64-D74C-80F9-42112AD038BD}">
      <dgm:prSet/>
      <dgm:spPr/>
      <dgm:t>
        <a:bodyPr/>
        <a:lstStyle/>
        <a:p>
          <a:endParaRPr lang="en-US"/>
        </a:p>
      </dgm:t>
    </dgm:pt>
    <dgm:pt modelId="{7046B813-EFD8-874A-A332-FAB2925F24A2}">
      <dgm:prSet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b="0" dirty="0" smtClean="0">
              <a:solidFill>
                <a:schemeClr val="bg1"/>
              </a:solidFill>
              <a:latin typeface="+mj-lt"/>
            </a:rPr>
            <a:t>Significant carrier of malware</a:t>
          </a:r>
        </a:p>
      </dgm:t>
    </dgm:pt>
    <dgm:pt modelId="{C711C0D5-CED8-C14E-B089-7739942BBE44}" type="parTrans" cxnId="{EBB02584-133B-4943-AB29-E98A4DDCB8BC}">
      <dgm:prSet/>
      <dgm:spPr/>
      <dgm:t>
        <a:bodyPr/>
        <a:lstStyle/>
        <a:p>
          <a:endParaRPr lang="en-US"/>
        </a:p>
      </dgm:t>
    </dgm:pt>
    <dgm:pt modelId="{179E9D8A-F808-A34E-9CF1-31CBC6197E97}" type="sibTrans" cxnId="{EBB02584-133B-4943-AB29-E98A4DDCB8BC}">
      <dgm:prSet/>
      <dgm:spPr/>
      <dgm:t>
        <a:bodyPr/>
        <a:lstStyle/>
        <a:p>
          <a:endParaRPr lang="en-US"/>
        </a:p>
      </dgm:t>
    </dgm:pt>
    <dgm:pt modelId="{95CAEB11-D744-E142-9FC4-4A5B2B97B48D}">
      <dgm:prSet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b="0" dirty="0" smtClean="0">
              <a:solidFill>
                <a:schemeClr val="bg1"/>
              </a:solidFill>
              <a:latin typeface="+mj-lt"/>
            </a:rPr>
            <a:t>Used for phishing attacks</a:t>
          </a:r>
        </a:p>
      </dgm:t>
    </dgm:pt>
    <dgm:pt modelId="{28A22B2A-CD3F-044C-8F14-2808507F4684}" type="parTrans" cxnId="{04D25601-1B0A-2C4A-BEDA-EB3D1CA9BC79}">
      <dgm:prSet/>
      <dgm:spPr/>
      <dgm:t>
        <a:bodyPr/>
        <a:lstStyle/>
        <a:p>
          <a:endParaRPr lang="en-US"/>
        </a:p>
      </dgm:t>
    </dgm:pt>
    <dgm:pt modelId="{DA8A204B-D384-8645-9BD5-688FAD0FD8D7}" type="sibTrans" cxnId="{04D25601-1B0A-2C4A-BEDA-EB3D1CA9BC79}">
      <dgm:prSet/>
      <dgm:spPr/>
      <dgm:t>
        <a:bodyPr/>
        <a:lstStyle/>
        <a:p>
          <a:endParaRPr lang="en-US"/>
        </a:p>
      </dgm:t>
    </dgm:pt>
    <dgm:pt modelId="{14F1597F-0168-B14F-9683-CA195C94D828}">
      <dgm:prSet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Trojan horse</a:t>
          </a:r>
        </a:p>
      </dgm:t>
    </dgm:pt>
    <dgm:pt modelId="{90E5C60D-7E6B-2D4C-AFCE-49C7A6017EA5}" type="parTrans" cxnId="{1472C037-E0DB-1645-9C9D-E00A5378F440}">
      <dgm:prSet/>
      <dgm:spPr/>
      <dgm:t>
        <a:bodyPr/>
        <a:lstStyle/>
        <a:p>
          <a:endParaRPr lang="en-US"/>
        </a:p>
      </dgm:t>
    </dgm:pt>
    <dgm:pt modelId="{1304D34C-00FD-7245-A311-00FBD911CC15}" type="sibTrans" cxnId="{1472C037-E0DB-1645-9C9D-E00A5378F440}">
      <dgm:prSet/>
      <dgm:spPr/>
      <dgm:t>
        <a:bodyPr/>
        <a:lstStyle/>
        <a:p>
          <a:endParaRPr lang="en-US"/>
        </a:p>
      </dgm:t>
    </dgm:pt>
    <dgm:pt modelId="{36B1AC52-F78F-364E-898D-A03C27D3447B}">
      <dgm:prSet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b="0" dirty="0" smtClean="0">
              <a:solidFill>
                <a:schemeClr val="bg1"/>
              </a:solidFill>
              <a:latin typeface="+mj-lt"/>
            </a:rPr>
            <a:t>Program or utility containing harmful hidden code</a:t>
          </a:r>
        </a:p>
      </dgm:t>
    </dgm:pt>
    <dgm:pt modelId="{98ED77B4-C0C1-9344-A91B-0D3DB9A6CC5F}" type="parTrans" cxnId="{EF4A1E36-193C-3647-957A-3B0160D84791}">
      <dgm:prSet/>
      <dgm:spPr/>
      <dgm:t>
        <a:bodyPr/>
        <a:lstStyle/>
        <a:p>
          <a:endParaRPr lang="en-US"/>
        </a:p>
      </dgm:t>
    </dgm:pt>
    <dgm:pt modelId="{81D1671B-8EB0-3245-BD4E-2CA3036996BB}" type="sibTrans" cxnId="{EF4A1E36-193C-3647-957A-3B0160D84791}">
      <dgm:prSet/>
      <dgm:spPr/>
      <dgm:t>
        <a:bodyPr/>
        <a:lstStyle/>
        <a:p>
          <a:endParaRPr lang="en-US"/>
        </a:p>
      </dgm:t>
    </dgm:pt>
    <dgm:pt modelId="{0D375E54-645D-614D-AF9A-41A1A1B85744}">
      <dgm:prSet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b="0" dirty="0" smtClean="0">
              <a:solidFill>
                <a:schemeClr val="bg1"/>
              </a:solidFill>
              <a:latin typeface="+mj-lt"/>
            </a:rPr>
            <a:t>Used to accomplish functions that the attacker could not accomplish directly</a:t>
          </a:r>
        </a:p>
      </dgm:t>
    </dgm:pt>
    <dgm:pt modelId="{9F53D059-B573-5F49-AB5B-8263B818746E}" type="parTrans" cxnId="{F53BB41A-8306-ED4A-A2E0-A5F5D37DABEC}">
      <dgm:prSet/>
      <dgm:spPr/>
      <dgm:t>
        <a:bodyPr/>
        <a:lstStyle/>
        <a:p>
          <a:endParaRPr lang="en-US"/>
        </a:p>
      </dgm:t>
    </dgm:pt>
    <dgm:pt modelId="{1135EBFC-D008-6B4A-B206-0BC2437F011B}" type="sibTrans" cxnId="{F53BB41A-8306-ED4A-A2E0-A5F5D37DABEC}">
      <dgm:prSet/>
      <dgm:spPr/>
      <dgm:t>
        <a:bodyPr/>
        <a:lstStyle/>
        <a:p>
          <a:endParaRPr lang="en-US"/>
        </a:p>
      </dgm:t>
    </dgm:pt>
    <dgm:pt modelId="{760F102A-4090-F046-BE2A-6BF6AA847370}">
      <dgm:prSet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Mobile phone </a:t>
          </a:r>
          <a:r>
            <a:rPr lang="en-US" dirty="0" err="1" smtClean="0"/>
            <a:t>trojans</a:t>
          </a:r>
          <a:endParaRPr lang="en-US" dirty="0" smtClean="0"/>
        </a:p>
      </dgm:t>
    </dgm:pt>
    <dgm:pt modelId="{713F917B-1B96-8047-B7FA-694D8461F226}" type="parTrans" cxnId="{D13B0EDE-D00D-3845-85EB-21A34B35A0B1}">
      <dgm:prSet/>
      <dgm:spPr/>
      <dgm:t>
        <a:bodyPr/>
        <a:lstStyle/>
        <a:p>
          <a:endParaRPr lang="en-US"/>
        </a:p>
      </dgm:t>
    </dgm:pt>
    <dgm:pt modelId="{2F6DF5BB-1A96-4142-9CB5-994992189E5F}" type="sibTrans" cxnId="{D13B0EDE-D00D-3845-85EB-21A34B35A0B1}">
      <dgm:prSet/>
      <dgm:spPr/>
      <dgm:t>
        <a:bodyPr/>
        <a:lstStyle/>
        <a:p>
          <a:endParaRPr lang="en-US"/>
        </a:p>
      </dgm:t>
    </dgm:pt>
    <dgm:pt modelId="{9A434528-7C2D-2A4D-8F03-5FE9C5FDAC5B}">
      <dgm:prSet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b="0" dirty="0" smtClean="0">
              <a:solidFill>
                <a:schemeClr val="bg1"/>
              </a:solidFill>
              <a:latin typeface="+mj-lt"/>
            </a:rPr>
            <a:t>First appeared in 2004 (</a:t>
          </a:r>
          <a:r>
            <a:rPr lang="en-US" b="0" dirty="0" err="1" smtClean="0">
              <a:solidFill>
                <a:schemeClr val="bg1"/>
              </a:solidFill>
              <a:latin typeface="+mj-lt"/>
            </a:rPr>
            <a:t>Skuller</a:t>
          </a:r>
          <a:r>
            <a:rPr lang="en-US" b="0" dirty="0" smtClean="0">
              <a:solidFill>
                <a:schemeClr val="bg1"/>
              </a:solidFill>
              <a:latin typeface="+mj-lt"/>
            </a:rPr>
            <a:t>)</a:t>
          </a:r>
        </a:p>
      </dgm:t>
    </dgm:pt>
    <dgm:pt modelId="{F367BF03-407B-C64A-B015-283ABB5AEA79}" type="parTrans" cxnId="{7619CC4A-47DA-C044-9703-95AB163AFBCD}">
      <dgm:prSet/>
      <dgm:spPr/>
      <dgm:t>
        <a:bodyPr/>
        <a:lstStyle/>
        <a:p>
          <a:endParaRPr lang="en-US"/>
        </a:p>
      </dgm:t>
    </dgm:pt>
    <dgm:pt modelId="{95DEECD2-87C5-E845-9A3F-CF45268BE8BB}" type="sibTrans" cxnId="{7619CC4A-47DA-C044-9703-95AB163AFBCD}">
      <dgm:prSet/>
      <dgm:spPr/>
      <dgm:t>
        <a:bodyPr/>
        <a:lstStyle/>
        <a:p>
          <a:endParaRPr lang="en-US"/>
        </a:p>
      </dgm:t>
    </dgm:pt>
    <dgm:pt modelId="{0EE67DFF-B2EB-4E4F-9A32-81D3D44183E4}">
      <dgm:prSet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b="0" dirty="0" smtClean="0">
              <a:solidFill>
                <a:schemeClr val="bg1"/>
              </a:solidFill>
              <a:latin typeface="+mj-lt"/>
            </a:rPr>
            <a:t>Target is the smartphone</a:t>
          </a:r>
        </a:p>
      </dgm:t>
    </dgm:pt>
    <dgm:pt modelId="{CD6F503F-AF9B-A84E-8E04-88E5C112505D}" type="parTrans" cxnId="{18B61F1C-C998-F643-8ABE-A6A1DED674E4}">
      <dgm:prSet/>
      <dgm:spPr/>
      <dgm:t>
        <a:bodyPr/>
        <a:lstStyle/>
        <a:p>
          <a:endParaRPr lang="en-US"/>
        </a:p>
      </dgm:t>
    </dgm:pt>
    <dgm:pt modelId="{D1C149AE-A48D-5242-87AD-7585EAA079DF}" type="sibTrans" cxnId="{18B61F1C-C998-F643-8ABE-A6A1DED674E4}">
      <dgm:prSet/>
      <dgm:spPr/>
      <dgm:t>
        <a:bodyPr/>
        <a:lstStyle/>
        <a:p>
          <a:endParaRPr lang="en-US"/>
        </a:p>
      </dgm:t>
    </dgm:pt>
    <dgm:pt modelId="{2F1BED99-168B-524B-AF11-904D26FAEE9F}" type="pres">
      <dgm:prSet presAssocID="{7B8A6779-534F-9A46-BA4E-7A267BBC021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E3B4EF-E5AA-2340-8407-E35206C154F5}" type="pres">
      <dgm:prSet presAssocID="{282473DD-4E52-814D-8769-7ECC00C674CA}" presName="compNode" presStyleCnt="0"/>
      <dgm:spPr/>
    </dgm:pt>
    <dgm:pt modelId="{33A783DF-A826-E844-BB4F-7DB286566F73}" type="pres">
      <dgm:prSet presAssocID="{282473DD-4E52-814D-8769-7ECC00C674CA}" presName="aNode" presStyleLbl="bgShp" presStyleIdx="0" presStyleCnt="3"/>
      <dgm:spPr/>
      <dgm:t>
        <a:bodyPr/>
        <a:lstStyle/>
        <a:p>
          <a:endParaRPr lang="en-US"/>
        </a:p>
      </dgm:t>
    </dgm:pt>
    <dgm:pt modelId="{B842D724-9656-E246-9591-8C8FB960405F}" type="pres">
      <dgm:prSet presAssocID="{282473DD-4E52-814D-8769-7ECC00C674CA}" presName="textNode" presStyleLbl="bgShp" presStyleIdx="0" presStyleCnt="3"/>
      <dgm:spPr/>
      <dgm:t>
        <a:bodyPr/>
        <a:lstStyle/>
        <a:p>
          <a:endParaRPr lang="en-US"/>
        </a:p>
      </dgm:t>
    </dgm:pt>
    <dgm:pt modelId="{30786497-71A9-FE44-8B5A-CC2006A7786D}" type="pres">
      <dgm:prSet presAssocID="{282473DD-4E52-814D-8769-7ECC00C674CA}" presName="compChildNode" presStyleCnt="0"/>
      <dgm:spPr/>
    </dgm:pt>
    <dgm:pt modelId="{A1A53AD8-0F3D-8C41-B810-E6270C4B9197}" type="pres">
      <dgm:prSet presAssocID="{282473DD-4E52-814D-8769-7ECC00C674CA}" presName="theInnerList" presStyleCnt="0"/>
      <dgm:spPr/>
    </dgm:pt>
    <dgm:pt modelId="{3FF2CAA5-6E7F-EF4C-9B02-6A90DD359AF1}" type="pres">
      <dgm:prSet presAssocID="{3807DCA8-1DDE-2C49-B1A3-E32883AA2051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FD747B-4481-1046-BC6A-E6F12697872F}" type="pres">
      <dgm:prSet presAssocID="{3807DCA8-1DDE-2C49-B1A3-E32883AA2051}" presName="aSpace2" presStyleCnt="0"/>
      <dgm:spPr/>
    </dgm:pt>
    <dgm:pt modelId="{6FE50D95-AA55-4744-8640-B2B3540673C3}" type="pres">
      <dgm:prSet presAssocID="{7046B813-EFD8-874A-A332-FAB2925F24A2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0AD8A-8AC6-6E4E-8E60-F528F363F184}" type="pres">
      <dgm:prSet presAssocID="{7046B813-EFD8-874A-A332-FAB2925F24A2}" presName="aSpace2" presStyleCnt="0"/>
      <dgm:spPr/>
    </dgm:pt>
    <dgm:pt modelId="{46CCBB17-C841-654B-B78D-27845626891C}" type="pres">
      <dgm:prSet presAssocID="{95CAEB11-D744-E142-9FC4-4A5B2B97B48D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46557-3DF9-B348-841B-D4F618C5EDAF}" type="pres">
      <dgm:prSet presAssocID="{282473DD-4E52-814D-8769-7ECC00C674CA}" presName="aSpace" presStyleCnt="0"/>
      <dgm:spPr/>
    </dgm:pt>
    <dgm:pt modelId="{1F1F28D9-576C-D34E-9416-5AE87AB2CC12}" type="pres">
      <dgm:prSet presAssocID="{14F1597F-0168-B14F-9683-CA195C94D828}" presName="compNode" presStyleCnt="0"/>
      <dgm:spPr/>
    </dgm:pt>
    <dgm:pt modelId="{0FB8B290-EEEC-0C47-9F93-05681CD27AC2}" type="pres">
      <dgm:prSet presAssocID="{14F1597F-0168-B14F-9683-CA195C94D828}" presName="aNode" presStyleLbl="bgShp" presStyleIdx="1" presStyleCnt="3"/>
      <dgm:spPr/>
      <dgm:t>
        <a:bodyPr/>
        <a:lstStyle/>
        <a:p>
          <a:endParaRPr lang="en-US"/>
        </a:p>
      </dgm:t>
    </dgm:pt>
    <dgm:pt modelId="{6E887711-FD0B-5345-A764-5A0F2538A410}" type="pres">
      <dgm:prSet presAssocID="{14F1597F-0168-B14F-9683-CA195C94D828}" presName="textNode" presStyleLbl="bgShp" presStyleIdx="1" presStyleCnt="3"/>
      <dgm:spPr/>
      <dgm:t>
        <a:bodyPr/>
        <a:lstStyle/>
        <a:p>
          <a:endParaRPr lang="en-US"/>
        </a:p>
      </dgm:t>
    </dgm:pt>
    <dgm:pt modelId="{5E91D623-4386-F547-A71F-249966FCEF30}" type="pres">
      <dgm:prSet presAssocID="{14F1597F-0168-B14F-9683-CA195C94D828}" presName="compChildNode" presStyleCnt="0"/>
      <dgm:spPr/>
    </dgm:pt>
    <dgm:pt modelId="{70B2DCBE-89A2-9744-BF14-C30B2EF64019}" type="pres">
      <dgm:prSet presAssocID="{14F1597F-0168-B14F-9683-CA195C94D828}" presName="theInnerList" presStyleCnt="0"/>
      <dgm:spPr/>
    </dgm:pt>
    <dgm:pt modelId="{8D1AB2C6-C8C2-264A-AB94-906857099761}" type="pres">
      <dgm:prSet presAssocID="{36B1AC52-F78F-364E-898D-A03C27D3447B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F7A05-B452-BE4A-9A95-8B3C5905A221}" type="pres">
      <dgm:prSet presAssocID="{36B1AC52-F78F-364E-898D-A03C27D3447B}" presName="aSpace2" presStyleCnt="0"/>
      <dgm:spPr/>
    </dgm:pt>
    <dgm:pt modelId="{CA0D8F73-6837-6D4C-846D-34586ACB84FE}" type="pres">
      <dgm:prSet presAssocID="{0D375E54-645D-614D-AF9A-41A1A1B85744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3E54DF-BD22-1841-8539-2C5E3407B571}" type="pres">
      <dgm:prSet presAssocID="{14F1597F-0168-B14F-9683-CA195C94D828}" presName="aSpace" presStyleCnt="0"/>
      <dgm:spPr/>
    </dgm:pt>
    <dgm:pt modelId="{531489F8-45A4-9D41-A865-85D462168229}" type="pres">
      <dgm:prSet presAssocID="{760F102A-4090-F046-BE2A-6BF6AA847370}" presName="compNode" presStyleCnt="0"/>
      <dgm:spPr/>
    </dgm:pt>
    <dgm:pt modelId="{E3CD1909-82DC-5245-8C0A-079E52A0B644}" type="pres">
      <dgm:prSet presAssocID="{760F102A-4090-F046-BE2A-6BF6AA847370}" presName="aNode" presStyleLbl="bgShp" presStyleIdx="2" presStyleCnt="3"/>
      <dgm:spPr/>
      <dgm:t>
        <a:bodyPr/>
        <a:lstStyle/>
        <a:p>
          <a:endParaRPr lang="en-US"/>
        </a:p>
      </dgm:t>
    </dgm:pt>
    <dgm:pt modelId="{9F880B6E-199A-B744-A1D4-4A1EC6E226A3}" type="pres">
      <dgm:prSet presAssocID="{760F102A-4090-F046-BE2A-6BF6AA847370}" presName="textNode" presStyleLbl="bgShp" presStyleIdx="2" presStyleCnt="3"/>
      <dgm:spPr/>
      <dgm:t>
        <a:bodyPr/>
        <a:lstStyle/>
        <a:p>
          <a:endParaRPr lang="en-US"/>
        </a:p>
      </dgm:t>
    </dgm:pt>
    <dgm:pt modelId="{7E6DECE1-D6A6-5D4D-A078-A335445B66E4}" type="pres">
      <dgm:prSet presAssocID="{760F102A-4090-F046-BE2A-6BF6AA847370}" presName="compChildNode" presStyleCnt="0"/>
      <dgm:spPr/>
    </dgm:pt>
    <dgm:pt modelId="{DBE981F0-CF9E-D04D-8782-2679CEAFE878}" type="pres">
      <dgm:prSet presAssocID="{760F102A-4090-F046-BE2A-6BF6AA847370}" presName="theInnerList" presStyleCnt="0"/>
      <dgm:spPr/>
    </dgm:pt>
    <dgm:pt modelId="{C8375C9C-C22E-4441-BF7D-39B9C69C123B}" type="pres">
      <dgm:prSet presAssocID="{9A434528-7C2D-2A4D-8F03-5FE9C5FDAC5B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487FA-4B78-3143-AB57-C253994AA440}" type="pres">
      <dgm:prSet presAssocID="{9A434528-7C2D-2A4D-8F03-5FE9C5FDAC5B}" presName="aSpace2" presStyleCnt="0"/>
      <dgm:spPr/>
    </dgm:pt>
    <dgm:pt modelId="{4453455A-2854-964D-B616-448291BE042A}" type="pres">
      <dgm:prSet presAssocID="{0EE67DFF-B2EB-4E4F-9A32-81D3D44183E4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3BB41A-8306-ED4A-A2E0-A5F5D37DABEC}" srcId="{14F1597F-0168-B14F-9683-CA195C94D828}" destId="{0D375E54-645D-614D-AF9A-41A1A1B85744}" srcOrd="1" destOrd="0" parTransId="{9F53D059-B573-5F49-AB5B-8263B818746E}" sibTransId="{1135EBFC-D008-6B4A-B206-0BC2437F011B}"/>
    <dgm:cxn modelId="{7619CC4A-47DA-C044-9703-95AB163AFBCD}" srcId="{760F102A-4090-F046-BE2A-6BF6AA847370}" destId="{9A434528-7C2D-2A4D-8F03-5FE9C5FDAC5B}" srcOrd="0" destOrd="0" parTransId="{F367BF03-407B-C64A-B015-283ABB5AEA79}" sibTransId="{95DEECD2-87C5-E845-9A3F-CF45268BE8BB}"/>
    <dgm:cxn modelId="{C551DD88-FE64-D74C-80F9-42112AD038BD}" srcId="{282473DD-4E52-814D-8769-7ECC00C674CA}" destId="{3807DCA8-1DDE-2C49-B1A3-E32883AA2051}" srcOrd="0" destOrd="0" parTransId="{D73B1C9E-6505-CE45-A9CC-3E576B5F059E}" sibTransId="{A7C2CB36-9BC9-7E4E-B68D-F1CF3D812083}"/>
    <dgm:cxn modelId="{3898603C-291D-674E-8111-0FC44CF6775C}" type="presOf" srcId="{3807DCA8-1DDE-2C49-B1A3-E32883AA2051}" destId="{3FF2CAA5-6E7F-EF4C-9B02-6A90DD359AF1}" srcOrd="0" destOrd="0" presId="urn:microsoft.com/office/officeart/2005/8/layout/lProcess2"/>
    <dgm:cxn modelId="{A4D29A07-FDF2-DF4A-AB6B-C19A3370F310}" type="presOf" srcId="{14F1597F-0168-B14F-9683-CA195C94D828}" destId="{6E887711-FD0B-5345-A764-5A0F2538A410}" srcOrd="1" destOrd="0" presId="urn:microsoft.com/office/officeart/2005/8/layout/lProcess2"/>
    <dgm:cxn modelId="{1472C037-E0DB-1645-9C9D-E00A5378F440}" srcId="{7B8A6779-534F-9A46-BA4E-7A267BBC0215}" destId="{14F1597F-0168-B14F-9683-CA195C94D828}" srcOrd="1" destOrd="0" parTransId="{90E5C60D-7E6B-2D4C-AFCE-49C7A6017EA5}" sibTransId="{1304D34C-00FD-7245-A311-00FBD911CC15}"/>
    <dgm:cxn modelId="{04D25601-1B0A-2C4A-BEDA-EB3D1CA9BC79}" srcId="{282473DD-4E52-814D-8769-7ECC00C674CA}" destId="{95CAEB11-D744-E142-9FC4-4A5B2B97B48D}" srcOrd="2" destOrd="0" parTransId="{28A22B2A-CD3F-044C-8F14-2808507F4684}" sibTransId="{DA8A204B-D384-8645-9BD5-688FAD0FD8D7}"/>
    <dgm:cxn modelId="{EF4A1E36-193C-3647-957A-3B0160D84791}" srcId="{14F1597F-0168-B14F-9683-CA195C94D828}" destId="{36B1AC52-F78F-364E-898D-A03C27D3447B}" srcOrd="0" destOrd="0" parTransId="{98ED77B4-C0C1-9344-A91B-0D3DB9A6CC5F}" sibTransId="{81D1671B-8EB0-3245-BD4E-2CA3036996BB}"/>
    <dgm:cxn modelId="{8FF3CFCB-CFB2-A140-B929-84E98FE2D327}" type="presOf" srcId="{9A434528-7C2D-2A4D-8F03-5FE9C5FDAC5B}" destId="{C8375C9C-C22E-4441-BF7D-39B9C69C123B}" srcOrd="0" destOrd="0" presId="urn:microsoft.com/office/officeart/2005/8/layout/lProcess2"/>
    <dgm:cxn modelId="{3451F73C-64C3-B144-9C30-FD83DB1442A0}" type="presOf" srcId="{95CAEB11-D744-E142-9FC4-4A5B2B97B48D}" destId="{46CCBB17-C841-654B-B78D-27845626891C}" srcOrd="0" destOrd="0" presId="urn:microsoft.com/office/officeart/2005/8/layout/lProcess2"/>
    <dgm:cxn modelId="{1A443A53-52A3-414E-B1C0-68FE2D392684}" type="presOf" srcId="{7046B813-EFD8-874A-A332-FAB2925F24A2}" destId="{6FE50D95-AA55-4744-8640-B2B3540673C3}" srcOrd="0" destOrd="0" presId="urn:microsoft.com/office/officeart/2005/8/layout/lProcess2"/>
    <dgm:cxn modelId="{6C4A1DFC-562C-EA43-B4F0-5E0037AAEB29}" type="presOf" srcId="{282473DD-4E52-814D-8769-7ECC00C674CA}" destId="{B842D724-9656-E246-9591-8C8FB960405F}" srcOrd="1" destOrd="0" presId="urn:microsoft.com/office/officeart/2005/8/layout/lProcess2"/>
    <dgm:cxn modelId="{18B61F1C-C998-F643-8ABE-A6A1DED674E4}" srcId="{760F102A-4090-F046-BE2A-6BF6AA847370}" destId="{0EE67DFF-B2EB-4E4F-9A32-81D3D44183E4}" srcOrd="1" destOrd="0" parTransId="{CD6F503F-AF9B-A84E-8E04-88E5C112505D}" sibTransId="{D1C149AE-A48D-5242-87AD-7585EAA079DF}"/>
    <dgm:cxn modelId="{F9289EBF-0C6F-CC4C-B8A1-166F56E05F3A}" type="presOf" srcId="{14F1597F-0168-B14F-9683-CA195C94D828}" destId="{0FB8B290-EEEC-0C47-9F93-05681CD27AC2}" srcOrd="0" destOrd="0" presId="urn:microsoft.com/office/officeart/2005/8/layout/lProcess2"/>
    <dgm:cxn modelId="{CE112593-A8E1-9A43-860A-61D3F9089CA4}" type="presOf" srcId="{7B8A6779-534F-9A46-BA4E-7A267BBC0215}" destId="{2F1BED99-168B-524B-AF11-904D26FAEE9F}" srcOrd="0" destOrd="0" presId="urn:microsoft.com/office/officeart/2005/8/layout/lProcess2"/>
    <dgm:cxn modelId="{4F1BFB81-9C1D-1A4D-9CB1-41FFB52B8EDB}" type="presOf" srcId="{760F102A-4090-F046-BE2A-6BF6AA847370}" destId="{E3CD1909-82DC-5245-8C0A-079E52A0B644}" srcOrd="0" destOrd="0" presId="urn:microsoft.com/office/officeart/2005/8/layout/lProcess2"/>
    <dgm:cxn modelId="{7BA3F8D2-B311-E94B-98BA-B3DB4D64BCBE}" srcId="{7B8A6779-534F-9A46-BA4E-7A267BBC0215}" destId="{282473DD-4E52-814D-8769-7ECC00C674CA}" srcOrd="0" destOrd="0" parTransId="{71043E8D-9992-F844-96E4-A1D44D62ED71}" sibTransId="{F439CC1B-69EF-C04E-811A-9540EE6B6B1E}"/>
    <dgm:cxn modelId="{1BD02C91-B665-724E-876E-A5E7D427175A}" type="presOf" srcId="{36B1AC52-F78F-364E-898D-A03C27D3447B}" destId="{8D1AB2C6-C8C2-264A-AB94-906857099761}" srcOrd="0" destOrd="0" presId="urn:microsoft.com/office/officeart/2005/8/layout/lProcess2"/>
    <dgm:cxn modelId="{CA12A6A2-B1FB-0D49-8FBD-2337016BFA60}" type="presOf" srcId="{0D375E54-645D-614D-AF9A-41A1A1B85744}" destId="{CA0D8F73-6837-6D4C-846D-34586ACB84FE}" srcOrd="0" destOrd="0" presId="urn:microsoft.com/office/officeart/2005/8/layout/lProcess2"/>
    <dgm:cxn modelId="{EBB02584-133B-4943-AB29-E98A4DDCB8BC}" srcId="{282473DD-4E52-814D-8769-7ECC00C674CA}" destId="{7046B813-EFD8-874A-A332-FAB2925F24A2}" srcOrd="1" destOrd="0" parTransId="{C711C0D5-CED8-C14E-B089-7739942BBE44}" sibTransId="{179E9D8A-F808-A34E-9CF1-31CBC6197E97}"/>
    <dgm:cxn modelId="{309B907C-F18A-B849-919F-ED9ED454457D}" type="presOf" srcId="{760F102A-4090-F046-BE2A-6BF6AA847370}" destId="{9F880B6E-199A-B744-A1D4-4A1EC6E226A3}" srcOrd="1" destOrd="0" presId="urn:microsoft.com/office/officeart/2005/8/layout/lProcess2"/>
    <dgm:cxn modelId="{152F4B57-BD4E-2246-BA0B-F156C2483097}" type="presOf" srcId="{282473DD-4E52-814D-8769-7ECC00C674CA}" destId="{33A783DF-A826-E844-BB4F-7DB286566F73}" srcOrd="0" destOrd="0" presId="urn:microsoft.com/office/officeart/2005/8/layout/lProcess2"/>
    <dgm:cxn modelId="{D13B0EDE-D00D-3845-85EB-21A34B35A0B1}" srcId="{7B8A6779-534F-9A46-BA4E-7A267BBC0215}" destId="{760F102A-4090-F046-BE2A-6BF6AA847370}" srcOrd="2" destOrd="0" parTransId="{713F917B-1B96-8047-B7FA-694D8461F226}" sibTransId="{2F6DF5BB-1A96-4142-9CB5-994992189E5F}"/>
    <dgm:cxn modelId="{410E6A8B-34D9-AE4F-8E0D-E9F7B1C1E36B}" type="presOf" srcId="{0EE67DFF-B2EB-4E4F-9A32-81D3D44183E4}" destId="{4453455A-2854-964D-B616-448291BE042A}" srcOrd="0" destOrd="0" presId="urn:microsoft.com/office/officeart/2005/8/layout/lProcess2"/>
    <dgm:cxn modelId="{00D65339-3BFD-9F44-8274-9BEC17F90703}" type="presParOf" srcId="{2F1BED99-168B-524B-AF11-904D26FAEE9F}" destId="{A7E3B4EF-E5AA-2340-8407-E35206C154F5}" srcOrd="0" destOrd="0" presId="urn:microsoft.com/office/officeart/2005/8/layout/lProcess2"/>
    <dgm:cxn modelId="{C519C5E5-0667-4343-8684-49880E4AD2F8}" type="presParOf" srcId="{A7E3B4EF-E5AA-2340-8407-E35206C154F5}" destId="{33A783DF-A826-E844-BB4F-7DB286566F73}" srcOrd="0" destOrd="0" presId="urn:microsoft.com/office/officeart/2005/8/layout/lProcess2"/>
    <dgm:cxn modelId="{B6478F00-8101-2049-98CF-31E650037AA3}" type="presParOf" srcId="{A7E3B4EF-E5AA-2340-8407-E35206C154F5}" destId="{B842D724-9656-E246-9591-8C8FB960405F}" srcOrd="1" destOrd="0" presId="urn:microsoft.com/office/officeart/2005/8/layout/lProcess2"/>
    <dgm:cxn modelId="{F9C5BE42-DE6E-D24E-A3EB-DA5DFED8C7FE}" type="presParOf" srcId="{A7E3B4EF-E5AA-2340-8407-E35206C154F5}" destId="{30786497-71A9-FE44-8B5A-CC2006A7786D}" srcOrd="2" destOrd="0" presId="urn:microsoft.com/office/officeart/2005/8/layout/lProcess2"/>
    <dgm:cxn modelId="{A3CCAA65-C27A-2A41-AF96-1225F0CB31CB}" type="presParOf" srcId="{30786497-71A9-FE44-8B5A-CC2006A7786D}" destId="{A1A53AD8-0F3D-8C41-B810-E6270C4B9197}" srcOrd="0" destOrd="0" presId="urn:microsoft.com/office/officeart/2005/8/layout/lProcess2"/>
    <dgm:cxn modelId="{F0C597E6-3958-2D40-BF68-30FAA60EA736}" type="presParOf" srcId="{A1A53AD8-0F3D-8C41-B810-E6270C4B9197}" destId="{3FF2CAA5-6E7F-EF4C-9B02-6A90DD359AF1}" srcOrd="0" destOrd="0" presId="urn:microsoft.com/office/officeart/2005/8/layout/lProcess2"/>
    <dgm:cxn modelId="{DCB098BA-67EA-2646-A72D-30982D070193}" type="presParOf" srcId="{A1A53AD8-0F3D-8C41-B810-E6270C4B9197}" destId="{09FD747B-4481-1046-BC6A-E6F12697872F}" srcOrd="1" destOrd="0" presId="urn:microsoft.com/office/officeart/2005/8/layout/lProcess2"/>
    <dgm:cxn modelId="{EEBB82B4-D9CB-0A4F-8240-BCF9473BAD20}" type="presParOf" srcId="{A1A53AD8-0F3D-8C41-B810-E6270C4B9197}" destId="{6FE50D95-AA55-4744-8640-B2B3540673C3}" srcOrd="2" destOrd="0" presId="urn:microsoft.com/office/officeart/2005/8/layout/lProcess2"/>
    <dgm:cxn modelId="{891189E1-9D49-AC43-AEDE-18F9BAE5B6DB}" type="presParOf" srcId="{A1A53AD8-0F3D-8C41-B810-E6270C4B9197}" destId="{C460AD8A-8AC6-6E4E-8E60-F528F363F184}" srcOrd="3" destOrd="0" presId="urn:microsoft.com/office/officeart/2005/8/layout/lProcess2"/>
    <dgm:cxn modelId="{DA7ABA63-A94C-774F-A136-607CCE69AA7B}" type="presParOf" srcId="{A1A53AD8-0F3D-8C41-B810-E6270C4B9197}" destId="{46CCBB17-C841-654B-B78D-27845626891C}" srcOrd="4" destOrd="0" presId="urn:microsoft.com/office/officeart/2005/8/layout/lProcess2"/>
    <dgm:cxn modelId="{48AE3FE1-63E8-8B43-96FB-02E7EB68FB41}" type="presParOf" srcId="{2F1BED99-168B-524B-AF11-904D26FAEE9F}" destId="{C9846557-3DF9-B348-841B-D4F618C5EDAF}" srcOrd="1" destOrd="0" presId="urn:microsoft.com/office/officeart/2005/8/layout/lProcess2"/>
    <dgm:cxn modelId="{4DAEA0F2-CA65-7C45-859A-69A2A7262AA7}" type="presParOf" srcId="{2F1BED99-168B-524B-AF11-904D26FAEE9F}" destId="{1F1F28D9-576C-D34E-9416-5AE87AB2CC12}" srcOrd="2" destOrd="0" presId="urn:microsoft.com/office/officeart/2005/8/layout/lProcess2"/>
    <dgm:cxn modelId="{17937F83-6265-5D43-A670-4DF8562E7A95}" type="presParOf" srcId="{1F1F28D9-576C-D34E-9416-5AE87AB2CC12}" destId="{0FB8B290-EEEC-0C47-9F93-05681CD27AC2}" srcOrd="0" destOrd="0" presId="urn:microsoft.com/office/officeart/2005/8/layout/lProcess2"/>
    <dgm:cxn modelId="{8856BC59-8298-184F-9F27-B022679AFA3E}" type="presParOf" srcId="{1F1F28D9-576C-D34E-9416-5AE87AB2CC12}" destId="{6E887711-FD0B-5345-A764-5A0F2538A410}" srcOrd="1" destOrd="0" presId="urn:microsoft.com/office/officeart/2005/8/layout/lProcess2"/>
    <dgm:cxn modelId="{CED8B0D1-E91D-0447-8E6F-9188DCB94E38}" type="presParOf" srcId="{1F1F28D9-576C-D34E-9416-5AE87AB2CC12}" destId="{5E91D623-4386-F547-A71F-249966FCEF30}" srcOrd="2" destOrd="0" presId="urn:microsoft.com/office/officeart/2005/8/layout/lProcess2"/>
    <dgm:cxn modelId="{88704417-26DA-7D47-8385-A4A9785DAE81}" type="presParOf" srcId="{5E91D623-4386-F547-A71F-249966FCEF30}" destId="{70B2DCBE-89A2-9744-BF14-C30B2EF64019}" srcOrd="0" destOrd="0" presId="urn:microsoft.com/office/officeart/2005/8/layout/lProcess2"/>
    <dgm:cxn modelId="{8D204147-6BFC-584D-9608-5E9691AD4F7E}" type="presParOf" srcId="{70B2DCBE-89A2-9744-BF14-C30B2EF64019}" destId="{8D1AB2C6-C8C2-264A-AB94-906857099761}" srcOrd="0" destOrd="0" presId="urn:microsoft.com/office/officeart/2005/8/layout/lProcess2"/>
    <dgm:cxn modelId="{0FA3E1F6-B1C9-F24E-8895-283BB1FE5499}" type="presParOf" srcId="{70B2DCBE-89A2-9744-BF14-C30B2EF64019}" destId="{DCFF7A05-B452-BE4A-9A95-8B3C5905A221}" srcOrd="1" destOrd="0" presId="urn:microsoft.com/office/officeart/2005/8/layout/lProcess2"/>
    <dgm:cxn modelId="{DBDF6FB6-9F01-064D-9C35-152AAE6B3A1F}" type="presParOf" srcId="{70B2DCBE-89A2-9744-BF14-C30B2EF64019}" destId="{CA0D8F73-6837-6D4C-846D-34586ACB84FE}" srcOrd="2" destOrd="0" presId="urn:microsoft.com/office/officeart/2005/8/layout/lProcess2"/>
    <dgm:cxn modelId="{C29A034B-EDBD-C940-B950-0022A0DA0751}" type="presParOf" srcId="{2F1BED99-168B-524B-AF11-904D26FAEE9F}" destId="{E83E54DF-BD22-1841-8539-2C5E3407B571}" srcOrd="3" destOrd="0" presId="urn:microsoft.com/office/officeart/2005/8/layout/lProcess2"/>
    <dgm:cxn modelId="{94E7607E-8FFE-0C47-8B99-F595B0895EA2}" type="presParOf" srcId="{2F1BED99-168B-524B-AF11-904D26FAEE9F}" destId="{531489F8-45A4-9D41-A865-85D462168229}" srcOrd="4" destOrd="0" presId="urn:microsoft.com/office/officeart/2005/8/layout/lProcess2"/>
    <dgm:cxn modelId="{B9FFA5E3-A5EB-804E-BC97-B5497589E808}" type="presParOf" srcId="{531489F8-45A4-9D41-A865-85D462168229}" destId="{E3CD1909-82DC-5245-8C0A-079E52A0B644}" srcOrd="0" destOrd="0" presId="urn:microsoft.com/office/officeart/2005/8/layout/lProcess2"/>
    <dgm:cxn modelId="{0C03379D-F232-8C41-AB19-EBE6E24A01B6}" type="presParOf" srcId="{531489F8-45A4-9D41-A865-85D462168229}" destId="{9F880B6E-199A-B744-A1D4-4A1EC6E226A3}" srcOrd="1" destOrd="0" presId="urn:microsoft.com/office/officeart/2005/8/layout/lProcess2"/>
    <dgm:cxn modelId="{B56DE921-A22A-B945-8655-14361B868C26}" type="presParOf" srcId="{531489F8-45A4-9D41-A865-85D462168229}" destId="{7E6DECE1-D6A6-5D4D-A078-A335445B66E4}" srcOrd="2" destOrd="0" presId="urn:microsoft.com/office/officeart/2005/8/layout/lProcess2"/>
    <dgm:cxn modelId="{B204BA8B-3A00-9544-982D-7C7A0A6B27DB}" type="presParOf" srcId="{7E6DECE1-D6A6-5D4D-A078-A335445B66E4}" destId="{DBE981F0-CF9E-D04D-8782-2679CEAFE878}" srcOrd="0" destOrd="0" presId="urn:microsoft.com/office/officeart/2005/8/layout/lProcess2"/>
    <dgm:cxn modelId="{076548A2-DB2D-B848-8E61-980394DEF767}" type="presParOf" srcId="{DBE981F0-CF9E-D04D-8782-2679CEAFE878}" destId="{C8375C9C-C22E-4441-BF7D-39B9C69C123B}" srcOrd="0" destOrd="0" presId="urn:microsoft.com/office/officeart/2005/8/layout/lProcess2"/>
    <dgm:cxn modelId="{A413BD6A-1F66-FA4A-ADF6-78C8436EF3C8}" type="presParOf" srcId="{DBE981F0-CF9E-D04D-8782-2679CEAFE878}" destId="{F51487FA-4B78-3143-AB57-C253994AA440}" srcOrd="1" destOrd="0" presId="urn:microsoft.com/office/officeart/2005/8/layout/lProcess2"/>
    <dgm:cxn modelId="{EF2A4E99-E1F4-E841-9286-875E6995E69C}" type="presParOf" srcId="{DBE981F0-CF9E-D04D-8782-2679CEAFE878}" destId="{4453455A-2854-964D-B616-448291BE042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E35A4A4-B6A7-B049-B007-4558291E9DE0}" type="doc">
      <dgm:prSet loTypeId="urn:microsoft.com/office/officeart/2005/8/layout/default#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80435B-5149-224D-B0F2-3D1F5F02D58F}">
      <dgm:prSet phldrT="[Text]"/>
      <dgm:spPr/>
      <dgm:t>
        <a:bodyPr/>
        <a:lstStyle/>
        <a:p>
          <a:r>
            <a:rPr lang="en-US" b="1" dirty="0" smtClean="0">
              <a:effectLst/>
              <a:ea typeface="ＭＳ Ｐゴシック" pitchFamily="-65" charset="-128"/>
            </a:rPr>
            <a:t>Chernobyl virus</a:t>
          </a:r>
          <a:endParaRPr lang="en-US" b="1" dirty="0">
            <a:effectLst/>
          </a:endParaRPr>
        </a:p>
      </dgm:t>
    </dgm:pt>
    <dgm:pt modelId="{1C353E28-42B4-A842-91D1-7A91625AFEA3}" type="parTrans" cxnId="{1D508A54-DE38-8543-B580-73C65892CB2F}">
      <dgm:prSet/>
      <dgm:spPr/>
      <dgm:t>
        <a:bodyPr/>
        <a:lstStyle/>
        <a:p>
          <a:endParaRPr lang="en-US"/>
        </a:p>
      </dgm:t>
    </dgm:pt>
    <dgm:pt modelId="{7174AA39-C0DF-0C4E-BEC7-862E0FAD5C8E}" type="sibTrans" cxnId="{1D508A54-DE38-8543-B580-73C65892CB2F}">
      <dgm:prSet/>
      <dgm:spPr/>
      <dgm:t>
        <a:bodyPr/>
        <a:lstStyle/>
        <a:p>
          <a:endParaRPr lang="en-US"/>
        </a:p>
      </dgm:t>
    </dgm:pt>
    <dgm:pt modelId="{DFA9ECF7-E8B4-F647-B319-FCAF6D9F4DEB}">
      <dgm:prSet phldrT="[Text]"/>
      <dgm:spPr/>
      <dgm:t>
        <a:bodyPr/>
        <a:lstStyle/>
        <a:p>
          <a:r>
            <a:rPr lang="en-US" b="1" dirty="0" err="1" smtClean="0">
              <a:effectLst/>
              <a:ea typeface="ＭＳ Ｐゴシック" pitchFamily="-65" charset="-128"/>
            </a:rPr>
            <a:t>Klez</a:t>
          </a:r>
          <a:r>
            <a:rPr lang="en-US" b="1" dirty="0" smtClean="0">
              <a:effectLst/>
              <a:ea typeface="ＭＳ Ｐゴシック" pitchFamily="-65" charset="-128"/>
            </a:rPr>
            <a:t> </a:t>
          </a:r>
          <a:endParaRPr lang="en-US" b="1" dirty="0">
            <a:effectLst/>
            <a:ea typeface="ＭＳ Ｐゴシック" pitchFamily="-65" charset="-128"/>
          </a:endParaRPr>
        </a:p>
      </dgm:t>
    </dgm:pt>
    <dgm:pt modelId="{8E2F2AA8-5429-704A-9FF7-F7626FDFAD59}" type="parTrans" cxnId="{38B35DE7-71A7-294C-9C66-D676D694AA1A}">
      <dgm:prSet/>
      <dgm:spPr/>
      <dgm:t>
        <a:bodyPr/>
        <a:lstStyle/>
        <a:p>
          <a:endParaRPr lang="en-US"/>
        </a:p>
      </dgm:t>
    </dgm:pt>
    <dgm:pt modelId="{35E658EC-D3E5-F04B-8439-2C5857D775C3}" type="sibTrans" cxnId="{38B35DE7-71A7-294C-9C66-D676D694AA1A}">
      <dgm:prSet/>
      <dgm:spPr/>
      <dgm:t>
        <a:bodyPr/>
        <a:lstStyle/>
        <a:p>
          <a:endParaRPr lang="en-US"/>
        </a:p>
      </dgm:t>
    </dgm:pt>
    <dgm:pt modelId="{5DC3A8FE-9536-394A-ADBF-6D9D54D5DB39}">
      <dgm:prSet phldrT="[Text]"/>
      <dgm:spPr/>
      <dgm:t>
        <a:bodyPr/>
        <a:lstStyle/>
        <a:p>
          <a:r>
            <a:rPr lang="en-US" b="1" dirty="0" err="1" smtClean="0">
              <a:effectLst/>
              <a:ea typeface="ＭＳ Ｐゴシック" pitchFamily="-65" charset="-128"/>
            </a:rPr>
            <a:t>Ransomware</a:t>
          </a:r>
          <a:endParaRPr lang="en-US" b="1" dirty="0">
            <a:effectLst/>
            <a:ea typeface="ＭＳ Ｐゴシック" pitchFamily="-65" charset="-128"/>
          </a:endParaRPr>
        </a:p>
      </dgm:t>
    </dgm:pt>
    <dgm:pt modelId="{30A58200-CDDD-F541-8C71-7DE4F7557CDE}" type="parTrans" cxnId="{EF57C64C-158D-1B47-AFF2-AB54ECBC2C07}">
      <dgm:prSet/>
      <dgm:spPr/>
      <dgm:t>
        <a:bodyPr/>
        <a:lstStyle/>
        <a:p>
          <a:endParaRPr lang="en-US"/>
        </a:p>
      </dgm:t>
    </dgm:pt>
    <dgm:pt modelId="{1910F444-3897-FC41-A7E7-51215875EC68}" type="sibTrans" cxnId="{EF57C64C-158D-1B47-AFF2-AB54ECBC2C07}">
      <dgm:prSet/>
      <dgm:spPr/>
      <dgm:t>
        <a:bodyPr/>
        <a:lstStyle/>
        <a:p>
          <a:endParaRPr lang="en-US"/>
        </a:p>
      </dgm:t>
    </dgm:pt>
    <dgm:pt modelId="{446811B6-C53D-904B-AA4F-EC83FEB6B522}">
      <dgm:prSet/>
      <dgm:spPr/>
      <dgm:t>
        <a:bodyPr/>
        <a:lstStyle/>
        <a:p>
          <a:r>
            <a:rPr lang="en-US" b="1" dirty="0" smtClean="0">
              <a:effectLst/>
              <a:ea typeface="ＭＳ Ｐゴシック" pitchFamily="-65" charset="-128"/>
            </a:rPr>
            <a:t>First seen in 1998 </a:t>
          </a:r>
        </a:p>
      </dgm:t>
    </dgm:pt>
    <dgm:pt modelId="{E55258DB-7C1F-C749-8ACA-E07D6EF9F2F7}" type="parTrans" cxnId="{CDD0D099-2990-1742-9B51-43C26A2A5C3D}">
      <dgm:prSet/>
      <dgm:spPr/>
      <dgm:t>
        <a:bodyPr/>
        <a:lstStyle/>
        <a:p>
          <a:endParaRPr lang="en-US"/>
        </a:p>
      </dgm:t>
    </dgm:pt>
    <dgm:pt modelId="{DC79E94F-371B-2443-90E8-4D94B1C70F59}" type="sibTrans" cxnId="{CDD0D099-2990-1742-9B51-43C26A2A5C3D}">
      <dgm:prSet/>
      <dgm:spPr/>
      <dgm:t>
        <a:bodyPr/>
        <a:lstStyle/>
        <a:p>
          <a:endParaRPr lang="en-US"/>
        </a:p>
      </dgm:t>
    </dgm:pt>
    <dgm:pt modelId="{B9A4684C-9197-8145-ADAC-DE3BCB1A59F7}">
      <dgm:prSet/>
      <dgm:spPr/>
      <dgm:t>
        <a:bodyPr/>
        <a:lstStyle/>
        <a:p>
          <a:r>
            <a:rPr lang="en-US" b="1" dirty="0" smtClean="0">
              <a:effectLst/>
              <a:ea typeface="ＭＳ Ｐゴシック" pitchFamily="-65" charset="-128"/>
            </a:rPr>
            <a:t>Windows 95 and 98 virus</a:t>
          </a:r>
        </a:p>
      </dgm:t>
    </dgm:pt>
    <dgm:pt modelId="{80D97073-4B19-4041-9FB2-201EEF1D2152}" type="parTrans" cxnId="{AACFCD32-8CA4-3848-9053-54A3E407C2D9}">
      <dgm:prSet/>
      <dgm:spPr/>
      <dgm:t>
        <a:bodyPr/>
        <a:lstStyle/>
        <a:p>
          <a:endParaRPr lang="en-US"/>
        </a:p>
      </dgm:t>
    </dgm:pt>
    <dgm:pt modelId="{83296E5B-9BCA-BD4C-90CF-FBB1024F50EC}" type="sibTrans" cxnId="{AACFCD32-8CA4-3848-9053-54A3E407C2D9}">
      <dgm:prSet/>
      <dgm:spPr/>
      <dgm:t>
        <a:bodyPr/>
        <a:lstStyle/>
        <a:p>
          <a:endParaRPr lang="en-US"/>
        </a:p>
      </dgm:t>
    </dgm:pt>
    <dgm:pt modelId="{CE50583F-C168-924A-9EA9-3667DB0A7E29}">
      <dgm:prSet/>
      <dgm:spPr/>
      <dgm:t>
        <a:bodyPr/>
        <a:lstStyle/>
        <a:p>
          <a:r>
            <a:rPr lang="en-US" b="1" dirty="0" smtClean="0">
              <a:effectLst/>
              <a:ea typeface="ＭＳ Ｐゴシック" pitchFamily="-65" charset="-128"/>
            </a:rPr>
            <a:t>Infects executable files and corrupts the entire file system when a trigger date is reached</a:t>
          </a:r>
        </a:p>
      </dgm:t>
    </dgm:pt>
    <dgm:pt modelId="{D0D9E154-08F1-1243-A08B-08E1687ED6BD}" type="parTrans" cxnId="{2A05602C-9984-524F-BC21-195593BB9B15}">
      <dgm:prSet/>
      <dgm:spPr/>
      <dgm:t>
        <a:bodyPr/>
        <a:lstStyle/>
        <a:p>
          <a:endParaRPr lang="en-US"/>
        </a:p>
      </dgm:t>
    </dgm:pt>
    <dgm:pt modelId="{70D492C6-3E7F-3440-A68D-C6E0197F6404}" type="sibTrans" cxnId="{2A05602C-9984-524F-BC21-195593BB9B15}">
      <dgm:prSet/>
      <dgm:spPr/>
      <dgm:t>
        <a:bodyPr/>
        <a:lstStyle/>
        <a:p>
          <a:endParaRPr lang="en-US"/>
        </a:p>
      </dgm:t>
    </dgm:pt>
    <dgm:pt modelId="{E213D9C2-7CE6-5D43-BE5F-C18545927001}">
      <dgm:prSet/>
      <dgm:spPr/>
      <dgm:t>
        <a:bodyPr/>
        <a:lstStyle/>
        <a:p>
          <a:r>
            <a:rPr lang="en-US" b="1" dirty="0" smtClean="0">
              <a:effectLst/>
              <a:ea typeface="ＭＳ Ｐゴシック" pitchFamily="-65" charset="-128"/>
            </a:rPr>
            <a:t>Mass mailing worm infecting Windows 95 to XP systems</a:t>
          </a:r>
          <a:endParaRPr lang="en-US" b="1" dirty="0">
            <a:effectLst/>
            <a:ea typeface="ＭＳ Ｐゴシック" pitchFamily="-65" charset="-128"/>
          </a:endParaRPr>
        </a:p>
      </dgm:t>
    </dgm:pt>
    <dgm:pt modelId="{9557A83B-B6FC-5043-955D-D88DF0D266BE}" type="parTrans" cxnId="{D84D0026-1907-F64C-84FE-2F7ECD8A1622}">
      <dgm:prSet/>
      <dgm:spPr/>
      <dgm:t>
        <a:bodyPr/>
        <a:lstStyle/>
        <a:p>
          <a:endParaRPr lang="en-US"/>
        </a:p>
      </dgm:t>
    </dgm:pt>
    <dgm:pt modelId="{FB433600-D786-FE49-BE67-292BE32D3A68}" type="sibTrans" cxnId="{D84D0026-1907-F64C-84FE-2F7ECD8A1622}">
      <dgm:prSet/>
      <dgm:spPr/>
      <dgm:t>
        <a:bodyPr/>
        <a:lstStyle/>
        <a:p>
          <a:endParaRPr lang="en-US"/>
        </a:p>
      </dgm:t>
    </dgm:pt>
    <dgm:pt modelId="{AA7E47BD-A8DD-BA43-9A45-B3365DAF56D2}">
      <dgm:prSet/>
      <dgm:spPr/>
      <dgm:t>
        <a:bodyPr/>
        <a:lstStyle/>
        <a:p>
          <a:r>
            <a:rPr lang="en-US" b="1" dirty="0" smtClean="0">
              <a:effectLst/>
              <a:ea typeface="ＭＳ Ｐゴシック" pitchFamily="-65" charset="-128"/>
            </a:rPr>
            <a:t>On trigger date causes files on the hard drive to become empty</a:t>
          </a:r>
          <a:endParaRPr lang="en-US" b="1" dirty="0">
            <a:effectLst/>
            <a:ea typeface="ＭＳ Ｐゴシック" pitchFamily="-65" charset="-128"/>
          </a:endParaRPr>
        </a:p>
      </dgm:t>
    </dgm:pt>
    <dgm:pt modelId="{EA2B8F3D-FD05-B547-9E6C-5CB276E3C4D6}" type="parTrans" cxnId="{A08ADF4C-6825-D64B-B63A-4FF479E8A903}">
      <dgm:prSet/>
      <dgm:spPr/>
      <dgm:t>
        <a:bodyPr/>
        <a:lstStyle/>
        <a:p>
          <a:endParaRPr lang="en-US"/>
        </a:p>
      </dgm:t>
    </dgm:pt>
    <dgm:pt modelId="{801B0D31-548A-4544-8EA7-D97D68CDAB1B}" type="sibTrans" cxnId="{A08ADF4C-6825-D64B-B63A-4FF479E8A903}">
      <dgm:prSet/>
      <dgm:spPr/>
      <dgm:t>
        <a:bodyPr/>
        <a:lstStyle/>
        <a:p>
          <a:endParaRPr lang="en-US"/>
        </a:p>
      </dgm:t>
    </dgm:pt>
    <dgm:pt modelId="{C82EE885-D50E-B444-8DBA-B28186EB021F}">
      <dgm:prSet/>
      <dgm:spPr/>
      <dgm:t>
        <a:bodyPr/>
        <a:lstStyle/>
        <a:p>
          <a:r>
            <a:rPr lang="en-US" b="1" dirty="0" smtClean="0">
              <a:effectLst/>
              <a:ea typeface="ＭＳ Ｐゴシック" pitchFamily="-65" charset="-128"/>
            </a:rPr>
            <a:t>Encrypts the user’s data and demands payment in order to access the key needed to recover the information</a:t>
          </a:r>
          <a:endParaRPr lang="en-US" b="1" dirty="0">
            <a:effectLst/>
            <a:ea typeface="ＭＳ Ｐゴシック" pitchFamily="-65" charset="-128"/>
          </a:endParaRPr>
        </a:p>
      </dgm:t>
    </dgm:pt>
    <dgm:pt modelId="{F1830A6B-1B4E-E848-8D05-DADF8604158D}" type="parTrans" cxnId="{A0A068D8-E768-DC43-8118-C6B188F23629}">
      <dgm:prSet/>
      <dgm:spPr/>
      <dgm:t>
        <a:bodyPr/>
        <a:lstStyle/>
        <a:p>
          <a:endParaRPr lang="en-US"/>
        </a:p>
      </dgm:t>
    </dgm:pt>
    <dgm:pt modelId="{362BDC1E-9490-4444-A231-F97F056EFD89}" type="sibTrans" cxnId="{A0A068D8-E768-DC43-8118-C6B188F23629}">
      <dgm:prSet/>
      <dgm:spPr/>
      <dgm:t>
        <a:bodyPr/>
        <a:lstStyle/>
        <a:p>
          <a:endParaRPr lang="en-US"/>
        </a:p>
      </dgm:t>
    </dgm:pt>
    <dgm:pt modelId="{CBEE651C-DA9A-9042-B2AD-C5C55EFE28CF}">
      <dgm:prSet/>
      <dgm:spPr/>
      <dgm:t>
        <a:bodyPr/>
        <a:lstStyle/>
        <a:p>
          <a:r>
            <a:rPr lang="en-US" b="1" dirty="0" smtClean="0">
              <a:effectLst/>
              <a:ea typeface="ＭＳ Ｐゴシック" pitchFamily="-65" charset="-128"/>
            </a:rPr>
            <a:t>PC Cyborg Trojan (1989)</a:t>
          </a:r>
          <a:endParaRPr lang="en-US" b="1" dirty="0">
            <a:effectLst/>
            <a:ea typeface="ＭＳ Ｐゴシック" pitchFamily="-65" charset="-128"/>
          </a:endParaRPr>
        </a:p>
      </dgm:t>
    </dgm:pt>
    <dgm:pt modelId="{38CDF19E-84B8-6548-9F3B-78C41BF0958B}" type="parTrans" cxnId="{451221C8-7F5B-D143-B415-D18EC08AEE03}">
      <dgm:prSet/>
      <dgm:spPr/>
      <dgm:t>
        <a:bodyPr/>
        <a:lstStyle/>
        <a:p>
          <a:endParaRPr lang="en-US"/>
        </a:p>
      </dgm:t>
    </dgm:pt>
    <dgm:pt modelId="{9F924B21-3DE3-424E-85A6-F37A5EF71317}" type="sibTrans" cxnId="{451221C8-7F5B-D143-B415-D18EC08AEE03}">
      <dgm:prSet/>
      <dgm:spPr/>
      <dgm:t>
        <a:bodyPr/>
        <a:lstStyle/>
        <a:p>
          <a:endParaRPr lang="en-US"/>
        </a:p>
      </dgm:t>
    </dgm:pt>
    <dgm:pt modelId="{66D2251D-824F-E840-A3F7-380C8CBE6984}">
      <dgm:prSet/>
      <dgm:spPr/>
      <dgm:t>
        <a:bodyPr/>
        <a:lstStyle/>
        <a:p>
          <a:r>
            <a:rPr lang="en-US" b="1" dirty="0" err="1" smtClean="0">
              <a:effectLst/>
              <a:ea typeface="ＭＳ Ｐゴシック" pitchFamily="-65" charset="-128"/>
            </a:rPr>
            <a:t>Gpcode</a:t>
          </a:r>
          <a:r>
            <a:rPr lang="en-US" b="1" dirty="0" smtClean="0">
              <a:effectLst/>
              <a:ea typeface="ＭＳ Ｐゴシック" pitchFamily="-65" charset="-128"/>
            </a:rPr>
            <a:t> Trojan (2006</a:t>
          </a:r>
          <a:endParaRPr lang="en-US" b="1" dirty="0">
            <a:effectLst/>
            <a:ea typeface="ＭＳ Ｐゴシック" pitchFamily="-65" charset="-128"/>
          </a:endParaRPr>
        </a:p>
      </dgm:t>
    </dgm:pt>
    <dgm:pt modelId="{A3F5EAD9-4681-6448-9C39-83CC4F24F984}" type="parTrans" cxnId="{6FEE837C-E3BB-F145-90F2-09021D84A0BD}">
      <dgm:prSet/>
      <dgm:spPr/>
      <dgm:t>
        <a:bodyPr/>
        <a:lstStyle/>
        <a:p>
          <a:endParaRPr lang="en-US"/>
        </a:p>
      </dgm:t>
    </dgm:pt>
    <dgm:pt modelId="{F035F9D9-1B18-4D41-84AC-CF6A9706A843}" type="sibTrans" cxnId="{6FEE837C-E3BB-F145-90F2-09021D84A0BD}">
      <dgm:prSet/>
      <dgm:spPr/>
      <dgm:t>
        <a:bodyPr/>
        <a:lstStyle/>
        <a:p>
          <a:endParaRPr lang="en-US"/>
        </a:p>
      </dgm:t>
    </dgm:pt>
    <dgm:pt modelId="{DE14A224-3D65-574D-99C9-01A82B9FF580}" type="pres">
      <dgm:prSet presAssocID="{7E35A4A4-B6A7-B049-B007-4558291E9D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28CC31-1B14-9049-A7D7-E65031D08E0F}" type="pres">
      <dgm:prSet presAssocID="{7180435B-5149-224D-B0F2-3D1F5F02D58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9215A7-FA02-B24B-8186-52809C0376E9}" type="pres">
      <dgm:prSet presAssocID="{7174AA39-C0DF-0C4E-BEC7-862E0FAD5C8E}" presName="sibTrans" presStyleCnt="0"/>
      <dgm:spPr/>
    </dgm:pt>
    <dgm:pt modelId="{074F123A-5B09-A24D-9F49-D73992185EAF}" type="pres">
      <dgm:prSet presAssocID="{DFA9ECF7-E8B4-F647-B319-FCAF6D9F4D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C75FE4-A703-6340-995E-6EB42ABFB3A2}" type="pres">
      <dgm:prSet presAssocID="{35E658EC-D3E5-F04B-8439-2C5857D775C3}" presName="sibTrans" presStyleCnt="0"/>
      <dgm:spPr/>
    </dgm:pt>
    <dgm:pt modelId="{50B4F61C-6FC3-8546-A4AC-CA0B55E21DD5}" type="pres">
      <dgm:prSet presAssocID="{5DC3A8FE-9536-394A-ADBF-6D9D54D5DB3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DA176A-3148-334C-8D92-60C9661D5488}" type="presOf" srcId="{7E35A4A4-B6A7-B049-B007-4558291E9DE0}" destId="{DE14A224-3D65-574D-99C9-01A82B9FF580}" srcOrd="0" destOrd="0" presId="urn:microsoft.com/office/officeart/2005/8/layout/default#3"/>
    <dgm:cxn modelId="{CDD0D099-2990-1742-9B51-43C26A2A5C3D}" srcId="{7180435B-5149-224D-B0F2-3D1F5F02D58F}" destId="{446811B6-C53D-904B-AA4F-EC83FEB6B522}" srcOrd="0" destOrd="0" parTransId="{E55258DB-7C1F-C749-8ACA-E07D6EF9F2F7}" sibTransId="{DC79E94F-371B-2443-90E8-4D94B1C70F59}"/>
    <dgm:cxn modelId="{EF57C64C-158D-1B47-AFF2-AB54ECBC2C07}" srcId="{7E35A4A4-B6A7-B049-B007-4558291E9DE0}" destId="{5DC3A8FE-9536-394A-ADBF-6D9D54D5DB39}" srcOrd="2" destOrd="0" parTransId="{30A58200-CDDD-F541-8C71-7DE4F7557CDE}" sibTransId="{1910F444-3897-FC41-A7E7-51215875EC68}"/>
    <dgm:cxn modelId="{2A05602C-9984-524F-BC21-195593BB9B15}" srcId="{7180435B-5149-224D-B0F2-3D1F5F02D58F}" destId="{CE50583F-C168-924A-9EA9-3667DB0A7E29}" srcOrd="2" destOrd="0" parTransId="{D0D9E154-08F1-1243-A08B-08E1687ED6BD}" sibTransId="{70D492C6-3E7F-3440-A68D-C6E0197F6404}"/>
    <dgm:cxn modelId="{AACFCD32-8CA4-3848-9053-54A3E407C2D9}" srcId="{7180435B-5149-224D-B0F2-3D1F5F02D58F}" destId="{B9A4684C-9197-8145-ADAC-DE3BCB1A59F7}" srcOrd="1" destOrd="0" parTransId="{80D97073-4B19-4041-9FB2-201EEF1D2152}" sibTransId="{83296E5B-9BCA-BD4C-90CF-FBB1024F50EC}"/>
    <dgm:cxn modelId="{6CA42BB0-686F-9446-B58C-8B84CF0261B2}" type="presOf" srcId="{CBEE651C-DA9A-9042-B2AD-C5C55EFE28CF}" destId="{50B4F61C-6FC3-8546-A4AC-CA0B55E21DD5}" srcOrd="0" destOrd="2" presId="urn:microsoft.com/office/officeart/2005/8/layout/default#3"/>
    <dgm:cxn modelId="{6FEE837C-E3BB-F145-90F2-09021D84A0BD}" srcId="{5DC3A8FE-9536-394A-ADBF-6D9D54D5DB39}" destId="{66D2251D-824F-E840-A3F7-380C8CBE6984}" srcOrd="2" destOrd="0" parTransId="{A3F5EAD9-4681-6448-9C39-83CC4F24F984}" sibTransId="{F035F9D9-1B18-4D41-84AC-CF6A9706A843}"/>
    <dgm:cxn modelId="{38B35DE7-71A7-294C-9C66-D676D694AA1A}" srcId="{7E35A4A4-B6A7-B049-B007-4558291E9DE0}" destId="{DFA9ECF7-E8B4-F647-B319-FCAF6D9F4DEB}" srcOrd="1" destOrd="0" parTransId="{8E2F2AA8-5429-704A-9FF7-F7626FDFAD59}" sibTransId="{35E658EC-D3E5-F04B-8439-2C5857D775C3}"/>
    <dgm:cxn modelId="{24A5732A-6734-CD42-8F69-9E73D59487F0}" type="presOf" srcId="{B9A4684C-9197-8145-ADAC-DE3BCB1A59F7}" destId="{4028CC31-1B14-9049-A7D7-E65031D08E0F}" srcOrd="0" destOrd="2" presId="urn:microsoft.com/office/officeart/2005/8/layout/default#3"/>
    <dgm:cxn modelId="{8B9CBEC1-2FB4-154C-8B2B-EC6E709706B1}" type="presOf" srcId="{66D2251D-824F-E840-A3F7-380C8CBE6984}" destId="{50B4F61C-6FC3-8546-A4AC-CA0B55E21DD5}" srcOrd="0" destOrd="3" presId="urn:microsoft.com/office/officeart/2005/8/layout/default#3"/>
    <dgm:cxn modelId="{A0A068D8-E768-DC43-8118-C6B188F23629}" srcId="{5DC3A8FE-9536-394A-ADBF-6D9D54D5DB39}" destId="{C82EE885-D50E-B444-8DBA-B28186EB021F}" srcOrd="0" destOrd="0" parTransId="{F1830A6B-1B4E-E848-8D05-DADF8604158D}" sibTransId="{362BDC1E-9490-4444-A231-F97F056EFD89}"/>
    <dgm:cxn modelId="{D9903C88-90ED-924A-A95C-7B8A580F486B}" type="presOf" srcId="{7180435B-5149-224D-B0F2-3D1F5F02D58F}" destId="{4028CC31-1B14-9049-A7D7-E65031D08E0F}" srcOrd="0" destOrd="0" presId="urn:microsoft.com/office/officeart/2005/8/layout/default#3"/>
    <dgm:cxn modelId="{A08ADF4C-6825-D64B-B63A-4FF479E8A903}" srcId="{DFA9ECF7-E8B4-F647-B319-FCAF6D9F4DEB}" destId="{AA7E47BD-A8DD-BA43-9A45-B3365DAF56D2}" srcOrd="1" destOrd="0" parTransId="{EA2B8F3D-FD05-B547-9E6C-5CB276E3C4D6}" sibTransId="{801B0D31-548A-4544-8EA7-D97D68CDAB1B}"/>
    <dgm:cxn modelId="{3EB75885-5918-654F-8EA2-6129453CDA8F}" type="presOf" srcId="{DFA9ECF7-E8B4-F647-B319-FCAF6D9F4DEB}" destId="{074F123A-5B09-A24D-9F49-D73992185EAF}" srcOrd="0" destOrd="0" presId="urn:microsoft.com/office/officeart/2005/8/layout/default#3"/>
    <dgm:cxn modelId="{6AB80D1F-C984-434D-835D-13CB02AC9F38}" type="presOf" srcId="{CE50583F-C168-924A-9EA9-3667DB0A7E29}" destId="{4028CC31-1B14-9049-A7D7-E65031D08E0F}" srcOrd="0" destOrd="3" presId="urn:microsoft.com/office/officeart/2005/8/layout/default#3"/>
    <dgm:cxn modelId="{1D508A54-DE38-8543-B580-73C65892CB2F}" srcId="{7E35A4A4-B6A7-B049-B007-4558291E9DE0}" destId="{7180435B-5149-224D-B0F2-3D1F5F02D58F}" srcOrd="0" destOrd="0" parTransId="{1C353E28-42B4-A842-91D1-7A91625AFEA3}" sibTransId="{7174AA39-C0DF-0C4E-BEC7-862E0FAD5C8E}"/>
    <dgm:cxn modelId="{56A8855D-11B8-5549-B233-2C382869E0BF}" type="presOf" srcId="{AA7E47BD-A8DD-BA43-9A45-B3365DAF56D2}" destId="{074F123A-5B09-A24D-9F49-D73992185EAF}" srcOrd="0" destOrd="2" presId="urn:microsoft.com/office/officeart/2005/8/layout/default#3"/>
    <dgm:cxn modelId="{1ABFCCDF-AEA6-C346-9B6D-D11B2FEC752C}" type="presOf" srcId="{5DC3A8FE-9536-394A-ADBF-6D9D54D5DB39}" destId="{50B4F61C-6FC3-8546-A4AC-CA0B55E21DD5}" srcOrd="0" destOrd="0" presId="urn:microsoft.com/office/officeart/2005/8/layout/default#3"/>
    <dgm:cxn modelId="{C93FABB2-E73C-F545-A6E3-967A38BBAEB4}" type="presOf" srcId="{E213D9C2-7CE6-5D43-BE5F-C18545927001}" destId="{074F123A-5B09-A24D-9F49-D73992185EAF}" srcOrd="0" destOrd="1" presId="urn:microsoft.com/office/officeart/2005/8/layout/default#3"/>
    <dgm:cxn modelId="{64F68952-8815-234F-A9A0-A3560C8B281F}" type="presOf" srcId="{446811B6-C53D-904B-AA4F-EC83FEB6B522}" destId="{4028CC31-1B14-9049-A7D7-E65031D08E0F}" srcOrd="0" destOrd="1" presId="urn:microsoft.com/office/officeart/2005/8/layout/default#3"/>
    <dgm:cxn modelId="{D84D0026-1907-F64C-84FE-2F7ECD8A1622}" srcId="{DFA9ECF7-E8B4-F647-B319-FCAF6D9F4DEB}" destId="{E213D9C2-7CE6-5D43-BE5F-C18545927001}" srcOrd="0" destOrd="0" parTransId="{9557A83B-B6FC-5043-955D-D88DF0D266BE}" sibTransId="{FB433600-D786-FE49-BE67-292BE32D3A68}"/>
    <dgm:cxn modelId="{451221C8-7F5B-D143-B415-D18EC08AEE03}" srcId="{5DC3A8FE-9536-394A-ADBF-6D9D54D5DB39}" destId="{CBEE651C-DA9A-9042-B2AD-C5C55EFE28CF}" srcOrd="1" destOrd="0" parTransId="{38CDF19E-84B8-6548-9F3B-78C41BF0958B}" sibTransId="{9F924B21-3DE3-424E-85A6-F37A5EF71317}"/>
    <dgm:cxn modelId="{EDD3451B-2EEF-6043-98EE-68CD34139F35}" type="presOf" srcId="{C82EE885-D50E-B444-8DBA-B28186EB021F}" destId="{50B4F61C-6FC3-8546-A4AC-CA0B55E21DD5}" srcOrd="0" destOrd="1" presId="urn:microsoft.com/office/officeart/2005/8/layout/default#3"/>
    <dgm:cxn modelId="{D00BF892-BF46-824B-AE5B-9E87A00E53B6}" type="presParOf" srcId="{DE14A224-3D65-574D-99C9-01A82B9FF580}" destId="{4028CC31-1B14-9049-A7D7-E65031D08E0F}" srcOrd="0" destOrd="0" presId="urn:microsoft.com/office/officeart/2005/8/layout/default#3"/>
    <dgm:cxn modelId="{6F7C0932-1087-0045-A843-6743EB0A9BD7}" type="presParOf" srcId="{DE14A224-3D65-574D-99C9-01A82B9FF580}" destId="{789215A7-FA02-B24B-8186-52809C0376E9}" srcOrd="1" destOrd="0" presId="urn:microsoft.com/office/officeart/2005/8/layout/default#3"/>
    <dgm:cxn modelId="{9876FE5A-8D1E-9045-A9B3-626FD3487948}" type="presParOf" srcId="{DE14A224-3D65-574D-99C9-01A82B9FF580}" destId="{074F123A-5B09-A24D-9F49-D73992185EAF}" srcOrd="2" destOrd="0" presId="urn:microsoft.com/office/officeart/2005/8/layout/default#3"/>
    <dgm:cxn modelId="{615402EC-60E9-E344-92A7-4F82DDD471C1}" type="presParOf" srcId="{DE14A224-3D65-574D-99C9-01A82B9FF580}" destId="{95C75FE4-A703-6340-995E-6EB42ABFB3A2}" srcOrd="3" destOrd="0" presId="urn:microsoft.com/office/officeart/2005/8/layout/default#3"/>
    <dgm:cxn modelId="{67CE58E8-CD67-C843-AF46-E3FBBB2E9449}" type="presParOf" srcId="{DE14A224-3D65-574D-99C9-01A82B9FF580}" destId="{50B4F61C-6FC3-8546-A4AC-CA0B55E21DD5}" srcOrd="4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4CD5FDD-3E23-D14D-867E-A660F7B4AF9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4F0689-7322-8A4F-B311-1131BDF95662}">
      <dgm:prSet/>
      <dgm:spPr>
        <a:solidFill>
          <a:schemeClr val="accent5"/>
        </a:solidFill>
      </dgm:spPr>
      <dgm:t>
        <a:bodyPr/>
        <a:lstStyle/>
        <a:p>
          <a:pPr algn="ctr" rtl="0"/>
          <a:r>
            <a:rPr lang="en-US" b="1" dirty="0" err="1" smtClean="0">
              <a:solidFill>
                <a:schemeClr val="bg1"/>
              </a:solidFill>
            </a:rPr>
            <a:t>Keylogger</a:t>
          </a:r>
          <a:endParaRPr lang="en-US" dirty="0">
            <a:solidFill>
              <a:schemeClr val="bg1"/>
            </a:solidFill>
          </a:endParaRPr>
        </a:p>
      </dgm:t>
    </dgm:pt>
    <dgm:pt modelId="{8FF18536-BA39-4347-A1C2-43E9A140035D}" type="parTrans" cxnId="{55F5ABAD-E016-8C46-9673-A4AB4C71EBEC}">
      <dgm:prSet/>
      <dgm:spPr/>
      <dgm:t>
        <a:bodyPr/>
        <a:lstStyle/>
        <a:p>
          <a:endParaRPr lang="en-US"/>
        </a:p>
      </dgm:t>
    </dgm:pt>
    <dgm:pt modelId="{6BCE686B-D11E-194D-8484-D843F4E56EFE}" type="sibTrans" cxnId="{55F5ABAD-E016-8C46-9673-A4AB4C71EBEC}">
      <dgm:prSet/>
      <dgm:spPr/>
      <dgm:t>
        <a:bodyPr/>
        <a:lstStyle/>
        <a:p>
          <a:endParaRPr lang="en-US"/>
        </a:p>
      </dgm:t>
    </dgm:pt>
    <dgm:pt modelId="{7B947D24-2725-6E4B-B697-3855ABC42F0A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Captures keystrokes to allow attacker to monitor sensitive information</a:t>
          </a:r>
          <a:endParaRPr lang="en-US" b="0" dirty="0">
            <a:latin typeface="+mj-lt"/>
          </a:endParaRPr>
        </a:p>
      </dgm:t>
    </dgm:pt>
    <dgm:pt modelId="{017FF03C-1900-6C41-8661-1DBC726BBCB8}" type="parTrans" cxnId="{A1C1D605-E172-F34F-B55D-F0D23D516089}">
      <dgm:prSet/>
      <dgm:spPr/>
      <dgm:t>
        <a:bodyPr/>
        <a:lstStyle/>
        <a:p>
          <a:endParaRPr lang="en-US"/>
        </a:p>
      </dgm:t>
    </dgm:pt>
    <dgm:pt modelId="{75ABAF23-CCE7-F549-B029-6A3433A82024}" type="sibTrans" cxnId="{A1C1D605-E172-F34F-B55D-F0D23D516089}">
      <dgm:prSet/>
      <dgm:spPr/>
      <dgm:t>
        <a:bodyPr/>
        <a:lstStyle/>
        <a:p>
          <a:endParaRPr lang="en-US"/>
        </a:p>
      </dgm:t>
    </dgm:pt>
    <dgm:pt modelId="{6F40F308-E3E5-1942-A4AD-41ABD146AEC9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Typically uses some form of filtering mechanism that only returns information close to keywords (“login”, “password”)</a:t>
          </a:r>
          <a:endParaRPr lang="en-US" b="0" dirty="0">
            <a:latin typeface="+mj-lt"/>
          </a:endParaRPr>
        </a:p>
      </dgm:t>
    </dgm:pt>
    <dgm:pt modelId="{5F8623D1-C869-1743-8F96-A61316B7F2A9}" type="parTrans" cxnId="{7B0CE60A-134A-4540-8A63-7CB445448D39}">
      <dgm:prSet/>
      <dgm:spPr/>
      <dgm:t>
        <a:bodyPr/>
        <a:lstStyle/>
        <a:p>
          <a:endParaRPr lang="en-US"/>
        </a:p>
      </dgm:t>
    </dgm:pt>
    <dgm:pt modelId="{4989028D-19DD-B540-8DEC-C6AFDB32A41F}" type="sibTrans" cxnId="{7B0CE60A-134A-4540-8A63-7CB445448D39}">
      <dgm:prSet/>
      <dgm:spPr/>
      <dgm:t>
        <a:bodyPr/>
        <a:lstStyle/>
        <a:p>
          <a:endParaRPr lang="en-US"/>
        </a:p>
      </dgm:t>
    </dgm:pt>
    <dgm:pt modelId="{0B2449B9-842E-B448-A67B-515097385F15}">
      <dgm:prSet/>
      <dgm:spPr>
        <a:solidFill>
          <a:schemeClr val="accent5"/>
        </a:solidFill>
      </dgm:spPr>
      <dgm:t>
        <a:bodyPr/>
        <a:lstStyle/>
        <a:p>
          <a:pPr algn="ctr" rtl="0"/>
          <a:r>
            <a:rPr lang="en-US" b="1" dirty="0" smtClean="0">
              <a:solidFill>
                <a:schemeClr val="bg1"/>
              </a:solidFill>
            </a:rPr>
            <a:t>Spyware</a:t>
          </a:r>
          <a:endParaRPr lang="en-US" dirty="0">
            <a:solidFill>
              <a:schemeClr val="bg1"/>
            </a:solidFill>
          </a:endParaRPr>
        </a:p>
      </dgm:t>
    </dgm:pt>
    <dgm:pt modelId="{142732F0-78F2-B645-8810-BDA197ADC979}" type="parTrans" cxnId="{B2432071-DEC3-EF49-A2EE-83EC764D776A}">
      <dgm:prSet/>
      <dgm:spPr/>
      <dgm:t>
        <a:bodyPr/>
        <a:lstStyle/>
        <a:p>
          <a:endParaRPr lang="en-US"/>
        </a:p>
      </dgm:t>
    </dgm:pt>
    <dgm:pt modelId="{79E8A411-5538-4A45-87E1-2958ADC5B184}" type="sibTrans" cxnId="{B2432071-DEC3-EF49-A2EE-83EC764D776A}">
      <dgm:prSet/>
      <dgm:spPr/>
      <dgm:t>
        <a:bodyPr/>
        <a:lstStyle/>
        <a:p>
          <a:endParaRPr lang="en-US"/>
        </a:p>
      </dgm:t>
    </dgm:pt>
    <dgm:pt modelId="{06C297C7-4C0B-9046-AAB5-53B50F53620B}">
      <dgm:prSet/>
      <dgm:spPr/>
      <dgm:t>
        <a:bodyPr/>
        <a:lstStyle/>
        <a:p>
          <a:pPr rtl="0"/>
          <a:r>
            <a:rPr lang="en-US" sz="1900" b="0" dirty="0" smtClean="0">
              <a:latin typeface="+mj-lt"/>
            </a:rPr>
            <a:t>Subverts the compromised machine to allow monitoring of a wide range of activity on the system</a:t>
          </a:r>
          <a:endParaRPr lang="en-US" sz="1900" b="0" dirty="0">
            <a:latin typeface="+mj-lt"/>
          </a:endParaRPr>
        </a:p>
      </dgm:t>
    </dgm:pt>
    <dgm:pt modelId="{324FACB8-D098-4A43-9568-FD0BE653D941}" type="parTrans" cxnId="{28E5FBB8-80FC-034E-BC75-CDE8C19838DB}">
      <dgm:prSet/>
      <dgm:spPr/>
      <dgm:t>
        <a:bodyPr/>
        <a:lstStyle/>
        <a:p>
          <a:endParaRPr lang="en-US"/>
        </a:p>
      </dgm:t>
    </dgm:pt>
    <dgm:pt modelId="{A96D1B4B-D8A9-4F4B-A487-83D5B4808E76}" type="sibTrans" cxnId="{28E5FBB8-80FC-034E-BC75-CDE8C19838DB}">
      <dgm:prSet/>
      <dgm:spPr/>
      <dgm:t>
        <a:bodyPr/>
        <a:lstStyle/>
        <a:p>
          <a:endParaRPr lang="en-US"/>
        </a:p>
      </dgm:t>
    </dgm:pt>
    <dgm:pt modelId="{E0D1BE0A-BA57-AE41-B45E-E6DFD0823B88}">
      <dgm:prSet custT="1"/>
      <dgm:spPr/>
      <dgm:t>
        <a:bodyPr/>
        <a:lstStyle/>
        <a:p>
          <a:pPr rtl="0"/>
          <a:r>
            <a:rPr lang="en-US" sz="1800" b="0" smtClean="0">
              <a:latin typeface="+mj-lt"/>
            </a:rPr>
            <a:t>Monitoring history and content of browsing activity</a:t>
          </a:r>
          <a:endParaRPr lang="en-US" sz="1800" b="0" dirty="0">
            <a:latin typeface="+mj-lt"/>
          </a:endParaRPr>
        </a:p>
      </dgm:t>
    </dgm:pt>
    <dgm:pt modelId="{93128017-3521-724E-864C-82D26A77565E}" type="parTrans" cxnId="{5840BDF8-D25A-D047-8029-5A28BFB04415}">
      <dgm:prSet/>
      <dgm:spPr/>
      <dgm:t>
        <a:bodyPr/>
        <a:lstStyle/>
        <a:p>
          <a:endParaRPr lang="en-US"/>
        </a:p>
      </dgm:t>
    </dgm:pt>
    <dgm:pt modelId="{D8EC4CF6-D8B6-CD4E-86A1-38623CC37EA2}" type="sibTrans" cxnId="{5840BDF8-D25A-D047-8029-5A28BFB04415}">
      <dgm:prSet/>
      <dgm:spPr/>
      <dgm:t>
        <a:bodyPr/>
        <a:lstStyle/>
        <a:p>
          <a:endParaRPr lang="en-US"/>
        </a:p>
      </dgm:t>
    </dgm:pt>
    <dgm:pt modelId="{FDE605C1-02A6-514E-A99F-A53EC8CC25BF}">
      <dgm:prSet custT="1"/>
      <dgm:spPr/>
      <dgm:t>
        <a:bodyPr/>
        <a:lstStyle/>
        <a:p>
          <a:pPr rtl="0"/>
          <a:r>
            <a:rPr lang="en-US" sz="1800" b="0" dirty="0" smtClean="0">
              <a:latin typeface="+mj-lt"/>
            </a:rPr>
            <a:t>Redirecting certain Web page requests to fake sites</a:t>
          </a:r>
          <a:endParaRPr lang="en-US" sz="1800" b="0" dirty="0">
            <a:latin typeface="+mj-lt"/>
          </a:endParaRPr>
        </a:p>
      </dgm:t>
    </dgm:pt>
    <dgm:pt modelId="{C4C2C0B7-93B7-E34C-A1AE-2E26AE4C9047}" type="parTrans" cxnId="{9917BF2F-7A7B-484C-9D30-77FB8539A03C}">
      <dgm:prSet/>
      <dgm:spPr/>
      <dgm:t>
        <a:bodyPr/>
        <a:lstStyle/>
        <a:p>
          <a:endParaRPr lang="en-US"/>
        </a:p>
      </dgm:t>
    </dgm:pt>
    <dgm:pt modelId="{35DC5F0C-7646-4342-93EB-1CAC5E2EF766}" type="sibTrans" cxnId="{9917BF2F-7A7B-484C-9D30-77FB8539A03C}">
      <dgm:prSet/>
      <dgm:spPr/>
      <dgm:t>
        <a:bodyPr/>
        <a:lstStyle/>
        <a:p>
          <a:endParaRPr lang="en-US"/>
        </a:p>
      </dgm:t>
    </dgm:pt>
    <dgm:pt modelId="{FCFB8E09-2A7D-114B-A7B0-44C686154FFC}">
      <dgm:prSet custT="1"/>
      <dgm:spPr/>
      <dgm:t>
        <a:bodyPr/>
        <a:lstStyle/>
        <a:p>
          <a:pPr rtl="0"/>
          <a:r>
            <a:rPr lang="en-US" sz="1800" b="0" dirty="0" smtClean="0">
              <a:latin typeface="+mj-lt"/>
            </a:rPr>
            <a:t>Dynamically modifying data exchanged between the browser and certain Web sites of interest</a:t>
          </a:r>
          <a:endParaRPr lang="en-US" sz="1800" b="0" dirty="0">
            <a:latin typeface="+mj-lt"/>
          </a:endParaRPr>
        </a:p>
      </dgm:t>
    </dgm:pt>
    <dgm:pt modelId="{45FD0452-7681-FD4C-8298-76FCA5582124}" type="parTrans" cxnId="{FD0B63A7-C4AC-6A4D-8C7B-6CA9384DDCBD}">
      <dgm:prSet/>
      <dgm:spPr/>
      <dgm:t>
        <a:bodyPr/>
        <a:lstStyle/>
        <a:p>
          <a:endParaRPr lang="en-US"/>
        </a:p>
      </dgm:t>
    </dgm:pt>
    <dgm:pt modelId="{79AC107C-F345-3843-8F8E-C195B63B8DA2}" type="sibTrans" cxnId="{FD0B63A7-C4AC-6A4D-8C7B-6CA9384DDCBD}">
      <dgm:prSet/>
      <dgm:spPr/>
      <dgm:t>
        <a:bodyPr/>
        <a:lstStyle/>
        <a:p>
          <a:endParaRPr lang="en-US"/>
        </a:p>
      </dgm:t>
    </dgm:pt>
    <dgm:pt modelId="{58583719-3BE6-C040-A8E4-E7004102C6A2}" type="pres">
      <dgm:prSet presAssocID="{84CD5FDD-3E23-D14D-867E-A660F7B4AF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D16D23-CB7C-7146-804D-02F7F2F0993C}" type="pres">
      <dgm:prSet presAssocID="{B94F0689-7322-8A4F-B311-1131BDF95662}" presName="parentText" presStyleLbl="node1" presStyleIdx="0" presStyleCnt="2" custScaleX="20834" custLinFactNeighborX="-35590" custLinFactNeighborY="-3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0B32E-D560-6E48-80D9-7FDA089E9536}" type="pres">
      <dgm:prSet presAssocID="{B94F0689-7322-8A4F-B311-1131BDF9566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D52DF-67B0-7044-9065-75ABFAA2374F}" type="pres">
      <dgm:prSet presAssocID="{0B2449B9-842E-B448-A67B-515097385F15}" presName="parentText" presStyleLbl="node1" presStyleIdx="1" presStyleCnt="2" custScaleX="24306" custLinFactNeighborX="-972" custLinFactNeighborY="-88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E35FC-5EFA-7D41-B5C5-12A734B7553B}" type="pres">
      <dgm:prSet presAssocID="{0B2449B9-842E-B448-A67B-515097385F1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0A6C7C-CA23-2346-BAAE-65ED1FA719B7}" type="presOf" srcId="{FCFB8E09-2A7D-114B-A7B0-44C686154FFC}" destId="{3B3E35FC-5EFA-7D41-B5C5-12A734B7553B}" srcOrd="0" destOrd="3" presId="urn:microsoft.com/office/officeart/2005/8/layout/vList2"/>
    <dgm:cxn modelId="{55F5ABAD-E016-8C46-9673-A4AB4C71EBEC}" srcId="{84CD5FDD-3E23-D14D-867E-A660F7B4AF9D}" destId="{B94F0689-7322-8A4F-B311-1131BDF95662}" srcOrd="0" destOrd="0" parTransId="{8FF18536-BA39-4347-A1C2-43E9A140035D}" sibTransId="{6BCE686B-D11E-194D-8484-D843F4E56EFE}"/>
    <dgm:cxn modelId="{A1C1D605-E172-F34F-B55D-F0D23D516089}" srcId="{B94F0689-7322-8A4F-B311-1131BDF95662}" destId="{7B947D24-2725-6E4B-B697-3855ABC42F0A}" srcOrd="0" destOrd="0" parTransId="{017FF03C-1900-6C41-8661-1DBC726BBCB8}" sibTransId="{75ABAF23-CCE7-F549-B029-6A3433A82024}"/>
    <dgm:cxn modelId="{59888995-3D0D-0B4A-B578-CE5C640192A0}" type="presOf" srcId="{0B2449B9-842E-B448-A67B-515097385F15}" destId="{442D52DF-67B0-7044-9065-75ABFAA2374F}" srcOrd="0" destOrd="0" presId="urn:microsoft.com/office/officeart/2005/8/layout/vList2"/>
    <dgm:cxn modelId="{FD0B63A7-C4AC-6A4D-8C7B-6CA9384DDCBD}" srcId="{06C297C7-4C0B-9046-AAB5-53B50F53620B}" destId="{FCFB8E09-2A7D-114B-A7B0-44C686154FFC}" srcOrd="2" destOrd="0" parTransId="{45FD0452-7681-FD4C-8298-76FCA5582124}" sibTransId="{79AC107C-F345-3843-8F8E-C195B63B8DA2}"/>
    <dgm:cxn modelId="{B2432071-DEC3-EF49-A2EE-83EC764D776A}" srcId="{84CD5FDD-3E23-D14D-867E-A660F7B4AF9D}" destId="{0B2449B9-842E-B448-A67B-515097385F15}" srcOrd="1" destOrd="0" parTransId="{142732F0-78F2-B645-8810-BDA197ADC979}" sibTransId="{79E8A411-5538-4A45-87E1-2958ADC5B184}"/>
    <dgm:cxn modelId="{77C4D3B0-AB9D-5248-BC91-0838E90CEF98}" type="presOf" srcId="{7B947D24-2725-6E4B-B697-3855ABC42F0A}" destId="{6EC0B32E-D560-6E48-80D9-7FDA089E9536}" srcOrd="0" destOrd="0" presId="urn:microsoft.com/office/officeart/2005/8/layout/vList2"/>
    <dgm:cxn modelId="{28E5FBB8-80FC-034E-BC75-CDE8C19838DB}" srcId="{0B2449B9-842E-B448-A67B-515097385F15}" destId="{06C297C7-4C0B-9046-AAB5-53B50F53620B}" srcOrd="0" destOrd="0" parTransId="{324FACB8-D098-4A43-9568-FD0BE653D941}" sibTransId="{A96D1B4B-D8A9-4F4B-A487-83D5B4808E76}"/>
    <dgm:cxn modelId="{78081400-C9A6-D548-8E72-614D2E95256D}" type="presOf" srcId="{B94F0689-7322-8A4F-B311-1131BDF95662}" destId="{6ED16D23-CB7C-7146-804D-02F7F2F0993C}" srcOrd="0" destOrd="0" presId="urn:microsoft.com/office/officeart/2005/8/layout/vList2"/>
    <dgm:cxn modelId="{89562C2C-A934-844E-B4BD-3A6A8D313E52}" type="presOf" srcId="{06C297C7-4C0B-9046-AAB5-53B50F53620B}" destId="{3B3E35FC-5EFA-7D41-B5C5-12A734B7553B}" srcOrd="0" destOrd="0" presId="urn:microsoft.com/office/officeart/2005/8/layout/vList2"/>
    <dgm:cxn modelId="{D8AB5F35-8596-3340-9734-DB08E7AB3553}" type="presOf" srcId="{84CD5FDD-3E23-D14D-867E-A660F7B4AF9D}" destId="{58583719-3BE6-C040-A8E4-E7004102C6A2}" srcOrd="0" destOrd="0" presId="urn:microsoft.com/office/officeart/2005/8/layout/vList2"/>
    <dgm:cxn modelId="{5840BDF8-D25A-D047-8029-5A28BFB04415}" srcId="{06C297C7-4C0B-9046-AAB5-53B50F53620B}" destId="{E0D1BE0A-BA57-AE41-B45E-E6DFD0823B88}" srcOrd="0" destOrd="0" parTransId="{93128017-3521-724E-864C-82D26A77565E}" sibTransId="{D8EC4CF6-D8B6-CD4E-86A1-38623CC37EA2}"/>
    <dgm:cxn modelId="{4567200F-C6DC-F74E-AEBA-751181D443D1}" type="presOf" srcId="{E0D1BE0A-BA57-AE41-B45E-E6DFD0823B88}" destId="{3B3E35FC-5EFA-7D41-B5C5-12A734B7553B}" srcOrd="0" destOrd="1" presId="urn:microsoft.com/office/officeart/2005/8/layout/vList2"/>
    <dgm:cxn modelId="{DD8B77E9-E315-A44F-872D-45F01865F0DD}" type="presOf" srcId="{6F40F308-E3E5-1942-A4AD-41ABD146AEC9}" destId="{6EC0B32E-D560-6E48-80D9-7FDA089E9536}" srcOrd="0" destOrd="1" presId="urn:microsoft.com/office/officeart/2005/8/layout/vList2"/>
    <dgm:cxn modelId="{7B0CE60A-134A-4540-8A63-7CB445448D39}" srcId="{B94F0689-7322-8A4F-B311-1131BDF95662}" destId="{6F40F308-E3E5-1942-A4AD-41ABD146AEC9}" srcOrd="1" destOrd="0" parTransId="{5F8623D1-C869-1743-8F96-A61316B7F2A9}" sibTransId="{4989028D-19DD-B540-8DEC-C6AFDB32A41F}"/>
    <dgm:cxn modelId="{9917BF2F-7A7B-484C-9D30-77FB8539A03C}" srcId="{06C297C7-4C0B-9046-AAB5-53B50F53620B}" destId="{FDE605C1-02A6-514E-A99F-A53EC8CC25BF}" srcOrd="1" destOrd="0" parTransId="{C4C2C0B7-93B7-E34C-A1AE-2E26AE4C9047}" sibTransId="{35DC5F0C-7646-4342-93EB-1CAC5E2EF766}"/>
    <dgm:cxn modelId="{5F6F3522-B5F5-2C4E-A84B-18460DEE8992}" type="presOf" srcId="{FDE605C1-02A6-514E-A99F-A53EC8CC25BF}" destId="{3B3E35FC-5EFA-7D41-B5C5-12A734B7553B}" srcOrd="0" destOrd="2" presId="urn:microsoft.com/office/officeart/2005/8/layout/vList2"/>
    <dgm:cxn modelId="{D5237AC6-F03D-4E4D-8E29-6DA538295CC4}" type="presParOf" srcId="{58583719-3BE6-C040-A8E4-E7004102C6A2}" destId="{6ED16D23-CB7C-7146-804D-02F7F2F0993C}" srcOrd="0" destOrd="0" presId="urn:microsoft.com/office/officeart/2005/8/layout/vList2"/>
    <dgm:cxn modelId="{39A96E4C-FCD1-9147-A7DD-3BC58962B9AC}" type="presParOf" srcId="{58583719-3BE6-C040-A8E4-E7004102C6A2}" destId="{6EC0B32E-D560-6E48-80D9-7FDA089E9536}" srcOrd="1" destOrd="0" presId="urn:microsoft.com/office/officeart/2005/8/layout/vList2"/>
    <dgm:cxn modelId="{827EFFAE-28C1-314C-BC29-C197889815A5}" type="presParOf" srcId="{58583719-3BE6-C040-A8E4-E7004102C6A2}" destId="{442D52DF-67B0-7044-9065-75ABFAA2374F}" srcOrd="2" destOrd="0" presId="urn:microsoft.com/office/officeart/2005/8/layout/vList2"/>
    <dgm:cxn modelId="{63E15B59-61B3-C349-AE9A-49125F9C57CF}" type="presParOf" srcId="{58583719-3BE6-C040-A8E4-E7004102C6A2}" destId="{3B3E35FC-5EFA-7D41-B5C5-12A734B7553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C09018F-96CC-F343-91E8-888C19E657B3}" type="doc">
      <dgm:prSet loTypeId="urn:microsoft.com/office/officeart/2005/8/layout/default#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5994E-9F8B-004A-899B-63399F05D0A5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Persistent</a:t>
          </a:r>
          <a:endParaRPr lang="en-US" dirty="0">
            <a:solidFill>
              <a:schemeClr val="bg1"/>
            </a:solidFill>
          </a:endParaRPr>
        </a:p>
      </dgm:t>
    </dgm:pt>
    <dgm:pt modelId="{C50D4767-247F-A540-B32D-C9A6677400D8}" type="parTrans" cxnId="{42D5E922-503F-B849-81AB-8AF608BDD2C2}">
      <dgm:prSet/>
      <dgm:spPr/>
      <dgm:t>
        <a:bodyPr/>
        <a:lstStyle/>
        <a:p>
          <a:endParaRPr lang="en-US"/>
        </a:p>
      </dgm:t>
    </dgm:pt>
    <dgm:pt modelId="{9B7B5C93-2B8A-8543-BC8B-144E34FB4E00}" type="sibTrans" cxnId="{42D5E922-503F-B849-81AB-8AF608BDD2C2}">
      <dgm:prSet/>
      <dgm:spPr/>
      <dgm:t>
        <a:bodyPr/>
        <a:lstStyle/>
        <a:p>
          <a:endParaRPr lang="en-US"/>
        </a:p>
      </dgm:t>
    </dgm:pt>
    <dgm:pt modelId="{9510BF75-C479-6847-8233-5D43425B6CE7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Memory based</a:t>
          </a:r>
          <a:endParaRPr lang="en-US" dirty="0">
            <a:solidFill>
              <a:schemeClr val="tx1"/>
            </a:solidFill>
          </a:endParaRPr>
        </a:p>
      </dgm:t>
    </dgm:pt>
    <dgm:pt modelId="{E30DA538-D5B8-5146-BA87-404B234079B3}" type="parTrans" cxnId="{D281DF10-3850-484D-9620-A7B1B6934DEB}">
      <dgm:prSet/>
      <dgm:spPr/>
      <dgm:t>
        <a:bodyPr/>
        <a:lstStyle/>
        <a:p>
          <a:endParaRPr lang="en-US"/>
        </a:p>
      </dgm:t>
    </dgm:pt>
    <dgm:pt modelId="{2C49B8A4-C190-084B-B090-C65215125991}" type="sibTrans" cxnId="{D281DF10-3850-484D-9620-A7B1B6934DEB}">
      <dgm:prSet/>
      <dgm:spPr/>
      <dgm:t>
        <a:bodyPr/>
        <a:lstStyle/>
        <a:p>
          <a:endParaRPr lang="en-US"/>
        </a:p>
      </dgm:t>
    </dgm:pt>
    <dgm:pt modelId="{4A97A6B8-9EDD-2E4B-BDC5-F191BD827914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User mode</a:t>
          </a:r>
          <a:endParaRPr lang="en-US" dirty="0">
            <a:solidFill>
              <a:srgbClr val="000000"/>
            </a:solidFill>
          </a:endParaRPr>
        </a:p>
      </dgm:t>
    </dgm:pt>
    <dgm:pt modelId="{D03EE256-346A-3E4E-95E0-9F89FD79017C}" type="parTrans" cxnId="{CAA4D9A5-246F-934C-B43D-1CD28B422E91}">
      <dgm:prSet/>
      <dgm:spPr/>
      <dgm:t>
        <a:bodyPr/>
        <a:lstStyle/>
        <a:p>
          <a:endParaRPr lang="en-US"/>
        </a:p>
      </dgm:t>
    </dgm:pt>
    <dgm:pt modelId="{DCF2517E-9171-0341-9383-7F971B8DA491}" type="sibTrans" cxnId="{CAA4D9A5-246F-934C-B43D-1CD28B422E91}">
      <dgm:prSet/>
      <dgm:spPr/>
      <dgm:t>
        <a:bodyPr/>
        <a:lstStyle/>
        <a:p>
          <a:endParaRPr lang="en-US"/>
        </a:p>
      </dgm:t>
    </dgm:pt>
    <dgm:pt modelId="{6372CB02-1596-0141-8895-DFA8F45003DA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Kernel mode</a:t>
          </a:r>
          <a:endParaRPr lang="en-US" b="1" dirty="0">
            <a:solidFill>
              <a:schemeClr val="tx1"/>
            </a:solidFill>
          </a:endParaRPr>
        </a:p>
      </dgm:t>
    </dgm:pt>
    <dgm:pt modelId="{E0DC38B3-E708-CC49-B3A0-971E51B689F0}" type="parTrans" cxnId="{B00846C4-29BA-A14E-93D8-5884BA77B763}">
      <dgm:prSet/>
      <dgm:spPr/>
      <dgm:t>
        <a:bodyPr/>
        <a:lstStyle/>
        <a:p>
          <a:endParaRPr lang="en-US"/>
        </a:p>
      </dgm:t>
    </dgm:pt>
    <dgm:pt modelId="{2A2C1681-334A-E149-8781-5F2E063F9ECC}" type="sibTrans" cxnId="{B00846C4-29BA-A14E-93D8-5884BA77B763}">
      <dgm:prSet/>
      <dgm:spPr/>
      <dgm:t>
        <a:bodyPr/>
        <a:lstStyle/>
        <a:p>
          <a:endParaRPr lang="en-US"/>
        </a:p>
      </dgm:t>
    </dgm:pt>
    <dgm:pt modelId="{5DAE60C4-6E90-C94A-8857-6EAC72A2EC6C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Virtual machine based</a:t>
          </a:r>
          <a:endParaRPr lang="en-US" dirty="0">
            <a:solidFill>
              <a:srgbClr val="000000"/>
            </a:solidFill>
          </a:endParaRPr>
        </a:p>
      </dgm:t>
    </dgm:pt>
    <dgm:pt modelId="{257BB762-77F5-3B47-A422-F9BA3DB186A0}" type="parTrans" cxnId="{3B8874FF-FF0F-314C-B249-FF7E79EC522E}">
      <dgm:prSet/>
      <dgm:spPr/>
      <dgm:t>
        <a:bodyPr/>
        <a:lstStyle/>
        <a:p>
          <a:endParaRPr lang="en-US"/>
        </a:p>
      </dgm:t>
    </dgm:pt>
    <dgm:pt modelId="{6434B346-4C97-E64C-9110-C3120D3FE0CA}" type="sibTrans" cxnId="{3B8874FF-FF0F-314C-B249-FF7E79EC522E}">
      <dgm:prSet/>
      <dgm:spPr/>
      <dgm:t>
        <a:bodyPr/>
        <a:lstStyle/>
        <a:p>
          <a:endParaRPr lang="en-US"/>
        </a:p>
      </dgm:t>
    </dgm:pt>
    <dgm:pt modelId="{0D5901AB-6A59-4541-82C2-5526BDBF6B0E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External mode</a:t>
          </a:r>
          <a:endParaRPr lang="en-US" b="1" dirty="0">
            <a:solidFill>
              <a:schemeClr val="tx1"/>
            </a:solidFill>
          </a:endParaRPr>
        </a:p>
      </dgm:t>
    </dgm:pt>
    <dgm:pt modelId="{C068509A-8EB9-E14E-B57D-FFF87C5253D9}" type="parTrans" cxnId="{23F92D49-0F5B-5348-B406-195436BFA7B8}">
      <dgm:prSet/>
      <dgm:spPr/>
      <dgm:t>
        <a:bodyPr/>
        <a:lstStyle/>
        <a:p>
          <a:endParaRPr lang="en-US"/>
        </a:p>
      </dgm:t>
    </dgm:pt>
    <dgm:pt modelId="{B79CB585-FDB7-BC4B-91FE-E6DF7463B199}" type="sibTrans" cxnId="{23F92D49-0F5B-5348-B406-195436BFA7B8}">
      <dgm:prSet/>
      <dgm:spPr/>
      <dgm:t>
        <a:bodyPr/>
        <a:lstStyle/>
        <a:p>
          <a:endParaRPr lang="en-US"/>
        </a:p>
      </dgm:t>
    </dgm:pt>
    <dgm:pt modelId="{F4B28C59-5773-264B-A804-53529FE3DEAB}" type="pres">
      <dgm:prSet presAssocID="{2C09018F-96CC-F343-91E8-888C19E657B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4C8787-EF38-C84D-9B63-EE5A5591B063}" type="pres">
      <dgm:prSet presAssocID="{7945994E-9F8B-004A-899B-63399F05D0A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06043-3A1D-474D-9134-34D9E44EBF41}" type="pres">
      <dgm:prSet presAssocID="{9B7B5C93-2B8A-8543-BC8B-144E34FB4E00}" presName="sibTrans" presStyleCnt="0"/>
      <dgm:spPr/>
    </dgm:pt>
    <dgm:pt modelId="{6072D17B-F6A5-5047-8836-727A094DE50A}" type="pres">
      <dgm:prSet presAssocID="{9510BF75-C479-6847-8233-5D43425B6CE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1C1AB-D9EC-5F4D-84EC-81DA6C621C99}" type="pres">
      <dgm:prSet presAssocID="{2C49B8A4-C190-084B-B090-C65215125991}" presName="sibTrans" presStyleCnt="0"/>
      <dgm:spPr/>
    </dgm:pt>
    <dgm:pt modelId="{C7A1B8EF-C024-DD42-B327-0C43B33F32C7}" type="pres">
      <dgm:prSet presAssocID="{4A97A6B8-9EDD-2E4B-BDC5-F191BD82791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458AEB-8ADC-EC43-BCBB-33BEBD6FCB20}" type="pres">
      <dgm:prSet presAssocID="{DCF2517E-9171-0341-9383-7F971B8DA491}" presName="sibTrans" presStyleCnt="0"/>
      <dgm:spPr/>
    </dgm:pt>
    <dgm:pt modelId="{8B48159E-09EA-364F-A510-D8162959C1D3}" type="pres">
      <dgm:prSet presAssocID="{6372CB02-1596-0141-8895-DFA8F45003D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93FE1-283A-5B4B-9F4A-6B5DD73001A4}" type="pres">
      <dgm:prSet presAssocID="{2A2C1681-334A-E149-8781-5F2E063F9ECC}" presName="sibTrans" presStyleCnt="0"/>
      <dgm:spPr/>
    </dgm:pt>
    <dgm:pt modelId="{F87C3173-1EE5-6A4C-872A-CD220AD18035}" type="pres">
      <dgm:prSet presAssocID="{5DAE60C4-6E90-C94A-8857-6EAC72A2EC6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C31CD0-FAD5-6048-A606-D8BA95C8188B}" type="pres">
      <dgm:prSet presAssocID="{6434B346-4C97-E64C-9110-C3120D3FE0CA}" presName="sibTrans" presStyleCnt="0"/>
      <dgm:spPr/>
    </dgm:pt>
    <dgm:pt modelId="{E0353279-FF85-2046-A116-4276350C938F}" type="pres">
      <dgm:prSet presAssocID="{0D5901AB-6A59-4541-82C2-5526BDBF6B0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1DF10-3850-484D-9620-A7B1B6934DEB}" srcId="{2C09018F-96CC-F343-91E8-888C19E657B3}" destId="{9510BF75-C479-6847-8233-5D43425B6CE7}" srcOrd="1" destOrd="0" parTransId="{E30DA538-D5B8-5146-BA87-404B234079B3}" sibTransId="{2C49B8A4-C190-084B-B090-C65215125991}"/>
    <dgm:cxn modelId="{4CD36719-BB1E-B748-9F87-01C62D09F6E3}" type="presOf" srcId="{6372CB02-1596-0141-8895-DFA8F45003DA}" destId="{8B48159E-09EA-364F-A510-D8162959C1D3}" srcOrd="0" destOrd="0" presId="urn:microsoft.com/office/officeart/2005/8/layout/default#2"/>
    <dgm:cxn modelId="{C87FAB9F-F091-B041-8BCA-31BA85ACE6D7}" type="presOf" srcId="{2C09018F-96CC-F343-91E8-888C19E657B3}" destId="{F4B28C59-5773-264B-A804-53529FE3DEAB}" srcOrd="0" destOrd="0" presId="urn:microsoft.com/office/officeart/2005/8/layout/default#2"/>
    <dgm:cxn modelId="{B00846C4-29BA-A14E-93D8-5884BA77B763}" srcId="{2C09018F-96CC-F343-91E8-888C19E657B3}" destId="{6372CB02-1596-0141-8895-DFA8F45003DA}" srcOrd="3" destOrd="0" parTransId="{E0DC38B3-E708-CC49-B3A0-971E51B689F0}" sibTransId="{2A2C1681-334A-E149-8781-5F2E063F9ECC}"/>
    <dgm:cxn modelId="{8CC2D51F-396E-4C4A-BD7A-047F8801C8FE}" type="presOf" srcId="{4A97A6B8-9EDD-2E4B-BDC5-F191BD827914}" destId="{C7A1B8EF-C024-DD42-B327-0C43B33F32C7}" srcOrd="0" destOrd="0" presId="urn:microsoft.com/office/officeart/2005/8/layout/default#2"/>
    <dgm:cxn modelId="{5DBEDBE1-0CA8-304B-A908-7ED0718E0C6A}" type="presOf" srcId="{7945994E-9F8B-004A-899B-63399F05D0A5}" destId="{E44C8787-EF38-C84D-9B63-EE5A5591B063}" srcOrd="0" destOrd="0" presId="urn:microsoft.com/office/officeart/2005/8/layout/default#2"/>
    <dgm:cxn modelId="{2305D7F0-56C6-3E4E-AF7C-816B1459A332}" type="presOf" srcId="{5DAE60C4-6E90-C94A-8857-6EAC72A2EC6C}" destId="{F87C3173-1EE5-6A4C-872A-CD220AD18035}" srcOrd="0" destOrd="0" presId="urn:microsoft.com/office/officeart/2005/8/layout/default#2"/>
    <dgm:cxn modelId="{14484F62-97D8-A34F-9F86-BBDC33240205}" type="presOf" srcId="{0D5901AB-6A59-4541-82C2-5526BDBF6B0E}" destId="{E0353279-FF85-2046-A116-4276350C938F}" srcOrd="0" destOrd="0" presId="urn:microsoft.com/office/officeart/2005/8/layout/default#2"/>
    <dgm:cxn modelId="{3B8874FF-FF0F-314C-B249-FF7E79EC522E}" srcId="{2C09018F-96CC-F343-91E8-888C19E657B3}" destId="{5DAE60C4-6E90-C94A-8857-6EAC72A2EC6C}" srcOrd="4" destOrd="0" parTransId="{257BB762-77F5-3B47-A422-F9BA3DB186A0}" sibTransId="{6434B346-4C97-E64C-9110-C3120D3FE0CA}"/>
    <dgm:cxn modelId="{CAA4D9A5-246F-934C-B43D-1CD28B422E91}" srcId="{2C09018F-96CC-F343-91E8-888C19E657B3}" destId="{4A97A6B8-9EDD-2E4B-BDC5-F191BD827914}" srcOrd="2" destOrd="0" parTransId="{D03EE256-346A-3E4E-95E0-9F89FD79017C}" sibTransId="{DCF2517E-9171-0341-9383-7F971B8DA491}"/>
    <dgm:cxn modelId="{B866A201-B325-304B-BFC7-05096E040E91}" type="presOf" srcId="{9510BF75-C479-6847-8233-5D43425B6CE7}" destId="{6072D17B-F6A5-5047-8836-727A094DE50A}" srcOrd="0" destOrd="0" presId="urn:microsoft.com/office/officeart/2005/8/layout/default#2"/>
    <dgm:cxn modelId="{42D5E922-503F-B849-81AB-8AF608BDD2C2}" srcId="{2C09018F-96CC-F343-91E8-888C19E657B3}" destId="{7945994E-9F8B-004A-899B-63399F05D0A5}" srcOrd="0" destOrd="0" parTransId="{C50D4767-247F-A540-B32D-C9A6677400D8}" sibTransId="{9B7B5C93-2B8A-8543-BC8B-144E34FB4E00}"/>
    <dgm:cxn modelId="{23F92D49-0F5B-5348-B406-195436BFA7B8}" srcId="{2C09018F-96CC-F343-91E8-888C19E657B3}" destId="{0D5901AB-6A59-4541-82C2-5526BDBF6B0E}" srcOrd="5" destOrd="0" parTransId="{C068509A-8EB9-E14E-B57D-FFF87C5253D9}" sibTransId="{B79CB585-FDB7-BC4B-91FE-E6DF7463B199}"/>
    <dgm:cxn modelId="{43FE5BDB-8795-AF46-9A94-438C2BFFF7AB}" type="presParOf" srcId="{F4B28C59-5773-264B-A804-53529FE3DEAB}" destId="{E44C8787-EF38-C84D-9B63-EE5A5591B063}" srcOrd="0" destOrd="0" presId="urn:microsoft.com/office/officeart/2005/8/layout/default#2"/>
    <dgm:cxn modelId="{ABA10C9B-E625-134F-A2B4-F1ABC4284B38}" type="presParOf" srcId="{F4B28C59-5773-264B-A804-53529FE3DEAB}" destId="{42806043-3A1D-474D-9134-34D9E44EBF41}" srcOrd="1" destOrd="0" presId="urn:microsoft.com/office/officeart/2005/8/layout/default#2"/>
    <dgm:cxn modelId="{F80CF799-D358-8741-AA00-010446045AA0}" type="presParOf" srcId="{F4B28C59-5773-264B-A804-53529FE3DEAB}" destId="{6072D17B-F6A5-5047-8836-727A094DE50A}" srcOrd="2" destOrd="0" presId="urn:microsoft.com/office/officeart/2005/8/layout/default#2"/>
    <dgm:cxn modelId="{472F3026-1F25-3C4C-B933-C2E336005628}" type="presParOf" srcId="{F4B28C59-5773-264B-A804-53529FE3DEAB}" destId="{2861C1AB-D9EC-5F4D-84EC-81DA6C621C99}" srcOrd="3" destOrd="0" presId="urn:microsoft.com/office/officeart/2005/8/layout/default#2"/>
    <dgm:cxn modelId="{11362635-9CC8-1049-81FC-4F3AE10A59A9}" type="presParOf" srcId="{F4B28C59-5773-264B-A804-53529FE3DEAB}" destId="{C7A1B8EF-C024-DD42-B327-0C43B33F32C7}" srcOrd="4" destOrd="0" presId="urn:microsoft.com/office/officeart/2005/8/layout/default#2"/>
    <dgm:cxn modelId="{C3AE3110-2C0D-8D4C-A7D3-2B64354AA962}" type="presParOf" srcId="{F4B28C59-5773-264B-A804-53529FE3DEAB}" destId="{65458AEB-8ADC-EC43-BCBB-33BEBD6FCB20}" srcOrd="5" destOrd="0" presId="urn:microsoft.com/office/officeart/2005/8/layout/default#2"/>
    <dgm:cxn modelId="{09385047-F4A0-C241-B1FD-BEAAD245808D}" type="presParOf" srcId="{F4B28C59-5773-264B-A804-53529FE3DEAB}" destId="{8B48159E-09EA-364F-A510-D8162959C1D3}" srcOrd="6" destOrd="0" presId="urn:microsoft.com/office/officeart/2005/8/layout/default#2"/>
    <dgm:cxn modelId="{EEC94EB5-4960-DA4D-A173-A80CD774A692}" type="presParOf" srcId="{F4B28C59-5773-264B-A804-53529FE3DEAB}" destId="{2EA93FE1-283A-5B4B-9F4A-6B5DD73001A4}" srcOrd="7" destOrd="0" presId="urn:microsoft.com/office/officeart/2005/8/layout/default#2"/>
    <dgm:cxn modelId="{BC5C7F4A-AB33-C049-A275-799D6EE9145B}" type="presParOf" srcId="{F4B28C59-5773-264B-A804-53529FE3DEAB}" destId="{F87C3173-1EE5-6A4C-872A-CD220AD18035}" srcOrd="8" destOrd="0" presId="urn:microsoft.com/office/officeart/2005/8/layout/default#2"/>
    <dgm:cxn modelId="{1BC9EE3D-F6AE-634B-ACB3-FD207141ACED}" type="presParOf" srcId="{F4B28C59-5773-264B-A804-53529FE3DEAB}" destId="{76C31CD0-FAD5-6048-A606-D8BA95C8188B}" srcOrd="9" destOrd="0" presId="urn:microsoft.com/office/officeart/2005/8/layout/default#2"/>
    <dgm:cxn modelId="{49F2FD09-CE86-314F-94F2-D23F814F1231}" type="presParOf" srcId="{F4B28C59-5773-264B-A804-53529FE3DEAB}" destId="{E0353279-FF85-2046-A116-4276350C938F}" srcOrd="10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597C373-B344-4647-9666-45221E1A5803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F49F7D-DC29-234E-8131-187DE0ECA205}">
      <dgm:prSet phldrT="[Text]"/>
      <dgm:spPr>
        <a:solidFill>
          <a:schemeClr val="accent4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Four main elements of prevention:</a:t>
          </a:r>
          <a:endParaRPr lang="en-US" b="1" dirty="0">
            <a:solidFill>
              <a:schemeClr val="tx1"/>
            </a:solidFill>
          </a:endParaRPr>
        </a:p>
      </dgm:t>
    </dgm:pt>
    <dgm:pt modelId="{407ACF3F-BDBE-A348-80BA-DFA5485D56AD}" type="parTrans" cxnId="{947BD9AE-F2FE-E349-9C6D-BBC8D627F16A}">
      <dgm:prSet/>
      <dgm:spPr/>
      <dgm:t>
        <a:bodyPr/>
        <a:lstStyle/>
        <a:p>
          <a:endParaRPr lang="en-US"/>
        </a:p>
      </dgm:t>
    </dgm:pt>
    <dgm:pt modelId="{CC2B33C9-2022-A841-A120-F57B5A3BD772}" type="sibTrans" cxnId="{947BD9AE-F2FE-E349-9C6D-BBC8D627F16A}">
      <dgm:prSet/>
      <dgm:spPr/>
      <dgm:t>
        <a:bodyPr/>
        <a:lstStyle/>
        <a:p>
          <a:endParaRPr lang="en-US"/>
        </a:p>
      </dgm:t>
    </dgm:pt>
    <dgm:pt modelId="{A85B7817-CDD7-C049-A073-D8CFFC417918}">
      <dgm:prSet/>
      <dgm:spPr/>
      <dgm:t>
        <a:bodyPr/>
        <a:lstStyle/>
        <a:p>
          <a:r>
            <a:rPr lang="en-US" dirty="0" smtClean="0"/>
            <a:t>Policy</a:t>
          </a:r>
        </a:p>
      </dgm:t>
    </dgm:pt>
    <dgm:pt modelId="{3DC4848E-004B-1A4C-A744-3C816C74AA8E}" type="parTrans" cxnId="{E9798DC8-6B8A-4E49-9C73-9B5112E6C969}">
      <dgm:prSet/>
      <dgm:spPr/>
      <dgm:t>
        <a:bodyPr/>
        <a:lstStyle/>
        <a:p>
          <a:endParaRPr lang="en-US"/>
        </a:p>
      </dgm:t>
    </dgm:pt>
    <dgm:pt modelId="{34B90911-2D46-694F-B675-A32B2099E060}" type="sibTrans" cxnId="{E9798DC8-6B8A-4E49-9C73-9B5112E6C969}">
      <dgm:prSet/>
      <dgm:spPr/>
      <dgm:t>
        <a:bodyPr/>
        <a:lstStyle/>
        <a:p>
          <a:endParaRPr lang="en-US"/>
        </a:p>
      </dgm:t>
    </dgm:pt>
    <dgm:pt modelId="{5633FEA8-F733-7744-9130-BBE890A6AB21}">
      <dgm:prSet/>
      <dgm:spPr/>
      <dgm:t>
        <a:bodyPr/>
        <a:lstStyle/>
        <a:p>
          <a:r>
            <a:rPr lang="en-US" dirty="0" smtClean="0"/>
            <a:t>Awareness</a:t>
          </a:r>
        </a:p>
      </dgm:t>
    </dgm:pt>
    <dgm:pt modelId="{14835D0F-8544-6043-BDAB-70AAD06D0B05}" type="parTrans" cxnId="{C8B246A7-146B-D44C-A0B6-D62B3B46D552}">
      <dgm:prSet/>
      <dgm:spPr/>
      <dgm:t>
        <a:bodyPr/>
        <a:lstStyle/>
        <a:p>
          <a:endParaRPr lang="en-US"/>
        </a:p>
      </dgm:t>
    </dgm:pt>
    <dgm:pt modelId="{40ECE71D-49B5-AB4A-8E18-60582BBB76FE}" type="sibTrans" cxnId="{C8B246A7-146B-D44C-A0B6-D62B3B46D552}">
      <dgm:prSet/>
      <dgm:spPr/>
      <dgm:t>
        <a:bodyPr/>
        <a:lstStyle/>
        <a:p>
          <a:endParaRPr lang="en-US"/>
        </a:p>
      </dgm:t>
    </dgm:pt>
    <dgm:pt modelId="{C10341DE-4D1C-5644-A899-2A5BBD88FFE5}">
      <dgm:prSet/>
      <dgm:spPr/>
      <dgm:t>
        <a:bodyPr/>
        <a:lstStyle/>
        <a:p>
          <a:r>
            <a:rPr lang="en-US" dirty="0" smtClean="0"/>
            <a:t>Vulnerability mitigation</a:t>
          </a:r>
        </a:p>
      </dgm:t>
    </dgm:pt>
    <dgm:pt modelId="{0A306DCB-897E-9942-A224-C2F30E6CD166}" type="parTrans" cxnId="{CD0E990E-AD1A-B14D-BCC8-6115E392DE23}">
      <dgm:prSet/>
      <dgm:spPr/>
      <dgm:t>
        <a:bodyPr/>
        <a:lstStyle/>
        <a:p>
          <a:endParaRPr lang="en-US"/>
        </a:p>
      </dgm:t>
    </dgm:pt>
    <dgm:pt modelId="{2C5C60B3-1CB3-3D43-A1B6-2100A0FBC3E9}" type="sibTrans" cxnId="{CD0E990E-AD1A-B14D-BCC8-6115E392DE23}">
      <dgm:prSet/>
      <dgm:spPr/>
      <dgm:t>
        <a:bodyPr/>
        <a:lstStyle/>
        <a:p>
          <a:endParaRPr lang="en-US"/>
        </a:p>
      </dgm:t>
    </dgm:pt>
    <dgm:pt modelId="{19933629-1549-9244-A2EB-710BFBB3F3C0}">
      <dgm:prSet/>
      <dgm:spPr/>
      <dgm:t>
        <a:bodyPr/>
        <a:lstStyle/>
        <a:p>
          <a:r>
            <a:rPr lang="en-US" dirty="0" smtClean="0"/>
            <a:t>Threat mitigation</a:t>
          </a:r>
        </a:p>
      </dgm:t>
    </dgm:pt>
    <dgm:pt modelId="{A4128A9A-6B83-7440-B38E-DCF55E94D982}" type="parTrans" cxnId="{9EFE0D47-8602-F147-B259-32678CD072D1}">
      <dgm:prSet/>
      <dgm:spPr/>
      <dgm:t>
        <a:bodyPr/>
        <a:lstStyle/>
        <a:p>
          <a:endParaRPr lang="en-US"/>
        </a:p>
      </dgm:t>
    </dgm:pt>
    <dgm:pt modelId="{1C91BF96-12DA-8C4A-BFA7-91C385C85FB8}" type="sibTrans" cxnId="{9EFE0D47-8602-F147-B259-32678CD072D1}">
      <dgm:prSet/>
      <dgm:spPr/>
      <dgm:t>
        <a:bodyPr/>
        <a:lstStyle/>
        <a:p>
          <a:endParaRPr lang="en-US"/>
        </a:p>
      </dgm:t>
    </dgm:pt>
    <dgm:pt modelId="{38921C6F-F36A-4841-BAD8-C903163E6987}" type="pres">
      <dgm:prSet presAssocID="{E597C373-B344-4647-9666-45221E1A580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75C928-7EBF-194E-8D6D-A82F986CD0C6}" type="pres">
      <dgm:prSet presAssocID="{A2F49F7D-DC29-234E-8131-187DE0ECA205}" presName="parentLin" presStyleCnt="0"/>
      <dgm:spPr/>
    </dgm:pt>
    <dgm:pt modelId="{952E37D5-2D17-2248-94E4-2E967F62D580}" type="pres">
      <dgm:prSet presAssocID="{A2F49F7D-DC29-234E-8131-187DE0ECA20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9F27D6DC-1F2B-7744-AB44-F95CB3588EA2}" type="pres">
      <dgm:prSet presAssocID="{A2F49F7D-DC29-234E-8131-187DE0ECA20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F102FA-668D-A04B-8834-D142FA6C52EC}" type="pres">
      <dgm:prSet presAssocID="{A2F49F7D-DC29-234E-8131-187DE0ECA205}" presName="negativeSpace" presStyleCnt="0"/>
      <dgm:spPr/>
    </dgm:pt>
    <dgm:pt modelId="{AA82D9DB-A488-6D46-8B85-3412B019F831}" type="pres">
      <dgm:prSet presAssocID="{A2F49F7D-DC29-234E-8131-187DE0ECA20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798DC8-6B8A-4E49-9C73-9B5112E6C969}" srcId="{A2F49F7D-DC29-234E-8131-187DE0ECA205}" destId="{A85B7817-CDD7-C049-A073-D8CFFC417918}" srcOrd="0" destOrd="0" parTransId="{3DC4848E-004B-1A4C-A744-3C816C74AA8E}" sibTransId="{34B90911-2D46-694F-B675-A32B2099E060}"/>
    <dgm:cxn modelId="{17234A70-C927-0D4D-875C-3CA219B139BC}" type="presOf" srcId="{A85B7817-CDD7-C049-A073-D8CFFC417918}" destId="{AA82D9DB-A488-6D46-8B85-3412B019F831}" srcOrd="0" destOrd="0" presId="urn:microsoft.com/office/officeart/2005/8/layout/list1"/>
    <dgm:cxn modelId="{E9330A34-A6DF-1C40-9680-7C311615E0F6}" type="presOf" srcId="{E597C373-B344-4647-9666-45221E1A5803}" destId="{38921C6F-F36A-4841-BAD8-C903163E6987}" srcOrd="0" destOrd="0" presId="urn:microsoft.com/office/officeart/2005/8/layout/list1"/>
    <dgm:cxn modelId="{43987F15-A4C3-1346-9EBA-584B627F7276}" type="presOf" srcId="{A2F49F7D-DC29-234E-8131-187DE0ECA205}" destId="{9F27D6DC-1F2B-7744-AB44-F95CB3588EA2}" srcOrd="1" destOrd="0" presId="urn:microsoft.com/office/officeart/2005/8/layout/list1"/>
    <dgm:cxn modelId="{9EFE0D47-8602-F147-B259-32678CD072D1}" srcId="{A2F49F7D-DC29-234E-8131-187DE0ECA205}" destId="{19933629-1549-9244-A2EB-710BFBB3F3C0}" srcOrd="3" destOrd="0" parTransId="{A4128A9A-6B83-7440-B38E-DCF55E94D982}" sibTransId="{1C91BF96-12DA-8C4A-BFA7-91C385C85FB8}"/>
    <dgm:cxn modelId="{CD0E990E-AD1A-B14D-BCC8-6115E392DE23}" srcId="{A2F49F7D-DC29-234E-8131-187DE0ECA205}" destId="{C10341DE-4D1C-5644-A899-2A5BBD88FFE5}" srcOrd="2" destOrd="0" parTransId="{0A306DCB-897E-9942-A224-C2F30E6CD166}" sibTransId="{2C5C60B3-1CB3-3D43-A1B6-2100A0FBC3E9}"/>
    <dgm:cxn modelId="{A3513AD7-0DC4-9645-B854-4B1723DC57B4}" type="presOf" srcId="{5633FEA8-F733-7744-9130-BBE890A6AB21}" destId="{AA82D9DB-A488-6D46-8B85-3412B019F831}" srcOrd="0" destOrd="1" presId="urn:microsoft.com/office/officeart/2005/8/layout/list1"/>
    <dgm:cxn modelId="{99BDBF3A-8DFD-984C-8EEB-0047233345C3}" type="presOf" srcId="{C10341DE-4D1C-5644-A899-2A5BBD88FFE5}" destId="{AA82D9DB-A488-6D46-8B85-3412B019F831}" srcOrd="0" destOrd="2" presId="urn:microsoft.com/office/officeart/2005/8/layout/list1"/>
    <dgm:cxn modelId="{3930B535-7F68-3D49-91F7-082DCFE52FD8}" type="presOf" srcId="{19933629-1549-9244-A2EB-710BFBB3F3C0}" destId="{AA82D9DB-A488-6D46-8B85-3412B019F831}" srcOrd="0" destOrd="3" presId="urn:microsoft.com/office/officeart/2005/8/layout/list1"/>
    <dgm:cxn modelId="{947BD9AE-F2FE-E349-9C6D-BBC8D627F16A}" srcId="{E597C373-B344-4647-9666-45221E1A5803}" destId="{A2F49F7D-DC29-234E-8131-187DE0ECA205}" srcOrd="0" destOrd="0" parTransId="{407ACF3F-BDBE-A348-80BA-DFA5485D56AD}" sibTransId="{CC2B33C9-2022-A841-A120-F57B5A3BD772}"/>
    <dgm:cxn modelId="{C8B246A7-146B-D44C-A0B6-D62B3B46D552}" srcId="{A2F49F7D-DC29-234E-8131-187DE0ECA205}" destId="{5633FEA8-F733-7744-9130-BBE890A6AB21}" srcOrd="1" destOrd="0" parTransId="{14835D0F-8544-6043-BDAB-70AAD06D0B05}" sibTransId="{40ECE71D-49B5-AB4A-8E18-60582BBB76FE}"/>
    <dgm:cxn modelId="{95BB7CAF-88D5-DC4D-9F0C-C26F1BDE0EEB}" type="presOf" srcId="{A2F49F7D-DC29-234E-8131-187DE0ECA205}" destId="{952E37D5-2D17-2248-94E4-2E967F62D580}" srcOrd="0" destOrd="0" presId="urn:microsoft.com/office/officeart/2005/8/layout/list1"/>
    <dgm:cxn modelId="{983CAEC9-5139-4847-8656-EA0EC86D5721}" type="presParOf" srcId="{38921C6F-F36A-4841-BAD8-C903163E6987}" destId="{CA75C928-7EBF-194E-8D6D-A82F986CD0C6}" srcOrd="0" destOrd="0" presId="urn:microsoft.com/office/officeart/2005/8/layout/list1"/>
    <dgm:cxn modelId="{503EFAA2-F142-6346-91F9-CEA865E9E737}" type="presParOf" srcId="{CA75C928-7EBF-194E-8D6D-A82F986CD0C6}" destId="{952E37D5-2D17-2248-94E4-2E967F62D580}" srcOrd="0" destOrd="0" presId="urn:microsoft.com/office/officeart/2005/8/layout/list1"/>
    <dgm:cxn modelId="{489BEECD-ED80-4D47-AC67-CBA9BB3C0920}" type="presParOf" srcId="{CA75C928-7EBF-194E-8D6D-A82F986CD0C6}" destId="{9F27D6DC-1F2B-7744-AB44-F95CB3588EA2}" srcOrd="1" destOrd="0" presId="urn:microsoft.com/office/officeart/2005/8/layout/list1"/>
    <dgm:cxn modelId="{8E0FF3DB-1F48-154D-AE21-3F79EA6F7EDE}" type="presParOf" srcId="{38921C6F-F36A-4841-BAD8-C903163E6987}" destId="{1FF102FA-668D-A04B-8834-D142FA6C52EC}" srcOrd="1" destOrd="0" presId="urn:microsoft.com/office/officeart/2005/8/layout/list1"/>
    <dgm:cxn modelId="{EADD1087-8378-6243-AE9E-96456EE57ECE}" type="presParOf" srcId="{38921C6F-F36A-4841-BAD8-C903163E6987}" destId="{AA82D9DB-A488-6D46-8B85-3412B019F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34C8CA6-6FBB-9543-B7CE-61E8B118F161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387B20-B672-7340-B5F6-86E17F6B3B71}">
      <dgm:prSet custT="1"/>
      <dgm:spPr>
        <a:solidFill>
          <a:schemeClr val="tx1"/>
        </a:solidFill>
        <a:ln w="25400">
          <a:solidFill>
            <a:schemeClr val="accent1"/>
          </a:solidFill>
        </a:ln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</a:rPr>
            <a:t>First generation:  simple scanners</a:t>
          </a:r>
          <a:endParaRPr lang="en-US" sz="1800" dirty="0">
            <a:solidFill>
              <a:schemeClr val="bg1"/>
            </a:solidFill>
          </a:endParaRPr>
        </a:p>
      </dgm:t>
    </dgm:pt>
    <dgm:pt modelId="{A0FB0AFA-7044-F944-A68F-E4B57752DA85}" type="parTrans" cxnId="{1601031A-F7DA-CB4F-924C-7FB78F92F8D0}">
      <dgm:prSet/>
      <dgm:spPr/>
      <dgm:t>
        <a:bodyPr/>
        <a:lstStyle/>
        <a:p>
          <a:endParaRPr lang="en-US"/>
        </a:p>
      </dgm:t>
    </dgm:pt>
    <dgm:pt modelId="{849488E8-B7E6-C144-8049-60F5D218F3E2}" type="sibTrans" cxnId="{1601031A-F7DA-CB4F-924C-7FB78F92F8D0}">
      <dgm:prSet/>
      <dgm:spPr>
        <a:solidFill>
          <a:schemeClr val="accent1"/>
        </a:solidFill>
        <a:ln w="19050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5796948-3AB1-F347-9BCD-7900063785F2}">
      <dgm:prSet custT="1"/>
      <dgm:spPr>
        <a:solidFill>
          <a:schemeClr val="tx1"/>
        </a:solidFill>
        <a:ln w="25400">
          <a:solidFill>
            <a:schemeClr val="accent1"/>
          </a:solidFill>
        </a:ln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Requires a malware signature to identify the malware</a:t>
          </a:r>
          <a:endParaRPr lang="en-US" sz="1400" dirty="0">
            <a:solidFill>
              <a:schemeClr val="bg1"/>
            </a:solidFill>
          </a:endParaRPr>
        </a:p>
      </dgm:t>
    </dgm:pt>
    <dgm:pt modelId="{8ABDEA3F-342A-3E4D-831D-69C8F24027F2}" type="parTrans" cxnId="{E00F53A8-AFBC-8342-890B-912ED3421150}">
      <dgm:prSet/>
      <dgm:spPr/>
      <dgm:t>
        <a:bodyPr/>
        <a:lstStyle/>
        <a:p>
          <a:endParaRPr lang="en-US"/>
        </a:p>
      </dgm:t>
    </dgm:pt>
    <dgm:pt modelId="{B7FCF397-94DF-8346-9A6C-564C15E14D8D}" type="sibTrans" cxnId="{E00F53A8-AFBC-8342-890B-912ED3421150}">
      <dgm:prSet/>
      <dgm:spPr/>
      <dgm:t>
        <a:bodyPr/>
        <a:lstStyle/>
        <a:p>
          <a:endParaRPr lang="en-US"/>
        </a:p>
      </dgm:t>
    </dgm:pt>
    <dgm:pt modelId="{A1A8CB4B-B54D-E340-A2E4-F09B835C31E9}">
      <dgm:prSet custT="1"/>
      <dgm:spPr>
        <a:solidFill>
          <a:schemeClr val="tx1"/>
        </a:solidFill>
        <a:ln w="25400">
          <a:solidFill>
            <a:schemeClr val="accent1"/>
          </a:solidFill>
        </a:ln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Limited to the detection of known malware</a:t>
          </a:r>
          <a:endParaRPr lang="en-US" sz="1400" dirty="0">
            <a:solidFill>
              <a:schemeClr val="bg1"/>
            </a:solidFill>
          </a:endParaRPr>
        </a:p>
      </dgm:t>
    </dgm:pt>
    <dgm:pt modelId="{C44E964B-029B-0A48-AAE4-1414F6C63E07}" type="parTrans" cxnId="{246A4C6F-7311-C140-95C7-60AA5E838251}">
      <dgm:prSet/>
      <dgm:spPr/>
      <dgm:t>
        <a:bodyPr/>
        <a:lstStyle/>
        <a:p>
          <a:endParaRPr lang="en-US"/>
        </a:p>
      </dgm:t>
    </dgm:pt>
    <dgm:pt modelId="{EA9F4899-8D8A-AD4D-915A-B15A305A28BB}" type="sibTrans" cxnId="{246A4C6F-7311-C140-95C7-60AA5E838251}">
      <dgm:prSet/>
      <dgm:spPr/>
      <dgm:t>
        <a:bodyPr/>
        <a:lstStyle/>
        <a:p>
          <a:endParaRPr lang="en-US"/>
        </a:p>
      </dgm:t>
    </dgm:pt>
    <dgm:pt modelId="{44A84398-7644-C24F-B9C2-C86C1A26AC36}">
      <dgm:prSet custT="1"/>
      <dgm:spPr>
        <a:solidFill>
          <a:schemeClr val="tx1"/>
        </a:solidFill>
        <a:ln w="25400">
          <a:solidFill>
            <a:schemeClr val="accent1"/>
          </a:solidFill>
        </a:ln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</a:rPr>
            <a:t>Second generation:  heuristic scanners</a:t>
          </a:r>
          <a:endParaRPr lang="en-US" sz="1800" b="1" dirty="0">
            <a:solidFill>
              <a:schemeClr val="bg1"/>
            </a:solidFill>
          </a:endParaRPr>
        </a:p>
      </dgm:t>
    </dgm:pt>
    <dgm:pt modelId="{786C87B5-FD21-2549-B4FF-604DB196A17D}" type="parTrans" cxnId="{E912463C-A38E-5A40-AB70-7E1983D94C01}">
      <dgm:prSet/>
      <dgm:spPr/>
      <dgm:t>
        <a:bodyPr/>
        <a:lstStyle/>
        <a:p>
          <a:endParaRPr lang="en-US"/>
        </a:p>
      </dgm:t>
    </dgm:pt>
    <dgm:pt modelId="{93B04E5D-953A-0441-8ACE-78909736AB34}" type="sibTrans" cxnId="{E912463C-A38E-5A40-AB70-7E1983D94C01}">
      <dgm:prSet/>
      <dgm:spPr>
        <a:solidFill>
          <a:schemeClr val="accent1"/>
        </a:solidFill>
        <a:ln w="19050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4118421-1D3D-AD46-92B8-A8BFA8461ADB}">
      <dgm:prSet custT="1"/>
      <dgm:spPr>
        <a:solidFill>
          <a:schemeClr val="tx1"/>
        </a:solidFill>
        <a:ln w="25400">
          <a:solidFill>
            <a:schemeClr val="accent1"/>
          </a:solidFill>
        </a:ln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Uses heuristic rules to search for probable malware instances</a:t>
          </a:r>
          <a:endParaRPr lang="en-US" sz="1400" dirty="0">
            <a:solidFill>
              <a:schemeClr val="bg1"/>
            </a:solidFill>
          </a:endParaRPr>
        </a:p>
      </dgm:t>
    </dgm:pt>
    <dgm:pt modelId="{1D205F1D-37B8-F047-A343-EDA71298926A}" type="parTrans" cxnId="{DE48BCDB-FC3A-0346-AD62-D064995ECEF6}">
      <dgm:prSet/>
      <dgm:spPr/>
      <dgm:t>
        <a:bodyPr/>
        <a:lstStyle/>
        <a:p>
          <a:endParaRPr lang="en-US"/>
        </a:p>
      </dgm:t>
    </dgm:pt>
    <dgm:pt modelId="{A8429D03-48B4-2C44-BA6D-1FCF7B433F3C}" type="sibTrans" cxnId="{DE48BCDB-FC3A-0346-AD62-D064995ECEF6}">
      <dgm:prSet/>
      <dgm:spPr/>
      <dgm:t>
        <a:bodyPr/>
        <a:lstStyle/>
        <a:p>
          <a:endParaRPr lang="en-US"/>
        </a:p>
      </dgm:t>
    </dgm:pt>
    <dgm:pt modelId="{DDDD0939-CE4B-F34C-9DBD-A7F165D6D474}">
      <dgm:prSet custT="1"/>
      <dgm:spPr>
        <a:solidFill>
          <a:schemeClr val="tx1"/>
        </a:solidFill>
        <a:ln w="25400">
          <a:solidFill>
            <a:schemeClr val="accent1"/>
          </a:solidFill>
        </a:ln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Another approach is integrity checking</a:t>
          </a:r>
          <a:endParaRPr lang="en-US" sz="1400" dirty="0">
            <a:solidFill>
              <a:schemeClr val="bg1"/>
            </a:solidFill>
          </a:endParaRPr>
        </a:p>
      </dgm:t>
    </dgm:pt>
    <dgm:pt modelId="{C629B42A-69EB-1E4A-B3EE-472BEC1A8507}" type="parTrans" cxnId="{3FD62E7D-44FB-C94A-BC04-0A54F7E66067}">
      <dgm:prSet/>
      <dgm:spPr/>
      <dgm:t>
        <a:bodyPr/>
        <a:lstStyle/>
        <a:p>
          <a:endParaRPr lang="en-US"/>
        </a:p>
      </dgm:t>
    </dgm:pt>
    <dgm:pt modelId="{510935BB-F9DE-184A-A13B-850A96CCE03E}" type="sibTrans" cxnId="{3FD62E7D-44FB-C94A-BC04-0A54F7E66067}">
      <dgm:prSet/>
      <dgm:spPr/>
      <dgm:t>
        <a:bodyPr/>
        <a:lstStyle/>
        <a:p>
          <a:endParaRPr lang="en-US"/>
        </a:p>
      </dgm:t>
    </dgm:pt>
    <dgm:pt modelId="{8BC51053-E83D-0C4A-AD93-FD61B50E4F39}">
      <dgm:prSet custT="1"/>
      <dgm:spPr>
        <a:solidFill>
          <a:schemeClr val="tx1"/>
        </a:solidFill>
        <a:ln w="25400">
          <a:solidFill>
            <a:schemeClr val="accent1"/>
          </a:solidFill>
        </a:ln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</a:rPr>
            <a:t>Third generation:  activity traps</a:t>
          </a:r>
          <a:endParaRPr lang="en-US" sz="1800" b="1" dirty="0">
            <a:solidFill>
              <a:schemeClr val="bg1"/>
            </a:solidFill>
          </a:endParaRPr>
        </a:p>
      </dgm:t>
    </dgm:pt>
    <dgm:pt modelId="{9C010144-3946-9A4D-8782-C56F15F9D59B}" type="parTrans" cxnId="{1B3C2C02-3A46-2C44-84BE-5E9E9E249A15}">
      <dgm:prSet/>
      <dgm:spPr/>
      <dgm:t>
        <a:bodyPr/>
        <a:lstStyle/>
        <a:p>
          <a:endParaRPr lang="en-US"/>
        </a:p>
      </dgm:t>
    </dgm:pt>
    <dgm:pt modelId="{F54950E8-7470-2F42-91D4-281FD4B5AE4B}" type="sibTrans" cxnId="{1B3C2C02-3A46-2C44-84BE-5E9E9E249A15}">
      <dgm:prSet/>
      <dgm:spPr>
        <a:solidFill>
          <a:schemeClr val="accent1"/>
        </a:solidFill>
        <a:ln w="19050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3464D69-FAA5-2D41-A248-E2866BFC71B0}">
      <dgm:prSet custT="1"/>
      <dgm:spPr>
        <a:solidFill>
          <a:schemeClr val="tx1"/>
        </a:solidFill>
        <a:ln w="25400">
          <a:solidFill>
            <a:schemeClr val="accent1"/>
          </a:solidFill>
        </a:ln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Memory-resident programs that identify malware by its actions rather than its structure in an infected program</a:t>
          </a:r>
          <a:endParaRPr lang="en-US" sz="1400" dirty="0">
            <a:solidFill>
              <a:schemeClr val="bg1"/>
            </a:solidFill>
          </a:endParaRPr>
        </a:p>
      </dgm:t>
    </dgm:pt>
    <dgm:pt modelId="{664587F9-5C86-B440-B7D3-F0D448642E96}" type="parTrans" cxnId="{D8B3DEB2-406E-9549-9A94-57648CF30860}">
      <dgm:prSet/>
      <dgm:spPr/>
      <dgm:t>
        <a:bodyPr/>
        <a:lstStyle/>
        <a:p>
          <a:endParaRPr lang="en-US"/>
        </a:p>
      </dgm:t>
    </dgm:pt>
    <dgm:pt modelId="{E255B738-9193-6748-B057-B64FB2FCFDE8}" type="sibTrans" cxnId="{D8B3DEB2-406E-9549-9A94-57648CF30860}">
      <dgm:prSet/>
      <dgm:spPr/>
      <dgm:t>
        <a:bodyPr/>
        <a:lstStyle/>
        <a:p>
          <a:endParaRPr lang="en-US"/>
        </a:p>
      </dgm:t>
    </dgm:pt>
    <dgm:pt modelId="{9F20680C-5A0E-FC42-B945-A1979A0A769C}">
      <dgm:prSet custT="1"/>
      <dgm:spPr>
        <a:solidFill>
          <a:schemeClr val="tx1"/>
        </a:solidFill>
        <a:ln w="25400">
          <a:solidFill>
            <a:schemeClr val="accent1"/>
          </a:solidFill>
        </a:ln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</a:rPr>
            <a:t>Fourth generation:  full-featured protection</a:t>
          </a:r>
          <a:endParaRPr lang="en-US" sz="1800" b="1" dirty="0">
            <a:solidFill>
              <a:schemeClr val="bg1"/>
            </a:solidFill>
          </a:endParaRPr>
        </a:p>
      </dgm:t>
    </dgm:pt>
    <dgm:pt modelId="{30838EF4-1E14-BC45-9251-1DB65C6C224F}" type="parTrans" cxnId="{D389312F-4DC4-BE45-83E9-D7C416C73DF9}">
      <dgm:prSet/>
      <dgm:spPr/>
      <dgm:t>
        <a:bodyPr/>
        <a:lstStyle/>
        <a:p>
          <a:endParaRPr lang="en-US"/>
        </a:p>
      </dgm:t>
    </dgm:pt>
    <dgm:pt modelId="{AF5D4AAF-3929-054F-BC76-04943D023AE7}" type="sibTrans" cxnId="{D389312F-4DC4-BE45-83E9-D7C416C73DF9}">
      <dgm:prSet/>
      <dgm:spPr/>
      <dgm:t>
        <a:bodyPr/>
        <a:lstStyle/>
        <a:p>
          <a:endParaRPr lang="en-US"/>
        </a:p>
      </dgm:t>
    </dgm:pt>
    <dgm:pt modelId="{FEF33A1F-9467-E946-9327-ACEF826BCA77}">
      <dgm:prSet custT="1"/>
      <dgm:spPr>
        <a:solidFill>
          <a:schemeClr val="tx1"/>
        </a:solidFill>
        <a:ln w="25400">
          <a:solidFill>
            <a:schemeClr val="accent1"/>
          </a:solidFill>
        </a:ln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Packages consisting of a variety of anti-virus techniques used in conjunction</a:t>
          </a:r>
          <a:endParaRPr lang="en-US" sz="1400" dirty="0">
            <a:solidFill>
              <a:schemeClr val="bg1"/>
            </a:solidFill>
          </a:endParaRPr>
        </a:p>
      </dgm:t>
    </dgm:pt>
    <dgm:pt modelId="{983420CE-2DB1-0546-98EF-B669BF2CFFAB}" type="parTrans" cxnId="{EF4559A8-70E2-F046-92D1-B6343F2A3D26}">
      <dgm:prSet/>
      <dgm:spPr/>
      <dgm:t>
        <a:bodyPr/>
        <a:lstStyle/>
        <a:p>
          <a:endParaRPr lang="en-US"/>
        </a:p>
      </dgm:t>
    </dgm:pt>
    <dgm:pt modelId="{AEF5ECFB-E8A9-0248-9B3C-9D3DC3B27179}" type="sibTrans" cxnId="{EF4559A8-70E2-F046-92D1-B6343F2A3D26}">
      <dgm:prSet/>
      <dgm:spPr/>
      <dgm:t>
        <a:bodyPr/>
        <a:lstStyle/>
        <a:p>
          <a:endParaRPr lang="en-US"/>
        </a:p>
      </dgm:t>
    </dgm:pt>
    <dgm:pt modelId="{5A66A6CD-C50B-A643-9F51-B915134C965A}">
      <dgm:prSet custT="1"/>
      <dgm:spPr>
        <a:solidFill>
          <a:schemeClr val="tx1"/>
        </a:solidFill>
        <a:ln w="25400">
          <a:solidFill>
            <a:schemeClr val="accent1"/>
          </a:solidFill>
        </a:ln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Include scanning and activity trap components and access control capability</a:t>
          </a:r>
          <a:endParaRPr lang="en-US" sz="1400" b="1" dirty="0">
            <a:solidFill>
              <a:schemeClr val="bg1"/>
            </a:solidFill>
          </a:endParaRPr>
        </a:p>
      </dgm:t>
    </dgm:pt>
    <dgm:pt modelId="{5B9F8891-F68C-9A47-AAEC-DDE3D0D04F0A}" type="parTrans" cxnId="{223C8C5B-CD90-8B4D-BFD0-08FC040CF2C7}">
      <dgm:prSet/>
      <dgm:spPr/>
      <dgm:t>
        <a:bodyPr/>
        <a:lstStyle/>
        <a:p>
          <a:endParaRPr lang="en-US"/>
        </a:p>
      </dgm:t>
    </dgm:pt>
    <dgm:pt modelId="{2BB31764-3E6D-D842-8FB0-731F0FB8EAC5}" type="sibTrans" cxnId="{223C8C5B-CD90-8B4D-BFD0-08FC040CF2C7}">
      <dgm:prSet/>
      <dgm:spPr/>
      <dgm:t>
        <a:bodyPr/>
        <a:lstStyle/>
        <a:p>
          <a:endParaRPr lang="en-US"/>
        </a:p>
      </dgm:t>
    </dgm:pt>
    <dgm:pt modelId="{673A5DDD-4EF7-F745-8BD9-3D506144519E}" type="pres">
      <dgm:prSet presAssocID="{934C8CA6-6FBB-9543-B7CE-61E8B118F16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0EE71-66AC-D845-B2FC-AD972C825022}" type="pres">
      <dgm:prSet presAssocID="{934C8CA6-6FBB-9543-B7CE-61E8B118F161}" presName="dummyMaxCanvas" presStyleCnt="0">
        <dgm:presLayoutVars/>
      </dgm:prSet>
      <dgm:spPr/>
    </dgm:pt>
    <dgm:pt modelId="{AB278546-B3AD-1D4A-A57A-27C45BE738AF}" type="pres">
      <dgm:prSet presAssocID="{934C8CA6-6FBB-9543-B7CE-61E8B118F161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D8FE7-6F22-4446-A769-855654CE6791}" type="pres">
      <dgm:prSet presAssocID="{934C8CA6-6FBB-9543-B7CE-61E8B118F161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2EFB6D-8EA1-E644-86A1-65580E90AFF3}" type="pres">
      <dgm:prSet presAssocID="{934C8CA6-6FBB-9543-B7CE-61E8B118F161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F1E58B-65A0-384C-87AB-DB53A019CB12}" type="pres">
      <dgm:prSet presAssocID="{934C8CA6-6FBB-9543-B7CE-61E8B118F161}" presName="FourNodes_4" presStyleLbl="node1" presStyleIdx="3" presStyleCnt="4" custScaleX="102713" custScaleY="1048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C3921-15A0-C549-9569-F89001426921}" type="pres">
      <dgm:prSet presAssocID="{934C8CA6-6FBB-9543-B7CE-61E8B118F161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B918A4-7D15-6C48-8FC2-A2F2A79D93C2}" type="pres">
      <dgm:prSet presAssocID="{934C8CA6-6FBB-9543-B7CE-61E8B118F161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F2E0D-887C-644F-B5C8-6BFDF633602B}" type="pres">
      <dgm:prSet presAssocID="{934C8CA6-6FBB-9543-B7CE-61E8B118F161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ED5B37-5D16-C94A-8836-EB8D8B08BE3B}" type="pres">
      <dgm:prSet presAssocID="{934C8CA6-6FBB-9543-B7CE-61E8B118F161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98FCC-0D4E-8B46-93F3-5F646AE410F4}" type="pres">
      <dgm:prSet presAssocID="{934C8CA6-6FBB-9543-B7CE-61E8B118F161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71861A-17A3-BE45-9DE8-E1950D7A7023}" type="pres">
      <dgm:prSet presAssocID="{934C8CA6-6FBB-9543-B7CE-61E8B118F161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FB06B-605C-174F-A620-6B0E16A43446}" type="pres">
      <dgm:prSet presAssocID="{934C8CA6-6FBB-9543-B7CE-61E8B118F161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E89A75-0DF7-4848-AFA4-37CF87A5A7CF}" type="presOf" srcId="{44A84398-7644-C24F-B9C2-C86C1A26AC36}" destId="{AE798FCC-0D4E-8B46-93F3-5F646AE410F4}" srcOrd="1" destOrd="0" presId="urn:microsoft.com/office/officeart/2005/8/layout/vProcess5"/>
    <dgm:cxn modelId="{AEF5AE54-94C6-5E40-8B66-4A359DE668CF}" type="presOf" srcId="{9F20680C-5A0E-FC42-B945-A1979A0A769C}" destId="{13F1E58B-65A0-384C-87AB-DB53A019CB12}" srcOrd="0" destOrd="0" presId="urn:microsoft.com/office/officeart/2005/8/layout/vProcess5"/>
    <dgm:cxn modelId="{B8E1B52C-D066-3D4B-8488-923EC3FC1A4F}" type="presOf" srcId="{9F20680C-5A0E-FC42-B945-A1979A0A769C}" destId="{9B2FB06B-605C-174F-A620-6B0E16A43446}" srcOrd="1" destOrd="0" presId="urn:microsoft.com/office/officeart/2005/8/layout/vProcess5"/>
    <dgm:cxn modelId="{A0AB61AA-E935-2E4F-A7C4-743DFA124F2D}" type="presOf" srcId="{A1A8CB4B-B54D-E340-A2E4-F09B835C31E9}" destId="{B8ED5B37-5D16-C94A-8836-EB8D8B08BE3B}" srcOrd="1" destOrd="2" presId="urn:microsoft.com/office/officeart/2005/8/layout/vProcess5"/>
    <dgm:cxn modelId="{8DE4F614-6BE9-EF43-8640-73360885999C}" type="presOf" srcId="{A9387B20-B672-7340-B5F6-86E17F6B3B71}" destId="{AB278546-B3AD-1D4A-A57A-27C45BE738AF}" srcOrd="0" destOrd="0" presId="urn:microsoft.com/office/officeart/2005/8/layout/vProcess5"/>
    <dgm:cxn modelId="{9984E5CB-2165-B947-A134-842FDA1BCF63}" type="presOf" srcId="{5A66A6CD-C50B-A643-9F51-B915134C965A}" destId="{9B2FB06B-605C-174F-A620-6B0E16A43446}" srcOrd="1" destOrd="2" presId="urn:microsoft.com/office/officeart/2005/8/layout/vProcess5"/>
    <dgm:cxn modelId="{3FD62E7D-44FB-C94A-BC04-0A54F7E66067}" srcId="{44A84398-7644-C24F-B9C2-C86C1A26AC36}" destId="{DDDD0939-CE4B-F34C-9DBD-A7F165D6D474}" srcOrd="1" destOrd="0" parTransId="{C629B42A-69EB-1E4A-B3EE-472BEC1A8507}" sibTransId="{510935BB-F9DE-184A-A13B-850A96CCE03E}"/>
    <dgm:cxn modelId="{00815BB7-4C44-2A41-B169-BCDB8BF252DE}" type="presOf" srcId="{14118421-1D3D-AD46-92B8-A8BFA8461ADB}" destId="{94FD8FE7-6F22-4446-A769-855654CE6791}" srcOrd="0" destOrd="1" presId="urn:microsoft.com/office/officeart/2005/8/layout/vProcess5"/>
    <dgm:cxn modelId="{6AA2EF46-1326-9744-9D7F-62C8196813B3}" type="presOf" srcId="{FEF33A1F-9467-E946-9327-ACEF826BCA77}" destId="{9B2FB06B-605C-174F-A620-6B0E16A43446}" srcOrd="1" destOrd="1" presId="urn:microsoft.com/office/officeart/2005/8/layout/vProcess5"/>
    <dgm:cxn modelId="{1601031A-F7DA-CB4F-924C-7FB78F92F8D0}" srcId="{934C8CA6-6FBB-9543-B7CE-61E8B118F161}" destId="{A9387B20-B672-7340-B5F6-86E17F6B3B71}" srcOrd="0" destOrd="0" parTransId="{A0FB0AFA-7044-F944-A68F-E4B57752DA85}" sibTransId="{849488E8-B7E6-C144-8049-60F5D218F3E2}"/>
    <dgm:cxn modelId="{E00F53A8-AFBC-8342-890B-912ED3421150}" srcId="{A9387B20-B672-7340-B5F6-86E17F6B3B71}" destId="{A5796948-3AB1-F347-9BCD-7900063785F2}" srcOrd="0" destOrd="0" parTransId="{8ABDEA3F-342A-3E4D-831D-69C8F24027F2}" sibTransId="{B7FCF397-94DF-8346-9A6C-564C15E14D8D}"/>
    <dgm:cxn modelId="{1B3C2C02-3A46-2C44-84BE-5E9E9E249A15}" srcId="{934C8CA6-6FBB-9543-B7CE-61E8B118F161}" destId="{8BC51053-E83D-0C4A-AD93-FD61B50E4F39}" srcOrd="2" destOrd="0" parTransId="{9C010144-3946-9A4D-8782-C56F15F9D59B}" sibTransId="{F54950E8-7470-2F42-91D4-281FD4B5AE4B}"/>
    <dgm:cxn modelId="{90C3ADBB-8C00-E74D-B245-D1124EFB590C}" type="presOf" srcId="{934C8CA6-6FBB-9543-B7CE-61E8B118F161}" destId="{673A5DDD-4EF7-F745-8BD9-3D506144519E}" srcOrd="0" destOrd="0" presId="urn:microsoft.com/office/officeart/2005/8/layout/vProcess5"/>
    <dgm:cxn modelId="{CC803436-5A36-CD46-8F75-3B1983B4A2AB}" type="presOf" srcId="{5A66A6CD-C50B-A643-9F51-B915134C965A}" destId="{13F1E58B-65A0-384C-87AB-DB53A019CB12}" srcOrd="0" destOrd="2" presId="urn:microsoft.com/office/officeart/2005/8/layout/vProcess5"/>
    <dgm:cxn modelId="{71CC8AC8-5A3C-7A4D-B8D5-CC5428D0320A}" type="presOf" srcId="{44A84398-7644-C24F-B9C2-C86C1A26AC36}" destId="{94FD8FE7-6F22-4446-A769-855654CE6791}" srcOrd="0" destOrd="0" presId="urn:microsoft.com/office/officeart/2005/8/layout/vProcess5"/>
    <dgm:cxn modelId="{E912463C-A38E-5A40-AB70-7E1983D94C01}" srcId="{934C8CA6-6FBB-9543-B7CE-61E8B118F161}" destId="{44A84398-7644-C24F-B9C2-C86C1A26AC36}" srcOrd="1" destOrd="0" parTransId="{786C87B5-FD21-2549-B4FF-604DB196A17D}" sibTransId="{93B04E5D-953A-0441-8ACE-78909736AB34}"/>
    <dgm:cxn modelId="{DE48BCDB-FC3A-0346-AD62-D064995ECEF6}" srcId="{44A84398-7644-C24F-B9C2-C86C1A26AC36}" destId="{14118421-1D3D-AD46-92B8-A8BFA8461ADB}" srcOrd="0" destOrd="0" parTransId="{1D205F1D-37B8-F047-A343-EDA71298926A}" sibTransId="{A8429D03-48B4-2C44-BA6D-1FCF7B433F3C}"/>
    <dgm:cxn modelId="{A413037F-21E8-AB4E-9CB7-65636982BE47}" type="presOf" srcId="{93B04E5D-953A-0441-8ACE-78909736AB34}" destId="{3CB918A4-7D15-6C48-8FC2-A2F2A79D93C2}" srcOrd="0" destOrd="0" presId="urn:microsoft.com/office/officeart/2005/8/layout/vProcess5"/>
    <dgm:cxn modelId="{223C8C5B-CD90-8B4D-BFD0-08FC040CF2C7}" srcId="{9F20680C-5A0E-FC42-B945-A1979A0A769C}" destId="{5A66A6CD-C50B-A643-9F51-B915134C965A}" srcOrd="1" destOrd="0" parTransId="{5B9F8891-F68C-9A47-AAEC-DDE3D0D04F0A}" sibTransId="{2BB31764-3E6D-D842-8FB0-731F0FB8EAC5}"/>
    <dgm:cxn modelId="{011E86E0-95FC-6945-9EEA-8F49F50697A8}" type="presOf" srcId="{F54950E8-7470-2F42-91D4-281FD4B5AE4B}" destId="{26AF2E0D-887C-644F-B5C8-6BFDF633602B}" srcOrd="0" destOrd="0" presId="urn:microsoft.com/office/officeart/2005/8/layout/vProcess5"/>
    <dgm:cxn modelId="{EF4559A8-70E2-F046-92D1-B6343F2A3D26}" srcId="{9F20680C-5A0E-FC42-B945-A1979A0A769C}" destId="{FEF33A1F-9467-E946-9327-ACEF826BCA77}" srcOrd="0" destOrd="0" parTransId="{983420CE-2DB1-0546-98EF-B669BF2CFFAB}" sibTransId="{AEF5ECFB-E8A9-0248-9B3C-9D3DC3B27179}"/>
    <dgm:cxn modelId="{09469893-E03C-9841-92FA-4FDED2B829B9}" type="presOf" srcId="{C3464D69-FAA5-2D41-A248-E2866BFC71B0}" destId="{C871861A-17A3-BE45-9DE8-E1950D7A7023}" srcOrd="1" destOrd="1" presId="urn:microsoft.com/office/officeart/2005/8/layout/vProcess5"/>
    <dgm:cxn modelId="{246A4C6F-7311-C140-95C7-60AA5E838251}" srcId="{A9387B20-B672-7340-B5F6-86E17F6B3B71}" destId="{A1A8CB4B-B54D-E340-A2E4-F09B835C31E9}" srcOrd="1" destOrd="0" parTransId="{C44E964B-029B-0A48-AAE4-1414F6C63E07}" sibTransId="{EA9F4899-8D8A-AD4D-915A-B15A305A28BB}"/>
    <dgm:cxn modelId="{D389312F-4DC4-BE45-83E9-D7C416C73DF9}" srcId="{934C8CA6-6FBB-9543-B7CE-61E8B118F161}" destId="{9F20680C-5A0E-FC42-B945-A1979A0A769C}" srcOrd="3" destOrd="0" parTransId="{30838EF4-1E14-BC45-9251-1DB65C6C224F}" sibTransId="{AF5D4AAF-3929-054F-BC76-04943D023AE7}"/>
    <dgm:cxn modelId="{A4DAF352-E045-754A-8912-7C2E061AE40A}" type="presOf" srcId="{14118421-1D3D-AD46-92B8-A8BFA8461ADB}" destId="{AE798FCC-0D4E-8B46-93F3-5F646AE410F4}" srcOrd="1" destOrd="1" presId="urn:microsoft.com/office/officeart/2005/8/layout/vProcess5"/>
    <dgm:cxn modelId="{686B0E2A-D323-064A-8AAF-DB7E2898A377}" type="presOf" srcId="{A5796948-3AB1-F347-9BCD-7900063785F2}" destId="{AB278546-B3AD-1D4A-A57A-27C45BE738AF}" srcOrd="0" destOrd="1" presId="urn:microsoft.com/office/officeart/2005/8/layout/vProcess5"/>
    <dgm:cxn modelId="{5C19F547-9CB0-6F4E-B46F-9FB363E7E8C1}" type="presOf" srcId="{A5796948-3AB1-F347-9BCD-7900063785F2}" destId="{B8ED5B37-5D16-C94A-8836-EB8D8B08BE3B}" srcOrd="1" destOrd="1" presId="urn:microsoft.com/office/officeart/2005/8/layout/vProcess5"/>
    <dgm:cxn modelId="{69E8759D-6FAE-CF4B-BB45-F09A25EAB174}" type="presOf" srcId="{C3464D69-FAA5-2D41-A248-E2866BFC71B0}" destId="{AC2EFB6D-8EA1-E644-86A1-65580E90AFF3}" srcOrd="0" destOrd="1" presId="urn:microsoft.com/office/officeart/2005/8/layout/vProcess5"/>
    <dgm:cxn modelId="{B52BF030-D194-E74C-B14E-11CA66C64522}" type="presOf" srcId="{DDDD0939-CE4B-F34C-9DBD-A7F165D6D474}" destId="{AE798FCC-0D4E-8B46-93F3-5F646AE410F4}" srcOrd="1" destOrd="2" presId="urn:microsoft.com/office/officeart/2005/8/layout/vProcess5"/>
    <dgm:cxn modelId="{5CF370B3-840B-3F4B-8A8A-488B2C2B09CE}" type="presOf" srcId="{A9387B20-B672-7340-B5F6-86E17F6B3B71}" destId="{B8ED5B37-5D16-C94A-8836-EB8D8B08BE3B}" srcOrd="1" destOrd="0" presId="urn:microsoft.com/office/officeart/2005/8/layout/vProcess5"/>
    <dgm:cxn modelId="{CE2DD149-8D75-034E-9476-1681421736C8}" type="presOf" srcId="{A1A8CB4B-B54D-E340-A2E4-F09B835C31E9}" destId="{AB278546-B3AD-1D4A-A57A-27C45BE738AF}" srcOrd="0" destOrd="2" presId="urn:microsoft.com/office/officeart/2005/8/layout/vProcess5"/>
    <dgm:cxn modelId="{2C4D7460-0B16-5141-963C-BC4A45986074}" type="presOf" srcId="{849488E8-B7E6-C144-8049-60F5D218F3E2}" destId="{A85C3921-15A0-C549-9569-F89001426921}" srcOrd="0" destOrd="0" presId="urn:microsoft.com/office/officeart/2005/8/layout/vProcess5"/>
    <dgm:cxn modelId="{6100C7DA-E1E7-5243-8FD1-DAC572586602}" type="presOf" srcId="{DDDD0939-CE4B-F34C-9DBD-A7F165D6D474}" destId="{94FD8FE7-6F22-4446-A769-855654CE6791}" srcOrd="0" destOrd="2" presId="urn:microsoft.com/office/officeart/2005/8/layout/vProcess5"/>
    <dgm:cxn modelId="{12289F56-D7F0-A84D-BD70-3D5E1AA0F3D7}" type="presOf" srcId="{8BC51053-E83D-0C4A-AD93-FD61B50E4F39}" destId="{AC2EFB6D-8EA1-E644-86A1-65580E90AFF3}" srcOrd="0" destOrd="0" presId="urn:microsoft.com/office/officeart/2005/8/layout/vProcess5"/>
    <dgm:cxn modelId="{525F19C7-1F01-0040-B821-C6F0A782FB9B}" type="presOf" srcId="{FEF33A1F-9467-E946-9327-ACEF826BCA77}" destId="{13F1E58B-65A0-384C-87AB-DB53A019CB12}" srcOrd="0" destOrd="1" presId="urn:microsoft.com/office/officeart/2005/8/layout/vProcess5"/>
    <dgm:cxn modelId="{0A811B8E-A7C5-9F4B-87EE-E842FBCA4C6F}" type="presOf" srcId="{8BC51053-E83D-0C4A-AD93-FD61B50E4F39}" destId="{C871861A-17A3-BE45-9DE8-E1950D7A7023}" srcOrd="1" destOrd="0" presId="urn:microsoft.com/office/officeart/2005/8/layout/vProcess5"/>
    <dgm:cxn modelId="{D8B3DEB2-406E-9549-9A94-57648CF30860}" srcId="{8BC51053-E83D-0C4A-AD93-FD61B50E4F39}" destId="{C3464D69-FAA5-2D41-A248-E2866BFC71B0}" srcOrd="0" destOrd="0" parTransId="{664587F9-5C86-B440-B7D3-F0D448642E96}" sibTransId="{E255B738-9193-6748-B057-B64FB2FCFDE8}"/>
    <dgm:cxn modelId="{AB9CD3A5-CD65-5A43-8EE6-0AEFE579F3AB}" type="presParOf" srcId="{673A5DDD-4EF7-F745-8BD9-3D506144519E}" destId="{3880EE71-66AC-D845-B2FC-AD972C825022}" srcOrd="0" destOrd="0" presId="urn:microsoft.com/office/officeart/2005/8/layout/vProcess5"/>
    <dgm:cxn modelId="{56D944F5-FCFA-4643-A3B4-9044A8460F07}" type="presParOf" srcId="{673A5DDD-4EF7-F745-8BD9-3D506144519E}" destId="{AB278546-B3AD-1D4A-A57A-27C45BE738AF}" srcOrd="1" destOrd="0" presId="urn:microsoft.com/office/officeart/2005/8/layout/vProcess5"/>
    <dgm:cxn modelId="{3D77C279-AA16-0147-B486-2403BD46D3A7}" type="presParOf" srcId="{673A5DDD-4EF7-F745-8BD9-3D506144519E}" destId="{94FD8FE7-6F22-4446-A769-855654CE6791}" srcOrd="2" destOrd="0" presId="urn:microsoft.com/office/officeart/2005/8/layout/vProcess5"/>
    <dgm:cxn modelId="{9F5E8B27-0B61-CA48-99EA-CDE1C57D5269}" type="presParOf" srcId="{673A5DDD-4EF7-F745-8BD9-3D506144519E}" destId="{AC2EFB6D-8EA1-E644-86A1-65580E90AFF3}" srcOrd="3" destOrd="0" presId="urn:microsoft.com/office/officeart/2005/8/layout/vProcess5"/>
    <dgm:cxn modelId="{DBC5E65A-A585-A946-8893-8D0AD84CBEDE}" type="presParOf" srcId="{673A5DDD-4EF7-F745-8BD9-3D506144519E}" destId="{13F1E58B-65A0-384C-87AB-DB53A019CB12}" srcOrd="4" destOrd="0" presId="urn:microsoft.com/office/officeart/2005/8/layout/vProcess5"/>
    <dgm:cxn modelId="{A668581E-C06F-3545-97FC-82A3F4D31C9B}" type="presParOf" srcId="{673A5DDD-4EF7-F745-8BD9-3D506144519E}" destId="{A85C3921-15A0-C549-9569-F89001426921}" srcOrd="5" destOrd="0" presId="urn:microsoft.com/office/officeart/2005/8/layout/vProcess5"/>
    <dgm:cxn modelId="{2BC53527-E148-7243-8461-D319C5908F37}" type="presParOf" srcId="{673A5DDD-4EF7-F745-8BD9-3D506144519E}" destId="{3CB918A4-7D15-6C48-8FC2-A2F2A79D93C2}" srcOrd="6" destOrd="0" presId="urn:microsoft.com/office/officeart/2005/8/layout/vProcess5"/>
    <dgm:cxn modelId="{27F912F4-621E-F949-9D31-6F0486D6F795}" type="presParOf" srcId="{673A5DDD-4EF7-F745-8BD9-3D506144519E}" destId="{26AF2E0D-887C-644F-B5C8-6BFDF633602B}" srcOrd="7" destOrd="0" presId="urn:microsoft.com/office/officeart/2005/8/layout/vProcess5"/>
    <dgm:cxn modelId="{EE47DCDD-216C-2344-B5BE-48C401BF91A2}" type="presParOf" srcId="{673A5DDD-4EF7-F745-8BD9-3D506144519E}" destId="{B8ED5B37-5D16-C94A-8836-EB8D8B08BE3B}" srcOrd="8" destOrd="0" presId="urn:microsoft.com/office/officeart/2005/8/layout/vProcess5"/>
    <dgm:cxn modelId="{323B458D-AC9A-5848-B88D-55CCF92A5A0F}" type="presParOf" srcId="{673A5DDD-4EF7-F745-8BD9-3D506144519E}" destId="{AE798FCC-0D4E-8B46-93F3-5F646AE410F4}" srcOrd="9" destOrd="0" presId="urn:microsoft.com/office/officeart/2005/8/layout/vProcess5"/>
    <dgm:cxn modelId="{CFF6596F-A00F-044B-A3DA-17EB4D2BC1AB}" type="presParOf" srcId="{673A5DDD-4EF7-F745-8BD9-3D506144519E}" destId="{C871861A-17A3-BE45-9DE8-E1950D7A7023}" srcOrd="10" destOrd="0" presId="urn:microsoft.com/office/officeart/2005/8/layout/vProcess5"/>
    <dgm:cxn modelId="{FB124E7C-99B0-4D41-A71F-235A751B37F1}" type="presParOf" srcId="{673A5DDD-4EF7-F745-8BD9-3D506144519E}" destId="{9B2FB06B-605C-174F-A620-6B0E16A4344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5EF84D0-6647-4E4C-9813-A55665B36B6A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79E822-FABA-2249-8854-D55A64A292C9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bg1"/>
              </a:solidFill>
            </a:rPr>
            <a:t>Limitations</a:t>
          </a:r>
          <a:endParaRPr lang="en-US" sz="2400" b="1" dirty="0">
            <a:solidFill>
              <a:schemeClr val="bg1"/>
            </a:solidFill>
          </a:endParaRPr>
        </a:p>
      </dgm:t>
    </dgm:pt>
    <dgm:pt modelId="{1DBAF106-3C25-4B4C-8F27-4E4178D84A3F}" type="parTrans" cxnId="{78BBAA4D-6127-5249-A362-32039BBC6A96}">
      <dgm:prSet/>
      <dgm:spPr/>
      <dgm:t>
        <a:bodyPr/>
        <a:lstStyle/>
        <a:p>
          <a:endParaRPr lang="en-US"/>
        </a:p>
      </dgm:t>
    </dgm:pt>
    <dgm:pt modelId="{FA95EDC8-71B8-9349-9DED-34B2509ED7C8}" type="sibTrans" cxnId="{78BBAA4D-6127-5249-A362-32039BBC6A96}">
      <dgm:prSet/>
      <dgm:spPr/>
      <dgm:t>
        <a:bodyPr/>
        <a:lstStyle/>
        <a:p>
          <a:endParaRPr lang="en-US"/>
        </a:p>
      </dgm:t>
    </dgm:pt>
    <dgm:pt modelId="{1816FA76-9179-5A43-813E-19BF3D9FD242}">
      <dgm:prSet/>
      <dgm:spPr/>
      <dgm:t>
        <a:bodyPr/>
        <a:lstStyle/>
        <a:p>
          <a:r>
            <a:rPr lang="en-US" dirty="0" smtClean="0"/>
            <a:t>Because malicious code must run on the target machine before all its behaviors can be identified, it can cause harm before it has been detected and blocked</a:t>
          </a:r>
        </a:p>
      </dgm:t>
    </dgm:pt>
    <dgm:pt modelId="{0535B2CC-BE8E-1B45-B575-A5EDC0B6D939}" type="parTrans" cxnId="{E5116217-207C-9E46-823A-799237972CB1}">
      <dgm:prSet/>
      <dgm:spPr/>
      <dgm:t>
        <a:bodyPr/>
        <a:lstStyle/>
        <a:p>
          <a:endParaRPr lang="en-US"/>
        </a:p>
      </dgm:t>
    </dgm:pt>
    <dgm:pt modelId="{001CEF24-6F55-3B4C-A331-97287643566C}" type="sibTrans" cxnId="{E5116217-207C-9E46-823A-799237972CB1}">
      <dgm:prSet/>
      <dgm:spPr/>
      <dgm:t>
        <a:bodyPr/>
        <a:lstStyle/>
        <a:p>
          <a:endParaRPr lang="en-US"/>
        </a:p>
      </dgm:t>
    </dgm:pt>
    <dgm:pt modelId="{B26AED8C-CC50-FA4B-AECA-08BF294A2C86}" type="pres">
      <dgm:prSet presAssocID="{15EF84D0-6647-4E4C-9813-A55665B36B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80D903-B882-8640-BF8D-696D1724E482}" type="pres">
      <dgm:prSet presAssocID="{2679E822-FABA-2249-8854-D55A64A292C9}" presName="composite" presStyleCnt="0"/>
      <dgm:spPr/>
    </dgm:pt>
    <dgm:pt modelId="{3126E29D-81B9-3F4E-8767-9C436B29F342}" type="pres">
      <dgm:prSet presAssocID="{2679E822-FABA-2249-8854-D55A64A292C9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2D1D64-ABBA-EF44-91FB-3EC9E2D9120F}" type="pres">
      <dgm:prSet presAssocID="{2679E822-FABA-2249-8854-D55A64A292C9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516779-052A-7D43-B39C-E070F9CFA1BE}" type="presOf" srcId="{1816FA76-9179-5A43-813E-19BF3D9FD242}" destId="{A52D1D64-ABBA-EF44-91FB-3EC9E2D9120F}" srcOrd="0" destOrd="0" presId="urn:microsoft.com/office/officeart/2005/8/layout/hList1"/>
    <dgm:cxn modelId="{C9D88A70-824A-E548-A400-F1A989D5CEF9}" type="presOf" srcId="{15EF84D0-6647-4E4C-9813-A55665B36B6A}" destId="{B26AED8C-CC50-FA4B-AECA-08BF294A2C86}" srcOrd="0" destOrd="0" presId="urn:microsoft.com/office/officeart/2005/8/layout/hList1"/>
    <dgm:cxn modelId="{895CF3FB-1E87-AE42-BFA9-FDEBAB0CF918}" type="presOf" srcId="{2679E822-FABA-2249-8854-D55A64A292C9}" destId="{3126E29D-81B9-3F4E-8767-9C436B29F342}" srcOrd="0" destOrd="0" presId="urn:microsoft.com/office/officeart/2005/8/layout/hList1"/>
    <dgm:cxn modelId="{78BBAA4D-6127-5249-A362-32039BBC6A96}" srcId="{15EF84D0-6647-4E4C-9813-A55665B36B6A}" destId="{2679E822-FABA-2249-8854-D55A64A292C9}" srcOrd="0" destOrd="0" parTransId="{1DBAF106-3C25-4B4C-8F27-4E4178D84A3F}" sibTransId="{FA95EDC8-71B8-9349-9DED-34B2509ED7C8}"/>
    <dgm:cxn modelId="{E5116217-207C-9E46-823A-799237972CB1}" srcId="{2679E822-FABA-2249-8854-D55A64A292C9}" destId="{1816FA76-9179-5A43-813E-19BF3D9FD242}" srcOrd="0" destOrd="0" parTransId="{0535B2CC-BE8E-1B45-B575-A5EDC0B6D939}" sibTransId="{001CEF24-6F55-3B4C-A331-97287643566C}"/>
    <dgm:cxn modelId="{647A893A-5DF5-434C-9350-D25FDDD814EE}" type="presParOf" srcId="{B26AED8C-CC50-FA4B-AECA-08BF294A2C86}" destId="{F480D903-B882-8640-BF8D-696D1724E482}" srcOrd="0" destOrd="0" presId="urn:microsoft.com/office/officeart/2005/8/layout/hList1"/>
    <dgm:cxn modelId="{20D87284-085C-4045-9FF0-454F0DBFA70B}" type="presParOf" srcId="{F480D903-B882-8640-BF8D-696D1724E482}" destId="{3126E29D-81B9-3F4E-8767-9C436B29F342}" srcOrd="0" destOrd="0" presId="urn:microsoft.com/office/officeart/2005/8/layout/hList1"/>
    <dgm:cxn modelId="{93009375-BE42-F840-8F66-E3C7B9E979D1}" type="presParOf" srcId="{F480D903-B882-8640-BF8D-696D1724E482}" destId="{A52D1D64-ABBA-EF44-91FB-3EC9E2D912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21F9D88-2E06-DF41-8369-B191662882C6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7C5BCE-2EA8-7643-A788-F8A31BCF0732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2800" b="1" dirty="0" smtClean="0"/>
            <a:t>Ingress monitors</a:t>
          </a:r>
          <a:endParaRPr lang="en-US" sz="2800" b="1" dirty="0"/>
        </a:p>
      </dgm:t>
    </dgm:pt>
    <dgm:pt modelId="{B105AEE0-47F4-3D48-969D-317C7117E75D}" type="parTrans" cxnId="{459ED126-3223-3F4F-86DF-B3FDB9AF7B35}">
      <dgm:prSet/>
      <dgm:spPr/>
      <dgm:t>
        <a:bodyPr/>
        <a:lstStyle/>
        <a:p>
          <a:endParaRPr lang="en-US"/>
        </a:p>
      </dgm:t>
    </dgm:pt>
    <dgm:pt modelId="{1571D731-AFF1-1A49-9F0E-4C59752B6C95}" type="sibTrans" cxnId="{459ED126-3223-3F4F-86DF-B3FDB9AF7B35}">
      <dgm:prSet/>
      <dgm:spPr/>
      <dgm:t>
        <a:bodyPr/>
        <a:lstStyle/>
        <a:p>
          <a:endParaRPr lang="en-US"/>
        </a:p>
      </dgm:t>
    </dgm:pt>
    <dgm:pt modelId="{6DA376A2-1149-3445-A29B-2D1A0269852D}">
      <dgm:prSet custT="1"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Located at the border between the enterprise network and the Internet </a:t>
          </a:r>
        </a:p>
      </dgm:t>
    </dgm:pt>
    <dgm:pt modelId="{872FA437-8FA9-2248-AF0B-4FDB69AEA76F}" type="parTrans" cxnId="{82093B57-B99B-964B-A830-834040698374}">
      <dgm:prSet/>
      <dgm:spPr/>
      <dgm:t>
        <a:bodyPr/>
        <a:lstStyle/>
        <a:p>
          <a:endParaRPr lang="en-US"/>
        </a:p>
      </dgm:t>
    </dgm:pt>
    <dgm:pt modelId="{D7972775-98EF-CD4E-9B91-7F1C29A8567D}" type="sibTrans" cxnId="{82093B57-B99B-964B-A830-834040698374}">
      <dgm:prSet/>
      <dgm:spPr/>
      <dgm:t>
        <a:bodyPr/>
        <a:lstStyle/>
        <a:p>
          <a:endParaRPr lang="en-US"/>
        </a:p>
      </dgm:t>
    </dgm:pt>
    <dgm:pt modelId="{B450FF1C-92FE-384D-BE9C-A82D6DE95DEF}">
      <dgm:prSet custT="1"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One technique is to look for incoming traffic to unused local IP addresses</a:t>
          </a:r>
        </a:p>
      </dgm:t>
    </dgm:pt>
    <dgm:pt modelId="{C2C9ADD8-2861-6D42-AD74-2DFCCCE68D2A}" type="parTrans" cxnId="{8E6691DA-A865-9A43-BF53-0FA0C21DCD41}">
      <dgm:prSet/>
      <dgm:spPr/>
      <dgm:t>
        <a:bodyPr/>
        <a:lstStyle/>
        <a:p>
          <a:endParaRPr lang="en-US"/>
        </a:p>
      </dgm:t>
    </dgm:pt>
    <dgm:pt modelId="{64C5A7A0-F99F-0040-AA5F-160113CDDA58}" type="sibTrans" cxnId="{8E6691DA-A865-9A43-BF53-0FA0C21DCD41}">
      <dgm:prSet/>
      <dgm:spPr/>
      <dgm:t>
        <a:bodyPr/>
        <a:lstStyle/>
        <a:p>
          <a:endParaRPr lang="en-US"/>
        </a:p>
      </dgm:t>
    </dgm:pt>
    <dgm:pt modelId="{812FADF3-D6BF-5440-A991-16BAC70C22CA}">
      <dgm:prSet custT="1"/>
      <dgm:spPr>
        <a:solidFill>
          <a:schemeClr val="tx1"/>
        </a:solidFill>
      </dgm:spPr>
      <dgm:t>
        <a:bodyPr/>
        <a:lstStyle/>
        <a:p>
          <a:r>
            <a:rPr lang="en-US" sz="2800" b="1" dirty="0" smtClean="0"/>
            <a:t>Egress monitors</a:t>
          </a:r>
        </a:p>
      </dgm:t>
    </dgm:pt>
    <dgm:pt modelId="{92117008-5834-DD4B-B6BC-3777204966B7}" type="parTrans" cxnId="{ADF893DF-C41B-3C4D-8229-882F033FF2D8}">
      <dgm:prSet/>
      <dgm:spPr/>
      <dgm:t>
        <a:bodyPr/>
        <a:lstStyle/>
        <a:p>
          <a:endParaRPr lang="en-US"/>
        </a:p>
      </dgm:t>
    </dgm:pt>
    <dgm:pt modelId="{81D7C8A1-93D9-F44A-8370-C2E32EA81B17}" type="sibTrans" cxnId="{ADF893DF-C41B-3C4D-8229-882F033FF2D8}">
      <dgm:prSet/>
      <dgm:spPr/>
      <dgm:t>
        <a:bodyPr/>
        <a:lstStyle/>
        <a:p>
          <a:endParaRPr lang="en-US"/>
        </a:p>
      </dgm:t>
    </dgm:pt>
    <dgm:pt modelId="{6DFAD406-5842-6A46-8D7C-1804FA5F54F8}">
      <dgm:prSet custT="1"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Located at the egress point of individual LANs as well as at the border between the enterprise network and the Internet </a:t>
          </a:r>
        </a:p>
      </dgm:t>
    </dgm:pt>
    <dgm:pt modelId="{87BCBA13-290C-6246-8DE6-E90D53206FB2}" type="parTrans" cxnId="{9AB36BAB-03DE-E746-96C2-063DF8D96846}">
      <dgm:prSet/>
      <dgm:spPr/>
      <dgm:t>
        <a:bodyPr/>
        <a:lstStyle/>
        <a:p>
          <a:endParaRPr lang="en-US"/>
        </a:p>
      </dgm:t>
    </dgm:pt>
    <dgm:pt modelId="{47C2A4E9-DC6B-724E-9027-B561811E9C2A}" type="sibTrans" cxnId="{9AB36BAB-03DE-E746-96C2-063DF8D96846}">
      <dgm:prSet/>
      <dgm:spPr/>
      <dgm:t>
        <a:bodyPr/>
        <a:lstStyle/>
        <a:p>
          <a:endParaRPr lang="en-US"/>
        </a:p>
      </dgm:t>
    </dgm:pt>
    <dgm:pt modelId="{D148498D-FF0D-AA47-BDA7-FCF6CE5352DE}">
      <dgm:prSet custT="1"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Monitors outgoing traffic for signs of scanning or other suspicious behavior</a:t>
          </a:r>
          <a:endParaRPr lang="en-US" sz="1400" b="1" dirty="0">
            <a:solidFill>
              <a:schemeClr val="bg1"/>
            </a:solidFill>
          </a:endParaRPr>
        </a:p>
      </dgm:t>
    </dgm:pt>
    <dgm:pt modelId="{374C135A-B404-1941-83A5-C38AA5CCA7F8}" type="parTrans" cxnId="{569549D8-660A-1440-8063-4EEBFFC6488F}">
      <dgm:prSet/>
      <dgm:spPr/>
      <dgm:t>
        <a:bodyPr/>
        <a:lstStyle/>
        <a:p>
          <a:endParaRPr lang="en-US"/>
        </a:p>
      </dgm:t>
    </dgm:pt>
    <dgm:pt modelId="{2DC6981A-58E9-5644-85E7-B02DCB9F2BB8}" type="sibTrans" cxnId="{569549D8-660A-1440-8063-4EEBFFC6488F}">
      <dgm:prSet/>
      <dgm:spPr/>
      <dgm:t>
        <a:bodyPr/>
        <a:lstStyle/>
        <a:p>
          <a:endParaRPr lang="en-US"/>
        </a:p>
      </dgm:t>
    </dgm:pt>
    <dgm:pt modelId="{AA2ABC48-FC2E-E648-A2C2-800CDFA5F985}" type="pres">
      <dgm:prSet presAssocID="{821F9D88-2E06-DF41-8369-B191662882C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AE751B-84EA-0747-A33F-AAA8E8DDF878}" type="pres">
      <dgm:prSet presAssocID="{857C5BCE-2EA8-7643-A788-F8A31BCF0732}" presName="compNode" presStyleCnt="0"/>
      <dgm:spPr/>
    </dgm:pt>
    <dgm:pt modelId="{DCE25E27-D72D-0642-AF8D-D59EE600A8A6}" type="pres">
      <dgm:prSet presAssocID="{857C5BCE-2EA8-7643-A788-F8A31BCF0732}" presName="aNode" presStyleLbl="bgShp" presStyleIdx="0" presStyleCnt="2"/>
      <dgm:spPr/>
      <dgm:t>
        <a:bodyPr/>
        <a:lstStyle/>
        <a:p>
          <a:endParaRPr lang="en-US"/>
        </a:p>
      </dgm:t>
    </dgm:pt>
    <dgm:pt modelId="{92E7900E-54A2-9C41-8A73-CA7E75155ED1}" type="pres">
      <dgm:prSet presAssocID="{857C5BCE-2EA8-7643-A788-F8A31BCF0732}" presName="textNode" presStyleLbl="bgShp" presStyleIdx="0" presStyleCnt="2"/>
      <dgm:spPr/>
      <dgm:t>
        <a:bodyPr/>
        <a:lstStyle/>
        <a:p>
          <a:endParaRPr lang="en-US"/>
        </a:p>
      </dgm:t>
    </dgm:pt>
    <dgm:pt modelId="{035047D7-ECF9-AB40-9AE0-202050EE7C51}" type="pres">
      <dgm:prSet presAssocID="{857C5BCE-2EA8-7643-A788-F8A31BCF0732}" presName="compChildNode" presStyleCnt="0"/>
      <dgm:spPr/>
    </dgm:pt>
    <dgm:pt modelId="{ACAA6BA4-F1CC-6D48-AF52-CB7EA74DE6E6}" type="pres">
      <dgm:prSet presAssocID="{857C5BCE-2EA8-7643-A788-F8A31BCF0732}" presName="theInnerList" presStyleCnt="0"/>
      <dgm:spPr/>
    </dgm:pt>
    <dgm:pt modelId="{4298F018-B8EE-4944-8F10-2BB9C0F91D51}" type="pres">
      <dgm:prSet presAssocID="{6DA376A2-1149-3445-A29B-2D1A0269852D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AC8F82-4743-F644-848D-59E19CF03E43}" type="pres">
      <dgm:prSet presAssocID="{6DA376A2-1149-3445-A29B-2D1A0269852D}" presName="aSpace2" presStyleCnt="0"/>
      <dgm:spPr/>
    </dgm:pt>
    <dgm:pt modelId="{1F641F22-F0BF-C649-8A66-6DBF3453F8AD}" type="pres">
      <dgm:prSet presAssocID="{B450FF1C-92FE-384D-BE9C-A82D6DE95DEF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76EEE-5BA7-BE43-9F07-FFC77B4110C7}" type="pres">
      <dgm:prSet presAssocID="{857C5BCE-2EA8-7643-A788-F8A31BCF0732}" presName="aSpace" presStyleCnt="0"/>
      <dgm:spPr/>
    </dgm:pt>
    <dgm:pt modelId="{327D953C-C43C-C548-A5CE-651ABEB980D6}" type="pres">
      <dgm:prSet presAssocID="{812FADF3-D6BF-5440-A991-16BAC70C22CA}" presName="compNode" presStyleCnt="0"/>
      <dgm:spPr/>
    </dgm:pt>
    <dgm:pt modelId="{1748A2BC-C0AF-7249-BEFC-3EBC8E632AD1}" type="pres">
      <dgm:prSet presAssocID="{812FADF3-D6BF-5440-A991-16BAC70C22CA}" presName="aNode" presStyleLbl="bgShp" presStyleIdx="1" presStyleCnt="2"/>
      <dgm:spPr/>
      <dgm:t>
        <a:bodyPr/>
        <a:lstStyle/>
        <a:p>
          <a:endParaRPr lang="en-US"/>
        </a:p>
      </dgm:t>
    </dgm:pt>
    <dgm:pt modelId="{943F34FC-7AAF-EA40-8115-1BF88D6F9901}" type="pres">
      <dgm:prSet presAssocID="{812FADF3-D6BF-5440-A991-16BAC70C22CA}" presName="textNode" presStyleLbl="bgShp" presStyleIdx="1" presStyleCnt="2"/>
      <dgm:spPr/>
      <dgm:t>
        <a:bodyPr/>
        <a:lstStyle/>
        <a:p>
          <a:endParaRPr lang="en-US"/>
        </a:p>
      </dgm:t>
    </dgm:pt>
    <dgm:pt modelId="{C06F248C-D0DD-D04B-990C-65275A532651}" type="pres">
      <dgm:prSet presAssocID="{812FADF3-D6BF-5440-A991-16BAC70C22CA}" presName="compChildNode" presStyleCnt="0"/>
      <dgm:spPr/>
    </dgm:pt>
    <dgm:pt modelId="{6340A26E-49C3-824A-AE23-780D38AB79FE}" type="pres">
      <dgm:prSet presAssocID="{812FADF3-D6BF-5440-A991-16BAC70C22CA}" presName="theInnerList" presStyleCnt="0"/>
      <dgm:spPr/>
    </dgm:pt>
    <dgm:pt modelId="{729B7C7C-47B3-F544-89C8-D914FF0C3DF8}" type="pres">
      <dgm:prSet presAssocID="{6DFAD406-5842-6A46-8D7C-1804FA5F54F8}" presName="childNode" presStyleLbl="node1" presStyleIdx="2" presStyleCnt="4" custScaleX="105111" custScaleY="1249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E9D80A-D1F3-854A-9182-59C10A696A46}" type="pres">
      <dgm:prSet presAssocID="{6DFAD406-5842-6A46-8D7C-1804FA5F54F8}" presName="aSpace2" presStyleCnt="0"/>
      <dgm:spPr/>
    </dgm:pt>
    <dgm:pt modelId="{4FD7667B-FD88-9247-AEF5-8020748D5EB0}" type="pres">
      <dgm:prSet presAssocID="{D148498D-FF0D-AA47-BDA7-FCF6CE5352DE}" presName="childNode" presStyleLbl="node1" presStyleIdx="3" presStyleCnt="4" custScaleX="113091" custScaleY="1358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B36BAB-03DE-E746-96C2-063DF8D96846}" srcId="{812FADF3-D6BF-5440-A991-16BAC70C22CA}" destId="{6DFAD406-5842-6A46-8D7C-1804FA5F54F8}" srcOrd="0" destOrd="0" parTransId="{87BCBA13-290C-6246-8DE6-E90D53206FB2}" sibTransId="{47C2A4E9-DC6B-724E-9027-B561811E9C2A}"/>
    <dgm:cxn modelId="{459ED126-3223-3F4F-86DF-B3FDB9AF7B35}" srcId="{821F9D88-2E06-DF41-8369-B191662882C6}" destId="{857C5BCE-2EA8-7643-A788-F8A31BCF0732}" srcOrd="0" destOrd="0" parTransId="{B105AEE0-47F4-3D48-969D-317C7117E75D}" sibTransId="{1571D731-AFF1-1A49-9F0E-4C59752B6C95}"/>
    <dgm:cxn modelId="{46B18B2E-903B-C044-860F-69F3E94BB1A7}" type="presOf" srcId="{6DA376A2-1149-3445-A29B-2D1A0269852D}" destId="{4298F018-B8EE-4944-8F10-2BB9C0F91D51}" srcOrd="0" destOrd="0" presId="urn:microsoft.com/office/officeart/2005/8/layout/lProcess2"/>
    <dgm:cxn modelId="{ADF893DF-C41B-3C4D-8229-882F033FF2D8}" srcId="{821F9D88-2E06-DF41-8369-B191662882C6}" destId="{812FADF3-D6BF-5440-A991-16BAC70C22CA}" srcOrd="1" destOrd="0" parTransId="{92117008-5834-DD4B-B6BC-3777204966B7}" sibTransId="{81D7C8A1-93D9-F44A-8370-C2E32EA81B17}"/>
    <dgm:cxn modelId="{F9271681-9584-CA45-8C42-D0F30B801E51}" type="presOf" srcId="{857C5BCE-2EA8-7643-A788-F8A31BCF0732}" destId="{92E7900E-54A2-9C41-8A73-CA7E75155ED1}" srcOrd="1" destOrd="0" presId="urn:microsoft.com/office/officeart/2005/8/layout/lProcess2"/>
    <dgm:cxn modelId="{8E6691DA-A865-9A43-BF53-0FA0C21DCD41}" srcId="{857C5BCE-2EA8-7643-A788-F8A31BCF0732}" destId="{B450FF1C-92FE-384D-BE9C-A82D6DE95DEF}" srcOrd="1" destOrd="0" parTransId="{C2C9ADD8-2861-6D42-AD74-2DFCCCE68D2A}" sibTransId="{64C5A7A0-F99F-0040-AA5F-160113CDDA58}"/>
    <dgm:cxn modelId="{569549D8-660A-1440-8063-4EEBFFC6488F}" srcId="{812FADF3-D6BF-5440-A991-16BAC70C22CA}" destId="{D148498D-FF0D-AA47-BDA7-FCF6CE5352DE}" srcOrd="1" destOrd="0" parTransId="{374C135A-B404-1941-83A5-C38AA5CCA7F8}" sibTransId="{2DC6981A-58E9-5644-85E7-B02DCB9F2BB8}"/>
    <dgm:cxn modelId="{A68ECC1F-80B5-DA48-B002-A83D19D9E388}" type="presOf" srcId="{857C5BCE-2EA8-7643-A788-F8A31BCF0732}" destId="{DCE25E27-D72D-0642-AF8D-D59EE600A8A6}" srcOrd="0" destOrd="0" presId="urn:microsoft.com/office/officeart/2005/8/layout/lProcess2"/>
    <dgm:cxn modelId="{64F6D462-C776-B84D-B580-C60AA97632F9}" type="presOf" srcId="{812FADF3-D6BF-5440-A991-16BAC70C22CA}" destId="{1748A2BC-C0AF-7249-BEFC-3EBC8E632AD1}" srcOrd="0" destOrd="0" presId="urn:microsoft.com/office/officeart/2005/8/layout/lProcess2"/>
    <dgm:cxn modelId="{3070FF33-BA8C-654B-BA34-A914BA6032A0}" type="presOf" srcId="{821F9D88-2E06-DF41-8369-B191662882C6}" destId="{AA2ABC48-FC2E-E648-A2C2-800CDFA5F985}" srcOrd="0" destOrd="0" presId="urn:microsoft.com/office/officeart/2005/8/layout/lProcess2"/>
    <dgm:cxn modelId="{E4094571-4F41-C449-BE37-F5F4A87838D9}" type="presOf" srcId="{812FADF3-D6BF-5440-A991-16BAC70C22CA}" destId="{943F34FC-7AAF-EA40-8115-1BF88D6F9901}" srcOrd="1" destOrd="0" presId="urn:microsoft.com/office/officeart/2005/8/layout/lProcess2"/>
    <dgm:cxn modelId="{CA794109-8951-1543-B800-5F856462D74C}" type="presOf" srcId="{D148498D-FF0D-AA47-BDA7-FCF6CE5352DE}" destId="{4FD7667B-FD88-9247-AEF5-8020748D5EB0}" srcOrd="0" destOrd="0" presId="urn:microsoft.com/office/officeart/2005/8/layout/lProcess2"/>
    <dgm:cxn modelId="{82093B57-B99B-964B-A830-834040698374}" srcId="{857C5BCE-2EA8-7643-A788-F8A31BCF0732}" destId="{6DA376A2-1149-3445-A29B-2D1A0269852D}" srcOrd="0" destOrd="0" parTransId="{872FA437-8FA9-2248-AF0B-4FDB69AEA76F}" sibTransId="{D7972775-98EF-CD4E-9B91-7F1C29A8567D}"/>
    <dgm:cxn modelId="{FEEFB816-9E4E-154E-9C26-E9AD21B5A7E7}" type="presOf" srcId="{6DFAD406-5842-6A46-8D7C-1804FA5F54F8}" destId="{729B7C7C-47B3-F544-89C8-D914FF0C3DF8}" srcOrd="0" destOrd="0" presId="urn:microsoft.com/office/officeart/2005/8/layout/lProcess2"/>
    <dgm:cxn modelId="{623B4985-1460-924C-B5B7-D5FD8B02A837}" type="presOf" srcId="{B450FF1C-92FE-384D-BE9C-A82D6DE95DEF}" destId="{1F641F22-F0BF-C649-8A66-6DBF3453F8AD}" srcOrd="0" destOrd="0" presId="urn:microsoft.com/office/officeart/2005/8/layout/lProcess2"/>
    <dgm:cxn modelId="{7898DFE0-C8D5-9247-8F14-69D8642C446E}" type="presParOf" srcId="{AA2ABC48-FC2E-E648-A2C2-800CDFA5F985}" destId="{36AE751B-84EA-0747-A33F-AAA8E8DDF878}" srcOrd="0" destOrd="0" presId="urn:microsoft.com/office/officeart/2005/8/layout/lProcess2"/>
    <dgm:cxn modelId="{C4F5D82C-FB3E-9C46-9C97-D7B8C684C712}" type="presParOf" srcId="{36AE751B-84EA-0747-A33F-AAA8E8DDF878}" destId="{DCE25E27-D72D-0642-AF8D-D59EE600A8A6}" srcOrd="0" destOrd="0" presId="urn:microsoft.com/office/officeart/2005/8/layout/lProcess2"/>
    <dgm:cxn modelId="{340B893F-E20F-E749-A0D9-21DBF960546E}" type="presParOf" srcId="{36AE751B-84EA-0747-A33F-AAA8E8DDF878}" destId="{92E7900E-54A2-9C41-8A73-CA7E75155ED1}" srcOrd="1" destOrd="0" presId="urn:microsoft.com/office/officeart/2005/8/layout/lProcess2"/>
    <dgm:cxn modelId="{22A3E43A-BC87-6440-B18F-4D0A1778ED79}" type="presParOf" srcId="{36AE751B-84EA-0747-A33F-AAA8E8DDF878}" destId="{035047D7-ECF9-AB40-9AE0-202050EE7C51}" srcOrd="2" destOrd="0" presId="urn:microsoft.com/office/officeart/2005/8/layout/lProcess2"/>
    <dgm:cxn modelId="{48B92B9E-A120-E246-8CC3-B94FB716E483}" type="presParOf" srcId="{035047D7-ECF9-AB40-9AE0-202050EE7C51}" destId="{ACAA6BA4-F1CC-6D48-AF52-CB7EA74DE6E6}" srcOrd="0" destOrd="0" presId="urn:microsoft.com/office/officeart/2005/8/layout/lProcess2"/>
    <dgm:cxn modelId="{8FBD8300-E504-984B-B1BB-2FB814D8B4C6}" type="presParOf" srcId="{ACAA6BA4-F1CC-6D48-AF52-CB7EA74DE6E6}" destId="{4298F018-B8EE-4944-8F10-2BB9C0F91D51}" srcOrd="0" destOrd="0" presId="urn:microsoft.com/office/officeart/2005/8/layout/lProcess2"/>
    <dgm:cxn modelId="{A391A2A8-788F-834A-AB36-36DAE803065E}" type="presParOf" srcId="{ACAA6BA4-F1CC-6D48-AF52-CB7EA74DE6E6}" destId="{02AC8F82-4743-F644-848D-59E19CF03E43}" srcOrd="1" destOrd="0" presId="urn:microsoft.com/office/officeart/2005/8/layout/lProcess2"/>
    <dgm:cxn modelId="{041F2FD2-F04A-3D4B-8D97-7B42D8069201}" type="presParOf" srcId="{ACAA6BA4-F1CC-6D48-AF52-CB7EA74DE6E6}" destId="{1F641F22-F0BF-C649-8A66-6DBF3453F8AD}" srcOrd="2" destOrd="0" presId="urn:microsoft.com/office/officeart/2005/8/layout/lProcess2"/>
    <dgm:cxn modelId="{907249DF-5693-0141-838F-13799BA564E9}" type="presParOf" srcId="{AA2ABC48-FC2E-E648-A2C2-800CDFA5F985}" destId="{96376EEE-5BA7-BE43-9F07-FFC77B4110C7}" srcOrd="1" destOrd="0" presId="urn:microsoft.com/office/officeart/2005/8/layout/lProcess2"/>
    <dgm:cxn modelId="{27707433-B73B-F946-B02F-8E5F0193E388}" type="presParOf" srcId="{AA2ABC48-FC2E-E648-A2C2-800CDFA5F985}" destId="{327D953C-C43C-C548-A5CE-651ABEB980D6}" srcOrd="2" destOrd="0" presId="urn:microsoft.com/office/officeart/2005/8/layout/lProcess2"/>
    <dgm:cxn modelId="{35C7DCD5-850D-9443-BA90-0F22439E52AE}" type="presParOf" srcId="{327D953C-C43C-C548-A5CE-651ABEB980D6}" destId="{1748A2BC-C0AF-7249-BEFC-3EBC8E632AD1}" srcOrd="0" destOrd="0" presId="urn:microsoft.com/office/officeart/2005/8/layout/lProcess2"/>
    <dgm:cxn modelId="{4C544083-1625-924E-BC18-77F2AD285AA5}" type="presParOf" srcId="{327D953C-C43C-C548-A5CE-651ABEB980D6}" destId="{943F34FC-7AAF-EA40-8115-1BF88D6F9901}" srcOrd="1" destOrd="0" presId="urn:microsoft.com/office/officeart/2005/8/layout/lProcess2"/>
    <dgm:cxn modelId="{01CCD08B-DC09-B849-A438-1837BD894EFC}" type="presParOf" srcId="{327D953C-C43C-C548-A5CE-651ABEB980D6}" destId="{C06F248C-D0DD-D04B-990C-65275A532651}" srcOrd="2" destOrd="0" presId="urn:microsoft.com/office/officeart/2005/8/layout/lProcess2"/>
    <dgm:cxn modelId="{B0A36E3B-46B9-B14A-9E8E-0D4207244859}" type="presParOf" srcId="{C06F248C-D0DD-D04B-990C-65275A532651}" destId="{6340A26E-49C3-824A-AE23-780D38AB79FE}" srcOrd="0" destOrd="0" presId="urn:microsoft.com/office/officeart/2005/8/layout/lProcess2"/>
    <dgm:cxn modelId="{4561F266-4BFF-8E46-9184-4731A9527DED}" type="presParOf" srcId="{6340A26E-49C3-824A-AE23-780D38AB79FE}" destId="{729B7C7C-47B3-F544-89C8-D914FF0C3DF8}" srcOrd="0" destOrd="0" presId="urn:microsoft.com/office/officeart/2005/8/layout/lProcess2"/>
    <dgm:cxn modelId="{F72DB5C9-B613-AF45-BEFF-2C98BCE36722}" type="presParOf" srcId="{6340A26E-49C3-824A-AE23-780D38AB79FE}" destId="{50E9D80A-D1F3-854A-9182-59C10A696A46}" srcOrd="1" destOrd="0" presId="urn:microsoft.com/office/officeart/2005/8/layout/lProcess2"/>
    <dgm:cxn modelId="{6E72AC49-E1B1-D244-AEEB-E55E2B33EBDF}" type="presParOf" srcId="{6340A26E-49C3-824A-AE23-780D38AB79FE}" destId="{4FD7667B-FD88-9247-AEF5-8020748D5EB0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6970FE-BEA6-F248-BA16-6BBFE39827E6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DFE6E1-C82B-DA44-8558-141CD94721DD}">
      <dgm:prSet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effectLst/>
              <a:latin typeface="+mj-lt"/>
            </a:rPr>
            <a:t>Propagation mechanisms include:</a:t>
          </a:r>
          <a:endParaRPr lang="en-US" dirty="0">
            <a:solidFill>
              <a:schemeClr val="bg1"/>
            </a:solidFill>
            <a:effectLst/>
            <a:latin typeface="+mj-lt"/>
          </a:endParaRPr>
        </a:p>
      </dgm:t>
    </dgm:pt>
    <dgm:pt modelId="{077E4F26-988C-BE43-91CC-2B922B07C1E8}" type="parTrans" cxnId="{2FAE10F0-8DE3-D64D-B524-542DBEC1E922}">
      <dgm:prSet/>
      <dgm:spPr/>
      <dgm:t>
        <a:bodyPr/>
        <a:lstStyle/>
        <a:p>
          <a:endParaRPr lang="en-US"/>
        </a:p>
      </dgm:t>
    </dgm:pt>
    <dgm:pt modelId="{432935C9-4A6C-0E41-8E7B-11E9E7A0D455}" type="sibTrans" cxnId="{2FAE10F0-8DE3-D64D-B524-542DBEC1E922}">
      <dgm:prSet/>
      <dgm:spPr/>
      <dgm:t>
        <a:bodyPr/>
        <a:lstStyle/>
        <a:p>
          <a:endParaRPr lang="en-US" dirty="0"/>
        </a:p>
      </dgm:t>
    </dgm:pt>
    <dgm:pt modelId="{A379D6C5-4FB4-E045-A0BF-413B3BA6A84B}">
      <dgm:prSet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effectLst/>
              <a:latin typeface="+mj-lt"/>
            </a:rPr>
            <a:t>Infection of existing content by viruses that is subsequently spread to other systems</a:t>
          </a:r>
          <a:endParaRPr lang="en-US" b="1" dirty="0">
            <a:solidFill>
              <a:schemeClr val="bg1"/>
            </a:solidFill>
            <a:effectLst/>
            <a:latin typeface="+mj-lt"/>
          </a:endParaRPr>
        </a:p>
      </dgm:t>
    </dgm:pt>
    <dgm:pt modelId="{EEAEA82A-3E0A-B04A-97CE-923CB680A732}" type="parTrans" cxnId="{96C0B9A4-DC40-2145-BB81-659BF3CB032E}">
      <dgm:prSet/>
      <dgm:spPr/>
      <dgm:t>
        <a:bodyPr/>
        <a:lstStyle/>
        <a:p>
          <a:endParaRPr lang="en-US"/>
        </a:p>
      </dgm:t>
    </dgm:pt>
    <dgm:pt modelId="{0F7C3EB6-65E5-2F4D-9F39-85101018AEB8}" type="sibTrans" cxnId="{96C0B9A4-DC40-2145-BB81-659BF3CB032E}">
      <dgm:prSet/>
      <dgm:spPr/>
      <dgm:t>
        <a:bodyPr/>
        <a:lstStyle/>
        <a:p>
          <a:endParaRPr lang="en-US"/>
        </a:p>
      </dgm:t>
    </dgm:pt>
    <dgm:pt modelId="{62580E13-8082-9845-BBE4-64BC096116A8}">
      <dgm:prSet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effectLst/>
              <a:latin typeface="+mj-lt"/>
            </a:rPr>
            <a:t>Exploit of software vulnerabilities by worms or drive-by-downloads to allow the malware to replicate</a:t>
          </a:r>
          <a:endParaRPr lang="en-US" b="1" dirty="0">
            <a:solidFill>
              <a:schemeClr val="bg1"/>
            </a:solidFill>
            <a:effectLst/>
            <a:latin typeface="+mj-lt"/>
          </a:endParaRPr>
        </a:p>
      </dgm:t>
    </dgm:pt>
    <dgm:pt modelId="{4DB41095-168E-6E42-9729-6103DF00EE7C}" type="parTrans" cxnId="{2AD88ED0-F963-9D44-9437-877096668BF0}">
      <dgm:prSet/>
      <dgm:spPr/>
      <dgm:t>
        <a:bodyPr/>
        <a:lstStyle/>
        <a:p>
          <a:endParaRPr lang="en-US"/>
        </a:p>
      </dgm:t>
    </dgm:pt>
    <dgm:pt modelId="{CAD9A498-D150-BC4B-97F6-8E2097A7D6BF}" type="sibTrans" cxnId="{2AD88ED0-F963-9D44-9437-877096668BF0}">
      <dgm:prSet/>
      <dgm:spPr/>
      <dgm:t>
        <a:bodyPr/>
        <a:lstStyle/>
        <a:p>
          <a:endParaRPr lang="en-US"/>
        </a:p>
      </dgm:t>
    </dgm:pt>
    <dgm:pt modelId="{D19A4C48-1958-C748-B5F6-E379E8FE43B0}">
      <dgm:prSet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effectLst/>
              <a:latin typeface="+mj-lt"/>
            </a:rPr>
            <a:t>Social engineering attacks that convince users to bypass security mechanisms to install Trojans or to respond to phishing attacks</a:t>
          </a:r>
          <a:endParaRPr lang="en-US" b="1" dirty="0">
            <a:solidFill>
              <a:schemeClr val="bg1"/>
            </a:solidFill>
            <a:effectLst/>
            <a:latin typeface="+mj-lt"/>
          </a:endParaRPr>
        </a:p>
      </dgm:t>
    </dgm:pt>
    <dgm:pt modelId="{193F9AD7-7E61-4745-BD45-E1D801462CFA}" type="parTrans" cxnId="{124EB415-17C5-244E-8912-E3F6640C0283}">
      <dgm:prSet/>
      <dgm:spPr/>
      <dgm:t>
        <a:bodyPr/>
        <a:lstStyle/>
        <a:p>
          <a:endParaRPr lang="en-US"/>
        </a:p>
      </dgm:t>
    </dgm:pt>
    <dgm:pt modelId="{381542CA-3714-564E-84B5-034664C4A52E}" type="sibTrans" cxnId="{124EB415-17C5-244E-8912-E3F6640C0283}">
      <dgm:prSet/>
      <dgm:spPr/>
      <dgm:t>
        <a:bodyPr/>
        <a:lstStyle/>
        <a:p>
          <a:endParaRPr lang="en-US"/>
        </a:p>
      </dgm:t>
    </dgm:pt>
    <dgm:pt modelId="{61ED182A-5E66-274B-971F-81E8FD5AA91B}">
      <dgm:prSet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Payload actions performed by malware once it reaches a target system can include:</a:t>
          </a:r>
          <a:endParaRPr lang="en-US" dirty="0">
            <a:solidFill>
              <a:srgbClr val="000000"/>
            </a:solidFill>
            <a:latin typeface="+mj-lt"/>
          </a:endParaRPr>
        </a:p>
      </dgm:t>
    </dgm:pt>
    <dgm:pt modelId="{37742A7C-F950-374D-A723-5537754B3A28}" type="parTrans" cxnId="{1AA66256-9115-C646-B2BE-4A3AD63F7AF9}">
      <dgm:prSet/>
      <dgm:spPr/>
      <dgm:t>
        <a:bodyPr/>
        <a:lstStyle/>
        <a:p>
          <a:endParaRPr lang="en-US"/>
        </a:p>
      </dgm:t>
    </dgm:pt>
    <dgm:pt modelId="{A0DDDB96-9854-6646-82B3-B221ACE3196E}" type="sibTrans" cxnId="{1AA66256-9115-C646-B2BE-4A3AD63F7AF9}">
      <dgm:prSet/>
      <dgm:spPr/>
      <dgm:t>
        <a:bodyPr/>
        <a:lstStyle/>
        <a:p>
          <a:endParaRPr lang="en-US"/>
        </a:p>
      </dgm:t>
    </dgm:pt>
    <dgm:pt modelId="{C2E171B6-4103-0E4D-AB52-97DBE2C72340}">
      <dgm:prSet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Corruption of system or data files</a:t>
          </a:r>
          <a:endParaRPr lang="en-US" b="1" dirty="0">
            <a:solidFill>
              <a:srgbClr val="000000"/>
            </a:solidFill>
            <a:latin typeface="+mj-lt"/>
          </a:endParaRPr>
        </a:p>
      </dgm:t>
    </dgm:pt>
    <dgm:pt modelId="{D575A17A-7D62-914F-AD53-5A382A299105}" type="parTrans" cxnId="{D9045417-12B5-D24D-9220-C4400CB86966}">
      <dgm:prSet/>
      <dgm:spPr/>
      <dgm:t>
        <a:bodyPr/>
        <a:lstStyle/>
        <a:p>
          <a:endParaRPr lang="en-US"/>
        </a:p>
      </dgm:t>
    </dgm:pt>
    <dgm:pt modelId="{E5560B31-A47C-D845-B44F-5A2373E01543}" type="sibTrans" cxnId="{D9045417-12B5-D24D-9220-C4400CB86966}">
      <dgm:prSet/>
      <dgm:spPr/>
      <dgm:t>
        <a:bodyPr/>
        <a:lstStyle/>
        <a:p>
          <a:endParaRPr lang="en-US"/>
        </a:p>
      </dgm:t>
    </dgm:pt>
    <dgm:pt modelId="{E0D34040-2831-B841-8EF4-098CFD41F62B}">
      <dgm:prSet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Theft of service/make the system a zombie agent of attack as part of a botnet</a:t>
          </a:r>
          <a:endParaRPr lang="en-US" b="1" dirty="0">
            <a:solidFill>
              <a:srgbClr val="000000"/>
            </a:solidFill>
            <a:latin typeface="+mj-lt"/>
          </a:endParaRPr>
        </a:p>
      </dgm:t>
    </dgm:pt>
    <dgm:pt modelId="{36F1641F-23C7-C744-826D-825D0F0AF724}" type="parTrans" cxnId="{F24A7C33-4474-EF4C-B5E8-20B734E59B32}">
      <dgm:prSet/>
      <dgm:spPr/>
      <dgm:t>
        <a:bodyPr/>
        <a:lstStyle/>
        <a:p>
          <a:endParaRPr lang="en-US"/>
        </a:p>
      </dgm:t>
    </dgm:pt>
    <dgm:pt modelId="{E1ACE018-B5EC-FB4E-9519-C17F71B4BA52}" type="sibTrans" cxnId="{F24A7C33-4474-EF4C-B5E8-20B734E59B32}">
      <dgm:prSet/>
      <dgm:spPr/>
      <dgm:t>
        <a:bodyPr/>
        <a:lstStyle/>
        <a:p>
          <a:endParaRPr lang="en-US"/>
        </a:p>
      </dgm:t>
    </dgm:pt>
    <dgm:pt modelId="{9DDCB9DE-A9A0-9645-A82A-E5029ECAE440}">
      <dgm:prSet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Theft of information from the system/keylogging</a:t>
          </a:r>
          <a:endParaRPr lang="en-US" b="1" dirty="0">
            <a:solidFill>
              <a:srgbClr val="000000"/>
            </a:solidFill>
            <a:latin typeface="+mj-lt"/>
          </a:endParaRPr>
        </a:p>
      </dgm:t>
    </dgm:pt>
    <dgm:pt modelId="{5D9EA9D2-A37E-5846-9D40-3B01CCA60CBB}" type="parTrans" cxnId="{AB1D9165-FE8D-4343-9D41-8074F2314D3F}">
      <dgm:prSet/>
      <dgm:spPr/>
      <dgm:t>
        <a:bodyPr/>
        <a:lstStyle/>
        <a:p>
          <a:endParaRPr lang="en-US"/>
        </a:p>
      </dgm:t>
    </dgm:pt>
    <dgm:pt modelId="{294A1236-B1D9-8444-B74A-75AEEE2C100D}" type="sibTrans" cxnId="{AB1D9165-FE8D-4343-9D41-8074F2314D3F}">
      <dgm:prSet/>
      <dgm:spPr/>
      <dgm:t>
        <a:bodyPr/>
        <a:lstStyle/>
        <a:p>
          <a:endParaRPr lang="en-US"/>
        </a:p>
      </dgm:t>
    </dgm:pt>
    <dgm:pt modelId="{B878E496-25E1-4C4D-A8DB-898AC4514AEE}">
      <dgm:prSet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err="1" smtClean="0">
              <a:solidFill>
                <a:srgbClr val="000000"/>
              </a:solidFill>
              <a:latin typeface="+mj-lt"/>
            </a:rPr>
            <a:t>Stealthing</a:t>
          </a:r>
          <a:r>
            <a:rPr lang="en-US" b="1" dirty="0" smtClean="0">
              <a:solidFill>
                <a:srgbClr val="000000"/>
              </a:solidFill>
              <a:latin typeface="+mj-lt"/>
            </a:rPr>
            <a:t>/hiding its presence on the system</a:t>
          </a:r>
          <a:endParaRPr lang="en-US" b="1" dirty="0">
            <a:solidFill>
              <a:srgbClr val="000000"/>
            </a:solidFill>
            <a:latin typeface="+mj-lt"/>
          </a:endParaRPr>
        </a:p>
      </dgm:t>
    </dgm:pt>
    <dgm:pt modelId="{2C62600F-D821-084F-9103-A1BE038C768C}" type="parTrans" cxnId="{B9868EF3-4453-B448-B3DB-B7E61AD8AB0F}">
      <dgm:prSet/>
      <dgm:spPr/>
      <dgm:t>
        <a:bodyPr/>
        <a:lstStyle/>
        <a:p>
          <a:endParaRPr lang="en-US"/>
        </a:p>
      </dgm:t>
    </dgm:pt>
    <dgm:pt modelId="{038FB402-4BF5-1A40-ABAA-B8CA9B371B1C}" type="sibTrans" cxnId="{B9868EF3-4453-B448-B3DB-B7E61AD8AB0F}">
      <dgm:prSet/>
      <dgm:spPr/>
      <dgm:t>
        <a:bodyPr/>
        <a:lstStyle/>
        <a:p>
          <a:endParaRPr lang="en-US"/>
        </a:p>
      </dgm:t>
    </dgm:pt>
    <dgm:pt modelId="{C8B8AFBD-627E-A44A-99BD-BBE9A4D09CFE}" type="pres">
      <dgm:prSet presAssocID="{066970FE-BEA6-F248-BA16-6BBFE39827E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47146B-704F-9642-9300-69D6D6CBD721}" type="pres">
      <dgm:prSet presAssocID="{066970FE-BEA6-F248-BA16-6BBFE39827E6}" presName="dummyMaxCanvas" presStyleCnt="0">
        <dgm:presLayoutVars/>
      </dgm:prSet>
      <dgm:spPr/>
    </dgm:pt>
    <dgm:pt modelId="{FC5FD0E3-FBE9-BB4E-B9F2-7CFB5CE96A87}" type="pres">
      <dgm:prSet presAssocID="{066970FE-BEA6-F248-BA16-6BBFE39827E6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ACCE1-EF07-354C-99D4-063260E87601}" type="pres">
      <dgm:prSet presAssocID="{066970FE-BEA6-F248-BA16-6BBFE39827E6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6DF15-D0CA-DF4B-8A6D-36DEA7155168}" type="pres">
      <dgm:prSet presAssocID="{066970FE-BEA6-F248-BA16-6BBFE39827E6}" presName="TwoConn_1-2" presStyleLbl="fgAccFollowNode1" presStyleIdx="0" presStyleCnt="1" custScaleX="19835" custScaleY="353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EA7B3F-A704-2548-8220-860DDE530FE5}" type="pres">
      <dgm:prSet presAssocID="{066970FE-BEA6-F248-BA16-6BBFE39827E6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F809E-FA9A-C243-9443-B64EC18E4E96}" type="pres">
      <dgm:prSet presAssocID="{066970FE-BEA6-F248-BA16-6BBFE39827E6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220AC6-D7A0-8241-A418-DDD05CE8A7BD}" type="presOf" srcId="{B878E496-25E1-4C4D-A8DB-898AC4514AEE}" destId="{7E7F809E-FA9A-C243-9443-B64EC18E4E96}" srcOrd="1" destOrd="4" presId="urn:microsoft.com/office/officeart/2005/8/layout/vProcess5"/>
    <dgm:cxn modelId="{7C0740FD-AB1A-B94F-995A-11C57064B85E}" type="presOf" srcId="{C2E171B6-4103-0E4D-AB52-97DBE2C72340}" destId="{7E7F809E-FA9A-C243-9443-B64EC18E4E96}" srcOrd="1" destOrd="1" presId="urn:microsoft.com/office/officeart/2005/8/layout/vProcess5"/>
    <dgm:cxn modelId="{626179AE-2A7E-7545-94CA-CC1319940A12}" type="presOf" srcId="{A379D6C5-4FB4-E045-A0BF-413B3BA6A84B}" destId="{96EA7B3F-A704-2548-8220-860DDE530FE5}" srcOrd="1" destOrd="1" presId="urn:microsoft.com/office/officeart/2005/8/layout/vProcess5"/>
    <dgm:cxn modelId="{1AA66256-9115-C646-B2BE-4A3AD63F7AF9}" srcId="{066970FE-BEA6-F248-BA16-6BBFE39827E6}" destId="{61ED182A-5E66-274B-971F-81E8FD5AA91B}" srcOrd="1" destOrd="0" parTransId="{37742A7C-F950-374D-A723-5537754B3A28}" sibTransId="{A0DDDB96-9854-6646-82B3-B221ACE3196E}"/>
    <dgm:cxn modelId="{A8EB9E1D-A895-DF40-9915-410EE883C82A}" type="presOf" srcId="{066970FE-BEA6-F248-BA16-6BBFE39827E6}" destId="{C8B8AFBD-627E-A44A-99BD-BBE9A4D09CFE}" srcOrd="0" destOrd="0" presId="urn:microsoft.com/office/officeart/2005/8/layout/vProcess5"/>
    <dgm:cxn modelId="{5BC8FE7B-FBAB-DB42-807A-7D9BAA6E209C}" type="presOf" srcId="{9DDCB9DE-A9A0-9645-A82A-E5029ECAE440}" destId="{3ECACCE1-EF07-354C-99D4-063260E87601}" srcOrd="0" destOrd="3" presId="urn:microsoft.com/office/officeart/2005/8/layout/vProcess5"/>
    <dgm:cxn modelId="{5965AE87-0FB4-EA44-B5CA-1AD1FC3CA533}" type="presOf" srcId="{E0D34040-2831-B841-8EF4-098CFD41F62B}" destId="{3ECACCE1-EF07-354C-99D4-063260E87601}" srcOrd="0" destOrd="2" presId="urn:microsoft.com/office/officeart/2005/8/layout/vProcess5"/>
    <dgm:cxn modelId="{2AD88ED0-F963-9D44-9437-877096668BF0}" srcId="{1EDFE6E1-C82B-DA44-8558-141CD94721DD}" destId="{62580E13-8082-9845-BBE4-64BC096116A8}" srcOrd="1" destOrd="0" parTransId="{4DB41095-168E-6E42-9729-6103DF00EE7C}" sibTransId="{CAD9A498-D150-BC4B-97F6-8E2097A7D6BF}"/>
    <dgm:cxn modelId="{2110D174-5622-2041-B056-7B3C71290130}" type="presOf" srcId="{61ED182A-5E66-274B-971F-81E8FD5AA91B}" destId="{3ECACCE1-EF07-354C-99D4-063260E87601}" srcOrd="0" destOrd="0" presId="urn:microsoft.com/office/officeart/2005/8/layout/vProcess5"/>
    <dgm:cxn modelId="{2FAE10F0-8DE3-D64D-B524-542DBEC1E922}" srcId="{066970FE-BEA6-F248-BA16-6BBFE39827E6}" destId="{1EDFE6E1-C82B-DA44-8558-141CD94721DD}" srcOrd="0" destOrd="0" parTransId="{077E4F26-988C-BE43-91CC-2B922B07C1E8}" sibTransId="{432935C9-4A6C-0E41-8E7B-11E9E7A0D455}"/>
    <dgm:cxn modelId="{65154C14-C1C3-934B-B2F8-917D7879B7BE}" type="presOf" srcId="{9DDCB9DE-A9A0-9645-A82A-E5029ECAE440}" destId="{7E7F809E-FA9A-C243-9443-B64EC18E4E96}" srcOrd="1" destOrd="3" presId="urn:microsoft.com/office/officeart/2005/8/layout/vProcess5"/>
    <dgm:cxn modelId="{F24A7C33-4474-EF4C-B5E8-20B734E59B32}" srcId="{61ED182A-5E66-274B-971F-81E8FD5AA91B}" destId="{E0D34040-2831-B841-8EF4-098CFD41F62B}" srcOrd="1" destOrd="0" parTransId="{36F1641F-23C7-C744-826D-825D0F0AF724}" sibTransId="{E1ACE018-B5EC-FB4E-9519-C17F71B4BA52}"/>
    <dgm:cxn modelId="{40C7B5E2-E133-A640-87CA-3B650228F9D7}" type="presOf" srcId="{62580E13-8082-9845-BBE4-64BC096116A8}" destId="{96EA7B3F-A704-2548-8220-860DDE530FE5}" srcOrd="1" destOrd="2" presId="urn:microsoft.com/office/officeart/2005/8/layout/vProcess5"/>
    <dgm:cxn modelId="{296BE4F0-8860-AD4D-9E34-C36FE15BA066}" type="presOf" srcId="{1EDFE6E1-C82B-DA44-8558-141CD94721DD}" destId="{FC5FD0E3-FBE9-BB4E-B9F2-7CFB5CE96A87}" srcOrd="0" destOrd="0" presId="urn:microsoft.com/office/officeart/2005/8/layout/vProcess5"/>
    <dgm:cxn modelId="{9F3DBCDB-0EE5-9F40-A3AA-EB2EF20AE738}" type="presOf" srcId="{1EDFE6E1-C82B-DA44-8558-141CD94721DD}" destId="{96EA7B3F-A704-2548-8220-860DDE530FE5}" srcOrd="1" destOrd="0" presId="urn:microsoft.com/office/officeart/2005/8/layout/vProcess5"/>
    <dgm:cxn modelId="{124EB415-17C5-244E-8912-E3F6640C0283}" srcId="{1EDFE6E1-C82B-DA44-8558-141CD94721DD}" destId="{D19A4C48-1958-C748-B5F6-E379E8FE43B0}" srcOrd="2" destOrd="0" parTransId="{193F9AD7-7E61-4745-BD45-E1D801462CFA}" sibTransId="{381542CA-3714-564E-84B5-034664C4A52E}"/>
    <dgm:cxn modelId="{DCDE7B08-6686-1946-BC3B-D1DE2CD5EEC7}" type="presOf" srcId="{61ED182A-5E66-274B-971F-81E8FD5AA91B}" destId="{7E7F809E-FA9A-C243-9443-B64EC18E4E96}" srcOrd="1" destOrd="0" presId="urn:microsoft.com/office/officeart/2005/8/layout/vProcess5"/>
    <dgm:cxn modelId="{C39CD192-9BA8-3746-81B4-488D7C8A80BB}" type="presOf" srcId="{D19A4C48-1958-C748-B5F6-E379E8FE43B0}" destId="{FC5FD0E3-FBE9-BB4E-B9F2-7CFB5CE96A87}" srcOrd="0" destOrd="3" presId="urn:microsoft.com/office/officeart/2005/8/layout/vProcess5"/>
    <dgm:cxn modelId="{D9045417-12B5-D24D-9220-C4400CB86966}" srcId="{61ED182A-5E66-274B-971F-81E8FD5AA91B}" destId="{C2E171B6-4103-0E4D-AB52-97DBE2C72340}" srcOrd="0" destOrd="0" parTransId="{D575A17A-7D62-914F-AD53-5A382A299105}" sibTransId="{E5560B31-A47C-D845-B44F-5A2373E01543}"/>
    <dgm:cxn modelId="{679019B7-AB10-AC49-9F70-C589CED0585E}" type="presOf" srcId="{432935C9-4A6C-0E41-8E7B-11E9E7A0D455}" destId="{4536DF15-D0CA-DF4B-8A6D-36DEA7155168}" srcOrd="0" destOrd="0" presId="urn:microsoft.com/office/officeart/2005/8/layout/vProcess5"/>
    <dgm:cxn modelId="{AB1D9165-FE8D-4343-9D41-8074F2314D3F}" srcId="{61ED182A-5E66-274B-971F-81E8FD5AA91B}" destId="{9DDCB9DE-A9A0-9645-A82A-E5029ECAE440}" srcOrd="2" destOrd="0" parTransId="{5D9EA9D2-A37E-5846-9D40-3B01CCA60CBB}" sibTransId="{294A1236-B1D9-8444-B74A-75AEEE2C100D}"/>
    <dgm:cxn modelId="{47A756F0-08EF-3847-BDCC-773A48053CC2}" type="presOf" srcId="{A379D6C5-4FB4-E045-A0BF-413B3BA6A84B}" destId="{FC5FD0E3-FBE9-BB4E-B9F2-7CFB5CE96A87}" srcOrd="0" destOrd="1" presId="urn:microsoft.com/office/officeart/2005/8/layout/vProcess5"/>
    <dgm:cxn modelId="{79757A2D-BAF6-514E-AAF6-C535E59A776F}" type="presOf" srcId="{B878E496-25E1-4C4D-A8DB-898AC4514AEE}" destId="{3ECACCE1-EF07-354C-99D4-063260E87601}" srcOrd="0" destOrd="4" presId="urn:microsoft.com/office/officeart/2005/8/layout/vProcess5"/>
    <dgm:cxn modelId="{B9868EF3-4453-B448-B3DB-B7E61AD8AB0F}" srcId="{61ED182A-5E66-274B-971F-81E8FD5AA91B}" destId="{B878E496-25E1-4C4D-A8DB-898AC4514AEE}" srcOrd="3" destOrd="0" parTransId="{2C62600F-D821-084F-9103-A1BE038C768C}" sibTransId="{038FB402-4BF5-1A40-ABAA-B8CA9B371B1C}"/>
    <dgm:cxn modelId="{1AE18E1B-58EF-C040-A8D3-8D6FB5F53CFF}" type="presOf" srcId="{E0D34040-2831-B841-8EF4-098CFD41F62B}" destId="{7E7F809E-FA9A-C243-9443-B64EC18E4E96}" srcOrd="1" destOrd="2" presId="urn:microsoft.com/office/officeart/2005/8/layout/vProcess5"/>
    <dgm:cxn modelId="{F8616244-64B5-854B-A8E7-3A19587E410D}" type="presOf" srcId="{C2E171B6-4103-0E4D-AB52-97DBE2C72340}" destId="{3ECACCE1-EF07-354C-99D4-063260E87601}" srcOrd="0" destOrd="1" presId="urn:microsoft.com/office/officeart/2005/8/layout/vProcess5"/>
    <dgm:cxn modelId="{8B551158-FDA8-DF4B-A203-DE7684C4832E}" type="presOf" srcId="{D19A4C48-1958-C748-B5F6-E379E8FE43B0}" destId="{96EA7B3F-A704-2548-8220-860DDE530FE5}" srcOrd="1" destOrd="3" presId="urn:microsoft.com/office/officeart/2005/8/layout/vProcess5"/>
    <dgm:cxn modelId="{6A028CF3-70A4-8B44-AE04-AD8B9750DF83}" type="presOf" srcId="{62580E13-8082-9845-BBE4-64BC096116A8}" destId="{FC5FD0E3-FBE9-BB4E-B9F2-7CFB5CE96A87}" srcOrd="0" destOrd="2" presId="urn:microsoft.com/office/officeart/2005/8/layout/vProcess5"/>
    <dgm:cxn modelId="{96C0B9A4-DC40-2145-BB81-659BF3CB032E}" srcId="{1EDFE6E1-C82B-DA44-8558-141CD94721DD}" destId="{A379D6C5-4FB4-E045-A0BF-413B3BA6A84B}" srcOrd="0" destOrd="0" parTransId="{EEAEA82A-3E0A-B04A-97CE-923CB680A732}" sibTransId="{0F7C3EB6-65E5-2F4D-9F39-85101018AEB8}"/>
    <dgm:cxn modelId="{AE4EA77B-26BA-A440-AC56-E1FEE844F828}" type="presParOf" srcId="{C8B8AFBD-627E-A44A-99BD-BBE9A4D09CFE}" destId="{0C47146B-704F-9642-9300-69D6D6CBD721}" srcOrd="0" destOrd="0" presId="urn:microsoft.com/office/officeart/2005/8/layout/vProcess5"/>
    <dgm:cxn modelId="{C54D5622-C185-9941-9167-7F35FF9FC6A2}" type="presParOf" srcId="{C8B8AFBD-627E-A44A-99BD-BBE9A4D09CFE}" destId="{FC5FD0E3-FBE9-BB4E-B9F2-7CFB5CE96A87}" srcOrd="1" destOrd="0" presId="urn:microsoft.com/office/officeart/2005/8/layout/vProcess5"/>
    <dgm:cxn modelId="{DA969CC7-6041-DF4E-8912-27399E10FCB4}" type="presParOf" srcId="{C8B8AFBD-627E-A44A-99BD-BBE9A4D09CFE}" destId="{3ECACCE1-EF07-354C-99D4-063260E87601}" srcOrd="2" destOrd="0" presId="urn:microsoft.com/office/officeart/2005/8/layout/vProcess5"/>
    <dgm:cxn modelId="{3D90427C-EEA1-0F4C-9AE8-36050F218436}" type="presParOf" srcId="{C8B8AFBD-627E-A44A-99BD-BBE9A4D09CFE}" destId="{4536DF15-D0CA-DF4B-8A6D-36DEA7155168}" srcOrd="3" destOrd="0" presId="urn:microsoft.com/office/officeart/2005/8/layout/vProcess5"/>
    <dgm:cxn modelId="{7967F6D5-6CD9-CD46-A631-8D424D396BC6}" type="presParOf" srcId="{C8B8AFBD-627E-A44A-99BD-BBE9A4D09CFE}" destId="{96EA7B3F-A704-2548-8220-860DDE530FE5}" srcOrd="4" destOrd="0" presId="urn:microsoft.com/office/officeart/2005/8/layout/vProcess5"/>
    <dgm:cxn modelId="{443779EF-5EC6-1D4B-941C-277A7ACDE4AD}" type="presParOf" srcId="{C8B8AFBD-627E-A44A-99BD-BBE9A4D09CFE}" destId="{7E7F809E-FA9A-C243-9443-B64EC18E4E96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645E09-60FE-E840-912B-2FDF7E021578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79C231-9F56-CF4B-B68C-08A7EFBF47C8}">
      <dgm:prSet phldrT="[Text]" custT="1"/>
      <dgm:spPr/>
      <dgm:t>
        <a:bodyPr/>
        <a:lstStyle/>
        <a:p>
          <a:r>
            <a:rPr lang="en-US" sz="1600" b="1" i="0" dirty="0" smtClean="0"/>
            <a:t>Politically motivated attackers</a:t>
          </a:r>
          <a:endParaRPr lang="en-US" sz="1600" b="1" i="0" dirty="0"/>
        </a:p>
      </dgm:t>
    </dgm:pt>
    <dgm:pt modelId="{413144AE-3BD5-7440-8BED-46BABAE97B8C}" type="parTrans" cxnId="{BBD87B52-718D-B341-BE35-599245BB6201}">
      <dgm:prSet/>
      <dgm:spPr/>
      <dgm:t>
        <a:bodyPr/>
        <a:lstStyle/>
        <a:p>
          <a:endParaRPr lang="en-US"/>
        </a:p>
      </dgm:t>
    </dgm:pt>
    <dgm:pt modelId="{C4EBAD14-D360-3446-A767-B8C8EF7E077A}" type="sibTrans" cxnId="{BBD87B52-718D-B341-BE35-599245BB6201}">
      <dgm:prSet/>
      <dgm:spPr/>
      <dgm:t>
        <a:bodyPr/>
        <a:lstStyle/>
        <a:p>
          <a:endParaRPr lang="en-US"/>
        </a:p>
      </dgm:t>
    </dgm:pt>
    <dgm:pt modelId="{184E39B6-906E-0641-8B0A-2ACCB080C5DE}">
      <dgm:prSet custT="1"/>
      <dgm:spPr/>
      <dgm:t>
        <a:bodyPr/>
        <a:lstStyle/>
        <a:p>
          <a:r>
            <a:rPr lang="en-US" sz="1600" b="1" i="0" dirty="0" smtClean="0"/>
            <a:t>Criminals</a:t>
          </a:r>
        </a:p>
      </dgm:t>
    </dgm:pt>
    <dgm:pt modelId="{B9D9D864-AB41-264B-ACC4-51EB4D11B3FE}" type="parTrans" cxnId="{56E17D15-9709-AB4D-9CCF-6BCC78B0CD60}">
      <dgm:prSet/>
      <dgm:spPr/>
      <dgm:t>
        <a:bodyPr/>
        <a:lstStyle/>
        <a:p>
          <a:endParaRPr lang="en-US"/>
        </a:p>
      </dgm:t>
    </dgm:pt>
    <dgm:pt modelId="{26085DB4-1F80-5642-A25E-21F519FD95D1}" type="sibTrans" cxnId="{56E17D15-9709-AB4D-9CCF-6BCC78B0CD60}">
      <dgm:prSet/>
      <dgm:spPr/>
      <dgm:t>
        <a:bodyPr/>
        <a:lstStyle/>
        <a:p>
          <a:endParaRPr lang="en-US"/>
        </a:p>
      </dgm:t>
    </dgm:pt>
    <dgm:pt modelId="{C0761C54-E711-4D4A-9CEE-53BE5AB43879}">
      <dgm:prSet custT="1"/>
      <dgm:spPr/>
      <dgm:t>
        <a:bodyPr/>
        <a:lstStyle/>
        <a:p>
          <a:r>
            <a:rPr lang="en-US" sz="1600" b="1" i="0" dirty="0" smtClean="0"/>
            <a:t>Organized crime</a:t>
          </a:r>
        </a:p>
      </dgm:t>
    </dgm:pt>
    <dgm:pt modelId="{95CEEC57-BF66-4F43-B6A4-A0AC6991F114}" type="parTrans" cxnId="{2828EEF3-3B9A-4C4B-A0BC-2B837D4002C9}">
      <dgm:prSet/>
      <dgm:spPr/>
      <dgm:t>
        <a:bodyPr/>
        <a:lstStyle/>
        <a:p>
          <a:endParaRPr lang="en-US"/>
        </a:p>
      </dgm:t>
    </dgm:pt>
    <dgm:pt modelId="{3164A6BA-5757-0B4B-AC84-EC68A8CD3227}" type="sibTrans" cxnId="{2828EEF3-3B9A-4C4B-A0BC-2B837D4002C9}">
      <dgm:prSet/>
      <dgm:spPr/>
      <dgm:t>
        <a:bodyPr/>
        <a:lstStyle/>
        <a:p>
          <a:endParaRPr lang="en-US"/>
        </a:p>
      </dgm:t>
    </dgm:pt>
    <dgm:pt modelId="{C95CAF38-288E-FC47-81B2-EA67AC088437}">
      <dgm:prSet custT="1"/>
      <dgm:spPr/>
      <dgm:t>
        <a:bodyPr/>
        <a:lstStyle/>
        <a:p>
          <a:r>
            <a:rPr lang="en-US" sz="1600" b="1" i="0" dirty="0" smtClean="0"/>
            <a:t>Organizations that sell their services to companies and nations</a:t>
          </a:r>
        </a:p>
      </dgm:t>
    </dgm:pt>
    <dgm:pt modelId="{427132C0-8160-BA43-8F68-3548194CDB79}" type="parTrans" cxnId="{FA0C2C61-EBC7-8948-AAD7-B6BE74E33F26}">
      <dgm:prSet/>
      <dgm:spPr/>
      <dgm:t>
        <a:bodyPr/>
        <a:lstStyle/>
        <a:p>
          <a:endParaRPr lang="en-US"/>
        </a:p>
      </dgm:t>
    </dgm:pt>
    <dgm:pt modelId="{257B10A3-4062-924C-AB49-07C907613012}" type="sibTrans" cxnId="{FA0C2C61-EBC7-8948-AAD7-B6BE74E33F26}">
      <dgm:prSet/>
      <dgm:spPr/>
      <dgm:t>
        <a:bodyPr/>
        <a:lstStyle/>
        <a:p>
          <a:endParaRPr lang="en-US"/>
        </a:p>
      </dgm:t>
    </dgm:pt>
    <dgm:pt modelId="{47F5707C-6AE1-3342-9DE4-F67E6FB1789D}">
      <dgm:prSet custT="1"/>
      <dgm:spPr/>
      <dgm:t>
        <a:bodyPr/>
        <a:lstStyle/>
        <a:p>
          <a:r>
            <a:rPr lang="en-US" sz="1600" b="1" i="0" dirty="0" smtClean="0"/>
            <a:t>National government agencies</a:t>
          </a:r>
        </a:p>
      </dgm:t>
    </dgm:pt>
    <dgm:pt modelId="{58F7177C-CBAC-3D45-A044-F0093883DE8A}" type="parTrans" cxnId="{D493CB37-7BB5-FB4B-A5C2-4EAC127D880F}">
      <dgm:prSet/>
      <dgm:spPr/>
      <dgm:t>
        <a:bodyPr/>
        <a:lstStyle/>
        <a:p>
          <a:endParaRPr lang="en-US"/>
        </a:p>
      </dgm:t>
    </dgm:pt>
    <dgm:pt modelId="{4A4D01F6-4422-2E44-A1F7-4E0CC125739F}" type="sibTrans" cxnId="{D493CB37-7BB5-FB4B-A5C2-4EAC127D880F}">
      <dgm:prSet/>
      <dgm:spPr/>
      <dgm:t>
        <a:bodyPr/>
        <a:lstStyle/>
        <a:p>
          <a:endParaRPr lang="en-US"/>
        </a:p>
      </dgm:t>
    </dgm:pt>
    <dgm:pt modelId="{2438AD9D-C31E-F44D-B449-4C106BD101BD}" type="pres">
      <dgm:prSet presAssocID="{DD645E09-60FE-E840-912B-2FDF7E02157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5612A0-DE86-E142-BC0C-7EAA94A75B03}" type="pres">
      <dgm:prSet presAssocID="{4479C231-9F56-CF4B-B68C-08A7EFBF47C8}" presName="Name5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554A4-D569-D34B-8164-39487EF76DBE}" type="pres">
      <dgm:prSet presAssocID="{C4EBAD14-D360-3446-A767-B8C8EF7E077A}" presName="space" presStyleCnt="0"/>
      <dgm:spPr/>
    </dgm:pt>
    <dgm:pt modelId="{9E816322-7A2F-434E-84A4-43E5E9550FE9}" type="pres">
      <dgm:prSet presAssocID="{184E39B6-906E-0641-8B0A-2ACCB080C5DE}" presName="Name5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C5E911-9558-F243-B818-5C20B4947984}" type="pres">
      <dgm:prSet presAssocID="{26085DB4-1F80-5642-A25E-21F519FD95D1}" presName="space" presStyleCnt="0"/>
      <dgm:spPr/>
    </dgm:pt>
    <dgm:pt modelId="{00B567D1-99ED-BD4D-A850-53823C14A7CF}" type="pres">
      <dgm:prSet presAssocID="{C0761C54-E711-4D4A-9CEE-53BE5AB43879}" presName="Name5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ECD5EC-3A4A-E145-BE6B-007234E973B1}" type="pres">
      <dgm:prSet presAssocID="{3164A6BA-5757-0B4B-AC84-EC68A8CD3227}" presName="space" presStyleCnt="0"/>
      <dgm:spPr/>
    </dgm:pt>
    <dgm:pt modelId="{9BD753D9-7681-4E42-B1E9-214B91FB2F80}" type="pres">
      <dgm:prSet presAssocID="{C95CAF38-288E-FC47-81B2-EA67AC088437}" presName="Name5" presStyleLbl="vennNode1" presStyleIdx="3" presStyleCnt="5" custScaleX="1187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66A2C5-0A85-8B46-8CFD-02A161EE55A5}" type="pres">
      <dgm:prSet presAssocID="{257B10A3-4062-924C-AB49-07C907613012}" presName="space" presStyleCnt="0"/>
      <dgm:spPr/>
    </dgm:pt>
    <dgm:pt modelId="{007BE1A6-EF54-4742-846C-1FA69F19FF0E}" type="pres">
      <dgm:prSet presAssocID="{47F5707C-6AE1-3342-9DE4-F67E6FB1789D}" presName="Nam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93CB37-7BB5-FB4B-A5C2-4EAC127D880F}" srcId="{DD645E09-60FE-E840-912B-2FDF7E021578}" destId="{47F5707C-6AE1-3342-9DE4-F67E6FB1789D}" srcOrd="4" destOrd="0" parTransId="{58F7177C-CBAC-3D45-A044-F0093883DE8A}" sibTransId="{4A4D01F6-4422-2E44-A1F7-4E0CC125739F}"/>
    <dgm:cxn modelId="{A194C374-1F30-0F4C-9D6C-FBA6142800C8}" type="presOf" srcId="{47F5707C-6AE1-3342-9DE4-F67E6FB1789D}" destId="{007BE1A6-EF54-4742-846C-1FA69F19FF0E}" srcOrd="0" destOrd="0" presId="urn:microsoft.com/office/officeart/2005/8/layout/venn3"/>
    <dgm:cxn modelId="{9276AEA0-6884-AB45-904B-22BEBE2258BF}" type="presOf" srcId="{DD645E09-60FE-E840-912B-2FDF7E021578}" destId="{2438AD9D-C31E-F44D-B449-4C106BD101BD}" srcOrd="0" destOrd="0" presId="urn:microsoft.com/office/officeart/2005/8/layout/venn3"/>
    <dgm:cxn modelId="{17A3EE47-0D52-DD46-88BA-D1B5D99A8E7C}" type="presOf" srcId="{4479C231-9F56-CF4B-B68C-08A7EFBF47C8}" destId="{365612A0-DE86-E142-BC0C-7EAA94A75B03}" srcOrd="0" destOrd="0" presId="urn:microsoft.com/office/officeart/2005/8/layout/venn3"/>
    <dgm:cxn modelId="{BBD87B52-718D-B341-BE35-599245BB6201}" srcId="{DD645E09-60FE-E840-912B-2FDF7E021578}" destId="{4479C231-9F56-CF4B-B68C-08A7EFBF47C8}" srcOrd="0" destOrd="0" parTransId="{413144AE-3BD5-7440-8BED-46BABAE97B8C}" sibTransId="{C4EBAD14-D360-3446-A767-B8C8EF7E077A}"/>
    <dgm:cxn modelId="{5D5DCB9C-FA3F-414A-B73E-889F37A71687}" type="presOf" srcId="{184E39B6-906E-0641-8B0A-2ACCB080C5DE}" destId="{9E816322-7A2F-434E-84A4-43E5E9550FE9}" srcOrd="0" destOrd="0" presId="urn:microsoft.com/office/officeart/2005/8/layout/venn3"/>
    <dgm:cxn modelId="{56E17D15-9709-AB4D-9CCF-6BCC78B0CD60}" srcId="{DD645E09-60FE-E840-912B-2FDF7E021578}" destId="{184E39B6-906E-0641-8B0A-2ACCB080C5DE}" srcOrd="1" destOrd="0" parTransId="{B9D9D864-AB41-264B-ACC4-51EB4D11B3FE}" sibTransId="{26085DB4-1F80-5642-A25E-21F519FD95D1}"/>
    <dgm:cxn modelId="{34850BEC-4F03-204E-9AE5-6C00FB65C3AB}" type="presOf" srcId="{C95CAF38-288E-FC47-81B2-EA67AC088437}" destId="{9BD753D9-7681-4E42-B1E9-214B91FB2F80}" srcOrd="0" destOrd="0" presId="urn:microsoft.com/office/officeart/2005/8/layout/venn3"/>
    <dgm:cxn modelId="{863938AA-28E0-A844-BC56-BEDD4971F9C1}" type="presOf" srcId="{C0761C54-E711-4D4A-9CEE-53BE5AB43879}" destId="{00B567D1-99ED-BD4D-A850-53823C14A7CF}" srcOrd="0" destOrd="0" presId="urn:microsoft.com/office/officeart/2005/8/layout/venn3"/>
    <dgm:cxn modelId="{FA0C2C61-EBC7-8948-AAD7-B6BE74E33F26}" srcId="{DD645E09-60FE-E840-912B-2FDF7E021578}" destId="{C95CAF38-288E-FC47-81B2-EA67AC088437}" srcOrd="3" destOrd="0" parTransId="{427132C0-8160-BA43-8F68-3548194CDB79}" sibTransId="{257B10A3-4062-924C-AB49-07C907613012}"/>
    <dgm:cxn modelId="{2828EEF3-3B9A-4C4B-A0BC-2B837D4002C9}" srcId="{DD645E09-60FE-E840-912B-2FDF7E021578}" destId="{C0761C54-E711-4D4A-9CEE-53BE5AB43879}" srcOrd="2" destOrd="0" parTransId="{95CEEC57-BF66-4F43-B6A4-A0AC6991F114}" sibTransId="{3164A6BA-5757-0B4B-AC84-EC68A8CD3227}"/>
    <dgm:cxn modelId="{02F82CF4-CFE1-B54A-8C0F-1264E0B55FAC}" type="presParOf" srcId="{2438AD9D-C31E-F44D-B449-4C106BD101BD}" destId="{365612A0-DE86-E142-BC0C-7EAA94A75B03}" srcOrd="0" destOrd="0" presId="urn:microsoft.com/office/officeart/2005/8/layout/venn3"/>
    <dgm:cxn modelId="{A4CE71A5-DE66-5540-B515-A42591F9450C}" type="presParOf" srcId="{2438AD9D-C31E-F44D-B449-4C106BD101BD}" destId="{E7B554A4-D569-D34B-8164-39487EF76DBE}" srcOrd="1" destOrd="0" presId="urn:microsoft.com/office/officeart/2005/8/layout/venn3"/>
    <dgm:cxn modelId="{CA3A02B2-FE8A-0547-A26F-18278619F1C9}" type="presParOf" srcId="{2438AD9D-C31E-F44D-B449-4C106BD101BD}" destId="{9E816322-7A2F-434E-84A4-43E5E9550FE9}" srcOrd="2" destOrd="0" presId="urn:microsoft.com/office/officeart/2005/8/layout/venn3"/>
    <dgm:cxn modelId="{684CC244-149C-A545-8400-F5A0D9C02C03}" type="presParOf" srcId="{2438AD9D-C31E-F44D-B449-4C106BD101BD}" destId="{8FC5E911-9558-F243-B818-5C20B4947984}" srcOrd="3" destOrd="0" presId="urn:microsoft.com/office/officeart/2005/8/layout/venn3"/>
    <dgm:cxn modelId="{8F88BAF5-5944-4D42-9A29-89E0701C3A79}" type="presParOf" srcId="{2438AD9D-C31E-F44D-B449-4C106BD101BD}" destId="{00B567D1-99ED-BD4D-A850-53823C14A7CF}" srcOrd="4" destOrd="0" presId="urn:microsoft.com/office/officeart/2005/8/layout/venn3"/>
    <dgm:cxn modelId="{5D5CBDCC-2CFC-CE49-8F5F-F2810FE9F5DF}" type="presParOf" srcId="{2438AD9D-C31E-F44D-B449-4C106BD101BD}" destId="{15ECD5EC-3A4A-E145-BE6B-007234E973B1}" srcOrd="5" destOrd="0" presId="urn:microsoft.com/office/officeart/2005/8/layout/venn3"/>
    <dgm:cxn modelId="{309E4D63-AF01-3642-8D96-C3C94D4C8527}" type="presParOf" srcId="{2438AD9D-C31E-F44D-B449-4C106BD101BD}" destId="{9BD753D9-7681-4E42-B1E9-214B91FB2F80}" srcOrd="6" destOrd="0" presId="urn:microsoft.com/office/officeart/2005/8/layout/venn3"/>
    <dgm:cxn modelId="{1707C8BE-CA02-1F4A-B851-2B45FA23584D}" type="presParOf" srcId="{2438AD9D-C31E-F44D-B449-4C106BD101BD}" destId="{5F66A2C5-0A85-8B46-8CFD-02A161EE55A5}" srcOrd="7" destOrd="0" presId="urn:microsoft.com/office/officeart/2005/8/layout/venn3"/>
    <dgm:cxn modelId="{013216AA-CE20-DA46-BE75-47E04CDED4F5}" type="presParOf" srcId="{2438AD9D-C31E-F44D-B449-4C106BD101BD}" destId="{007BE1A6-EF54-4742-846C-1FA69F19FF0E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A3E69D-53F2-394B-BAB6-FBACD1D1DE5C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D3A51-5340-B643-8343-8B860CBF3989}">
      <dgm:prSet/>
      <dgm:spPr/>
      <dgm:t>
        <a:bodyPr/>
        <a:lstStyle/>
        <a:p>
          <a:pPr rtl="0"/>
          <a:r>
            <a:rPr lang="en-US" dirty="0" smtClean="0"/>
            <a:t>Advanced</a:t>
          </a:r>
          <a:endParaRPr lang="en-US" dirty="0"/>
        </a:p>
      </dgm:t>
    </dgm:pt>
    <dgm:pt modelId="{C2149F62-2D19-5E4B-BF4F-BA71242A7856}" type="parTrans" cxnId="{08A2AA8E-B5AA-114B-9F5F-CADDE2CB3B43}">
      <dgm:prSet/>
      <dgm:spPr/>
      <dgm:t>
        <a:bodyPr/>
        <a:lstStyle/>
        <a:p>
          <a:endParaRPr lang="en-US"/>
        </a:p>
      </dgm:t>
    </dgm:pt>
    <dgm:pt modelId="{CA6B7D27-68A2-E442-A986-9BFD8DCF8529}" type="sibTrans" cxnId="{08A2AA8E-B5AA-114B-9F5F-CADDE2CB3B43}">
      <dgm:prSet/>
      <dgm:spPr/>
      <dgm:t>
        <a:bodyPr/>
        <a:lstStyle/>
        <a:p>
          <a:endParaRPr lang="en-US"/>
        </a:p>
      </dgm:t>
    </dgm:pt>
    <dgm:pt modelId="{3CA436CE-D1B9-E24B-8481-7CAC53EAB9A6}">
      <dgm:prSet/>
      <dgm:spPr/>
      <dgm:t>
        <a:bodyPr/>
        <a:lstStyle/>
        <a:p>
          <a:pPr rtl="0"/>
          <a:r>
            <a:rPr lang="en-US" dirty="0" smtClean="0"/>
            <a:t>Used by the attackers of a wide variety of intrusion technologies and malware including the development of custom malware if required</a:t>
          </a:r>
          <a:endParaRPr lang="en-US" dirty="0"/>
        </a:p>
      </dgm:t>
    </dgm:pt>
    <dgm:pt modelId="{3A147FD3-CA76-B340-AE74-A540641A86C8}" type="parTrans" cxnId="{9542FA3D-679E-E041-9F89-369ABC5CBD20}">
      <dgm:prSet/>
      <dgm:spPr/>
      <dgm:t>
        <a:bodyPr/>
        <a:lstStyle/>
        <a:p>
          <a:endParaRPr lang="en-US"/>
        </a:p>
      </dgm:t>
    </dgm:pt>
    <dgm:pt modelId="{3AE1031D-302C-E549-B1CD-1458CB531B65}" type="sibTrans" cxnId="{9542FA3D-679E-E041-9F89-369ABC5CBD20}">
      <dgm:prSet/>
      <dgm:spPr/>
      <dgm:t>
        <a:bodyPr/>
        <a:lstStyle/>
        <a:p>
          <a:endParaRPr lang="en-US"/>
        </a:p>
      </dgm:t>
    </dgm:pt>
    <dgm:pt modelId="{B6ED2587-C1E5-CC4D-88A6-2D520D88E5CD}">
      <dgm:prSet/>
      <dgm:spPr/>
      <dgm:t>
        <a:bodyPr/>
        <a:lstStyle/>
        <a:p>
          <a:pPr rtl="0"/>
          <a:r>
            <a:rPr lang="en-US" dirty="0" smtClean="0"/>
            <a:t>The individual components may not necessarily be technically advanced but are carefully selected to suit the chosen target</a:t>
          </a:r>
          <a:endParaRPr lang="en-US" dirty="0"/>
        </a:p>
      </dgm:t>
    </dgm:pt>
    <dgm:pt modelId="{681FF8FA-9B54-6D44-9359-4C2E98FD8407}" type="parTrans" cxnId="{A74DE33E-0BDC-BF42-B902-2CDFAC163CC0}">
      <dgm:prSet/>
      <dgm:spPr/>
      <dgm:t>
        <a:bodyPr/>
        <a:lstStyle/>
        <a:p>
          <a:endParaRPr lang="en-US"/>
        </a:p>
      </dgm:t>
    </dgm:pt>
    <dgm:pt modelId="{D3F6BBA6-E059-7A4A-981D-B10C445881C9}" type="sibTrans" cxnId="{A74DE33E-0BDC-BF42-B902-2CDFAC163CC0}">
      <dgm:prSet/>
      <dgm:spPr/>
      <dgm:t>
        <a:bodyPr/>
        <a:lstStyle/>
        <a:p>
          <a:endParaRPr lang="en-US"/>
        </a:p>
      </dgm:t>
    </dgm:pt>
    <dgm:pt modelId="{0A88A7AF-0374-8B46-906D-512659115FC0}">
      <dgm:prSet/>
      <dgm:spPr/>
      <dgm:t>
        <a:bodyPr/>
        <a:lstStyle/>
        <a:p>
          <a:pPr rtl="0"/>
          <a:r>
            <a:rPr lang="en-US" dirty="0" smtClean="0"/>
            <a:t>Persistent</a:t>
          </a:r>
          <a:endParaRPr lang="en-US" dirty="0"/>
        </a:p>
      </dgm:t>
    </dgm:pt>
    <dgm:pt modelId="{557C851F-055E-AF49-8078-53CA0E52DD02}" type="parTrans" cxnId="{626494F5-77BC-DA46-9EDD-50B0B8116231}">
      <dgm:prSet/>
      <dgm:spPr/>
      <dgm:t>
        <a:bodyPr/>
        <a:lstStyle/>
        <a:p>
          <a:endParaRPr lang="en-US"/>
        </a:p>
      </dgm:t>
    </dgm:pt>
    <dgm:pt modelId="{C2FB217E-FD39-414B-B73C-CA2BDB32EE91}" type="sibTrans" cxnId="{626494F5-77BC-DA46-9EDD-50B0B8116231}">
      <dgm:prSet/>
      <dgm:spPr/>
      <dgm:t>
        <a:bodyPr/>
        <a:lstStyle/>
        <a:p>
          <a:endParaRPr lang="en-US"/>
        </a:p>
      </dgm:t>
    </dgm:pt>
    <dgm:pt modelId="{6E4A29CA-1B8C-3C4D-81AE-C381E0978AF9}">
      <dgm:prSet/>
      <dgm:spPr/>
      <dgm:t>
        <a:bodyPr/>
        <a:lstStyle/>
        <a:p>
          <a:pPr rtl="0"/>
          <a:r>
            <a:rPr lang="en-US" dirty="0" smtClean="0"/>
            <a:t>Determined application of the attacks over an extended period against the chosen target in order to maximize the chance of success</a:t>
          </a:r>
          <a:endParaRPr lang="en-US" dirty="0"/>
        </a:p>
      </dgm:t>
    </dgm:pt>
    <dgm:pt modelId="{D13AA011-0421-9242-BB67-F3F0DD646F55}" type="parTrans" cxnId="{A79069C4-8DA2-3043-BC87-E4A0AF0FE3FC}">
      <dgm:prSet/>
      <dgm:spPr/>
      <dgm:t>
        <a:bodyPr/>
        <a:lstStyle/>
        <a:p>
          <a:endParaRPr lang="en-US"/>
        </a:p>
      </dgm:t>
    </dgm:pt>
    <dgm:pt modelId="{4B419F2F-5C8C-834C-B1D2-8DEEADA09C2D}" type="sibTrans" cxnId="{A79069C4-8DA2-3043-BC87-E4A0AF0FE3FC}">
      <dgm:prSet/>
      <dgm:spPr/>
      <dgm:t>
        <a:bodyPr/>
        <a:lstStyle/>
        <a:p>
          <a:endParaRPr lang="en-US"/>
        </a:p>
      </dgm:t>
    </dgm:pt>
    <dgm:pt modelId="{4FF23A1B-5410-1C4E-8E50-5C498C09101B}">
      <dgm:prSet/>
      <dgm:spPr/>
      <dgm:t>
        <a:bodyPr/>
        <a:lstStyle/>
        <a:p>
          <a:pPr rtl="0"/>
          <a:r>
            <a:rPr lang="en-US" dirty="0" smtClean="0"/>
            <a:t>A variety of attacks may be progressively applied until the target is compromised</a:t>
          </a:r>
          <a:endParaRPr lang="en-US" dirty="0"/>
        </a:p>
      </dgm:t>
    </dgm:pt>
    <dgm:pt modelId="{ADF25711-F1A7-3546-8BC8-8ADC9CB76D6C}" type="parTrans" cxnId="{F274ADE1-8AC1-2344-B589-F5F26B199693}">
      <dgm:prSet/>
      <dgm:spPr/>
      <dgm:t>
        <a:bodyPr/>
        <a:lstStyle/>
        <a:p>
          <a:endParaRPr lang="en-US"/>
        </a:p>
      </dgm:t>
    </dgm:pt>
    <dgm:pt modelId="{AAC1A7AF-6D59-704E-B253-97A8037D1E57}" type="sibTrans" cxnId="{F274ADE1-8AC1-2344-B589-F5F26B199693}">
      <dgm:prSet/>
      <dgm:spPr/>
      <dgm:t>
        <a:bodyPr/>
        <a:lstStyle/>
        <a:p>
          <a:endParaRPr lang="en-US"/>
        </a:p>
      </dgm:t>
    </dgm:pt>
    <dgm:pt modelId="{8C0E7C4C-6E76-EF45-AC75-FF3EEF3FBAB5}">
      <dgm:prSet/>
      <dgm:spPr/>
      <dgm:t>
        <a:bodyPr/>
        <a:lstStyle/>
        <a:p>
          <a:pPr rtl="0"/>
          <a:r>
            <a:rPr lang="en-US" dirty="0" smtClean="0"/>
            <a:t>Threats</a:t>
          </a:r>
          <a:endParaRPr lang="en-US" dirty="0"/>
        </a:p>
      </dgm:t>
    </dgm:pt>
    <dgm:pt modelId="{352A1F0B-6B64-6841-B43A-4BA65BC0DB42}" type="parTrans" cxnId="{A839E688-4243-F64F-A6A1-F1B84F0DD5CC}">
      <dgm:prSet/>
      <dgm:spPr/>
      <dgm:t>
        <a:bodyPr/>
        <a:lstStyle/>
        <a:p>
          <a:endParaRPr lang="en-US"/>
        </a:p>
      </dgm:t>
    </dgm:pt>
    <dgm:pt modelId="{BBF003AA-7406-3645-922E-9FDB0755CFE9}" type="sibTrans" cxnId="{A839E688-4243-F64F-A6A1-F1B84F0DD5CC}">
      <dgm:prSet/>
      <dgm:spPr/>
      <dgm:t>
        <a:bodyPr/>
        <a:lstStyle/>
        <a:p>
          <a:endParaRPr lang="en-US"/>
        </a:p>
      </dgm:t>
    </dgm:pt>
    <dgm:pt modelId="{BB54007A-11C9-2141-91E5-FE7FF25D66A2}">
      <dgm:prSet/>
      <dgm:spPr/>
      <dgm:t>
        <a:bodyPr/>
        <a:lstStyle/>
        <a:p>
          <a:pPr rtl="0"/>
          <a:r>
            <a:rPr lang="en-US" dirty="0" smtClean="0"/>
            <a:t>Threats to the selected targets as a result of the organized, capable, and well-funded attackers intent to compromise the specifically chosen targets</a:t>
          </a:r>
          <a:endParaRPr lang="en-US" dirty="0"/>
        </a:p>
      </dgm:t>
    </dgm:pt>
    <dgm:pt modelId="{9803FEB2-F9EE-F74D-8891-AB5CDF77CFE8}" type="parTrans" cxnId="{5FF5E523-9BED-8E45-A314-EFB8AC301880}">
      <dgm:prSet/>
      <dgm:spPr/>
      <dgm:t>
        <a:bodyPr/>
        <a:lstStyle/>
        <a:p>
          <a:endParaRPr lang="en-US"/>
        </a:p>
      </dgm:t>
    </dgm:pt>
    <dgm:pt modelId="{F6F19079-48DC-F641-A782-D99119A5DBB0}" type="sibTrans" cxnId="{5FF5E523-9BED-8E45-A314-EFB8AC301880}">
      <dgm:prSet/>
      <dgm:spPr/>
      <dgm:t>
        <a:bodyPr/>
        <a:lstStyle/>
        <a:p>
          <a:endParaRPr lang="en-US"/>
        </a:p>
      </dgm:t>
    </dgm:pt>
    <dgm:pt modelId="{AA2A83ED-76F5-7E45-B874-F61D52A1A299}">
      <dgm:prSet/>
      <dgm:spPr/>
      <dgm:t>
        <a:bodyPr/>
        <a:lstStyle/>
        <a:p>
          <a:pPr rtl="0"/>
          <a:r>
            <a:rPr lang="en-US" dirty="0" smtClean="0"/>
            <a:t>The active involvement of people in the process greatly raises the threat level from that due to automated attacks tools, and also the likelihood of successful attacks</a:t>
          </a:r>
          <a:endParaRPr lang="en-US" dirty="0"/>
        </a:p>
      </dgm:t>
    </dgm:pt>
    <dgm:pt modelId="{EC275140-324B-924D-A2B9-B130BA705461}" type="parTrans" cxnId="{65800F0E-7C98-7B4C-A6B0-EC2801A6CA2B}">
      <dgm:prSet/>
      <dgm:spPr/>
      <dgm:t>
        <a:bodyPr/>
        <a:lstStyle/>
        <a:p>
          <a:endParaRPr lang="en-US"/>
        </a:p>
      </dgm:t>
    </dgm:pt>
    <dgm:pt modelId="{61E5E567-1F9C-8841-B9D9-3CCDEBDD1716}" type="sibTrans" cxnId="{65800F0E-7C98-7B4C-A6B0-EC2801A6CA2B}">
      <dgm:prSet/>
      <dgm:spPr/>
      <dgm:t>
        <a:bodyPr/>
        <a:lstStyle/>
        <a:p>
          <a:endParaRPr lang="en-US"/>
        </a:p>
      </dgm:t>
    </dgm:pt>
    <dgm:pt modelId="{CA10EAC4-2EAF-5247-9ECF-64CBC8E4E7D2}" type="pres">
      <dgm:prSet presAssocID="{6DA3E69D-53F2-394B-BAB6-FBACD1D1DE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288826-63A0-1441-9E9D-631DD7B384D9}" type="pres">
      <dgm:prSet presAssocID="{E2FD3A51-5340-B643-8343-8B860CBF398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AD606-85C1-2249-86F0-2CF0B3E6F71A}" type="pres">
      <dgm:prSet presAssocID="{E2FD3A51-5340-B643-8343-8B860CBF398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B6E487-2F39-E444-B985-876526B9210F}" type="pres">
      <dgm:prSet presAssocID="{0A88A7AF-0374-8B46-906D-512659115FC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4109F-B88D-8743-A3A1-745D687F4B28}" type="pres">
      <dgm:prSet presAssocID="{0A88A7AF-0374-8B46-906D-512659115FC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715EC-1873-4C48-B819-45CF7B29EB72}" type="pres">
      <dgm:prSet presAssocID="{8C0E7C4C-6E76-EF45-AC75-FF3EEF3FBAB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52B7FB-A9DA-0C43-87E5-CB0BE3A3AFD0}" type="pres">
      <dgm:prSet presAssocID="{8C0E7C4C-6E76-EF45-AC75-FF3EEF3FBAB5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9069C4-8DA2-3043-BC87-E4A0AF0FE3FC}" srcId="{0A88A7AF-0374-8B46-906D-512659115FC0}" destId="{6E4A29CA-1B8C-3C4D-81AE-C381E0978AF9}" srcOrd="0" destOrd="0" parTransId="{D13AA011-0421-9242-BB67-F3F0DD646F55}" sibTransId="{4B419F2F-5C8C-834C-B1D2-8DEEADA09C2D}"/>
    <dgm:cxn modelId="{821BE66C-5912-6344-9C40-E4A18BD69FBD}" type="presOf" srcId="{4FF23A1B-5410-1C4E-8E50-5C498C09101B}" destId="{6B94109F-B88D-8743-A3A1-745D687F4B28}" srcOrd="0" destOrd="1" presId="urn:microsoft.com/office/officeart/2005/8/layout/vList2"/>
    <dgm:cxn modelId="{B6FE5F78-5D94-2748-AEF1-B8AE28ACC3F0}" type="presOf" srcId="{BB54007A-11C9-2141-91E5-FE7FF25D66A2}" destId="{E952B7FB-A9DA-0C43-87E5-CB0BE3A3AFD0}" srcOrd="0" destOrd="0" presId="urn:microsoft.com/office/officeart/2005/8/layout/vList2"/>
    <dgm:cxn modelId="{6A9729CD-0C06-6649-BFB3-F579B7335B32}" type="presOf" srcId="{8C0E7C4C-6E76-EF45-AC75-FF3EEF3FBAB5}" destId="{45F715EC-1873-4C48-B819-45CF7B29EB72}" srcOrd="0" destOrd="0" presId="urn:microsoft.com/office/officeart/2005/8/layout/vList2"/>
    <dgm:cxn modelId="{9542FA3D-679E-E041-9F89-369ABC5CBD20}" srcId="{E2FD3A51-5340-B643-8343-8B860CBF3989}" destId="{3CA436CE-D1B9-E24B-8481-7CAC53EAB9A6}" srcOrd="0" destOrd="0" parTransId="{3A147FD3-CA76-B340-AE74-A540641A86C8}" sibTransId="{3AE1031D-302C-E549-B1CD-1458CB531B65}"/>
    <dgm:cxn modelId="{09555E91-67E4-DB43-B523-2C19AB5766FE}" type="presOf" srcId="{3CA436CE-D1B9-E24B-8481-7CAC53EAB9A6}" destId="{C59AD606-85C1-2249-86F0-2CF0B3E6F71A}" srcOrd="0" destOrd="0" presId="urn:microsoft.com/office/officeart/2005/8/layout/vList2"/>
    <dgm:cxn modelId="{E5B7702D-742A-A942-BA59-0F1BE76B53D9}" type="presOf" srcId="{AA2A83ED-76F5-7E45-B874-F61D52A1A299}" destId="{E952B7FB-A9DA-0C43-87E5-CB0BE3A3AFD0}" srcOrd="0" destOrd="1" presId="urn:microsoft.com/office/officeart/2005/8/layout/vList2"/>
    <dgm:cxn modelId="{5FF5E523-9BED-8E45-A314-EFB8AC301880}" srcId="{8C0E7C4C-6E76-EF45-AC75-FF3EEF3FBAB5}" destId="{BB54007A-11C9-2141-91E5-FE7FF25D66A2}" srcOrd="0" destOrd="0" parTransId="{9803FEB2-F9EE-F74D-8891-AB5CDF77CFE8}" sibTransId="{F6F19079-48DC-F641-A782-D99119A5DBB0}"/>
    <dgm:cxn modelId="{A839E688-4243-F64F-A6A1-F1B84F0DD5CC}" srcId="{6DA3E69D-53F2-394B-BAB6-FBACD1D1DE5C}" destId="{8C0E7C4C-6E76-EF45-AC75-FF3EEF3FBAB5}" srcOrd="2" destOrd="0" parTransId="{352A1F0B-6B64-6841-B43A-4BA65BC0DB42}" sibTransId="{BBF003AA-7406-3645-922E-9FDB0755CFE9}"/>
    <dgm:cxn modelId="{B868C792-D9C5-9D40-A8CA-FB1B49AAFBD4}" type="presOf" srcId="{6DA3E69D-53F2-394B-BAB6-FBACD1D1DE5C}" destId="{CA10EAC4-2EAF-5247-9ECF-64CBC8E4E7D2}" srcOrd="0" destOrd="0" presId="urn:microsoft.com/office/officeart/2005/8/layout/vList2"/>
    <dgm:cxn modelId="{7FFD7A6A-2079-0B48-A1CF-198C97C2BBD7}" type="presOf" srcId="{E2FD3A51-5340-B643-8343-8B860CBF3989}" destId="{66288826-63A0-1441-9E9D-631DD7B384D9}" srcOrd="0" destOrd="0" presId="urn:microsoft.com/office/officeart/2005/8/layout/vList2"/>
    <dgm:cxn modelId="{65800F0E-7C98-7B4C-A6B0-EC2801A6CA2B}" srcId="{8C0E7C4C-6E76-EF45-AC75-FF3EEF3FBAB5}" destId="{AA2A83ED-76F5-7E45-B874-F61D52A1A299}" srcOrd="1" destOrd="0" parTransId="{EC275140-324B-924D-A2B9-B130BA705461}" sibTransId="{61E5E567-1F9C-8841-B9D9-3CCDEBDD1716}"/>
    <dgm:cxn modelId="{68F39DCF-7952-8949-84C1-C3503F8023B6}" type="presOf" srcId="{B6ED2587-C1E5-CC4D-88A6-2D520D88E5CD}" destId="{C59AD606-85C1-2249-86F0-2CF0B3E6F71A}" srcOrd="0" destOrd="1" presId="urn:microsoft.com/office/officeart/2005/8/layout/vList2"/>
    <dgm:cxn modelId="{127816AE-9210-5646-A351-7F972F6F0FDE}" type="presOf" srcId="{0A88A7AF-0374-8B46-906D-512659115FC0}" destId="{17B6E487-2F39-E444-B985-876526B9210F}" srcOrd="0" destOrd="0" presId="urn:microsoft.com/office/officeart/2005/8/layout/vList2"/>
    <dgm:cxn modelId="{626494F5-77BC-DA46-9EDD-50B0B8116231}" srcId="{6DA3E69D-53F2-394B-BAB6-FBACD1D1DE5C}" destId="{0A88A7AF-0374-8B46-906D-512659115FC0}" srcOrd="1" destOrd="0" parTransId="{557C851F-055E-AF49-8078-53CA0E52DD02}" sibTransId="{C2FB217E-FD39-414B-B73C-CA2BDB32EE91}"/>
    <dgm:cxn modelId="{824C49BF-9D15-7E46-A64F-050BCEF34F4D}" type="presOf" srcId="{6E4A29CA-1B8C-3C4D-81AE-C381E0978AF9}" destId="{6B94109F-B88D-8743-A3A1-745D687F4B28}" srcOrd="0" destOrd="0" presId="urn:microsoft.com/office/officeart/2005/8/layout/vList2"/>
    <dgm:cxn modelId="{F274ADE1-8AC1-2344-B589-F5F26B199693}" srcId="{0A88A7AF-0374-8B46-906D-512659115FC0}" destId="{4FF23A1B-5410-1C4E-8E50-5C498C09101B}" srcOrd="1" destOrd="0" parTransId="{ADF25711-F1A7-3546-8BC8-8ADC9CB76D6C}" sibTransId="{AAC1A7AF-6D59-704E-B253-97A8037D1E57}"/>
    <dgm:cxn modelId="{A74DE33E-0BDC-BF42-B902-2CDFAC163CC0}" srcId="{E2FD3A51-5340-B643-8343-8B860CBF3989}" destId="{B6ED2587-C1E5-CC4D-88A6-2D520D88E5CD}" srcOrd="1" destOrd="0" parTransId="{681FF8FA-9B54-6D44-9359-4C2E98FD8407}" sibTransId="{D3F6BBA6-E059-7A4A-981D-B10C445881C9}"/>
    <dgm:cxn modelId="{08A2AA8E-B5AA-114B-9F5F-CADDE2CB3B43}" srcId="{6DA3E69D-53F2-394B-BAB6-FBACD1D1DE5C}" destId="{E2FD3A51-5340-B643-8343-8B860CBF3989}" srcOrd="0" destOrd="0" parTransId="{C2149F62-2D19-5E4B-BF4F-BA71242A7856}" sibTransId="{CA6B7D27-68A2-E442-A986-9BFD8DCF8529}"/>
    <dgm:cxn modelId="{FCFFC76D-7096-BC4C-BF24-0FA9C10498F9}" type="presParOf" srcId="{CA10EAC4-2EAF-5247-9ECF-64CBC8E4E7D2}" destId="{66288826-63A0-1441-9E9D-631DD7B384D9}" srcOrd="0" destOrd="0" presId="urn:microsoft.com/office/officeart/2005/8/layout/vList2"/>
    <dgm:cxn modelId="{8AF1AE45-7839-DD48-BC69-64AF1F1FBB75}" type="presParOf" srcId="{CA10EAC4-2EAF-5247-9ECF-64CBC8E4E7D2}" destId="{C59AD606-85C1-2249-86F0-2CF0B3E6F71A}" srcOrd="1" destOrd="0" presId="urn:microsoft.com/office/officeart/2005/8/layout/vList2"/>
    <dgm:cxn modelId="{C1595750-B41F-7444-8A7B-FA04FF00D791}" type="presParOf" srcId="{CA10EAC4-2EAF-5247-9ECF-64CBC8E4E7D2}" destId="{17B6E487-2F39-E444-B985-876526B9210F}" srcOrd="2" destOrd="0" presId="urn:microsoft.com/office/officeart/2005/8/layout/vList2"/>
    <dgm:cxn modelId="{E29F6A7B-F398-604D-9DC4-5E524ED960DA}" type="presParOf" srcId="{CA10EAC4-2EAF-5247-9ECF-64CBC8E4E7D2}" destId="{6B94109F-B88D-8743-A3A1-745D687F4B28}" srcOrd="3" destOrd="0" presId="urn:microsoft.com/office/officeart/2005/8/layout/vList2"/>
    <dgm:cxn modelId="{48FFB3A9-351B-AF4A-8729-B20DC13A0CE5}" type="presParOf" srcId="{CA10EAC4-2EAF-5247-9ECF-64CBC8E4E7D2}" destId="{45F715EC-1873-4C48-B819-45CF7B29EB72}" srcOrd="4" destOrd="0" presId="urn:microsoft.com/office/officeart/2005/8/layout/vList2"/>
    <dgm:cxn modelId="{C1B35073-E328-7D43-93C2-1CE153CE5744}" type="presParOf" srcId="{CA10EAC4-2EAF-5247-9ECF-64CBC8E4E7D2}" destId="{E952B7FB-A9DA-0C43-87E5-CB0BE3A3AFD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0D7F2D-7192-1040-9292-645DAF10969E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084224-6D9E-F14F-A9E1-C1C39671EB3D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Infection mechanism</a:t>
          </a:r>
          <a:endParaRPr lang="en-US" dirty="0">
            <a:solidFill>
              <a:schemeClr val="bg1"/>
            </a:solidFill>
          </a:endParaRPr>
        </a:p>
      </dgm:t>
    </dgm:pt>
    <dgm:pt modelId="{394BEE4F-AC8B-AE48-9FCD-86228F05F31A}" type="parTrans" cxnId="{69FB3D8B-2C0B-1C46-9F81-C465D528E487}">
      <dgm:prSet/>
      <dgm:spPr/>
      <dgm:t>
        <a:bodyPr/>
        <a:lstStyle/>
        <a:p>
          <a:endParaRPr lang="en-US"/>
        </a:p>
      </dgm:t>
    </dgm:pt>
    <dgm:pt modelId="{439E5EF6-1050-9C46-8F2F-E76B558F79AF}" type="sibTrans" cxnId="{69FB3D8B-2C0B-1C46-9F81-C465D528E487}">
      <dgm:prSet/>
      <dgm:spPr/>
      <dgm:t>
        <a:bodyPr/>
        <a:lstStyle/>
        <a:p>
          <a:endParaRPr lang="en-US"/>
        </a:p>
      </dgm:t>
    </dgm:pt>
    <dgm:pt modelId="{B3119A6A-5814-1C4E-A698-035CDEE1A28F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Means by which a virus spreads or propagates</a:t>
          </a:r>
          <a:endParaRPr lang="en-US" b="0" dirty="0">
            <a:latin typeface="+mj-lt"/>
          </a:endParaRPr>
        </a:p>
      </dgm:t>
    </dgm:pt>
    <dgm:pt modelId="{46DB0EBE-113B-0E40-81D4-5B7CD3F40828}" type="parTrans" cxnId="{D8EB282C-C797-F642-B789-183CAE592DE3}">
      <dgm:prSet/>
      <dgm:spPr/>
      <dgm:t>
        <a:bodyPr/>
        <a:lstStyle/>
        <a:p>
          <a:endParaRPr lang="en-US"/>
        </a:p>
      </dgm:t>
    </dgm:pt>
    <dgm:pt modelId="{7190031B-61C8-374D-B2D2-01DF58B4ED3E}" type="sibTrans" cxnId="{D8EB282C-C797-F642-B789-183CAE592DE3}">
      <dgm:prSet/>
      <dgm:spPr/>
      <dgm:t>
        <a:bodyPr/>
        <a:lstStyle/>
        <a:p>
          <a:endParaRPr lang="en-US"/>
        </a:p>
      </dgm:t>
    </dgm:pt>
    <dgm:pt modelId="{CA03970E-3F9E-424A-9761-274CF242F45B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Also referred to as the </a:t>
          </a:r>
          <a:r>
            <a:rPr lang="en-US" b="0" i="1" dirty="0" smtClean="0">
              <a:latin typeface="+mj-lt"/>
            </a:rPr>
            <a:t>infection vector</a:t>
          </a:r>
          <a:endParaRPr lang="en-US" b="0" dirty="0">
            <a:latin typeface="+mj-lt"/>
          </a:endParaRPr>
        </a:p>
      </dgm:t>
    </dgm:pt>
    <dgm:pt modelId="{2C44D0C9-1E61-2342-B483-DF11CE93C670}" type="parTrans" cxnId="{B7363738-AA18-8548-B8F5-5B1B6BABED6D}">
      <dgm:prSet/>
      <dgm:spPr/>
      <dgm:t>
        <a:bodyPr/>
        <a:lstStyle/>
        <a:p>
          <a:endParaRPr lang="en-US"/>
        </a:p>
      </dgm:t>
    </dgm:pt>
    <dgm:pt modelId="{0F1DE087-ECE2-D047-AC01-F196285BA17B}" type="sibTrans" cxnId="{B7363738-AA18-8548-B8F5-5B1B6BABED6D}">
      <dgm:prSet/>
      <dgm:spPr/>
      <dgm:t>
        <a:bodyPr/>
        <a:lstStyle/>
        <a:p>
          <a:endParaRPr lang="en-US"/>
        </a:p>
      </dgm:t>
    </dgm:pt>
    <dgm:pt modelId="{677D9202-76CC-DE4C-9C12-226C07A80F36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Trigger</a:t>
          </a:r>
          <a:endParaRPr lang="en-US" dirty="0">
            <a:solidFill>
              <a:srgbClr val="000000"/>
            </a:solidFill>
          </a:endParaRPr>
        </a:p>
      </dgm:t>
    </dgm:pt>
    <dgm:pt modelId="{D8008F29-AF83-F946-AF4F-E94DBF812D7B}" type="parTrans" cxnId="{B1D8F0A8-14E0-174D-8FEA-648C667E790C}">
      <dgm:prSet/>
      <dgm:spPr/>
      <dgm:t>
        <a:bodyPr/>
        <a:lstStyle/>
        <a:p>
          <a:endParaRPr lang="en-US"/>
        </a:p>
      </dgm:t>
    </dgm:pt>
    <dgm:pt modelId="{417EA768-8AEE-5644-A4EB-4ED03BBF791A}" type="sibTrans" cxnId="{B1D8F0A8-14E0-174D-8FEA-648C667E790C}">
      <dgm:prSet/>
      <dgm:spPr/>
      <dgm:t>
        <a:bodyPr/>
        <a:lstStyle/>
        <a:p>
          <a:endParaRPr lang="en-US"/>
        </a:p>
      </dgm:t>
    </dgm:pt>
    <dgm:pt modelId="{9540D378-61A5-5546-97CC-C843036C47C9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Event or condition that determines when the payload is activated or delivered</a:t>
          </a:r>
          <a:endParaRPr lang="en-US" b="0" dirty="0">
            <a:latin typeface="+mj-lt"/>
          </a:endParaRPr>
        </a:p>
      </dgm:t>
    </dgm:pt>
    <dgm:pt modelId="{B9267774-BC48-C649-B15E-84A79A3F5C77}" type="parTrans" cxnId="{0709E052-A254-EC4F-A2F0-344854E6B315}">
      <dgm:prSet/>
      <dgm:spPr/>
      <dgm:t>
        <a:bodyPr/>
        <a:lstStyle/>
        <a:p>
          <a:endParaRPr lang="en-US"/>
        </a:p>
      </dgm:t>
    </dgm:pt>
    <dgm:pt modelId="{CC0705CB-DC79-364E-99FD-DA57DD62B18F}" type="sibTrans" cxnId="{0709E052-A254-EC4F-A2F0-344854E6B315}">
      <dgm:prSet/>
      <dgm:spPr/>
      <dgm:t>
        <a:bodyPr/>
        <a:lstStyle/>
        <a:p>
          <a:endParaRPr lang="en-US"/>
        </a:p>
      </dgm:t>
    </dgm:pt>
    <dgm:pt modelId="{363A7C33-1DE8-694A-8167-6217851D020B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Sometimes known as a </a:t>
          </a:r>
          <a:r>
            <a:rPr lang="en-US" b="0" i="1" dirty="0" smtClean="0">
              <a:latin typeface="+mj-lt"/>
            </a:rPr>
            <a:t>logic bomb</a:t>
          </a:r>
          <a:endParaRPr lang="en-US" b="0" dirty="0">
            <a:latin typeface="+mj-lt"/>
          </a:endParaRPr>
        </a:p>
      </dgm:t>
    </dgm:pt>
    <dgm:pt modelId="{9E7012C6-2B8B-D549-8686-D5F720D17F3E}" type="parTrans" cxnId="{A247BC43-F829-7A48-8BB0-C57268F244BA}">
      <dgm:prSet/>
      <dgm:spPr/>
      <dgm:t>
        <a:bodyPr/>
        <a:lstStyle/>
        <a:p>
          <a:endParaRPr lang="en-US"/>
        </a:p>
      </dgm:t>
    </dgm:pt>
    <dgm:pt modelId="{3A77D079-A4E7-D943-A0CA-85E93C25D579}" type="sibTrans" cxnId="{A247BC43-F829-7A48-8BB0-C57268F244BA}">
      <dgm:prSet/>
      <dgm:spPr/>
      <dgm:t>
        <a:bodyPr/>
        <a:lstStyle/>
        <a:p>
          <a:endParaRPr lang="en-US"/>
        </a:p>
      </dgm:t>
    </dgm:pt>
    <dgm:pt modelId="{3AF02B48-6BE0-744A-8912-0D23041B3E95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Payload</a:t>
          </a:r>
          <a:endParaRPr lang="en-US" dirty="0">
            <a:solidFill>
              <a:srgbClr val="000000"/>
            </a:solidFill>
          </a:endParaRPr>
        </a:p>
      </dgm:t>
    </dgm:pt>
    <dgm:pt modelId="{133EBB49-D1FA-9B41-94BE-34A95FB412FE}" type="parTrans" cxnId="{91FC1A81-398C-6D4D-BEF9-A8340D8FBE72}">
      <dgm:prSet/>
      <dgm:spPr/>
      <dgm:t>
        <a:bodyPr/>
        <a:lstStyle/>
        <a:p>
          <a:endParaRPr lang="en-US"/>
        </a:p>
      </dgm:t>
    </dgm:pt>
    <dgm:pt modelId="{8CE264D8-A7D8-CF48-A928-389B07FA0AFD}" type="sibTrans" cxnId="{91FC1A81-398C-6D4D-BEF9-A8340D8FBE72}">
      <dgm:prSet/>
      <dgm:spPr/>
      <dgm:t>
        <a:bodyPr/>
        <a:lstStyle/>
        <a:p>
          <a:endParaRPr lang="en-US"/>
        </a:p>
      </dgm:t>
    </dgm:pt>
    <dgm:pt modelId="{E2EEC181-34B1-D547-AA67-42334FF5A244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What the virus does (besides spreading)</a:t>
          </a:r>
          <a:endParaRPr lang="en-US" b="0" dirty="0">
            <a:latin typeface="+mj-lt"/>
          </a:endParaRPr>
        </a:p>
      </dgm:t>
    </dgm:pt>
    <dgm:pt modelId="{0A96EB1D-8E71-4F4C-BBD7-207DECDD32C9}" type="parTrans" cxnId="{AD7421D9-D3CD-6A40-9CBA-2A6C93F9D586}">
      <dgm:prSet/>
      <dgm:spPr/>
      <dgm:t>
        <a:bodyPr/>
        <a:lstStyle/>
        <a:p>
          <a:endParaRPr lang="en-US"/>
        </a:p>
      </dgm:t>
    </dgm:pt>
    <dgm:pt modelId="{1D2CD666-30E6-9045-B131-65042DDA00F1}" type="sibTrans" cxnId="{AD7421D9-D3CD-6A40-9CBA-2A6C93F9D586}">
      <dgm:prSet/>
      <dgm:spPr/>
      <dgm:t>
        <a:bodyPr/>
        <a:lstStyle/>
        <a:p>
          <a:endParaRPr lang="en-US"/>
        </a:p>
      </dgm:t>
    </dgm:pt>
    <dgm:pt modelId="{3C738FB1-14E0-FD4F-894A-8376F365D294}">
      <dgm:prSet/>
      <dgm:spPr/>
      <dgm:t>
        <a:bodyPr/>
        <a:lstStyle/>
        <a:p>
          <a:pPr rtl="0"/>
          <a:r>
            <a:rPr lang="en-US" b="0" dirty="0" smtClean="0">
              <a:latin typeface="+mj-lt"/>
            </a:rPr>
            <a:t>May involve damage or benign but noticeable activity</a:t>
          </a:r>
          <a:endParaRPr lang="en-US" b="0" dirty="0">
            <a:latin typeface="+mj-lt"/>
          </a:endParaRPr>
        </a:p>
      </dgm:t>
    </dgm:pt>
    <dgm:pt modelId="{0B8C5C2B-D42D-0D47-A4DC-6463CD9C7A70}" type="parTrans" cxnId="{8EE36FE4-D5A8-594B-B49C-D65849A10A02}">
      <dgm:prSet/>
      <dgm:spPr/>
      <dgm:t>
        <a:bodyPr/>
        <a:lstStyle/>
        <a:p>
          <a:endParaRPr lang="en-US"/>
        </a:p>
      </dgm:t>
    </dgm:pt>
    <dgm:pt modelId="{ED03ADAD-C698-7341-A07F-B961AEB41EC3}" type="sibTrans" cxnId="{8EE36FE4-D5A8-594B-B49C-D65849A10A02}">
      <dgm:prSet/>
      <dgm:spPr/>
      <dgm:t>
        <a:bodyPr/>
        <a:lstStyle/>
        <a:p>
          <a:endParaRPr lang="en-US"/>
        </a:p>
      </dgm:t>
    </dgm:pt>
    <dgm:pt modelId="{155B6F35-FE93-D345-9D00-045722B2CD53}" type="pres">
      <dgm:prSet presAssocID="{E20D7F2D-7192-1040-9292-645DAF10969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556D2B-4A61-E043-B41A-6628DE7F7193}" type="pres">
      <dgm:prSet presAssocID="{C3084224-6D9E-F14F-A9E1-C1C39671EB3D}" presName="parentLin" presStyleCnt="0"/>
      <dgm:spPr/>
    </dgm:pt>
    <dgm:pt modelId="{88A1667D-4CEC-F145-85B2-C014FBDCFDE8}" type="pres">
      <dgm:prSet presAssocID="{C3084224-6D9E-F14F-A9E1-C1C39671EB3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DFE6835-A92A-E641-8AE9-B9BFDC4ECD51}" type="pres">
      <dgm:prSet presAssocID="{C3084224-6D9E-F14F-A9E1-C1C39671EB3D}" presName="parentText" presStyleLbl="node1" presStyleIdx="0" presStyleCnt="3" custScaleX="459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5E3D1-0D1C-C94B-AB59-FA47FB94BA1C}" type="pres">
      <dgm:prSet presAssocID="{C3084224-6D9E-F14F-A9E1-C1C39671EB3D}" presName="negativeSpace" presStyleCnt="0"/>
      <dgm:spPr/>
    </dgm:pt>
    <dgm:pt modelId="{9A8E9D20-4DD8-6549-B50E-80E51156195A}" type="pres">
      <dgm:prSet presAssocID="{C3084224-6D9E-F14F-A9E1-C1C39671EB3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1E0E0-D820-9047-B16E-E877D1AD554F}" type="pres">
      <dgm:prSet presAssocID="{439E5EF6-1050-9C46-8F2F-E76B558F79AF}" presName="spaceBetweenRectangles" presStyleCnt="0"/>
      <dgm:spPr/>
    </dgm:pt>
    <dgm:pt modelId="{A1776ECD-EB34-C346-A24E-52827956072E}" type="pres">
      <dgm:prSet presAssocID="{677D9202-76CC-DE4C-9C12-226C07A80F36}" presName="parentLin" presStyleCnt="0"/>
      <dgm:spPr/>
    </dgm:pt>
    <dgm:pt modelId="{4E62E4FB-A7D4-2240-B0DC-00AC603FD9D4}" type="pres">
      <dgm:prSet presAssocID="{677D9202-76CC-DE4C-9C12-226C07A80F3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63E1105-C149-C843-9202-23F8D48B3E4F}" type="pres">
      <dgm:prSet presAssocID="{677D9202-76CC-DE4C-9C12-226C07A80F36}" presName="parentText" presStyleLbl="node1" presStyleIdx="1" presStyleCnt="3" custScaleX="260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79BC0-6DED-BF49-B97F-39C747123648}" type="pres">
      <dgm:prSet presAssocID="{677D9202-76CC-DE4C-9C12-226C07A80F36}" presName="negativeSpace" presStyleCnt="0"/>
      <dgm:spPr/>
    </dgm:pt>
    <dgm:pt modelId="{9E230290-2EEC-964C-9BCE-9B69243D95B7}" type="pres">
      <dgm:prSet presAssocID="{677D9202-76CC-DE4C-9C12-226C07A80F3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B93D5-3DD8-AE4D-A7CC-E477CE476A15}" type="pres">
      <dgm:prSet presAssocID="{417EA768-8AEE-5644-A4EB-4ED03BBF791A}" presName="spaceBetweenRectangles" presStyleCnt="0"/>
      <dgm:spPr/>
    </dgm:pt>
    <dgm:pt modelId="{5AC25E97-1C70-7243-ABE3-4BF5932A6750}" type="pres">
      <dgm:prSet presAssocID="{3AF02B48-6BE0-744A-8912-0D23041B3E95}" presName="parentLin" presStyleCnt="0"/>
      <dgm:spPr/>
    </dgm:pt>
    <dgm:pt modelId="{4644D822-0A1D-4A4B-9C64-BBD957F607D0}" type="pres">
      <dgm:prSet presAssocID="{3AF02B48-6BE0-744A-8912-0D23041B3E9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B6D38147-8E60-A045-B583-E6B0C56553C0}" type="pres">
      <dgm:prSet presAssocID="{3AF02B48-6BE0-744A-8912-0D23041B3E95}" presName="parentText" presStyleLbl="node1" presStyleIdx="2" presStyleCnt="3" custScaleX="231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23E9E-C0B9-E34A-A346-7102169DE30A}" type="pres">
      <dgm:prSet presAssocID="{3AF02B48-6BE0-744A-8912-0D23041B3E95}" presName="negativeSpace" presStyleCnt="0"/>
      <dgm:spPr/>
    </dgm:pt>
    <dgm:pt modelId="{5CDD4299-543B-524A-AAF3-360201B13E61}" type="pres">
      <dgm:prSet presAssocID="{3AF02B48-6BE0-744A-8912-0D23041B3E9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09E052-A254-EC4F-A2F0-344854E6B315}" srcId="{677D9202-76CC-DE4C-9C12-226C07A80F36}" destId="{9540D378-61A5-5546-97CC-C843036C47C9}" srcOrd="0" destOrd="0" parTransId="{B9267774-BC48-C649-B15E-84A79A3F5C77}" sibTransId="{CC0705CB-DC79-364E-99FD-DA57DD62B18F}"/>
    <dgm:cxn modelId="{F62303CC-B75E-1A4C-B774-BB2DBA1ABBE6}" type="presOf" srcId="{C3084224-6D9E-F14F-A9E1-C1C39671EB3D}" destId="{88A1667D-4CEC-F145-85B2-C014FBDCFDE8}" srcOrd="0" destOrd="0" presId="urn:microsoft.com/office/officeart/2005/8/layout/list1"/>
    <dgm:cxn modelId="{32DB11FA-3C70-8A43-86E3-6133B30A3E9B}" type="presOf" srcId="{E2EEC181-34B1-D547-AA67-42334FF5A244}" destId="{5CDD4299-543B-524A-AAF3-360201B13E61}" srcOrd="0" destOrd="0" presId="urn:microsoft.com/office/officeart/2005/8/layout/list1"/>
    <dgm:cxn modelId="{AD7421D9-D3CD-6A40-9CBA-2A6C93F9D586}" srcId="{3AF02B48-6BE0-744A-8912-0D23041B3E95}" destId="{E2EEC181-34B1-D547-AA67-42334FF5A244}" srcOrd="0" destOrd="0" parTransId="{0A96EB1D-8E71-4F4C-BBD7-207DECDD32C9}" sibTransId="{1D2CD666-30E6-9045-B131-65042DDA00F1}"/>
    <dgm:cxn modelId="{63FBD42D-64CF-0940-AD64-3401FB162EF8}" type="presOf" srcId="{677D9202-76CC-DE4C-9C12-226C07A80F36}" destId="{C63E1105-C149-C843-9202-23F8D48B3E4F}" srcOrd="1" destOrd="0" presId="urn:microsoft.com/office/officeart/2005/8/layout/list1"/>
    <dgm:cxn modelId="{69FB3D8B-2C0B-1C46-9F81-C465D528E487}" srcId="{E20D7F2D-7192-1040-9292-645DAF10969E}" destId="{C3084224-6D9E-F14F-A9E1-C1C39671EB3D}" srcOrd="0" destOrd="0" parTransId="{394BEE4F-AC8B-AE48-9FCD-86228F05F31A}" sibTransId="{439E5EF6-1050-9C46-8F2F-E76B558F79AF}"/>
    <dgm:cxn modelId="{91FC1A81-398C-6D4D-BEF9-A8340D8FBE72}" srcId="{E20D7F2D-7192-1040-9292-645DAF10969E}" destId="{3AF02B48-6BE0-744A-8912-0D23041B3E95}" srcOrd="2" destOrd="0" parTransId="{133EBB49-D1FA-9B41-94BE-34A95FB412FE}" sibTransId="{8CE264D8-A7D8-CF48-A928-389B07FA0AFD}"/>
    <dgm:cxn modelId="{07B5CB32-FAE0-A84E-8E88-6D811A7B1D29}" type="presOf" srcId="{3C738FB1-14E0-FD4F-894A-8376F365D294}" destId="{5CDD4299-543B-524A-AAF3-360201B13E61}" srcOrd="0" destOrd="1" presId="urn:microsoft.com/office/officeart/2005/8/layout/list1"/>
    <dgm:cxn modelId="{A247BC43-F829-7A48-8BB0-C57268F244BA}" srcId="{677D9202-76CC-DE4C-9C12-226C07A80F36}" destId="{363A7C33-1DE8-694A-8167-6217851D020B}" srcOrd="1" destOrd="0" parTransId="{9E7012C6-2B8B-D549-8686-D5F720D17F3E}" sibTransId="{3A77D079-A4E7-D943-A0CA-85E93C25D579}"/>
    <dgm:cxn modelId="{0884F5D4-57AF-EF4E-9BBC-92516ECF9D9A}" type="presOf" srcId="{CA03970E-3F9E-424A-9761-274CF242F45B}" destId="{9A8E9D20-4DD8-6549-B50E-80E51156195A}" srcOrd="0" destOrd="1" presId="urn:microsoft.com/office/officeart/2005/8/layout/list1"/>
    <dgm:cxn modelId="{12F77633-FE65-C24D-A5CF-F6D36DF3503C}" type="presOf" srcId="{3AF02B48-6BE0-744A-8912-0D23041B3E95}" destId="{B6D38147-8E60-A045-B583-E6B0C56553C0}" srcOrd="1" destOrd="0" presId="urn:microsoft.com/office/officeart/2005/8/layout/list1"/>
    <dgm:cxn modelId="{07919284-4B78-F04D-9371-713B1FC059E4}" type="presOf" srcId="{363A7C33-1DE8-694A-8167-6217851D020B}" destId="{9E230290-2EEC-964C-9BCE-9B69243D95B7}" srcOrd="0" destOrd="1" presId="urn:microsoft.com/office/officeart/2005/8/layout/list1"/>
    <dgm:cxn modelId="{285CFA2B-B69B-CF46-B265-B9C13F6B8A19}" type="presOf" srcId="{677D9202-76CC-DE4C-9C12-226C07A80F36}" destId="{4E62E4FB-A7D4-2240-B0DC-00AC603FD9D4}" srcOrd="0" destOrd="0" presId="urn:microsoft.com/office/officeart/2005/8/layout/list1"/>
    <dgm:cxn modelId="{ABD1E00E-0996-6B42-A94A-1DF854811CBB}" type="presOf" srcId="{B3119A6A-5814-1C4E-A698-035CDEE1A28F}" destId="{9A8E9D20-4DD8-6549-B50E-80E51156195A}" srcOrd="0" destOrd="0" presId="urn:microsoft.com/office/officeart/2005/8/layout/list1"/>
    <dgm:cxn modelId="{2FF4C098-023F-1B4C-8199-E134F557C904}" type="presOf" srcId="{E20D7F2D-7192-1040-9292-645DAF10969E}" destId="{155B6F35-FE93-D345-9D00-045722B2CD53}" srcOrd="0" destOrd="0" presId="urn:microsoft.com/office/officeart/2005/8/layout/list1"/>
    <dgm:cxn modelId="{36F27A79-1968-E547-B9F1-46C61310A821}" type="presOf" srcId="{C3084224-6D9E-F14F-A9E1-C1C39671EB3D}" destId="{FDFE6835-A92A-E641-8AE9-B9BFDC4ECD51}" srcOrd="1" destOrd="0" presId="urn:microsoft.com/office/officeart/2005/8/layout/list1"/>
    <dgm:cxn modelId="{9177F7AF-6FAB-484B-92C5-ED261B093A5E}" type="presOf" srcId="{9540D378-61A5-5546-97CC-C843036C47C9}" destId="{9E230290-2EEC-964C-9BCE-9B69243D95B7}" srcOrd="0" destOrd="0" presId="urn:microsoft.com/office/officeart/2005/8/layout/list1"/>
    <dgm:cxn modelId="{B7363738-AA18-8548-B8F5-5B1B6BABED6D}" srcId="{C3084224-6D9E-F14F-A9E1-C1C39671EB3D}" destId="{CA03970E-3F9E-424A-9761-274CF242F45B}" srcOrd="1" destOrd="0" parTransId="{2C44D0C9-1E61-2342-B483-DF11CE93C670}" sibTransId="{0F1DE087-ECE2-D047-AC01-F196285BA17B}"/>
    <dgm:cxn modelId="{D8EB282C-C797-F642-B789-183CAE592DE3}" srcId="{C3084224-6D9E-F14F-A9E1-C1C39671EB3D}" destId="{B3119A6A-5814-1C4E-A698-035CDEE1A28F}" srcOrd="0" destOrd="0" parTransId="{46DB0EBE-113B-0E40-81D4-5B7CD3F40828}" sibTransId="{7190031B-61C8-374D-B2D2-01DF58B4ED3E}"/>
    <dgm:cxn modelId="{8EE36FE4-D5A8-594B-B49C-D65849A10A02}" srcId="{3AF02B48-6BE0-744A-8912-0D23041B3E95}" destId="{3C738FB1-14E0-FD4F-894A-8376F365D294}" srcOrd="1" destOrd="0" parTransId="{0B8C5C2B-D42D-0D47-A4DC-6463CD9C7A70}" sibTransId="{ED03ADAD-C698-7341-A07F-B961AEB41EC3}"/>
    <dgm:cxn modelId="{22C4002A-03C2-5C46-9CF2-3FBDD859E128}" type="presOf" srcId="{3AF02B48-6BE0-744A-8912-0D23041B3E95}" destId="{4644D822-0A1D-4A4B-9C64-BBD957F607D0}" srcOrd="0" destOrd="0" presId="urn:microsoft.com/office/officeart/2005/8/layout/list1"/>
    <dgm:cxn modelId="{B1D8F0A8-14E0-174D-8FEA-648C667E790C}" srcId="{E20D7F2D-7192-1040-9292-645DAF10969E}" destId="{677D9202-76CC-DE4C-9C12-226C07A80F36}" srcOrd="1" destOrd="0" parTransId="{D8008F29-AF83-F946-AF4F-E94DBF812D7B}" sibTransId="{417EA768-8AEE-5644-A4EB-4ED03BBF791A}"/>
    <dgm:cxn modelId="{F5B5A180-D958-664A-BEF1-949ACD92DB80}" type="presParOf" srcId="{155B6F35-FE93-D345-9D00-045722B2CD53}" destId="{71556D2B-4A61-E043-B41A-6628DE7F7193}" srcOrd="0" destOrd="0" presId="urn:microsoft.com/office/officeart/2005/8/layout/list1"/>
    <dgm:cxn modelId="{B6779AF1-08C7-7045-9096-CAAD3300ED93}" type="presParOf" srcId="{71556D2B-4A61-E043-B41A-6628DE7F7193}" destId="{88A1667D-4CEC-F145-85B2-C014FBDCFDE8}" srcOrd="0" destOrd="0" presId="urn:microsoft.com/office/officeart/2005/8/layout/list1"/>
    <dgm:cxn modelId="{6B253CE4-0AE8-A041-9AD9-FFDE4B170241}" type="presParOf" srcId="{71556D2B-4A61-E043-B41A-6628DE7F7193}" destId="{FDFE6835-A92A-E641-8AE9-B9BFDC4ECD51}" srcOrd="1" destOrd="0" presId="urn:microsoft.com/office/officeart/2005/8/layout/list1"/>
    <dgm:cxn modelId="{AD5597DE-A72F-0845-BA11-8E6FA56C596E}" type="presParOf" srcId="{155B6F35-FE93-D345-9D00-045722B2CD53}" destId="{9C45E3D1-0D1C-C94B-AB59-FA47FB94BA1C}" srcOrd="1" destOrd="0" presId="urn:microsoft.com/office/officeart/2005/8/layout/list1"/>
    <dgm:cxn modelId="{0F3515B0-D55A-CF43-9B9C-F92CAED7C20C}" type="presParOf" srcId="{155B6F35-FE93-D345-9D00-045722B2CD53}" destId="{9A8E9D20-4DD8-6549-B50E-80E51156195A}" srcOrd="2" destOrd="0" presId="urn:microsoft.com/office/officeart/2005/8/layout/list1"/>
    <dgm:cxn modelId="{1C9C58B1-707C-7345-AF38-C42A7C6B8A6C}" type="presParOf" srcId="{155B6F35-FE93-D345-9D00-045722B2CD53}" destId="{91F1E0E0-D820-9047-B16E-E877D1AD554F}" srcOrd="3" destOrd="0" presId="urn:microsoft.com/office/officeart/2005/8/layout/list1"/>
    <dgm:cxn modelId="{598DD6CD-FBBF-1D48-9909-BEBCEEDDAE9D}" type="presParOf" srcId="{155B6F35-FE93-D345-9D00-045722B2CD53}" destId="{A1776ECD-EB34-C346-A24E-52827956072E}" srcOrd="4" destOrd="0" presId="urn:microsoft.com/office/officeart/2005/8/layout/list1"/>
    <dgm:cxn modelId="{2B979CAD-AA4D-D941-904D-BE1CEAB26828}" type="presParOf" srcId="{A1776ECD-EB34-C346-A24E-52827956072E}" destId="{4E62E4FB-A7D4-2240-B0DC-00AC603FD9D4}" srcOrd="0" destOrd="0" presId="urn:microsoft.com/office/officeart/2005/8/layout/list1"/>
    <dgm:cxn modelId="{E9B73AFA-7350-5649-ACA1-2CAF97C126F0}" type="presParOf" srcId="{A1776ECD-EB34-C346-A24E-52827956072E}" destId="{C63E1105-C149-C843-9202-23F8D48B3E4F}" srcOrd="1" destOrd="0" presId="urn:microsoft.com/office/officeart/2005/8/layout/list1"/>
    <dgm:cxn modelId="{604FD993-AF61-0F42-A739-1C1C41EAC4A2}" type="presParOf" srcId="{155B6F35-FE93-D345-9D00-045722B2CD53}" destId="{97B79BC0-6DED-BF49-B97F-39C747123648}" srcOrd="5" destOrd="0" presId="urn:microsoft.com/office/officeart/2005/8/layout/list1"/>
    <dgm:cxn modelId="{CD33A45C-CB60-BC4E-8BF9-E2085F257E18}" type="presParOf" srcId="{155B6F35-FE93-D345-9D00-045722B2CD53}" destId="{9E230290-2EEC-964C-9BCE-9B69243D95B7}" srcOrd="6" destOrd="0" presId="urn:microsoft.com/office/officeart/2005/8/layout/list1"/>
    <dgm:cxn modelId="{B455DA0D-89CD-9949-9FC5-FEF24D44A910}" type="presParOf" srcId="{155B6F35-FE93-D345-9D00-045722B2CD53}" destId="{AEBB93D5-3DD8-AE4D-A7CC-E477CE476A15}" srcOrd="7" destOrd="0" presId="urn:microsoft.com/office/officeart/2005/8/layout/list1"/>
    <dgm:cxn modelId="{05B6488F-B0C1-8744-9200-E72D562DF8EA}" type="presParOf" srcId="{155B6F35-FE93-D345-9D00-045722B2CD53}" destId="{5AC25E97-1C70-7243-ABE3-4BF5932A6750}" srcOrd="8" destOrd="0" presId="urn:microsoft.com/office/officeart/2005/8/layout/list1"/>
    <dgm:cxn modelId="{F9CDCC0E-D47D-5D4D-AD66-76E4382CDDBD}" type="presParOf" srcId="{5AC25E97-1C70-7243-ABE3-4BF5932A6750}" destId="{4644D822-0A1D-4A4B-9C64-BBD957F607D0}" srcOrd="0" destOrd="0" presId="urn:microsoft.com/office/officeart/2005/8/layout/list1"/>
    <dgm:cxn modelId="{6B21FAF4-7D2A-AB43-985F-9102E0443D09}" type="presParOf" srcId="{5AC25E97-1C70-7243-ABE3-4BF5932A6750}" destId="{B6D38147-8E60-A045-B583-E6B0C56553C0}" srcOrd="1" destOrd="0" presId="urn:microsoft.com/office/officeart/2005/8/layout/list1"/>
    <dgm:cxn modelId="{1B6B09CE-3F39-FD42-B20D-576AC5B479E0}" type="presParOf" srcId="{155B6F35-FE93-D345-9D00-045722B2CD53}" destId="{72E23E9E-C0B9-E34A-A346-7102169DE30A}" srcOrd="9" destOrd="0" presId="urn:microsoft.com/office/officeart/2005/8/layout/list1"/>
    <dgm:cxn modelId="{FDE4F81E-25DF-C243-96E7-EF778AA4CD7F}" type="presParOf" srcId="{155B6F35-FE93-D345-9D00-045722B2CD53}" destId="{5CDD4299-543B-524A-AAF3-360201B13E6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713C65-5D2F-C043-920C-ECD2D6F82B0E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35BF66-8DF1-EB4B-9BA6-6D70F8A71F3F}">
      <dgm:prSet phldrT="[Text]" custT="1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600" b="1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Dormant phase</a:t>
          </a:r>
          <a:endParaRPr lang="en-US" sz="1600" b="1" dirty="0">
            <a:solidFill>
              <a:schemeClr val="bg1"/>
            </a:solidFill>
            <a:latin typeface="+mj-lt"/>
          </a:endParaRPr>
        </a:p>
      </dgm:t>
    </dgm:pt>
    <dgm:pt modelId="{5A5A365C-9857-4C4F-A946-B9404E28A7AD}" type="parTrans" cxnId="{53EACF96-1FC7-4A45-A6F1-68A9D946185A}">
      <dgm:prSet/>
      <dgm:spPr/>
      <dgm:t>
        <a:bodyPr/>
        <a:lstStyle/>
        <a:p>
          <a:endParaRPr lang="en-US"/>
        </a:p>
      </dgm:t>
    </dgm:pt>
    <dgm:pt modelId="{6937D29C-FD7E-F346-8F03-68FA9FB8AA79}" type="sibTrans" cxnId="{53EACF96-1FC7-4A45-A6F1-68A9D946185A}">
      <dgm:prSet/>
      <dgm:spPr/>
      <dgm:t>
        <a:bodyPr/>
        <a:lstStyle/>
        <a:p>
          <a:endParaRPr lang="en-US"/>
        </a:p>
      </dgm:t>
    </dgm:pt>
    <dgm:pt modelId="{24062503-A010-C443-9A7E-FA0F3A86585E}">
      <dgm:prSet phldrT="[Text]" custT="1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600" b="1" dirty="0" smtClean="0">
              <a:solidFill>
                <a:srgbClr val="000000"/>
              </a:solidFill>
              <a:latin typeface="+mj-lt"/>
              <a:ea typeface="+mn-ea"/>
              <a:cs typeface="+mn-cs"/>
            </a:rPr>
            <a:t>Triggering phase</a:t>
          </a:r>
          <a:endParaRPr lang="en-US" sz="1600" b="1" dirty="0">
            <a:solidFill>
              <a:srgbClr val="000000"/>
            </a:solidFill>
            <a:latin typeface="+mj-lt"/>
          </a:endParaRPr>
        </a:p>
      </dgm:t>
    </dgm:pt>
    <dgm:pt modelId="{91A4F307-B7ED-4141-84BF-35D70AE8DBED}" type="parTrans" cxnId="{3C0B6902-4B21-1541-A265-5F23FA92A97C}">
      <dgm:prSet/>
      <dgm:spPr/>
      <dgm:t>
        <a:bodyPr/>
        <a:lstStyle/>
        <a:p>
          <a:endParaRPr lang="en-US"/>
        </a:p>
      </dgm:t>
    </dgm:pt>
    <dgm:pt modelId="{8DC663BD-CCB7-8947-8768-F656197576EF}" type="sibTrans" cxnId="{3C0B6902-4B21-1541-A265-5F23FA92A97C}">
      <dgm:prSet/>
      <dgm:spPr/>
      <dgm:t>
        <a:bodyPr/>
        <a:lstStyle/>
        <a:p>
          <a:endParaRPr lang="en-US"/>
        </a:p>
      </dgm:t>
    </dgm:pt>
    <dgm:pt modelId="{B9D20F49-CE2C-1542-BF6E-80CE502FB600}">
      <dgm:prSet custT="1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400" b="1" dirty="0" smtClean="0">
              <a:solidFill>
                <a:srgbClr val="000000"/>
              </a:solidFill>
              <a:latin typeface="+mj-lt"/>
              <a:ea typeface="+mn-ea"/>
              <a:cs typeface="+mn-cs"/>
            </a:rPr>
            <a:t>Propagation phase</a:t>
          </a:r>
          <a:endParaRPr lang="en-US" sz="1400" b="1" dirty="0">
            <a:solidFill>
              <a:srgbClr val="000000"/>
            </a:solidFill>
            <a:latin typeface="+mj-lt"/>
          </a:endParaRPr>
        </a:p>
      </dgm:t>
    </dgm:pt>
    <dgm:pt modelId="{545FCEB5-4431-2A47-B4CE-3DA5C2E63EBF}" type="parTrans" cxnId="{3F96B256-9F34-484E-B515-E39E684D07B2}">
      <dgm:prSet/>
      <dgm:spPr/>
      <dgm:t>
        <a:bodyPr/>
        <a:lstStyle/>
        <a:p>
          <a:endParaRPr lang="en-US"/>
        </a:p>
      </dgm:t>
    </dgm:pt>
    <dgm:pt modelId="{A3F1A055-AEA4-984A-93BA-411AEDF3D974}" type="sibTrans" cxnId="{3F96B256-9F34-484E-B515-E39E684D07B2}">
      <dgm:prSet/>
      <dgm:spPr/>
      <dgm:t>
        <a:bodyPr/>
        <a:lstStyle/>
        <a:p>
          <a:endParaRPr lang="en-US"/>
        </a:p>
      </dgm:t>
    </dgm:pt>
    <dgm:pt modelId="{5C8B9CAB-C992-EB4C-A6B0-3B766464D189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600" b="1" dirty="0" smtClean="0">
              <a:solidFill>
                <a:srgbClr val="000000"/>
              </a:solidFill>
              <a:latin typeface="+mj-lt"/>
            </a:rPr>
            <a:t>Execution phase</a:t>
          </a:r>
          <a:endParaRPr lang="en-US" sz="1600" dirty="0">
            <a:solidFill>
              <a:srgbClr val="000000"/>
            </a:solidFill>
            <a:latin typeface="+mj-lt"/>
          </a:endParaRPr>
        </a:p>
      </dgm:t>
    </dgm:pt>
    <dgm:pt modelId="{3ABA7F11-D20A-3944-86D5-F4DC76283198}" type="parTrans" cxnId="{6946BB3B-5D5E-C840-A82F-82BF02352E1C}">
      <dgm:prSet/>
      <dgm:spPr/>
      <dgm:t>
        <a:bodyPr/>
        <a:lstStyle/>
        <a:p>
          <a:endParaRPr lang="en-US"/>
        </a:p>
      </dgm:t>
    </dgm:pt>
    <dgm:pt modelId="{72D9285E-B19A-3B4B-9C4B-897218B14284}" type="sibTrans" cxnId="{6946BB3B-5D5E-C840-A82F-82BF02352E1C}">
      <dgm:prSet/>
      <dgm:spPr/>
      <dgm:t>
        <a:bodyPr/>
        <a:lstStyle/>
        <a:p>
          <a:endParaRPr lang="en-US"/>
        </a:p>
      </dgm:t>
    </dgm:pt>
    <dgm:pt modelId="{31391D8B-CB3C-3841-AA7E-2851F1573A82}">
      <dgm:prSet custT="1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600" b="1" dirty="0" smtClean="0">
              <a:solidFill>
                <a:schemeClr val="bg1"/>
              </a:solidFill>
              <a:latin typeface="+mj-lt"/>
              <a:ea typeface="+mn-ea"/>
            </a:rPr>
            <a:t>Virus is idle</a:t>
          </a:r>
        </a:p>
      </dgm:t>
    </dgm:pt>
    <dgm:pt modelId="{4D91664C-BDAD-C64C-B200-EEC59693D652}" type="parTrans" cxnId="{59584286-E7DF-1D4B-A0BB-1167A9767173}">
      <dgm:prSet/>
      <dgm:spPr/>
      <dgm:t>
        <a:bodyPr/>
        <a:lstStyle/>
        <a:p>
          <a:endParaRPr lang="en-US"/>
        </a:p>
      </dgm:t>
    </dgm:pt>
    <dgm:pt modelId="{B2AA4679-4CC5-0644-8426-F03E6E79B501}" type="sibTrans" cxnId="{59584286-E7DF-1D4B-A0BB-1167A9767173}">
      <dgm:prSet/>
      <dgm:spPr/>
      <dgm:t>
        <a:bodyPr/>
        <a:lstStyle/>
        <a:p>
          <a:endParaRPr lang="en-US"/>
        </a:p>
      </dgm:t>
    </dgm:pt>
    <dgm:pt modelId="{02F06C06-82C9-694F-A2ED-CB7C7B371164}">
      <dgm:prSet custT="1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600" b="1" dirty="0" smtClean="0">
              <a:solidFill>
                <a:schemeClr val="bg1"/>
              </a:solidFill>
              <a:latin typeface="+mj-lt"/>
              <a:ea typeface="+mn-ea"/>
            </a:rPr>
            <a:t>Will eventually be activated by some event</a:t>
          </a:r>
        </a:p>
      </dgm:t>
    </dgm:pt>
    <dgm:pt modelId="{70CEDF61-E2B0-7E43-B0F4-54EAE2CBE2B5}" type="parTrans" cxnId="{891C1FC3-C27E-5A40-801B-F0F538E763A7}">
      <dgm:prSet/>
      <dgm:spPr/>
      <dgm:t>
        <a:bodyPr/>
        <a:lstStyle/>
        <a:p>
          <a:endParaRPr lang="en-US"/>
        </a:p>
      </dgm:t>
    </dgm:pt>
    <dgm:pt modelId="{F1C45B70-2BBF-8049-9402-10B747ABAAE1}" type="sibTrans" cxnId="{891C1FC3-C27E-5A40-801B-F0F538E763A7}">
      <dgm:prSet/>
      <dgm:spPr/>
      <dgm:t>
        <a:bodyPr/>
        <a:lstStyle/>
        <a:p>
          <a:endParaRPr lang="en-US"/>
        </a:p>
      </dgm:t>
    </dgm:pt>
    <dgm:pt modelId="{0F70DF3B-0273-6F48-AA35-A7CB11F30F3F}">
      <dgm:prSet custT="1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600" b="1" dirty="0" smtClean="0">
              <a:solidFill>
                <a:schemeClr val="bg1"/>
              </a:solidFill>
              <a:latin typeface="+mj-lt"/>
              <a:ea typeface="+mn-ea"/>
            </a:rPr>
            <a:t>Not all viruses have this stage</a:t>
          </a:r>
        </a:p>
      </dgm:t>
    </dgm:pt>
    <dgm:pt modelId="{12A87295-2C61-EE48-A453-19ABDE4DDF18}" type="parTrans" cxnId="{D6D42391-2DA3-314B-AA5F-638590479628}">
      <dgm:prSet/>
      <dgm:spPr/>
      <dgm:t>
        <a:bodyPr/>
        <a:lstStyle/>
        <a:p>
          <a:endParaRPr lang="en-US"/>
        </a:p>
      </dgm:t>
    </dgm:pt>
    <dgm:pt modelId="{755A26CB-C28A-6341-9851-4B7193DBA947}" type="sibTrans" cxnId="{D6D42391-2DA3-314B-AA5F-638590479628}">
      <dgm:prSet/>
      <dgm:spPr/>
      <dgm:t>
        <a:bodyPr/>
        <a:lstStyle/>
        <a:p>
          <a:endParaRPr lang="en-US"/>
        </a:p>
      </dgm:t>
    </dgm:pt>
    <dgm:pt modelId="{200E8F95-B852-674C-ACC9-3CE78077CB2D}">
      <dgm:prSet custT="1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600" b="1" dirty="0" smtClean="0">
              <a:solidFill>
                <a:srgbClr val="000000"/>
              </a:solidFill>
              <a:latin typeface="+mj-lt"/>
              <a:ea typeface="+mn-ea"/>
            </a:rPr>
            <a:t>Virus is activated to perform the function for which it was intended</a:t>
          </a:r>
        </a:p>
      </dgm:t>
    </dgm:pt>
    <dgm:pt modelId="{9CF3B919-9ACA-2B4E-B5EA-4B85213064C2}" type="parTrans" cxnId="{83252F17-0C35-2A47-ACF4-319BD944738E}">
      <dgm:prSet/>
      <dgm:spPr/>
      <dgm:t>
        <a:bodyPr/>
        <a:lstStyle/>
        <a:p>
          <a:endParaRPr lang="en-US"/>
        </a:p>
      </dgm:t>
    </dgm:pt>
    <dgm:pt modelId="{DE927E33-9F3D-3B4B-98E7-0D339BBEF0E2}" type="sibTrans" cxnId="{83252F17-0C35-2A47-ACF4-319BD944738E}">
      <dgm:prSet/>
      <dgm:spPr/>
      <dgm:t>
        <a:bodyPr/>
        <a:lstStyle/>
        <a:p>
          <a:endParaRPr lang="en-US"/>
        </a:p>
      </dgm:t>
    </dgm:pt>
    <dgm:pt modelId="{3C0A1EEB-14D5-1941-B05E-88D122E509D3}">
      <dgm:prSet custT="1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600" b="1" dirty="0" smtClean="0">
              <a:solidFill>
                <a:srgbClr val="000000"/>
              </a:solidFill>
              <a:latin typeface="+mj-lt"/>
              <a:ea typeface="+mn-ea"/>
            </a:rPr>
            <a:t>Can be caused by a variety of system events</a:t>
          </a:r>
        </a:p>
      </dgm:t>
    </dgm:pt>
    <dgm:pt modelId="{D6ED3468-F3C5-2B44-A964-368192C66D14}" type="parTrans" cxnId="{FC3936AA-6D35-D64F-9B2A-E7B3D0329F4A}">
      <dgm:prSet/>
      <dgm:spPr/>
      <dgm:t>
        <a:bodyPr/>
        <a:lstStyle/>
        <a:p>
          <a:endParaRPr lang="en-US"/>
        </a:p>
      </dgm:t>
    </dgm:pt>
    <dgm:pt modelId="{EB5F377C-DF7E-8848-BD44-F23DEB552D64}" type="sibTrans" cxnId="{FC3936AA-6D35-D64F-9B2A-E7B3D0329F4A}">
      <dgm:prSet/>
      <dgm:spPr/>
      <dgm:t>
        <a:bodyPr/>
        <a:lstStyle/>
        <a:p>
          <a:endParaRPr lang="en-US"/>
        </a:p>
      </dgm:t>
    </dgm:pt>
    <dgm:pt modelId="{80B30D77-CC14-6E41-90E6-1023601A9C95}">
      <dgm:prSet custT="1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400" b="1" dirty="0" smtClean="0">
              <a:solidFill>
                <a:srgbClr val="000000"/>
              </a:solidFill>
              <a:latin typeface="+mj-lt"/>
              <a:ea typeface="+mn-ea"/>
            </a:rPr>
            <a:t>Virus places a copy of itself into other programs or into certain system areas on the disk</a:t>
          </a:r>
        </a:p>
      </dgm:t>
    </dgm:pt>
    <dgm:pt modelId="{50CB8164-3903-5046-9331-0B67F46C9A5A}" type="parTrans" cxnId="{B371E265-3425-9A42-AB2D-7294D595B7F2}">
      <dgm:prSet/>
      <dgm:spPr/>
      <dgm:t>
        <a:bodyPr/>
        <a:lstStyle/>
        <a:p>
          <a:endParaRPr lang="en-US"/>
        </a:p>
      </dgm:t>
    </dgm:pt>
    <dgm:pt modelId="{1D8776E0-EB16-C544-B34B-C32B9E6D668F}" type="sibTrans" cxnId="{B371E265-3425-9A42-AB2D-7294D595B7F2}">
      <dgm:prSet/>
      <dgm:spPr/>
      <dgm:t>
        <a:bodyPr/>
        <a:lstStyle/>
        <a:p>
          <a:endParaRPr lang="en-US"/>
        </a:p>
      </dgm:t>
    </dgm:pt>
    <dgm:pt modelId="{48BC0E81-32FC-9045-9AF0-DD729F9A1A61}">
      <dgm:prSet custT="1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400" b="1" dirty="0" smtClean="0">
              <a:solidFill>
                <a:srgbClr val="000000"/>
              </a:solidFill>
              <a:latin typeface="+mj-lt"/>
              <a:ea typeface="+mn-ea"/>
            </a:rPr>
            <a:t>May not be identical to the propagating version</a:t>
          </a:r>
        </a:p>
      </dgm:t>
    </dgm:pt>
    <dgm:pt modelId="{09649FF3-2946-F240-9138-A0AAA3584F95}" type="parTrans" cxnId="{0DE7B6F4-696F-0B4D-9035-75E6734EA262}">
      <dgm:prSet/>
      <dgm:spPr/>
      <dgm:t>
        <a:bodyPr/>
        <a:lstStyle/>
        <a:p>
          <a:endParaRPr lang="en-US"/>
        </a:p>
      </dgm:t>
    </dgm:pt>
    <dgm:pt modelId="{FAE9FF40-A23B-0344-BA50-70CB721819CD}" type="sibTrans" cxnId="{0DE7B6F4-696F-0B4D-9035-75E6734EA262}">
      <dgm:prSet/>
      <dgm:spPr/>
      <dgm:t>
        <a:bodyPr/>
        <a:lstStyle/>
        <a:p>
          <a:endParaRPr lang="en-US"/>
        </a:p>
      </dgm:t>
    </dgm:pt>
    <dgm:pt modelId="{51DB3F44-008F-9B4E-8C0E-2B7B2A7D0041}">
      <dgm:prSet custT="1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400" b="1" dirty="0" smtClean="0">
              <a:solidFill>
                <a:srgbClr val="000000"/>
              </a:solidFill>
              <a:latin typeface="+mj-lt"/>
              <a:ea typeface="+mn-ea"/>
            </a:rPr>
            <a:t>Each infected program will now contain a clone of the virus which will itself enter a propagation phase</a:t>
          </a:r>
        </a:p>
      </dgm:t>
    </dgm:pt>
    <dgm:pt modelId="{AD76FC7C-018C-0044-BEE8-F97067001711}" type="parTrans" cxnId="{0C6B687E-0169-5944-B47C-073E4E300DC6}">
      <dgm:prSet/>
      <dgm:spPr/>
      <dgm:t>
        <a:bodyPr/>
        <a:lstStyle/>
        <a:p>
          <a:endParaRPr lang="en-US"/>
        </a:p>
      </dgm:t>
    </dgm:pt>
    <dgm:pt modelId="{2F994438-5F50-6D4B-ACD7-25E96E5024CF}" type="sibTrans" cxnId="{0C6B687E-0169-5944-B47C-073E4E300DC6}">
      <dgm:prSet/>
      <dgm:spPr/>
      <dgm:t>
        <a:bodyPr/>
        <a:lstStyle/>
        <a:p>
          <a:endParaRPr lang="en-US"/>
        </a:p>
      </dgm:t>
    </dgm:pt>
    <dgm:pt modelId="{1570DBEB-2124-2B47-90C7-2290BC4D56E1}">
      <dgm:prSet custT="1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sz="1600" b="1" dirty="0" smtClean="0">
              <a:solidFill>
                <a:srgbClr val="000000"/>
              </a:solidFill>
              <a:latin typeface="+mj-lt"/>
            </a:rPr>
            <a:t>Function is performed</a:t>
          </a:r>
          <a:endParaRPr lang="en-US" sz="1600" dirty="0">
            <a:solidFill>
              <a:srgbClr val="000000"/>
            </a:solidFill>
            <a:latin typeface="+mj-lt"/>
          </a:endParaRPr>
        </a:p>
      </dgm:t>
    </dgm:pt>
    <dgm:pt modelId="{C9F0A284-414A-644D-9ABA-CD2E28A0A487}" type="parTrans" cxnId="{75552C8E-BC41-E943-9AA5-1BC879D429FC}">
      <dgm:prSet/>
      <dgm:spPr/>
      <dgm:t>
        <a:bodyPr/>
        <a:lstStyle/>
        <a:p>
          <a:endParaRPr lang="en-US"/>
        </a:p>
      </dgm:t>
    </dgm:pt>
    <dgm:pt modelId="{EECD4D58-2D0A-7F4F-8C78-42F2CB320786}" type="sibTrans" cxnId="{75552C8E-BC41-E943-9AA5-1BC879D429FC}">
      <dgm:prSet/>
      <dgm:spPr/>
      <dgm:t>
        <a:bodyPr/>
        <a:lstStyle/>
        <a:p>
          <a:endParaRPr lang="en-US"/>
        </a:p>
      </dgm:t>
    </dgm:pt>
    <dgm:pt modelId="{6891198A-DB3D-9348-BCE3-99D1F7B80291}">
      <dgm:prSet custT="1"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sz="1600" b="1" dirty="0" smtClean="0">
              <a:solidFill>
                <a:srgbClr val="000000"/>
              </a:solidFill>
              <a:latin typeface="+mj-lt"/>
            </a:rPr>
            <a:t>May be harmless or damaging</a:t>
          </a:r>
          <a:endParaRPr lang="en-US" sz="1600" dirty="0">
            <a:solidFill>
              <a:srgbClr val="000000"/>
            </a:solidFill>
            <a:latin typeface="+mj-lt"/>
          </a:endParaRPr>
        </a:p>
      </dgm:t>
    </dgm:pt>
    <dgm:pt modelId="{CB98CB0E-DC34-2240-8E53-F965C2A0820D}" type="parTrans" cxnId="{604F7E55-9A69-C64A-BE84-F3D9F958A616}">
      <dgm:prSet/>
      <dgm:spPr/>
      <dgm:t>
        <a:bodyPr/>
        <a:lstStyle/>
        <a:p>
          <a:endParaRPr lang="en-US"/>
        </a:p>
      </dgm:t>
    </dgm:pt>
    <dgm:pt modelId="{60E0FBF1-6407-704B-BCD2-E88FF28896BA}" type="sibTrans" cxnId="{604F7E55-9A69-C64A-BE84-F3D9F958A616}">
      <dgm:prSet/>
      <dgm:spPr/>
      <dgm:t>
        <a:bodyPr/>
        <a:lstStyle/>
        <a:p>
          <a:endParaRPr lang="en-US"/>
        </a:p>
      </dgm:t>
    </dgm:pt>
    <dgm:pt modelId="{960D9D92-C123-5E4A-A327-6680E2767572}" type="pres">
      <dgm:prSet presAssocID="{0B713C65-5D2F-C043-920C-ECD2D6F82B0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8836F5-95CC-8A43-AC3F-8FF6F46A4F02}" type="pres">
      <dgm:prSet presAssocID="{5C8B9CAB-C992-EB4C-A6B0-3B766464D189}" presName="boxAndChildren" presStyleCnt="0"/>
      <dgm:spPr/>
    </dgm:pt>
    <dgm:pt modelId="{FA3EC44A-0D11-8D4A-A370-8935D2A75E35}" type="pres">
      <dgm:prSet presAssocID="{5C8B9CAB-C992-EB4C-A6B0-3B766464D189}" presName="parentTextBox" presStyleLbl="node1" presStyleIdx="0" presStyleCnt="4"/>
      <dgm:spPr/>
      <dgm:t>
        <a:bodyPr/>
        <a:lstStyle/>
        <a:p>
          <a:endParaRPr lang="en-US"/>
        </a:p>
      </dgm:t>
    </dgm:pt>
    <dgm:pt modelId="{B8708D1F-5416-7946-84FC-190F419E1BD1}" type="pres">
      <dgm:prSet presAssocID="{5C8B9CAB-C992-EB4C-A6B0-3B766464D189}" presName="entireBox" presStyleLbl="node1" presStyleIdx="0" presStyleCnt="4"/>
      <dgm:spPr/>
      <dgm:t>
        <a:bodyPr/>
        <a:lstStyle/>
        <a:p>
          <a:endParaRPr lang="en-US"/>
        </a:p>
      </dgm:t>
    </dgm:pt>
    <dgm:pt modelId="{1E13F1B7-114C-D347-B67F-B9B599E2E341}" type="pres">
      <dgm:prSet presAssocID="{5C8B9CAB-C992-EB4C-A6B0-3B766464D189}" presName="descendantBox" presStyleCnt="0"/>
      <dgm:spPr/>
    </dgm:pt>
    <dgm:pt modelId="{81FDCED2-2D20-854D-9ECC-1E1197134AA6}" type="pres">
      <dgm:prSet presAssocID="{1570DBEB-2124-2B47-90C7-2290BC4D56E1}" presName="childTextBox" presStyleLbl="fgAccFollow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C092D-99C1-6745-BEA7-0EFBB10DB477}" type="pres">
      <dgm:prSet presAssocID="{6891198A-DB3D-9348-BCE3-99D1F7B80291}" presName="childTextBox" presStyleLbl="fgAccFollow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50E6ED-7CDD-0148-9337-B5E5B59DACCE}" type="pres">
      <dgm:prSet presAssocID="{A3F1A055-AEA4-984A-93BA-411AEDF3D974}" presName="sp" presStyleCnt="0"/>
      <dgm:spPr/>
    </dgm:pt>
    <dgm:pt modelId="{A073ABB9-3B51-2A4C-91E4-6DD0562D85A7}" type="pres">
      <dgm:prSet presAssocID="{B9D20F49-CE2C-1542-BF6E-80CE502FB600}" presName="arrowAndChildren" presStyleCnt="0"/>
      <dgm:spPr/>
    </dgm:pt>
    <dgm:pt modelId="{246E30F7-CD30-9C45-8971-3615BE40426D}" type="pres">
      <dgm:prSet presAssocID="{B9D20F49-CE2C-1542-BF6E-80CE502FB600}" presName="parentTextArrow" presStyleLbl="node1" presStyleIdx="0" presStyleCnt="4"/>
      <dgm:spPr/>
      <dgm:t>
        <a:bodyPr/>
        <a:lstStyle/>
        <a:p>
          <a:endParaRPr lang="en-US"/>
        </a:p>
      </dgm:t>
    </dgm:pt>
    <dgm:pt modelId="{CEDEC836-B7A5-6C44-9BEE-529DDC6AF718}" type="pres">
      <dgm:prSet presAssocID="{B9D20F49-CE2C-1542-BF6E-80CE502FB600}" presName="arrow" presStyleLbl="node1" presStyleIdx="1" presStyleCnt="4"/>
      <dgm:spPr/>
      <dgm:t>
        <a:bodyPr/>
        <a:lstStyle/>
        <a:p>
          <a:endParaRPr lang="en-US"/>
        </a:p>
      </dgm:t>
    </dgm:pt>
    <dgm:pt modelId="{D6A6B537-32E1-CB46-9928-3843D710261B}" type="pres">
      <dgm:prSet presAssocID="{B9D20F49-CE2C-1542-BF6E-80CE502FB600}" presName="descendantArrow" presStyleCnt="0"/>
      <dgm:spPr/>
    </dgm:pt>
    <dgm:pt modelId="{799F9DAD-525F-8548-8861-34D60884FF96}" type="pres">
      <dgm:prSet presAssocID="{80B30D77-CC14-6E41-90E6-1023601A9C95}" presName="childTextArrow" presStyleLbl="fgAccFollowNode1" presStyleIdx="2" presStyleCnt="10" custScaleY="149739" custLinFactNeighborX="-147" custLinFactNeighborY="270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98A95F-ABA7-5444-8A5C-E82D728BAF2E}" type="pres">
      <dgm:prSet presAssocID="{48BC0E81-32FC-9045-9AF0-DD729F9A1A61}" presName="childTextArrow" presStyleLbl="fgAccFollowNode1" presStyleIdx="3" presStyleCnt="10" custScaleY="149738" custLinFactNeighborX="-49" custLinFactNeighborY="270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6DB1AD-84BE-1C40-A7D1-B1BD8D37A80C}" type="pres">
      <dgm:prSet presAssocID="{51DB3F44-008F-9B4E-8C0E-2B7B2A7D0041}" presName="childTextArrow" presStyleLbl="fgAccFollowNode1" presStyleIdx="4" presStyleCnt="10" custScaleY="149738" custLinFactNeighborX="147" custLinFactNeighborY="270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36BB5-7ACD-F349-8A71-84B89B758866}" type="pres">
      <dgm:prSet presAssocID="{8DC663BD-CCB7-8947-8768-F656197576EF}" presName="sp" presStyleCnt="0"/>
      <dgm:spPr/>
    </dgm:pt>
    <dgm:pt modelId="{73803204-6E7A-4641-9B91-2B7E1ACD6376}" type="pres">
      <dgm:prSet presAssocID="{24062503-A010-C443-9A7E-FA0F3A86585E}" presName="arrowAndChildren" presStyleCnt="0"/>
      <dgm:spPr/>
    </dgm:pt>
    <dgm:pt modelId="{B801D59A-BB88-5949-994D-550B906C47D6}" type="pres">
      <dgm:prSet presAssocID="{24062503-A010-C443-9A7E-FA0F3A86585E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1D6B4838-9CF7-884C-A25C-5F12818F3734}" type="pres">
      <dgm:prSet presAssocID="{24062503-A010-C443-9A7E-FA0F3A86585E}" presName="arrow" presStyleLbl="node1" presStyleIdx="2" presStyleCnt="4"/>
      <dgm:spPr/>
      <dgm:t>
        <a:bodyPr/>
        <a:lstStyle/>
        <a:p>
          <a:endParaRPr lang="en-US"/>
        </a:p>
      </dgm:t>
    </dgm:pt>
    <dgm:pt modelId="{591D4375-7709-8D47-B870-3B9E49B47EDA}" type="pres">
      <dgm:prSet presAssocID="{24062503-A010-C443-9A7E-FA0F3A86585E}" presName="descendantArrow" presStyleCnt="0"/>
      <dgm:spPr/>
    </dgm:pt>
    <dgm:pt modelId="{E90C3777-99AB-524A-82B7-12AC668471ED}" type="pres">
      <dgm:prSet presAssocID="{200E8F95-B852-674C-ACC9-3CE78077CB2D}" presName="childTextArrow" presStyleLbl="fgAccFollow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25219-83A8-E745-A5BC-0E5252B82A01}" type="pres">
      <dgm:prSet presAssocID="{3C0A1EEB-14D5-1941-B05E-88D122E509D3}" presName="childTextArrow" presStyleLbl="fgAccFollow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5B583A-3504-C545-944A-D1109934E0F6}" type="pres">
      <dgm:prSet presAssocID="{6937D29C-FD7E-F346-8F03-68FA9FB8AA79}" presName="sp" presStyleCnt="0"/>
      <dgm:spPr/>
    </dgm:pt>
    <dgm:pt modelId="{F9A1D5C9-5F75-294C-8826-B73BDD1F2993}" type="pres">
      <dgm:prSet presAssocID="{3035BF66-8DF1-EB4B-9BA6-6D70F8A71F3F}" presName="arrowAndChildren" presStyleCnt="0"/>
      <dgm:spPr/>
    </dgm:pt>
    <dgm:pt modelId="{5608BBF7-C062-8547-BEE7-35FD95CE6ED2}" type="pres">
      <dgm:prSet presAssocID="{3035BF66-8DF1-EB4B-9BA6-6D70F8A71F3F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F2BEBF7A-425B-424A-A839-269C0FCF9CB1}" type="pres">
      <dgm:prSet presAssocID="{3035BF66-8DF1-EB4B-9BA6-6D70F8A71F3F}" presName="arrow" presStyleLbl="node1" presStyleIdx="3" presStyleCnt="4"/>
      <dgm:spPr/>
      <dgm:t>
        <a:bodyPr/>
        <a:lstStyle/>
        <a:p>
          <a:endParaRPr lang="en-US"/>
        </a:p>
      </dgm:t>
    </dgm:pt>
    <dgm:pt modelId="{AECAC738-6C2D-0546-874B-156AA35A90F5}" type="pres">
      <dgm:prSet presAssocID="{3035BF66-8DF1-EB4B-9BA6-6D70F8A71F3F}" presName="descendantArrow" presStyleCnt="0"/>
      <dgm:spPr/>
    </dgm:pt>
    <dgm:pt modelId="{D3147F2A-28DA-424F-AF3A-480A0C6511F9}" type="pres">
      <dgm:prSet presAssocID="{31391D8B-CB3C-3841-AA7E-2851F1573A82}" presName="childTextArrow" presStyleLbl="fgAccFollow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D91C94-48FF-6C48-B557-6D56A5CD8DCC}" type="pres">
      <dgm:prSet presAssocID="{02F06C06-82C9-694F-A2ED-CB7C7B371164}" presName="childTextArrow" presStyleLbl="fgAccFollow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203DF4-A4F4-D140-B726-D11BA9C1E70B}" type="pres">
      <dgm:prSet presAssocID="{0F70DF3B-0273-6F48-AA35-A7CB11F30F3F}" presName="childTextArrow" presStyleLbl="fgAccFollow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552C8E-BC41-E943-9AA5-1BC879D429FC}" srcId="{5C8B9CAB-C992-EB4C-A6B0-3B766464D189}" destId="{1570DBEB-2124-2B47-90C7-2290BC4D56E1}" srcOrd="0" destOrd="0" parTransId="{C9F0A284-414A-644D-9ABA-CD2E28A0A487}" sibTransId="{EECD4D58-2D0A-7F4F-8C78-42F2CB320786}"/>
    <dgm:cxn modelId="{B45BDC9B-E999-BE45-9915-304DC26F2680}" type="presOf" srcId="{3035BF66-8DF1-EB4B-9BA6-6D70F8A71F3F}" destId="{5608BBF7-C062-8547-BEE7-35FD95CE6ED2}" srcOrd="0" destOrd="0" presId="urn:microsoft.com/office/officeart/2005/8/layout/process4"/>
    <dgm:cxn modelId="{FC3936AA-6D35-D64F-9B2A-E7B3D0329F4A}" srcId="{24062503-A010-C443-9A7E-FA0F3A86585E}" destId="{3C0A1EEB-14D5-1941-B05E-88D122E509D3}" srcOrd="1" destOrd="0" parTransId="{D6ED3468-F3C5-2B44-A964-368192C66D14}" sibTransId="{EB5F377C-DF7E-8848-BD44-F23DEB552D64}"/>
    <dgm:cxn modelId="{D6D42391-2DA3-314B-AA5F-638590479628}" srcId="{3035BF66-8DF1-EB4B-9BA6-6D70F8A71F3F}" destId="{0F70DF3B-0273-6F48-AA35-A7CB11F30F3F}" srcOrd="2" destOrd="0" parTransId="{12A87295-2C61-EE48-A453-19ABDE4DDF18}" sibTransId="{755A26CB-C28A-6341-9851-4B7193DBA947}"/>
    <dgm:cxn modelId="{604F7E55-9A69-C64A-BE84-F3D9F958A616}" srcId="{5C8B9CAB-C992-EB4C-A6B0-3B766464D189}" destId="{6891198A-DB3D-9348-BCE3-99D1F7B80291}" srcOrd="1" destOrd="0" parTransId="{CB98CB0E-DC34-2240-8E53-F965C2A0820D}" sibTransId="{60E0FBF1-6407-704B-BCD2-E88FF28896BA}"/>
    <dgm:cxn modelId="{65DE8A39-6436-5843-8C86-997A5E80DC11}" type="presOf" srcId="{24062503-A010-C443-9A7E-FA0F3A86585E}" destId="{1D6B4838-9CF7-884C-A25C-5F12818F3734}" srcOrd="1" destOrd="0" presId="urn:microsoft.com/office/officeart/2005/8/layout/process4"/>
    <dgm:cxn modelId="{6946BB3B-5D5E-C840-A82F-82BF02352E1C}" srcId="{0B713C65-5D2F-C043-920C-ECD2D6F82B0E}" destId="{5C8B9CAB-C992-EB4C-A6B0-3B766464D189}" srcOrd="3" destOrd="0" parTransId="{3ABA7F11-D20A-3944-86D5-F4DC76283198}" sibTransId="{72D9285E-B19A-3B4B-9C4B-897218B14284}"/>
    <dgm:cxn modelId="{B371E265-3425-9A42-AB2D-7294D595B7F2}" srcId="{B9D20F49-CE2C-1542-BF6E-80CE502FB600}" destId="{80B30D77-CC14-6E41-90E6-1023601A9C95}" srcOrd="0" destOrd="0" parTransId="{50CB8164-3903-5046-9331-0B67F46C9A5A}" sibTransId="{1D8776E0-EB16-C544-B34B-C32B9E6D668F}"/>
    <dgm:cxn modelId="{2A8065DD-0FE5-B549-9B0C-65997A604435}" type="presOf" srcId="{5C8B9CAB-C992-EB4C-A6B0-3B766464D189}" destId="{FA3EC44A-0D11-8D4A-A370-8935D2A75E35}" srcOrd="0" destOrd="0" presId="urn:microsoft.com/office/officeart/2005/8/layout/process4"/>
    <dgm:cxn modelId="{4843826A-A5B3-AA47-9E7B-DA0C79AEFDE4}" type="presOf" srcId="{51DB3F44-008F-9B4E-8C0E-2B7B2A7D0041}" destId="{5F6DB1AD-84BE-1C40-A7D1-B1BD8D37A80C}" srcOrd="0" destOrd="0" presId="urn:microsoft.com/office/officeart/2005/8/layout/process4"/>
    <dgm:cxn modelId="{3C0B6902-4B21-1541-A265-5F23FA92A97C}" srcId="{0B713C65-5D2F-C043-920C-ECD2D6F82B0E}" destId="{24062503-A010-C443-9A7E-FA0F3A86585E}" srcOrd="1" destOrd="0" parTransId="{91A4F307-B7ED-4141-84BF-35D70AE8DBED}" sibTransId="{8DC663BD-CCB7-8947-8768-F656197576EF}"/>
    <dgm:cxn modelId="{E371589F-2C3F-A648-9B9F-394794CE9809}" type="presOf" srcId="{48BC0E81-32FC-9045-9AF0-DD729F9A1A61}" destId="{9198A95F-ABA7-5444-8A5C-E82D728BAF2E}" srcOrd="0" destOrd="0" presId="urn:microsoft.com/office/officeart/2005/8/layout/process4"/>
    <dgm:cxn modelId="{3BA07EC4-EA30-E047-9685-72678ACF3361}" type="presOf" srcId="{1570DBEB-2124-2B47-90C7-2290BC4D56E1}" destId="{81FDCED2-2D20-854D-9ECC-1E1197134AA6}" srcOrd="0" destOrd="0" presId="urn:microsoft.com/office/officeart/2005/8/layout/process4"/>
    <dgm:cxn modelId="{0DE7B6F4-696F-0B4D-9035-75E6734EA262}" srcId="{B9D20F49-CE2C-1542-BF6E-80CE502FB600}" destId="{48BC0E81-32FC-9045-9AF0-DD729F9A1A61}" srcOrd="1" destOrd="0" parTransId="{09649FF3-2946-F240-9138-A0AAA3584F95}" sibTransId="{FAE9FF40-A23B-0344-BA50-70CB721819CD}"/>
    <dgm:cxn modelId="{AE0BCFF0-770C-2E46-B187-9AF6407B0FF4}" type="presOf" srcId="{0F70DF3B-0273-6F48-AA35-A7CB11F30F3F}" destId="{96203DF4-A4F4-D140-B726-D11BA9C1E70B}" srcOrd="0" destOrd="0" presId="urn:microsoft.com/office/officeart/2005/8/layout/process4"/>
    <dgm:cxn modelId="{FD721124-033F-5749-9D50-E8AAD7FFB02B}" type="presOf" srcId="{80B30D77-CC14-6E41-90E6-1023601A9C95}" destId="{799F9DAD-525F-8548-8861-34D60884FF96}" srcOrd="0" destOrd="0" presId="urn:microsoft.com/office/officeart/2005/8/layout/process4"/>
    <dgm:cxn modelId="{96A88AD2-54E2-C84F-A2DC-2D00AE9A6D38}" type="presOf" srcId="{02F06C06-82C9-694F-A2ED-CB7C7B371164}" destId="{56D91C94-48FF-6C48-B557-6D56A5CD8DCC}" srcOrd="0" destOrd="0" presId="urn:microsoft.com/office/officeart/2005/8/layout/process4"/>
    <dgm:cxn modelId="{3F96B256-9F34-484E-B515-E39E684D07B2}" srcId="{0B713C65-5D2F-C043-920C-ECD2D6F82B0E}" destId="{B9D20F49-CE2C-1542-BF6E-80CE502FB600}" srcOrd="2" destOrd="0" parTransId="{545FCEB5-4431-2A47-B4CE-3DA5C2E63EBF}" sibTransId="{A3F1A055-AEA4-984A-93BA-411AEDF3D974}"/>
    <dgm:cxn modelId="{53EACF96-1FC7-4A45-A6F1-68A9D946185A}" srcId="{0B713C65-5D2F-C043-920C-ECD2D6F82B0E}" destId="{3035BF66-8DF1-EB4B-9BA6-6D70F8A71F3F}" srcOrd="0" destOrd="0" parTransId="{5A5A365C-9857-4C4F-A946-B9404E28A7AD}" sibTransId="{6937D29C-FD7E-F346-8F03-68FA9FB8AA79}"/>
    <dgm:cxn modelId="{83252F17-0C35-2A47-ACF4-319BD944738E}" srcId="{24062503-A010-C443-9A7E-FA0F3A86585E}" destId="{200E8F95-B852-674C-ACC9-3CE78077CB2D}" srcOrd="0" destOrd="0" parTransId="{9CF3B919-9ACA-2B4E-B5EA-4B85213064C2}" sibTransId="{DE927E33-9F3D-3B4B-98E7-0D339BBEF0E2}"/>
    <dgm:cxn modelId="{59584286-E7DF-1D4B-A0BB-1167A9767173}" srcId="{3035BF66-8DF1-EB4B-9BA6-6D70F8A71F3F}" destId="{31391D8B-CB3C-3841-AA7E-2851F1573A82}" srcOrd="0" destOrd="0" parTransId="{4D91664C-BDAD-C64C-B200-EEC59693D652}" sibTransId="{B2AA4679-4CC5-0644-8426-F03E6E79B501}"/>
    <dgm:cxn modelId="{42E539BA-7493-D541-B98F-9B3BEB1B0441}" type="presOf" srcId="{31391D8B-CB3C-3841-AA7E-2851F1573A82}" destId="{D3147F2A-28DA-424F-AF3A-480A0C6511F9}" srcOrd="0" destOrd="0" presId="urn:microsoft.com/office/officeart/2005/8/layout/process4"/>
    <dgm:cxn modelId="{37DF003C-778E-624F-A836-69DE4A4BFC33}" type="presOf" srcId="{6891198A-DB3D-9348-BCE3-99D1F7B80291}" destId="{B01C092D-99C1-6745-BEA7-0EFBB10DB477}" srcOrd="0" destOrd="0" presId="urn:microsoft.com/office/officeart/2005/8/layout/process4"/>
    <dgm:cxn modelId="{077905CF-CD57-634D-8B22-19601CED0AE6}" type="presOf" srcId="{B9D20F49-CE2C-1542-BF6E-80CE502FB600}" destId="{246E30F7-CD30-9C45-8971-3615BE40426D}" srcOrd="0" destOrd="0" presId="urn:microsoft.com/office/officeart/2005/8/layout/process4"/>
    <dgm:cxn modelId="{4C1299A3-31FD-5245-ACF6-94318D7B3DF8}" type="presOf" srcId="{5C8B9CAB-C992-EB4C-A6B0-3B766464D189}" destId="{B8708D1F-5416-7946-84FC-190F419E1BD1}" srcOrd="1" destOrd="0" presId="urn:microsoft.com/office/officeart/2005/8/layout/process4"/>
    <dgm:cxn modelId="{1F3066A5-D586-864B-B40B-589E0E6B070E}" type="presOf" srcId="{B9D20F49-CE2C-1542-BF6E-80CE502FB600}" destId="{CEDEC836-B7A5-6C44-9BEE-529DDC6AF718}" srcOrd="1" destOrd="0" presId="urn:microsoft.com/office/officeart/2005/8/layout/process4"/>
    <dgm:cxn modelId="{995AC62C-49F7-F149-966E-237011A458C9}" type="presOf" srcId="{3C0A1EEB-14D5-1941-B05E-88D122E509D3}" destId="{37825219-83A8-E745-A5BC-0E5252B82A01}" srcOrd="0" destOrd="0" presId="urn:microsoft.com/office/officeart/2005/8/layout/process4"/>
    <dgm:cxn modelId="{8AC194E9-FB94-C54E-8CA3-C5F2A3FE335F}" type="presOf" srcId="{3035BF66-8DF1-EB4B-9BA6-6D70F8A71F3F}" destId="{F2BEBF7A-425B-424A-A839-269C0FCF9CB1}" srcOrd="1" destOrd="0" presId="urn:microsoft.com/office/officeart/2005/8/layout/process4"/>
    <dgm:cxn modelId="{3D493531-4D8F-C045-8AAB-319BB2E878BB}" type="presOf" srcId="{200E8F95-B852-674C-ACC9-3CE78077CB2D}" destId="{E90C3777-99AB-524A-82B7-12AC668471ED}" srcOrd="0" destOrd="0" presId="urn:microsoft.com/office/officeart/2005/8/layout/process4"/>
    <dgm:cxn modelId="{3F8E2B76-04D2-9D4D-A4DC-6B5B6F72C345}" type="presOf" srcId="{0B713C65-5D2F-C043-920C-ECD2D6F82B0E}" destId="{960D9D92-C123-5E4A-A327-6680E2767572}" srcOrd="0" destOrd="0" presId="urn:microsoft.com/office/officeart/2005/8/layout/process4"/>
    <dgm:cxn modelId="{0C6B687E-0169-5944-B47C-073E4E300DC6}" srcId="{B9D20F49-CE2C-1542-BF6E-80CE502FB600}" destId="{51DB3F44-008F-9B4E-8C0E-2B7B2A7D0041}" srcOrd="2" destOrd="0" parTransId="{AD76FC7C-018C-0044-BEE8-F97067001711}" sibTransId="{2F994438-5F50-6D4B-ACD7-25E96E5024CF}"/>
    <dgm:cxn modelId="{891C1FC3-C27E-5A40-801B-F0F538E763A7}" srcId="{3035BF66-8DF1-EB4B-9BA6-6D70F8A71F3F}" destId="{02F06C06-82C9-694F-A2ED-CB7C7B371164}" srcOrd="1" destOrd="0" parTransId="{70CEDF61-E2B0-7E43-B0F4-54EAE2CBE2B5}" sibTransId="{F1C45B70-2BBF-8049-9402-10B747ABAAE1}"/>
    <dgm:cxn modelId="{B64A5B32-49A7-3444-8A33-CFF7B6C1BD18}" type="presOf" srcId="{24062503-A010-C443-9A7E-FA0F3A86585E}" destId="{B801D59A-BB88-5949-994D-550B906C47D6}" srcOrd="0" destOrd="0" presId="urn:microsoft.com/office/officeart/2005/8/layout/process4"/>
    <dgm:cxn modelId="{6AD93ECB-341F-9F47-904C-E97D4F99866A}" type="presParOf" srcId="{960D9D92-C123-5E4A-A327-6680E2767572}" destId="{428836F5-95CC-8A43-AC3F-8FF6F46A4F02}" srcOrd="0" destOrd="0" presId="urn:microsoft.com/office/officeart/2005/8/layout/process4"/>
    <dgm:cxn modelId="{8D823347-CF25-E446-9A77-6FC39D5CFBEF}" type="presParOf" srcId="{428836F5-95CC-8A43-AC3F-8FF6F46A4F02}" destId="{FA3EC44A-0D11-8D4A-A370-8935D2A75E35}" srcOrd="0" destOrd="0" presId="urn:microsoft.com/office/officeart/2005/8/layout/process4"/>
    <dgm:cxn modelId="{18C677A0-8C10-474D-B804-D39812CFAFBE}" type="presParOf" srcId="{428836F5-95CC-8A43-AC3F-8FF6F46A4F02}" destId="{B8708D1F-5416-7946-84FC-190F419E1BD1}" srcOrd="1" destOrd="0" presId="urn:microsoft.com/office/officeart/2005/8/layout/process4"/>
    <dgm:cxn modelId="{591B166E-EFF0-9A4B-9E63-1D9FE8E17B13}" type="presParOf" srcId="{428836F5-95CC-8A43-AC3F-8FF6F46A4F02}" destId="{1E13F1B7-114C-D347-B67F-B9B599E2E341}" srcOrd="2" destOrd="0" presId="urn:microsoft.com/office/officeart/2005/8/layout/process4"/>
    <dgm:cxn modelId="{76F848BE-1A55-B548-874B-96D62B7E398F}" type="presParOf" srcId="{1E13F1B7-114C-D347-B67F-B9B599E2E341}" destId="{81FDCED2-2D20-854D-9ECC-1E1197134AA6}" srcOrd="0" destOrd="0" presId="urn:microsoft.com/office/officeart/2005/8/layout/process4"/>
    <dgm:cxn modelId="{1DE3A742-2597-374E-9902-E506E64466AD}" type="presParOf" srcId="{1E13F1B7-114C-D347-B67F-B9B599E2E341}" destId="{B01C092D-99C1-6745-BEA7-0EFBB10DB477}" srcOrd="1" destOrd="0" presId="urn:microsoft.com/office/officeart/2005/8/layout/process4"/>
    <dgm:cxn modelId="{971BC3DC-BDB2-FD42-8FE2-F5EBF0BA3917}" type="presParOf" srcId="{960D9D92-C123-5E4A-A327-6680E2767572}" destId="{FC50E6ED-7CDD-0148-9337-B5E5B59DACCE}" srcOrd="1" destOrd="0" presId="urn:microsoft.com/office/officeart/2005/8/layout/process4"/>
    <dgm:cxn modelId="{C4C68E4C-57E6-CE46-8E69-8244C19B38C4}" type="presParOf" srcId="{960D9D92-C123-5E4A-A327-6680E2767572}" destId="{A073ABB9-3B51-2A4C-91E4-6DD0562D85A7}" srcOrd="2" destOrd="0" presId="urn:microsoft.com/office/officeart/2005/8/layout/process4"/>
    <dgm:cxn modelId="{6054685D-F2B8-7B45-863F-6DD5743406AE}" type="presParOf" srcId="{A073ABB9-3B51-2A4C-91E4-6DD0562D85A7}" destId="{246E30F7-CD30-9C45-8971-3615BE40426D}" srcOrd="0" destOrd="0" presId="urn:microsoft.com/office/officeart/2005/8/layout/process4"/>
    <dgm:cxn modelId="{25C63D8B-AED9-724D-91FC-2AF006B19492}" type="presParOf" srcId="{A073ABB9-3B51-2A4C-91E4-6DD0562D85A7}" destId="{CEDEC836-B7A5-6C44-9BEE-529DDC6AF718}" srcOrd="1" destOrd="0" presId="urn:microsoft.com/office/officeart/2005/8/layout/process4"/>
    <dgm:cxn modelId="{514DA67C-795A-F843-970F-70B9D2D18B14}" type="presParOf" srcId="{A073ABB9-3B51-2A4C-91E4-6DD0562D85A7}" destId="{D6A6B537-32E1-CB46-9928-3843D710261B}" srcOrd="2" destOrd="0" presId="urn:microsoft.com/office/officeart/2005/8/layout/process4"/>
    <dgm:cxn modelId="{F3A366FF-D58C-0942-840D-62F832D4E6C0}" type="presParOf" srcId="{D6A6B537-32E1-CB46-9928-3843D710261B}" destId="{799F9DAD-525F-8548-8861-34D60884FF96}" srcOrd="0" destOrd="0" presId="urn:microsoft.com/office/officeart/2005/8/layout/process4"/>
    <dgm:cxn modelId="{27659C80-C73F-4040-8341-4963320D8736}" type="presParOf" srcId="{D6A6B537-32E1-CB46-9928-3843D710261B}" destId="{9198A95F-ABA7-5444-8A5C-E82D728BAF2E}" srcOrd="1" destOrd="0" presId="urn:microsoft.com/office/officeart/2005/8/layout/process4"/>
    <dgm:cxn modelId="{3635622C-2056-A64E-B1BB-0BB293DAC8E0}" type="presParOf" srcId="{D6A6B537-32E1-CB46-9928-3843D710261B}" destId="{5F6DB1AD-84BE-1C40-A7D1-B1BD8D37A80C}" srcOrd="2" destOrd="0" presId="urn:microsoft.com/office/officeart/2005/8/layout/process4"/>
    <dgm:cxn modelId="{37DC52B9-ED6E-7D44-A84D-76846D96AE10}" type="presParOf" srcId="{960D9D92-C123-5E4A-A327-6680E2767572}" destId="{45736BB5-7ACD-F349-8A71-84B89B758866}" srcOrd="3" destOrd="0" presId="urn:microsoft.com/office/officeart/2005/8/layout/process4"/>
    <dgm:cxn modelId="{A5D875B0-59B3-374C-BF22-FCBBD6042027}" type="presParOf" srcId="{960D9D92-C123-5E4A-A327-6680E2767572}" destId="{73803204-6E7A-4641-9B91-2B7E1ACD6376}" srcOrd="4" destOrd="0" presId="urn:microsoft.com/office/officeart/2005/8/layout/process4"/>
    <dgm:cxn modelId="{059DC775-B932-B445-9176-A98B328D9E5E}" type="presParOf" srcId="{73803204-6E7A-4641-9B91-2B7E1ACD6376}" destId="{B801D59A-BB88-5949-994D-550B906C47D6}" srcOrd="0" destOrd="0" presId="urn:microsoft.com/office/officeart/2005/8/layout/process4"/>
    <dgm:cxn modelId="{CB6A5BF7-F994-7D41-A118-0BB81F10C862}" type="presParOf" srcId="{73803204-6E7A-4641-9B91-2B7E1ACD6376}" destId="{1D6B4838-9CF7-884C-A25C-5F12818F3734}" srcOrd="1" destOrd="0" presId="urn:microsoft.com/office/officeart/2005/8/layout/process4"/>
    <dgm:cxn modelId="{7BA38EE7-D374-894C-B832-57B0A2309C70}" type="presParOf" srcId="{73803204-6E7A-4641-9B91-2B7E1ACD6376}" destId="{591D4375-7709-8D47-B870-3B9E49B47EDA}" srcOrd="2" destOrd="0" presId="urn:microsoft.com/office/officeart/2005/8/layout/process4"/>
    <dgm:cxn modelId="{4924EF25-AD81-5C41-9773-DC96A3E65CD9}" type="presParOf" srcId="{591D4375-7709-8D47-B870-3B9E49B47EDA}" destId="{E90C3777-99AB-524A-82B7-12AC668471ED}" srcOrd="0" destOrd="0" presId="urn:microsoft.com/office/officeart/2005/8/layout/process4"/>
    <dgm:cxn modelId="{D38E745C-0EFA-0243-8654-C18E2AE1CD7C}" type="presParOf" srcId="{591D4375-7709-8D47-B870-3B9E49B47EDA}" destId="{37825219-83A8-E745-A5BC-0E5252B82A01}" srcOrd="1" destOrd="0" presId="urn:microsoft.com/office/officeart/2005/8/layout/process4"/>
    <dgm:cxn modelId="{E53A251F-392A-6349-8265-EDF4563DCD1F}" type="presParOf" srcId="{960D9D92-C123-5E4A-A327-6680E2767572}" destId="{D45B583A-3504-C545-944A-D1109934E0F6}" srcOrd="5" destOrd="0" presId="urn:microsoft.com/office/officeart/2005/8/layout/process4"/>
    <dgm:cxn modelId="{702CD8EF-01A4-8940-BA27-F31C41334D33}" type="presParOf" srcId="{960D9D92-C123-5E4A-A327-6680E2767572}" destId="{F9A1D5C9-5F75-294C-8826-B73BDD1F2993}" srcOrd="6" destOrd="0" presId="urn:microsoft.com/office/officeart/2005/8/layout/process4"/>
    <dgm:cxn modelId="{C4B50996-14CC-BE43-882E-2B205D30A39A}" type="presParOf" srcId="{F9A1D5C9-5F75-294C-8826-B73BDD1F2993}" destId="{5608BBF7-C062-8547-BEE7-35FD95CE6ED2}" srcOrd="0" destOrd="0" presId="urn:microsoft.com/office/officeart/2005/8/layout/process4"/>
    <dgm:cxn modelId="{F2621CB1-FE08-5346-9273-5A2D88107272}" type="presParOf" srcId="{F9A1D5C9-5F75-294C-8826-B73BDD1F2993}" destId="{F2BEBF7A-425B-424A-A839-269C0FCF9CB1}" srcOrd="1" destOrd="0" presId="urn:microsoft.com/office/officeart/2005/8/layout/process4"/>
    <dgm:cxn modelId="{51CC1605-4927-834C-AB92-E4E3EA9D291B}" type="presParOf" srcId="{F9A1D5C9-5F75-294C-8826-B73BDD1F2993}" destId="{AECAC738-6C2D-0546-874B-156AA35A90F5}" srcOrd="2" destOrd="0" presId="urn:microsoft.com/office/officeart/2005/8/layout/process4"/>
    <dgm:cxn modelId="{7D87A741-F440-1641-93C8-AE2686448E14}" type="presParOf" srcId="{AECAC738-6C2D-0546-874B-156AA35A90F5}" destId="{D3147F2A-28DA-424F-AF3A-480A0C6511F9}" srcOrd="0" destOrd="0" presId="urn:microsoft.com/office/officeart/2005/8/layout/process4"/>
    <dgm:cxn modelId="{AEA7D04E-171B-B443-A469-0766B478FAAC}" type="presParOf" srcId="{AECAC738-6C2D-0546-874B-156AA35A90F5}" destId="{56D91C94-48FF-6C48-B557-6D56A5CD8DCC}" srcOrd="1" destOrd="0" presId="urn:microsoft.com/office/officeart/2005/8/layout/process4"/>
    <dgm:cxn modelId="{9ACFF4C1-E8AE-BA4E-A33C-7D176B69A834}" type="presParOf" srcId="{AECAC738-6C2D-0546-874B-156AA35A90F5}" destId="{96203DF4-A4F4-D140-B726-D11BA9C1E70B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1CC08E-6906-F04F-AA1D-24F8D142CD37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9713D8-29EE-EA44-A8A1-19FCD176683E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j-lt"/>
            </a:rPr>
            <a:t>Electronic mail or instant messenger facility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661804BC-2252-4F4B-BF7F-446E16E813B6}" type="parTrans" cxnId="{2872FB75-569A-6F44-AB3C-DDBDBC276263}">
      <dgm:prSet/>
      <dgm:spPr/>
      <dgm:t>
        <a:bodyPr/>
        <a:lstStyle/>
        <a:p>
          <a:endParaRPr lang="en-US"/>
        </a:p>
      </dgm:t>
    </dgm:pt>
    <dgm:pt modelId="{29165784-ECA5-B446-88F4-4A42EF56A6BB}" type="sibTrans" cxnId="{2872FB75-569A-6F44-AB3C-DDBDBC276263}">
      <dgm:prSet/>
      <dgm:spPr/>
      <dgm:t>
        <a:bodyPr/>
        <a:lstStyle/>
        <a:p>
          <a:endParaRPr lang="en-US"/>
        </a:p>
      </dgm:t>
    </dgm:pt>
    <dgm:pt modelId="{EA82C179-6CD6-DF4C-9775-B576BB1B1279}">
      <dgm:prSet/>
      <dgm:spPr>
        <a:solidFill>
          <a:schemeClr val="tx1"/>
        </a:solidFill>
      </dgm:spPr>
      <dgm:t>
        <a:bodyPr/>
        <a:lstStyle/>
        <a:p>
          <a:pPr rtl="0"/>
          <a:r>
            <a:rPr lang="en-US" b="1" dirty="0" smtClean="0">
              <a:latin typeface="+mj-lt"/>
            </a:rPr>
            <a:t>Worm e-mails a copy of itself to other systems</a:t>
          </a:r>
          <a:endParaRPr lang="en-US" dirty="0">
            <a:latin typeface="+mj-lt"/>
          </a:endParaRPr>
        </a:p>
      </dgm:t>
    </dgm:pt>
    <dgm:pt modelId="{49597E77-063A-EC41-A9DA-E5525E677EC5}" type="parTrans" cxnId="{834BC056-4E30-1448-B6D3-A2B5892063D1}">
      <dgm:prSet/>
      <dgm:spPr/>
      <dgm:t>
        <a:bodyPr/>
        <a:lstStyle/>
        <a:p>
          <a:endParaRPr lang="en-US"/>
        </a:p>
      </dgm:t>
    </dgm:pt>
    <dgm:pt modelId="{B37FF192-4395-8849-B3C7-2DBB861A012D}" type="sibTrans" cxnId="{834BC056-4E30-1448-B6D3-A2B5892063D1}">
      <dgm:prSet/>
      <dgm:spPr/>
      <dgm:t>
        <a:bodyPr/>
        <a:lstStyle/>
        <a:p>
          <a:endParaRPr lang="en-US"/>
        </a:p>
      </dgm:t>
    </dgm:pt>
    <dgm:pt modelId="{307F5F63-B4E8-1C4E-96E5-9C9A1945C20B}">
      <dgm:prSet/>
      <dgm:spPr>
        <a:solidFill>
          <a:schemeClr val="tx1"/>
        </a:solidFill>
      </dgm:spPr>
      <dgm:t>
        <a:bodyPr/>
        <a:lstStyle/>
        <a:p>
          <a:pPr rtl="0"/>
          <a:r>
            <a:rPr lang="en-US" b="1" dirty="0" smtClean="0">
              <a:latin typeface="+mj-lt"/>
            </a:rPr>
            <a:t>Sends itself as an attachment via an instant message service</a:t>
          </a:r>
          <a:endParaRPr lang="en-US" dirty="0">
            <a:latin typeface="+mj-lt"/>
          </a:endParaRPr>
        </a:p>
      </dgm:t>
    </dgm:pt>
    <dgm:pt modelId="{DDA9EFE2-0130-5E45-A8C4-75F46E8F19ED}" type="parTrans" cxnId="{0AD2CE7B-3C93-7D44-8032-C9A43DD64E0A}">
      <dgm:prSet/>
      <dgm:spPr/>
      <dgm:t>
        <a:bodyPr/>
        <a:lstStyle/>
        <a:p>
          <a:endParaRPr lang="en-US"/>
        </a:p>
      </dgm:t>
    </dgm:pt>
    <dgm:pt modelId="{BE403B6D-6F8E-EA4A-A125-8BA210581358}" type="sibTrans" cxnId="{0AD2CE7B-3C93-7D44-8032-C9A43DD64E0A}">
      <dgm:prSet/>
      <dgm:spPr/>
      <dgm:t>
        <a:bodyPr/>
        <a:lstStyle/>
        <a:p>
          <a:endParaRPr lang="en-US"/>
        </a:p>
      </dgm:t>
    </dgm:pt>
    <dgm:pt modelId="{AA9D2254-12C4-E64B-9A8F-9C7D772879C9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j-lt"/>
            </a:rPr>
            <a:t>File sharing</a:t>
          </a:r>
          <a:endParaRPr lang="en-US" b="1" dirty="0">
            <a:solidFill>
              <a:schemeClr val="tx1"/>
            </a:solidFill>
            <a:latin typeface="+mj-lt"/>
          </a:endParaRPr>
        </a:p>
      </dgm:t>
    </dgm:pt>
    <dgm:pt modelId="{B171DB04-D66B-6F47-AED8-A7838F550642}" type="parTrans" cxnId="{C2C12C3F-7484-2142-BD46-4476766CB7B8}">
      <dgm:prSet/>
      <dgm:spPr/>
      <dgm:t>
        <a:bodyPr/>
        <a:lstStyle/>
        <a:p>
          <a:endParaRPr lang="en-US"/>
        </a:p>
      </dgm:t>
    </dgm:pt>
    <dgm:pt modelId="{A96BF268-3580-F243-90ED-0CCA5ACC3ED7}" type="sibTrans" cxnId="{C2C12C3F-7484-2142-BD46-4476766CB7B8}">
      <dgm:prSet/>
      <dgm:spPr/>
      <dgm:t>
        <a:bodyPr/>
        <a:lstStyle/>
        <a:p>
          <a:endParaRPr lang="en-US"/>
        </a:p>
      </dgm:t>
    </dgm:pt>
    <dgm:pt modelId="{9581EE21-956D-9848-81DE-D38356A52A2C}">
      <dgm:prSet/>
      <dgm:spPr>
        <a:solidFill>
          <a:schemeClr val="tx1"/>
        </a:solidFill>
      </dgm:spPr>
      <dgm:t>
        <a:bodyPr/>
        <a:lstStyle/>
        <a:p>
          <a:pPr rtl="0"/>
          <a:r>
            <a:rPr lang="en-US" b="1" dirty="0" smtClean="0">
              <a:latin typeface="+mj-lt"/>
            </a:rPr>
            <a:t>Creates a copy of itself or infects a file as a virus on removable media</a:t>
          </a:r>
          <a:endParaRPr lang="en-US" dirty="0">
            <a:latin typeface="+mj-lt"/>
          </a:endParaRPr>
        </a:p>
      </dgm:t>
    </dgm:pt>
    <dgm:pt modelId="{EDE70E62-581F-ED4D-8A5B-52E1E14A19D2}" type="parTrans" cxnId="{53DD798F-188D-EE42-908C-8D71D37B8ECA}">
      <dgm:prSet/>
      <dgm:spPr/>
      <dgm:t>
        <a:bodyPr/>
        <a:lstStyle/>
        <a:p>
          <a:endParaRPr lang="en-US"/>
        </a:p>
      </dgm:t>
    </dgm:pt>
    <dgm:pt modelId="{9E9E583E-A013-DA41-B28B-99BCB8711C75}" type="sibTrans" cxnId="{53DD798F-188D-EE42-908C-8D71D37B8ECA}">
      <dgm:prSet/>
      <dgm:spPr/>
      <dgm:t>
        <a:bodyPr/>
        <a:lstStyle/>
        <a:p>
          <a:endParaRPr lang="en-US"/>
        </a:p>
      </dgm:t>
    </dgm:pt>
    <dgm:pt modelId="{EDE8EA06-1C38-564B-B1C9-2264B4F44BC2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j-lt"/>
            </a:rPr>
            <a:t>Remote execution capability</a:t>
          </a:r>
          <a:endParaRPr lang="en-US" b="1" dirty="0">
            <a:solidFill>
              <a:schemeClr val="tx1"/>
            </a:solidFill>
            <a:latin typeface="+mj-lt"/>
          </a:endParaRPr>
        </a:p>
      </dgm:t>
    </dgm:pt>
    <dgm:pt modelId="{A7483F20-60EF-AB41-B889-D5116BA127F6}" type="parTrans" cxnId="{CCBDC9F7-F1F0-8D4A-94FA-97696C8AF37E}">
      <dgm:prSet/>
      <dgm:spPr/>
      <dgm:t>
        <a:bodyPr/>
        <a:lstStyle/>
        <a:p>
          <a:endParaRPr lang="en-US"/>
        </a:p>
      </dgm:t>
    </dgm:pt>
    <dgm:pt modelId="{C772D4E5-B72E-5840-AE55-8C43CCBF5877}" type="sibTrans" cxnId="{CCBDC9F7-F1F0-8D4A-94FA-97696C8AF37E}">
      <dgm:prSet/>
      <dgm:spPr/>
      <dgm:t>
        <a:bodyPr/>
        <a:lstStyle/>
        <a:p>
          <a:endParaRPr lang="en-US"/>
        </a:p>
      </dgm:t>
    </dgm:pt>
    <dgm:pt modelId="{2D59E4BE-BC2A-6D42-A0CA-EB35F9962A95}">
      <dgm:prSet/>
      <dgm:spPr>
        <a:solidFill>
          <a:schemeClr val="tx1"/>
        </a:solidFill>
      </dgm:spPr>
      <dgm:t>
        <a:bodyPr/>
        <a:lstStyle/>
        <a:p>
          <a:pPr rtl="0"/>
          <a:r>
            <a:rPr lang="en-US" b="1" dirty="0" smtClean="0">
              <a:latin typeface="+mj-lt"/>
            </a:rPr>
            <a:t>Worm executes a copy of itself on another system</a:t>
          </a:r>
          <a:endParaRPr lang="en-US" dirty="0">
            <a:latin typeface="+mj-lt"/>
          </a:endParaRPr>
        </a:p>
      </dgm:t>
    </dgm:pt>
    <dgm:pt modelId="{3340C372-84F1-B94A-B534-B9991C46EF8A}" type="parTrans" cxnId="{3E810C85-9CDF-484C-BD32-D08C501F85C4}">
      <dgm:prSet/>
      <dgm:spPr/>
      <dgm:t>
        <a:bodyPr/>
        <a:lstStyle/>
        <a:p>
          <a:endParaRPr lang="en-US"/>
        </a:p>
      </dgm:t>
    </dgm:pt>
    <dgm:pt modelId="{3297917D-E07A-FD49-BBCB-1AC7E257EAB1}" type="sibTrans" cxnId="{3E810C85-9CDF-484C-BD32-D08C501F85C4}">
      <dgm:prSet/>
      <dgm:spPr/>
      <dgm:t>
        <a:bodyPr/>
        <a:lstStyle/>
        <a:p>
          <a:endParaRPr lang="en-US"/>
        </a:p>
      </dgm:t>
    </dgm:pt>
    <dgm:pt modelId="{FCAA0E17-EBD1-7E49-939C-57128952A9AF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j-lt"/>
            </a:rPr>
            <a:t>Remote file access or transfer capability</a:t>
          </a:r>
          <a:endParaRPr lang="en-US" b="1" dirty="0">
            <a:solidFill>
              <a:schemeClr val="tx1"/>
            </a:solidFill>
            <a:latin typeface="+mj-lt"/>
          </a:endParaRPr>
        </a:p>
      </dgm:t>
    </dgm:pt>
    <dgm:pt modelId="{AB3C6213-56CE-374D-BDF6-B8DB761B18D7}" type="parTrans" cxnId="{16F69619-9DE5-DB4A-BD5C-24B893845576}">
      <dgm:prSet/>
      <dgm:spPr/>
      <dgm:t>
        <a:bodyPr/>
        <a:lstStyle/>
        <a:p>
          <a:endParaRPr lang="en-US"/>
        </a:p>
      </dgm:t>
    </dgm:pt>
    <dgm:pt modelId="{C2125D76-B333-0947-8B38-078DB901193C}" type="sibTrans" cxnId="{16F69619-9DE5-DB4A-BD5C-24B893845576}">
      <dgm:prSet/>
      <dgm:spPr/>
      <dgm:t>
        <a:bodyPr/>
        <a:lstStyle/>
        <a:p>
          <a:endParaRPr lang="en-US"/>
        </a:p>
      </dgm:t>
    </dgm:pt>
    <dgm:pt modelId="{3777E620-C955-3E4B-B5FF-DF53E3D76AB6}">
      <dgm:prSet/>
      <dgm:spPr>
        <a:solidFill>
          <a:schemeClr val="tx1"/>
        </a:solidFill>
      </dgm:spPr>
      <dgm:t>
        <a:bodyPr/>
        <a:lstStyle/>
        <a:p>
          <a:pPr rtl="0"/>
          <a:r>
            <a:rPr lang="en-US" b="1" dirty="0" smtClean="0">
              <a:latin typeface="+mj-lt"/>
            </a:rPr>
            <a:t>Worm uses a remote file access or transfer service to copy itself from one system to the other</a:t>
          </a:r>
          <a:endParaRPr lang="en-US" dirty="0">
            <a:latin typeface="+mj-lt"/>
          </a:endParaRPr>
        </a:p>
      </dgm:t>
    </dgm:pt>
    <dgm:pt modelId="{CBB4F215-E494-4841-B865-3F020F84F5F5}" type="parTrans" cxnId="{0A1C3AE5-6226-7641-89D9-2B462BB3F318}">
      <dgm:prSet/>
      <dgm:spPr/>
      <dgm:t>
        <a:bodyPr/>
        <a:lstStyle/>
        <a:p>
          <a:endParaRPr lang="en-US"/>
        </a:p>
      </dgm:t>
    </dgm:pt>
    <dgm:pt modelId="{D9E5CAA6-4D84-5446-A69A-6A884ABCDE7B}" type="sibTrans" cxnId="{0A1C3AE5-6226-7641-89D9-2B462BB3F318}">
      <dgm:prSet/>
      <dgm:spPr/>
      <dgm:t>
        <a:bodyPr/>
        <a:lstStyle/>
        <a:p>
          <a:endParaRPr lang="en-US"/>
        </a:p>
      </dgm:t>
    </dgm:pt>
    <dgm:pt modelId="{847B1FB8-52B7-774A-82B7-A4AE44215322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+mj-lt"/>
            </a:rPr>
            <a:t>Remote login capability</a:t>
          </a:r>
          <a:endParaRPr lang="en-US" b="1" dirty="0">
            <a:solidFill>
              <a:schemeClr val="tx1"/>
            </a:solidFill>
            <a:latin typeface="+mj-lt"/>
          </a:endParaRPr>
        </a:p>
      </dgm:t>
    </dgm:pt>
    <dgm:pt modelId="{268587F9-9424-204D-8DFD-BB10622FDF09}" type="parTrans" cxnId="{E6938C4F-CF56-C14A-99BB-3DCB38261C5E}">
      <dgm:prSet/>
      <dgm:spPr/>
      <dgm:t>
        <a:bodyPr/>
        <a:lstStyle/>
        <a:p>
          <a:endParaRPr lang="en-US"/>
        </a:p>
      </dgm:t>
    </dgm:pt>
    <dgm:pt modelId="{4E25DBAC-D8D0-854D-901C-DA80AD636C96}" type="sibTrans" cxnId="{E6938C4F-CF56-C14A-99BB-3DCB38261C5E}">
      <dgm:prSet/>
      <dgm:spPr/>
      <dgm:t>
        <a:bodyPr/>
        <a:lstStyle/>
        <a:p>
          <a:endParaRPr lang="en-US"/>
        </a:p>
      </dgm:t>
    </dgm:pt>
    <dgm:pt modelId="{DD25D6CF-B048-C345-ADA8-70947047FD6A}">
      <dgm:prSet/>
      <dgm:spPr>
        <a:solidFill>
          <a:schemeClr val="tx1"/>
        </a:solidFill>
      </dgm:spPr>
      <dgm:t>
        <a:bodyPr/>
        <a:lstStyle/>
        <a:p>
          <a:pPr rtl="0"/>
          <a:r>
            <a:rPr lang="en-US" b="1" dirty="0" smtClean="0">
              <a:latin typeface="+mj-lt"/>
            </a:rPr>
            <a:t>Worm logs onto a remote system as a user and then uses commands to copy itself from one system to the other</a:t>
          </a:r>
          <a:endParaRPr lang="en-US" b="1" dirty="0">
            <a:latin typeface="+mj-lt"/>
          </a:endParaRPr>
        </a:p>
      </dgm:t>
    </dgm:pt>
    <dgm:pt modelId="{51B03FA5-724F-2346-9ABC-93A0ABFD4651}" type="parTrans" cxnId="{BF1EB1D1-5A7A-A748-A6CA-1A41B67DD0FD}">
      <dgm:prSet/>
      <dgm:spPr/>
      <dgm:t>
        <a:bodyPr/>
        <a:lstStyle/>
        <a:p>
          <a:endParaRPr lang="en-US"/>
        </a:p>
      </dgm:t>
    </dgm:pt>
    <dgm:pt modelId="{92D4CA32-4545-9F42-BFAC-F50AB3F4187D}" type="sibTrans" cxnId="{BF1EB1D1-5A7A-A748-A6CA-1A41B67DD0FD}">
      <dgm:prSet/>
      <dgm:spPr/>
      <dgm:t>
        <a:bodyPr/>
        <a:lstStyle/>
        <a:p>
          <a:endParaRPr lang="en-US"/>
        </a:p>
      </dgm:t>
    </dgm:pt>
    <dgm:pt modelId="{40A171E3-7A15-A14F-908E-1B245CED8AF2}" type="pres">
      <dgm:prSet presAssocID="{4C1CC08E-6906-F04F-AA1D-24F8D142CD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674257-3BF1-F643-951F-13DEC6E433CB}" type="pres">
      <dgm:prSet presAssocID="{FE9713D8-29EE-EA44-A8A1-19FCD176683E}" presName="linNode" presStyleCnt="0"/>
      <dgm:spPr/>
    </dgm:pt>
    <dgm:pt modelId="{E1E0970F-0907-F244-BFE7-FA3A665AC84A}" type="pres">
      <dgm:prSet presAssocID="{FE9713D8-29EE-EA44-A8A1-19FCD176683E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E7295-D7EB-CD46-9D6D-375BC99FA006}" type="pres">
      <dgm:prSet presAssocID="{FE9713D8-29EE-EA44-A8A1-19FCD176683E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625A5-5E13-BA49-B316-3A87292B7AB7}" type="pres">
      <dgm:prSet presAssocID="{29165784-ECA5-B446-88F4-4A42EF56A6BB}" presName="sp" presStyleCnt="0"/>
      <dgm:spPr/>
    </dgm:pt>
    <dgm:pt modelId="{AC90A092-D25B-6847-97DF-60AFC1E9E9AE}" type="pres">
      <dgm:prSet presAssocID="{AA9D2254-12C4-E64B-9A8F-9C7D772879C9}" presName="linNode" presStyleCnt="0"/>
      <dgm:spPr/>
    </dgm:pt>
    <dgm:pt modelId="{AA46F3A1-973A-D541-8C10-D6332E49AB54}" type="pres">
      <dgm:prSet presAssocID="{AA9D2254-12C4-E64B-9A8F-9C7D772879C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F1EE6F-A680-5D47-BE2C-5D9099BCAD7E}" type="pres">
      <dgm:prSet presAssocID="{AA9D2254-12C4-E64B-9A8F-9C7D772879C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0C908-8D47-1340-80E2-243B1F44A1C7}" type="pres">
      <dgm:prSet presAssocID="{A96BF268-3580-F243-90ED-0CCA5ACC3ED7}" presName="sp" presStyleCnt="0"/>
      <dgm:spPr/>
    </dgm:pt>
    <dgm:pt modelId="{E768EAE1-D6C3-184C-A113-D969016ABA42}" type="pres">
      <dgm:prSet presAssocID="{EDE8EA06-1C38-564B-B1C9-2264B4F44BC2}" presName="linNode" presStyleCnt="0"/>
      <dgm:spPr/>
    </dgm:pt>
    <dgm:pt modelId="{3643834B-A836-AE40-8CCA-98EC9257C527}" type="pres">
      <dgm:prSet presAssocID="{EDE8EA06-1C38-564B-B1C9-2264B4F44BC2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E3CD11-86DC-D148-B0A4-B97E022278AC}" type="pres">
      <dgm:prSet presAssocID="{EDE8EA06-1C38-564B-B1C9-2264B4F44BC2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CFCC7-2806-B247-A671-D9BC41F2406E}" type="pres">
      <dgm:prSet presAssocID="{C772D4E5-B72E-5840-AE55-8C43CCBF5877}" presName="sp" presStyleCnt="0"/>
      <dgm:spPr/>
    </dgm:pt>
    <dgm:pt modelId="{6EE993D3-FC72-1448-8B46-1726050E2E22}" type="pres">
      <dgm:prSet presAssocID="{FCAA0E17-EBD1-7E49-939C-57128952A9AF}" presName="linNode" presStyleCnt="0"/>
      <dgm:spPr/>
    </dgm:pt>
    <dgm:pt modelId="{32A7F985-A05D-9A45-A255-9E65F500E120}" type="pres">
      <dgm:prSet presAssocID="{FCAA0E17-EBD1-7E49-939C-57128952A9AF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802D0-FB31-4B41-8EB4-26CD25007ABC}" type="pres">
      <dgm:prSet presAssocID="{FCAA0E17-EBD1-7E49-939C-57128952A9AF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AB093A-B855-BB4E-B0C6-89BD7264A54A}" type="pres">
      <dgm:prSet presAssocID="{C2125D76-B333-0947-8B38-078DB901193C}" presName="sp" presStyleCnt="0"/>
      <dgm:spPr/>
    </dgm:pt>
    <dgm:pt modelId="{2DDF0DD6-8644-464C-B731-5985B21F12B7}" type="pres">
      <dgm:prSet presAssocID="{847B1FB8-52B7-774A-82B7-A4AE44215322}" presName="linNode" presStyleCnt="0"/>
      <dgm:spPr/>
    </dgm:pt>
    <dgm:pt modelId="{4E9E9A9B-C119-9141-8246-9E5820C59B44}" type="pres">
      <dgm:prSet presAssocID="{847B1FB8-52B7-774A-82B7-A4AE44215322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8D0B3-D601-2640-9C5D-22FE0D733D27}" type="pres">
      <dgm:prSet presAssocID="{847B1FB8-52B7-774A-82B7-A4AE44215322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1C3AE5-6226-7641-89D9-2B462BB3F318}" srcId="{FCAA0E17-EBD1-7E49-939C-57128952A9AF}" destId="{3777E620-C955-3E4B-B5FF-DF53E3D76AB6}" srcOrd="0" destOrd="0" parTransId="{CBB4F215-E494-4841-B865-3F020F84F5F5}" sibTransId="{D9E5CAA6-4D84-5446-A69A-6A884ABCDE7B}"/>
    <dgm:cxn modelId="{3E810C85-9CDF-484C-BD32-D08C501F85C4}" srcId="{EDE8EA06-1C38-564B-B1C9-2264B4F44BC2}" destId="{2D59E4BE-BC2A-6D42-A0CA-EB35F9962A95}" srcOrd="0" destOrd="0" parTransId="{3340C372-84F1-B94A-B534-B9991C46EF8A}" sibTransId="{3297917D-E07A-FD49-BBCB-1AC7E257EAB1}"/>
    <dgm:cxn modelId="{53DD798F-188D-EE42-908C-8D71D37B8ECA}" srcId="{AA9D2254-12C4-E64B-9A8F-9C7D772879C9}" destId="{9581EE21-956D-9848-81DE-D38356A52A2C}" srcOrd="0" destOrd="0" parTransId="{EDE70E62-581F-ED4D-8A5B-52E1E14A19D2}" sibTransId="{9E9E583E-A013-DA41-B28B-99BCB8711C75}"/>
    <dgm:cxn modelId="{51372E59-330B-2F40-B3FD-D06E674932FF}" type="presOf" srcId="{DD25D6CF-B048-C345-ADA8-70947047FD6A}" destId="{F548D0B3-D601-2640-9C5D-22FE0D733D27}" srcOrd="0" destOrd="0" presId="urn:microsoft.com/office/officeart/2005/8/layout/vList5"/>
    <dgm:cxn modelId="{7C3BD567-1840-1D45-9E23-1E6567244794}" type="presOf" srcId="{847B1FB8-52B7-774A-82B7-A4AE44215322}" destId="{4E9E9A9B-C119-9141-8246-9E5820C59B44}" srcOrd="0" destOrd="0" presId="urn:microsoft.com/office/officeart/2005/8/layout/vList5"/>
    <dgm:cxn modelId="{6F329847-0529-ED4D-BAE1-8D0D3077FB40}" type="presOf" srcId="{4C1CC08E-6906-F04F-AA1D-24F8D142CD37}" destId="{40A171E3-7A15-A14F-908E-1B245CED8AF2}" srcOrd="0" destOrd="0" presId="urn:microsoft.com/office/officeart/2005/8/layout/vList5"/>
    <dgm:cxn modelId="{22C8A097-5015-E546-ABB1-E694BE9C2F61}" type="presOf" srcId="{307F5F63-B4E8-1C4E-96E5-9C9A1945C20B}" destId="{F78E7295-D7EB-CD46-9D6D-375BC99FA006}" srcOrd="0" destOrd="1" presId="urn:microsoft.com/office/officeart/2005/8/layout/vList5"/>
    <dgm:cxn modelId="{0C00E520-51B5-C644-A901-F49445C665CA}" type="presOf" srcId="{EDE8EA06-1C38-564B-B1C9-2264B4F44BC2}" destId="{3643834B-A836-AE40-8CCA-98EC9257C527}" srcOrd="0" destOrd="0" presId="urn:microsoft.com/office/officeart/2005/8/layout/vList5"/>
    <dgm:cxn modelId="{2F7F6693-08D0-124C-82B0-561992704CAB}" type="presOf" srcId="{EA82C179-6CD6-DF4C-9775-B576BB1B1279}" destId="{F78E7295-D7EB-CD46-9D6D-375BC99FA006}" srcOrd="0" destOrd="0" presId="urn:microsoft.com/office/officeart/2005/8/layout/vList5"/>
    <dgm:cxn modelId="{BF1EB1D1-5A7A-A748-A6CA-1A41B67DD0FD}" srcId="{847B1FB8-52B7-774A-82B7-A4AE44215322}" destId="{DD25D6CF-B048-C345-ADA8-70947047FD6A}" srcOrd="0" destOrd="0" parTransId="{51B03FA5-724F-2346-9ABC-93A0ABFD4651}" sibTransId="{92D4CA32-4545-9F42-BFAC-F50AB3F4187D}"/>
    <dgm:cxn modelId="{6A2D1AC5-5678-6742-B960-E644A0A1087E}" type="presOf" srcId="{FE9713D8-29EE-EA44-A8A1-19FCD176683E}" destId="{E1E0970F-0907-F244-BFE7-FA3A665AC84A}" srcOrd="0" destOrd="0" presId="urn:microsoft.com/office/officeart/2005/8/layout/vList5"/>
    <dgm:cxn modelId="{16F69619-9DE5-DB4A-BD5C-24B893845576}" srcId="{4C1CC08E-6906-F04F-AA1D-24F8D142CD37}" destId="{FCAA0E17-EBD1-7E49-939C-57128952A9AF}" srcOrd="3" destOrd="0" parTransId="{AB3C6213-56CE-374D-BDF6-B8DB761B18D7}" sibTransId="{C2125D76-B333-0947-8B38-078DB901193C}"/>
    <dgm:cxn modelId="{E6938C4F-CF56-C14A-99BB-3DCB38261C5E}" srcId="{4C1CC08E-6906-F04F-AA1D-24F8D142CD37}" destId="{847B1FB8-52B7-774A-82B7-A4AE44215322}" srcOrd="4" destOrd="0" parTransId="{268587F9-9424-204D-8DFD-BB10622FDF09}" sibTransId="{4E25DBAC-D8D0-854D-901C-DA80AD636C96}"/>
    <dgm:cxn modelId="{2872FB75-569A-6F44-AB3C-DDBDBC276263}" srcId="{4C1CC08E-6906-F04F-AA1D-24F8D142CD37}" destId="{FE9713D8-29EE-EA44-A8A1-19FCD176683E}" srcOrd="0" destOrd="0" parTransId="{661804BC-2252-4F4B-BF7F-446E16E813B6}" sibTransId="{29165784-ECA5-B446-88F4-4A42EF56A6BB}"/>
    <dgm:cxn modelId="{BBEA0A10-A636-4440-B4B0-C0A86A171BA2}" type="presOf" srcId="{9581EE21-956D-9848-81DE-D38356A52A2C}" destId="{00F1EE6F-A680-5D47-BE2C-5D9099BCAD7E}" srcOrd="0" destOrd="0" presId="urn:microsoft.com/office/officeart/2005/8/layout/vList5"/>
    <dgm:cxn modelId="{834BC056-4E30-1448-B6D3-A2B5892063D1}" srcId="{FE9713D8-29EE-EA44-A8A1-19FCD176683E}" destId="{EA82C179-6CD6-DF4C-9775-B576BB1B1279}" srcOrd="0" destOrd="0" parTransId="{49597E77-063A-EC41-A9DA-E5525E677EC5}" sibTransId="{B37FF192-4395-8849-B3C7-2DBB861A012D}"/>
    <dgm:cxn modelId="{5A044ED7-768A-AC4F-9CB5-E01CE40F8A80}" type="presOf" srcId="{2D59E4BE-BC2A-6D42-A0CA-EB35F9962A95}" destId="{EAE3CD11-86DC-D148-B0A4-B97E022278AC}" srcOrd="0" destOrd="0" presId="urn:microsoft.com/office/officeart/2005/8/layout/vList5"/>
    <dgm:cxn modelId="{AF7D922C-D9D2-C14F-A951-CB929C2CDA24}" type="presOf" srcId="{3777E620-C955-3E4B-B5FF-DF53E3D76AB6}" destId="{177802D0-FB31-4B41-8EB4-26CD25007ABC}" srcOrd="0" destOrd="0" presId="urn:microsoft.com/office/officeart/2005/8/layout/vList5"/>
    <dgm:cxn modelId="{B08CE160-8C63-A041-B41C-8D6D83CBFD04}" type="presOf" srcId="{FCAA0E17-EBD1-7E49-939C-57128952A9AF}" destId="{32A7F985-A05D-9A45-A255-9E65F500E120}" srcOrd="0" destOrd="0" presId="urn:microsoft.com/office/officeart/2005/8/layout/vList5"/>
    <dgm:cxn modelId="{C2C12C3F-7484-2142-BD46-4476766CB7B8}" srcId="{4C1CC08E-6906-F04F-AA1D-24F8D142CD37}" destId="{AA9D2254-12C4-E64B-9A8F-9C7D772879C9}" srcOrd="1" destOrd="0" parTransId="{B171DB04-D66B-6F47-AED8-A7838F550642}" sibTransId="{A96BF268-3580-F243-90ED-0CCA5ACC3ED7}"/>
    <dgm:cxn modelId="{0AD2CE7B-3C93-7D44-8032-C9A43DD64E0A}" srcId="{FE9713D8-29EE-EA44-A8A1-19FCD176683E}" destId="{307F5F63-B4E8-1C4E-96E5-9C9A1945C20B}" srcOrd="1" destOrd="0" parTransId="{DDA9EFE2-0130-5E45-A8C4-75F46E8F19ED}" sibTransId="{BE403B6D-6F8E-EA4A-A125-8BA210581358}"/>
    <dgm:cxn modelId="{884169DC-E20F-6F45-B6D4-FCA01AB7AB48}" type="presOf" srcId="{AA9D2254-12C4-E64B-9A8F-9C7D772879C9}" destId="{AA46F3A1-973A-D541-8C10-D6332E49AB54}" srcOrd="0" destOrd="0" presId="urn:microsoft.com/office/officeart/2005/8/layout/vList5"/>
    <dgm:cxn modelId="{CCBDC9F7-F1F0-8D4A-94FA-97696C8AF37E}" srcId="{4C1CC08E-6906-F04F-AA1D-24F8D142CD37}" destId="{EDE8EA06-1C38-564B-B1C9-2264B4F44BC2}" srcOrd="2" destOrd="0" parTransId="{A7483F20-60EF-AB41-B889-D5116BA127F6}" sibTransId="{C772D4E5-B72E-5840-AE55-8C43CCBF5877}"/>
    <dgm:cxn modelId="{A7911F2D-E6B4-864F-BE0A-63E0383C76D0}" type="presParOf" srcId="{40A171E3-7A15-A14F-908E-1B245CED8AF2}" destId="{A2674257-3BF1-F643-951F-13DEC6E433CB}" srcOrd="0" destOrd="0" presId="urn:microsoft.com/office/officeart/2005/8/layout/vList5"/>
    <dgm:cxn modelId="{58412ACB-F42F-A448-965E-E10B27E037C9}" type="presParOf" srcId="{A2674257-3BF1-F643-951F-13DEC6E433CB}" destId="{E1E0970F-0907-F244-BFE7-FA3A665AC84A}" srcOrd="0" destOrd="0" presId="urn:microsoft.com/office/officeart/2005/8/layout/vList5"/>
    <dgm:cxn modelId="{A0591A63-F851-4144-97A7-977A0C6A73D6}" type="presParOf" srcId="{A2674257-3BF1-F643-951F-13DEC6E433CB}" destId="{F78E7295-D7EB-CD46-9D6D-375BC99FA006}" srcOrd="1" destOrd="0" presId="urn:microsoft.com/office/officeart/2005/8/layout/vList5"/>
    <dgm:cxn modelId="{49BED8B9-F405-AA41-B11B-3A3FAD6314D8}" type="presParOf" srcId="{40A171E3-7A15-A14F-908E-1B245CED8AF2}" destId="{D58625A5-5E13-BA49-B316-3A87292B7AB7}" srcOrd="1" destOrd="0" presId="urn:microsoft.com/office/officeart/2005/8/layout/vList5"/>
    <dgm:cxn modelId="{B483091F-5B4A-3B42-AB27-299D25A0E144}" type="presParOf" srcId="{40A171E3-7A15-A14F-908E-1B245CED8AF2}" destId="{AC90A092-D25B-6847-97DF-60AFC1E9E9AE}" srcOrd="2" destOrd="0" presId="urn:microsoft.com/office/officeart/2005/8/layout/vList5"/>
    <dgm:cxn modelId="{02AA4C13-5EC3-3F4D-8C67-32FCC7A48A9E}" type="presParOf" srcId="{AC90A092-D25B-6847-97DF-60AFC1E9E9AE}" destId="{AA46F3A1-973A-D541-8C10-D6332E49AB54}" srcOrd="0" destOrd="0" presId="urn:microsoft.com/office/officeart/2005/8/layout/vList5"/>
    <dgm:cxn modelId="{677042D9-39C6-DE4A-BE43-09F9E7DD7E1D}" type="presParOf" srcId="{AC90A092-D25B-6847-97DF-60AFC1E9E9AE}" destId="{00F1EE6F-A680-5D47-BE2C-5D9099BCAD7E}" srcOrd="1" destOrd="0" presId="urn:microsoft.com/office/officeart/2005/8/layout/vList5"/>
    <dgm:cxn modelId="{0ADD06D5-6996-DF4A-86C4-010CA2D7DE1B}" type="presParOf" srcId="{40A171E3-7A15-A14F-908E-1B245CED8AF2}" destId="{3990C908-8D47-1340-80E2-243B1F44A1C7}" srcOrd="3" destOrd="0" presId="urn:microsoft.com/office/officeart/2005/8/layout/vList5"/>
    <dgm:cxn modelId="{C2F3074B-22F5-5448-BD0E-69AB1F51CA5B}" type="presParOf" srcId="{40A171E3-7A15-A14F-908E-1B245CED8AF2}" destId="{E768EAE1-D6C3-184C-A113-D969016ABA42}" srcOrd="4" destOrd="0" presId="urn:microsoft.com/office/officeart/2005/8/layout/vList5"/>
    <dgm:cxn modelId="{8B3BFE08-1E9B-2E47-9814-574A61BEE2A3}" type="presParOf" srcId="{E768EAE1-D6C3-184C-A113-D969016ABA42}" destId="{3643834B-A836-AE40-8CCA-98EC9257C527}" srcOrd="0" destOrd="0" presId="urn:microsoft.com/office/officeart/2005/8/layout/vList5"/>
    <dgm:cxn modelId="{7C6CB97F-9012-CD4B-82D2-A7A12A508C3B}" type="presParOf" srcId="{E768EAE1-D6C3-184C-A113-D969016ABA42}" destId="{EAE3CD11-86DC-D148-B0A4-B97E022278AC}" srcOrd="1" destOrd="0" presId="urn:microsoft.com/office/officeart/2005/8/layout/vList5"/>
    <dgm:cxn modelId="{F8C1428C-F4EE-404D-AF0B-AD611B236ADE}" type="presParOf" srcId="{40A171E3-7A15-A14F-908E-1B245CED8AF2}" destId="{E26CFCC7-2806-B247-A671-D9BC41F2406E}" srcOrd="5" destOrd="0" presId="urn:microsoft.com/office/officeart/2005/8/layout/vList5"/>
    <dgm:cxn modelId="{04AA88AB-5A7B-5143-87D9-695DF69B9FDC}" type="presParOf" srcId="{40A171E3-7A15-A14F-908E-1B245CED8AF2}" destId="{6EE993D3-FC72-1448-8B46-1726050E2E22}" srcOrd="6" destOrd="0" presId="urn:microsoft.com/office/officeart/2005/8/layout/vList5"/>
    <dgm:cxn modelId="{CED4A5B0-1A4F-9E40-BF0B-B996C29A92EE}" type="presParOf" srcId="{6EE993D3-FC72-1448-8B46-1726050E2E22}" destId="{32A7F985-A05D-9A45-A255-9E65F500E120}" srcOrd="0" destOrd="0" presId="urn:microsoft.com/office/officeart/2005/8/layout/vList5"/>
    <dgm:cxn modelId="{2A6E5965-0F48-574D-97F5-967C454E732F}" type="presParOf" srcId="{6EE993D3-FC72-1448-8B46-1726050E2E22}" destId="{177802D0-FB31-4B41-8EB4-26CD25007ABC}" srcOrd="1" destOrd="0" presId="urn:microsoft.com/office/officeart/2005/8/layout/vList5"/>
    <dgm:cxn modelId="{B371E855-ECF6-3348-BE7E-9FCFB9258CD1}" type="presParOf" srcId="{40A171E3-7A15-A14F-908E-1B245CED8AF2}" destId="{B8AB093A-B855-BB4E-B0C6-89BD7264A54A}" srcOrd="7" destOrd="0" presId="urn:microsoft.com/office/officeart/2005/8/layout/vList5"/>
    <dgm:cxn modelId="{9D4ABA54-C0A8-D84D-94C8-B394ACBBAA9D}" type="presParOf" srcId="{40A171E3-7A15-A14F-908E-1B245CED8AF2}" destId="{2DDF0DD6-8644-464C-B731-5985B21F12B7}" srcOrd="8" destOrd="0" presId="urn:microsoft.com/office/officeart/2005/8/layout/vList5"/>
    <dgm:cxn modelId="{C0D280A7-E6F2-CB4C-946E-7F2E4594B2F5}" type="presParOf" srcId="{2DDF0DD6-8644-464C-B731-5985B21F12B7}" destId="{4E9E9A9B-C119-9141-8246-9E5820C59B44}" srcOrd="0" destOrd="0" presId="urn:microsoft.com/office/officeart/2005/8/layout/vList5"/>
    <dgm:cxn modelId="{0C8234F2-D19A-384D-BF03-6C9EBB693CB8}" type="presParOf" srcId="{2DDF0DD6-8644-464C-B731-5985B21F12B7}" destId="{F548D0B3-D601-2640-9C5D-22FE0D733D2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862E107-EFB7-704B-802B-A87ADF7F9487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A11322-FD5F-4843-A6E0-C75E77B722A3}">
      <dgm:prSet phldrT="[Text]" custT="1"/>
      <dgm:spPr/>
      <dgm:t>
        <a:bodyPr/>
        <a:lstStyle/>
        <a:p>
          <a:r>
            <a:rPr lang="en-US" sz="3200" dirty="0" smtClean="0"/>
            <a:t>Scanning strategies that a worm can use:</a:t>
          </a:r>
          <a:endParaRPr lang="en-US" sz="3200" dirty="0"/>
        </a:p>
      </dgm:t>
    </dgm:pt>
    <dgm:pt modelId="{C9E4353D-3AC3-B24D-B88D-15D1B41739DE}" type="parTrans" cxnId="{73FCD813-770D-1544-BC97-C8ACF267EBDE}">
      <dgm:prSet/>
      <dgm:spPr/>
      <dgm:t>
        <a:bodyPr/>
        <a:lstStyle/>
        <a:p>
          <a:endParaRPr lang="en-US"/>
        </a:p>
      </dgm:t>
    </dgm:pt>
    <dgm:pt modelId="{D2D0C155-DDA3-3E45-B70F-BB4D083B61C3}" type="sibTrans" cxnId="{73FCD813-770D-1544-BC97-C8ACF267EBDE}">
      <dgm:prSet/>
      <dgm:spPr/>
      <dgm:t>
        <a:bodyPr/>
        <a:lstStyle/>
        <a:p>
          <a:endParaRPr lang="en-US"/>
        </a:p>
      </dgm:t>
    </dgm:pt>
    <dgm:pt modelId="{DDF7A562-4B19-2B47-8EDC-E5DCD7533023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buNone/>
          </a:pPr>
          <a:r>
            <a:rPr lang="en-US" sz="1800" u="none" kern="1200" dirty="0" smtClean="0">
              <a:solidFill>
                <a:schemeClr val="tx1"/>
              </a:solidFill>
            </a:rPr>
            <a:t>Random</a:t>
          </a:r>
        </a:p>
      </dgm:t>
    </dgm:pt>
    <dgm:pt modelId="{C2760014-EC7A-6E40-A2A7-864F7A9D0D60}" type="parTrans" cxnId="{0789226C-AC1B-E747-A934-180195CA6974}">
      <dgm:prSet/>
      <dgm:spPr/>
      <dgm:t>
        <a:bodyPr/>
        <a:lstStyle/>
        <a:p>
          <a:endParaRPr lang="en-US"/>
        </a:p>
      </dgm:t>
    </dgm:pt>
    <dgm:pt modelId="{5FB47AB8-838C-7147-A0CD-4FA856772970}" type="sibTrans" cxnId="{0789226C-AC1B-E747-A934-180195CA6974}">
      <dgm:prSet/>
      <dgm:spPr/>
      <dgm:t>
        <a:bodyPr/>
        <a:lstStyle/>
        <a:p>
          <a:endParaRPr lang="en-US"/>
        </a:p>
      </dgm:t>
    </dgm:pt>
    <dgm:pt modelId="{94A9D1C3-8B8F-F343-95EF-9FA888098767}">
      <dgm:prSet custT="1"/>
      <dgm:spPr/>
      <dgm:t>
        <a:bodyPr/>
        <a:lstStyle/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20000"/>
            </a:spcBef>
            <a:buFont typeface="Courier New" pitchFamily="49" charset="0"/>
            <a:buChar char="o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Each compromised host probes random addresses in the IP address space using a different seed</a:t>
          </a:r>
        </a:p>
      </dgm:t>
    </dgm:pt>
    <dgm:pt modelId="{15311B0D-DDAB-8F40-A718-071FCB85F301}" type="parTrans" cxnId="{0F40A150-6D0B-5643-90EA-00123BDE9970}">
      <dgm:prSet/>
      <dgm:spPr/>
      <dgm:t>
        <a:bodyPr/>
        <a:lstStyle/>
        <a:p>
          <a:endParaRPr lang="en-US"/>
        </a:p>
      </dgm:t>
    </dgm:pt>
    <dgm:pt modelId="{954F95AF-318B-7845-BBD0-1FE398EC07FE}" type="sibTrans" cxnId="{0F40A150-6D0B-5643-90EA-00123BDE9970}">
      <dgm:prSet/>
      <dgm:spPr/>
      <dgm:t>
        <a:bodyPr/>
        <a:lstStyle/>
        <a:p>
          <a:endParaRPr lang="en-US"/>
        </a:p>
      </dgm:t>
    </dgm:pt>
    <dgm:pt modelId="{C7345F7F-1593-1040-A480-2BEAC737C679}">
      <dgm:prSet custT="1"/>
      <dgm:spPr/>
      <dgm:t>
        <a:bodyPr/>
        <a:lstStyle/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20000"/>
            </a:spcBef>
            <a:buFont typeface="Courier New" pitchFamily="49" charset="0"/>
            <a:buChar char="o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This produces a high volume of Internet traffic which may cause generalized disruption even before the actual attack is launched</a:t>
          </a:r>
        </a:p>
      </dgm:t>
    </dgm:pt>
    <dgm:pt modelId="{18DC21DB-8B36-534C-A59A-5A700FC3CD37}" type="parTrans" cxnId="{2831EC1D-15C8-EA43-BC57-C744CEF6DD58}">
      <dgm:prSet/>
      <dgm:spPr/>
      <dgm:t>
        <a:bodyPr/>
        <a:lstStyle/>
        <a:p>
          <a:endParaRPr lang="en-US"/>
        </a:p>
      </dgm:t>
    </dgm:pt>
    <dgm:pt modelId="{29205337-C33C-664A-A89E-3132BB2B7E08}" type="sibTrans" cxnId="{2831EC1D-15C8-EA43-BC57-C744CEF6DD58}">
      <dgm:prSet/>
      <dgm:spPr/>
      <dgm:t>
        <a:bodyPr/>
        <a:lstStyle/>
        <a:p>
          <a:endParaRPr lang="en-US"/>
        </a:p>
      </dgm:t>
    </dgm:pt>
    <dgm:pt modelId="{D6491329-50BE-EF42-8BB2-492993AC8416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buNone/>
          </a:pPr>
          <a:r>
            <a:rPr lang="en-US" sz="1800" kern="1200" dirty="0" smtClean="0"/>
            <a:t>Hit-list</a:t>
          </a:r>
        </a:p>
      </dgm:t>
    </dgm:pt>
    <dgm:pt modelId="{8C2D2F4E-6408-004B-8663-AA662E20AF15}" type="parTrans" cxnId="{DD8840E8-AE66-DD45-A6EE-723F16D3C90E}">
      <dgm:prSet/>
      <dgm:spPr/>
      <dgm:t>
        <a:bodyPr/>
        <a:lstStyle/>
        <a:p>
          <a:endParaRPr lang="en-US"/>
        </a:p>
      </dgm:t>
    </dgm:pt>
    <dgm:pt modelId="{E6956129-627C-3740-BB9B-266857FA70AC}" type="sibTrans" cxnId="{DD8840E8-AE66-DD45-A6EE-723F16D3C90E}">
      <dgm:prSet/>
      <dgm:spPr/>
      <dgm:t>
        <a:bodyPr/>
        <a:lstStyle/>
        <a:p>
          <a:endParaRPr lang="en-US"/>
        </a:p>
      </dgm:t>
    </dgm:pt>
    <dgm:pt modelId="{3973BECC-9D8A-794B-9A7A-A37CDA644449}">
      <dgm:prSet custT="1"/>
      <dgm:spPr/>
      <dgm:t>
        <a:bodyPr/>
        <a:lstStyle/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20000"/>
            </a:spcBef>
            <a:buFont typeface="Courier New" pitchFamily="49" charset="0"/>
            <a:buChar char="o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The attacker first compiles a long list of potential vulnerable machines</a:t>
          </a:r>
        </a:p>
      </dgm:t>
    </dgm:pt>
    <dgm:pt modelId="{FBDE7682-E360-0C41-A271-AC664756635A}" type="parTrans" cxnId="{23AD3497-151A-8343-89C7-7E231C551863}">
      <dgm:prSet/>
      <dgm:spPr/>
      <dgm:t>
        <a:bodyPr/>
        <a:lstStyle/>
        <a:p>
          <a:endParaRPr lang="en-US"/>
        </a:p>
      </dgm:t>
    </dgm:pt>
    <dgm:pt modelId="{7BA8C705-89DE-434B-BB5B-806A1B4C3454}" type="sibTrans" cxnId="{23AD3497-151A-8343-89C7-7E231C551863}">
      <dgm:prSet/>
      <dgm:spPr/>
      <dgm:t>
        <a:bodyPr/>
        <a:lstStyle/>
        <a:p>
          <a:endParaRPr lang="en-US"/>
        </a:p>
      </dgm:t>
    </dgm:pt>
    <dgm:pt modelId="{8761DB7B-B100-C24A-8415-0E8B32163CD7}">
      <dgm:prSet custT="1"/>
      <dgm:spPr/>
      <dgm:t>
        <a:bodyPr/>
        <a:lstStyle/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20000"/>
            </a:spcBef>
            <a:buFont typeface="Courier New" pitchFamily="49" charset="0"/>
            <a:buChar char="o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Once the list is compiled the attacker begins infecting machines on the list</a:t>
          </a:r>
        </a:p>
      </dgm:t>
    </dgm:pt>
    <dgm:pt modelId="{65B7781E-B3ED-874A-9FB1-470D8AA13D71}" type="parTrans" cxnId="{E807F7A5-3B23-DF48-8EB7-4851A48EE516}">
      <dgm:prSet/>
      <dgm:spPr/>
      <dgm:t>
        <a:bodyPr/>
        <a:lstStyle/>
        <a:p>
          <a:endParaRPr lang="en-US"/>
        </a:p>
      </dgm:t>
    </dgm:pt>
    <dgm:pt modelId="{51D0704D-D5C4-FA49-AD27-850B2B3B8A5B}" type="sibTrans" cxnId="{E807F7A5-3B23-DF48-8EB7-4851A48EE516}">
      <dgm:prSet/>
      <dgm:spPr/>
      <dgm:t>
        <a:bodyPr/>
        <a:lstStyle/>
        <a:p>
          <a:endParaRPr lang="en-US"/>
        </a:p>
      </dgm:t>
    </dgm:pt>
    <dgm:pt modelId="{976F2CEE-BB6F-3347-826A-DB9C05CD07D4}">
      <dgm:prSet custT="1"/>
      <dgm:spPr/>
      <dgm:t>
        <a:bodyPr/>
        <a:lstStyle/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20000"/>
            </a:spcBef>
            <a:buFont typeface="Courier New" pitchFamily="49" charset="0"/>
            <a:buChar char="o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Each infected machine is provided with a portion of the list to scan</a:t>
          </a:r>
        </a:p>
      </dgm:t>
    </dgm:pt>
    <dgm:pt modelId="{989FEA16-A7A7-0E46-9EA0-C90C57837B43}" type="parTrans" cxnId="{79E44847-F5A1-4E48-9893-72572B599871}">
      <dgm:prSet/>
      <dgm:spPr/>
      <dgm:t>
        <a:bodyPr/>
        <a:lstStyle/>
        <a:p>
          <a:endParaRPr lang="en-US"/>
        </a:p>
      </dgm:t>
    </dgm:pt>
    <dgm:pt modelId="{2B0672C0-B739-CC4C-B0F0-BD5A2F815779}" type="sibTrans" cxnId="{79E44847-F5A1-4E48-9893-72572B599871}">
      <dgm:prSet/>
      <dgm:spPr/>
      <dgm:t>
        <a:bodyPr/>
        <a:lstStyle/>
        <a:p>
          <a:endParaRPr lang="en-US"/>
        </a:p>
      </dgm:t>
    </dgm:pt>
    <dgm:pt modelId="{C4D04A1C-00D5-444B-BFF8-ECAF4E46CC80}">
      <dgm:prSet custT="1"/>
      <dgm:spPr/>
      <dgm:t>
        <a:bodyPr/>
        <a:lstStyle/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20000"/>
            </a:spcBef>
            <a:buFont typeface="Courier New" pitchFamily="49" charset="0"/>
            <a:buChar char="o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This results in a very short scanning period which may make it difficult to detect that infection is taking place</a:t>
          </a:r>
        </a:p>
      </dgm:t>
    </dgm:pt>
    <dgm:pt modelId="{00BBEEC6-6E15-C74A-B8F6-C6614A7F9B89}" type="parTrans" cxnId="{FF91B162-0995-A94E-802A-552F1C1F9638}">
      <dgm:prSet/>
      <dgm:spPr/>
      <dgm:t>
        <a:bodyPr/>
        <a:lstStyle/>
        <a:p>
          <a:endParaRPr lang="en-US"/>
        </a:p>
      </dgm:t>
    </dgm:pt>
    <dgm:pt modelId="{30125F62-C764-5B4E-A122-05AA905729A2}" type="sibTrans" cxnId="{FF91B162-0995-A94E-802A-552F1C1F9638}">
      <dgm:prSet/>
      <dgm:spPr/>
      <dgm:t>
        <a:bodyPr/>
        <a:lstStyle/>
        <a:p>
          <a:endParaRPr lang="en-US"/>
        </a:p>
      </dgm:t>
    </dgm:pt>
    <dgm:pt modelId="{5CA62C13-8983-374F-B884-0E317EAD34D2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buNone/>
          </a:pPr>
          <a:r>
            <a:rPr lang="en-US" sz="1800" kern="1200" dirty="0" smtClean="0"/>
            <a:t>Topological</a:t>
          </a:r>
        </a:p>
      </dgm:t>
    </dgm:pt>
    <dgm:pt modelId="{467EF38E-0B39-374C-A524-A23B4E11213B}" type="parTrans" cxnId="{E6FF1ACD-5BF3-6E46-AC42-1B8AD187556A}">
      <dgm:prSet/>
      <dgm:spPr/>
      <dgm:t>
        <a:bodyPr/>
        <a:lstStyle/>
        <a:p>
          <a:endParaRPr lang="en-US"/>
        </a:p>
      </dgm:t>
    </dgm:pt>
    <dgm:pt modelId="{217146F3-6C4D-3146-A282-D5F78DCDEA95}" type="sibTrans" cxnId="{E6FF1ACD-5BF3-6E46-AC42-1B8AD187556A}">
      <dgm:prSet/>
      <dgm:spPr/>
      <dgm:t>
        <a:bodyPr/>
        <a:lstStyle/>
        <a:p>
          <a:endParaRPr lang="en-US"/>
        </a:p>
      </dgm:t>
    </dgm:pt>
    <dgm:pt modelId="{24768C58-7E22-E346-A8B1-4426B6F746D2}">
      <dgm:prSet custT="1"/>
      <dgm:spPr/>
      <dgm:t>
        <a:bodyPr/>
        <a:lstStyle/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20000"/>
            </a:spcBef>
            <a:buFont typeface="Courier New" pitchFamily="49" charset="0"/>
            <a:buChar char="o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This method uses information contained on an infected victim machine to find more hosts to scan</a:t>
          </a:r>
        </a:p>
      </dgm:t>
    </dgm:pt>
    <dgm:pt modelId="{DDBD986E-A1AD-A34B-A98A-C49E454EE321}" type="parTrans" cxnId="{561ADAA3-09C6-E74F-9CCE-399E89A3174E}">
      <dgm:prSet/>
      <dgm:spPr/>
      <dgm:t>
        <a:bodyPr/>
        <a:lstStyle/>
        <a:p>
          <a:endParaRPr lang="en-US"/>
        </a:p>
      </dgm:t>
    </dgm:pt>
    <dgm:pt modelId="{A52C55F2-31F8-1F4E-837E-E9FC33044F01}" type="sibTrans" cxnId="{561ADAA3-09C6-E74F-9CCE-399E89A3174E}">
      <dgm:prSet/>
      <dgm:spPr/>
      <dgm:t>
        <a:bodyPr/>
        <a:lstStyle/>
        <a:p>
          <a:endParaRPr lang="en-US"/>
        </a:p>
      </dgm:t>
    </dgm:pt>
    <dgm:pt modelId="{B4C50BEC-8478-4F4C-AC36-71352C44F401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buNone/>
          </a:pPr>
          <a:r>
            <a:rPr lang="en-US" sz="1800" kern="1200" dirty="0" smtClean="0"/>
            <a:t>Local subnet</a:t>
          </a:r>
        </a:p>
      </dgm:t>
    </dgm:pt>
    <dgm:pt modelId="{1B82E3D2-531E-6647-9E0F-8807614BC548}" type="parTrans" cxnId="{BA5B68E0-0EDD-9744-8EDC-1E76C3BFDF0D}">
      <dgm:prSet/>
      <dgm:spPr/>
      <dgm:t>
        <a:bodyPr/>
        <a:lstStyle/>
        <a:p>
          <a:endParaRPr lang="en-US"/>
        </a:p>
      </dgm:t>
    </dgm:pt>
    <dgm:pt modelId="{16A8D6DF-E4DC-3147-BC64-F4261A9CF9A3}" type="sibTrans" cxnId="{BA5B68E0-0EDD-9744-8EDC-1E76C3BFDF0D}">
      <dgm:prSet/>
      <dgm:spPr/>
      <dgm:t>
        <a:bodyPr/>
        <a:lstStyle/>
        <a:p>
          <a:endParaRPr lang="en-US"/>
        </a:p>
      </dgm:t>
    </dgm:pt>
    <dgm:pt modelId="{612EF907-E3BC-934D-8304-618AF345499D}">
      <dgm:prSet custT="1"/>
      <dgm:spPr/>
      <dgm:t>
        <a:bodyPr/>
        <a:lstStyle/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20000"/>
            </a:spcBef>
            <a:buFont typeface="Courier New" pitchFamily="49" charset="0"/>
            <a:buChar char="o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If a host can be infected behind a firewall that host then looks for targets in its own local network</a:t>
          </a:r>
        </a:p>
      </dgm:t>
    </dgm:pt>
    <dgm:pt modelId="{B6C7060D-E5B6-D74D-993E-A039036C1810}" type="parTrans" cxnId="{4F6D148C-5453-7041-8CD4-756D2F9A3F2B}">
      <dgm:prSet/>
      <dgm:spPr/>
      <dgm:t>
        <a:bodyPr/>
        <a:lstStyle/>
        <a:p>
          <a:endParaRPr lang="en-US"/>
        </a:p>
      </dgm:t>
    </dgm:pt>
    <dgm:pt modelId="{2D2A2946-F43A-9E44-B0DA-45DF2D965650}" type="sibTrans" cxnId="{4F6D148C-5453-7041-8CD4-756D2F9A3F2B}">
      <dgm:prSet/>
      <dgm:spPr/>
      <dgm:t>
        <a:bodyPr/>
        <a:lstStyle/>
        <a:p>
          <a:endParaRPr lang="en-US"/>
        </a:p>
      </dgm:t>
    </dgm:pt>
    <dgm:pt modelId="{BC88B62D-980A-A046-9817-A09543235A1F}">
      <dgm:prSet custT="1"/>
      <dgm:spPr/>
      <dgm:t>
        <a:bodyPr/>
        <a:lstStyle/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20000"/>
            </a:spcBef>
            <a:buFont typeface="Courier New" pitchFamily="49" charset="0"/>
            <a:buChar char="o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The host uses the subnet address structure to find other hosts that would otherwise be protected by the firewall</a:t>
          </a:r>
          <a:endParaRPr lang="en-US" sz="1400" kern="1200" dirty="0">
            <a:solidFill>
              <a:schemeClr val="tx1">
                <a:lumMod val="50000"/>
                <a:lumOff val="50000"/>
              </a:schemeClr>
            </a:solidFill>
            <a:latin typeface="+mj-lt"/>
            <a:ea typeface="+mn-ea"/>
            <a:cs typeface="+mn-cs"/>
          </a:endParaRPr>
        </a:p>
      </dgm:t>
    </dgm:pt>
    <dgm:pt modelId="{237763D2-9EE7-D14E-AF75-2828D26385F8}" type="parTrans" cxnId="{30A3140A-F1C5-944B-ABA4-9A4B416F410E}">
      <dgm:prSet/>
      <dgm:spPr/>
      <dgm:t>
        <a:bodyPr/>
        <a:lstStyle/>
        <a:p>
          <a:endParaRPr lang="en-US"/>
        </a:p>
      </dgm:t>
    </dgm:pt>
    <dgm:pt modelId="{1F5950F8-1A05-5240-9F60-85663060B866}" type="sibTrans" cxnId="{30A3140A-F1C5-944B-ABA4-9A4B416F410E}">
      <dgm:prSet/>
      <dgm:spPr/>
      <dgm:t>
        <a:bodyPr/>
        <a:lstStyle/>
        <a:p>
          <a:endParaRPr lang="en-US"/>
        </a:p>
      </dgm:t>
    </dgm:pt>
    <dgm:pt modelId="{E84FC000-A19E-EA4B-B3BC-1F8E88A51B1E}" type="pres">
      <dgm:prSet presAssocID="{3862E107-EFB7-704B-802B-A87ADF7F94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8E9F40-CB70-CB40-BC5E-3E209AB1A726}" type="pres">
      <dgm:prSet presAssocID="{79A11322-FD5F-4843-A6E0-C75E77B722A3}" presName="parentText" presStyleLbl="node1" presStyleIdx="0" presStyleCnt="1" custScaleY="31631" custLinFactNeighborY="-141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FCCAE-74B4-0542-9AD5-E3FFE1EDF20D}" type="pres">
      <dgm:prSet presAssocID="{79A11322-FD5F-4843-A6E0-C75E77B722A3}" presName="childText" presStyleLbl="revTx" presStyleIdx="0" presStyleCnt="1" custScaleY="1281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E44847-F5A1-4E48-9893-72572B599871}" srcId="{D6491329-50BE-EF42-8BB2-492993AC8416}" destId="{976F2CEE-BB6F-3347-826A-DB9C05CD07D4}" srcOrd="2" destOrd="0" parTransId="{989FEA16-A7A7-0E46-9EA0-C90C57837B43}" sibTransId="{2B0672C0-B739-CC4C-B0F0-BD5A2F815779}"/>
    <dgm:cxn modelId="{561ADAA3-09C6-E74F-9CCE-399E89A3174E}" srcId="{5CA62C13-8983-374F-B884-0E317EAD34D2}" destId="{24768C58-7E22-E346-A8B1-4426B6F746D2}" srcOrd="0" destOrd="0" parTransId="{DDBD986E-A1AD-A34B-A98A-C49E454EE321}" sibTransId="{A52C55F2-31F8-1F4E-837E-E9FC33044F01}"/>
    <dgm:cxn modelId="{DA0F7FB3-6F4B-7A49-8AAA-97A22FEA4272}" type="presOf" srcId="{612EF907-E3BC-934D-8304-618AF345499D}" destId="{655FCCAE-74B4-0542-9AD5-E3FFE1EDF20D}" srcOrd="0" destOrd="11" presId="urn:microsoft.com/office/officeart/2005/8/layout/vList2"/>
    <dgm:cxn modelId="{FF91B162-0995-A94E-802A-552F1C1F9638}" srcId="{D6491329-50BE-EF42-8BB2-492993AC8416}" destId="{C4D04A1C-00D5-444B-BFF8-ECAF4E46CC80}" srcOrd="3" destOrd="0" parTransId="{00BBEEC6-6E15-C74A-B8F6-C6614A7F9B89}" sibTransId="{30125F62-C764-5B4E-A122-05AA905729A2}"/>
    <dgm:cxn modelId="{22A42B37-CBCF-C547-BCA4-3B7A13063BB2}" type="presOf" srcId="{5CA62C13-8983-374F-B884-0E317EAD34D2}" destId="{655FCCAE-74B4-0542-9AD5-E3FFE1EDF20D}" srcOrd="0" destOrd="8" presId="urn:microsoft.com/office/officeart/2005/8/layout/vList2"/>
    <dgm:cxn modelId="{B080185D-4AA5-874F-A05F-496AC525F2B8}" type="presOf" srcId="{24768C58-7E22-E346-A8B1-4426B6F746D2}" destId="{655FCCAE-74B4-0542-9AD5-E3FFE1EDF20D}" srcOrd="0" destOrd="9" presId="urn:microsoft.com/office/officeart/2005/8/layout/vList2"/>
    <dgm:cxn modelId="{BA5B68E0-0EDD-9744-8EDC-1E76C3BFDF0D}" srcId="{79A11322-FD5F-4843-A6E0-C75E77B722A3}" destId="{B4C50BEC-8478-4F4C-AC36-71352C44F401}" srcOrd="3" destOrd="0" parTransId="{1B82E3D2-531E-6647-9E0F-8807614BC548}" sibTransId="{16A8D6DF-E4DC-3147-BC64-F4261A9CF9A3}"/>
    <dgm:cxn modelId="{69F02F9D-4025-104F-8E8F-03DB10D183F1}" type="presOf" srcId="{B4C50BEC-8478-4F4C-AC36-71352C44F401}" destId="{655FCCAE-74B4-0542-9AD5-E3FFE1EDF20D}" srcOrd="0" destOrd="10" presId="urn:microsoft.com/office/officeart/2005/8/layout/vList2"/>
    <dgm:cxn modelId="{0789226C-AC1B-E747-A934-180195CA6974}" srcId="{79A11322-FD5F-4843-A6E0-C75E77B722A3}" destId="{DDF7A562-4B19-2B47-8EDC-E5DCD7533023}" srcOrd="0" destOrd="0" parTransId="{C2760014-EC7A-6E40-A2A7-864F7A9D0D60}" sibTransId="{5FB47AB8-838C-7147-A0CD-4FA856772970}"/>
    <dgm:cxn modelId="{02032F1D-4451-5944-AC7E-417B620F57E6}" type="presOf" srcId="{C7345F7F-1593-1040-A480-2BEAC737C679}" destId="{655FCCAE-74B4-0542-9AD5-E3FFE1EDF20D}" srcOrd="0" destOrd="2" presId="urn:microsoft.com/office/officeart/2005/8/layout/vList2"/>
    <dgm:cxn modelId="{1BD579E2-16E8-F046-B222-EE663565B10B}" type="presOf" srcId="{976F2CEE-BB6F-3347-826A-DB9C05CD07D4}" destId="{655FCCAE-74B4-0542-9AD5-E3FFE1EDF20D}" srcOrd="0" destOrd="6" presId="urn:microsoft.com/office/officeart/2005/8/layout/vList2"/>
    <dgm:cxn modelId="{73FCD813-770D-1544-BC97-C8ACF267EBDE}" srcId="{3862E107-EFB7-704B-802B-A87ADF7F9487}" destId="{79A11322-FD5F-4843-A6E0-C75E77B722A3}" srcOrd="0" destOrd="0" parTransId="{C9E4353D-3AC3-B24D-B88D-15D1B41739DE}" sibTransId="{D2D0C155-DDA3-3E45-B70F-BB4D083B61C3}"/>
    <dgm:cxn modelId="{824B286D-51FF-C045-916E-630BFDCF6AFD}" type="presOf" srcId="{8761DB7B-B100-C24A-8415-0E8B32163CD7}" destId="{655FCCAE-74B4-0542-9AD5-E3FFE1EDF20D}" srcOrd="0" destOrd="5" presId="urn:microsoft.com/office/officeart/2005/8/layout/vList2"/>
    <dgm:cxn modelId="{4A3A0936-838E-9843-8549-2F6274F98C9E}" type="presOf" srcId="{79A11322-FD5F-4843-A6E0-C75E77B722A3}" destId="{2F8E9F40-CB70-CB40-BC5E-3E209AB1A726}" srcOrd="0" destOrd="0" presId="urn:microsoft.com/office/officeart/2005/8/layout/vList2"/>
    <dgm:cxn modelId="{E6FF1ACD-5BF3-6E46-AC42-1B8AD187556A}" srcId="{79A11322-FD5F-4843-A6E0-C75E77B722A3}" destId="{5CA62C13-8983-374F-B884-0E317EAD34D2}" srcOrd="2" destOrd="0" parTransId="{467EF38E-0B39-374C-A524-A23B4E11213B}" sibTransId="{217146F3-6C4D-3146-A282-D5F78DCDEA95}"/>
    <dgm:cxn modelId="{0F40A150-6D0B-5643-90EA-00123BDE9970}" srcId="{DDF7A562-4B19-2B47-8EDC-E5DCD7533023}" destId="{94A9D1C3-8B8F-F343-95EF-9FA888098767}" srcOrd="0" destOrd="0" parTransId="{15311B0D-DDAB-8F40-A718-071FCB85F301}" sibTransId="{954F95AF-318B-7845-BBD0-1FE398EC07FE}"/>
    <dgm:cxn modelId="{30A3140A-F1C5-944B-ABA4-9A4B416F410E}" srcId="{B4C50BEC-8478-4F4C-AC36-71352C44F401}" destId="{BC88B62D-980A-A046-9817-A09543235A1F}" srcOrd="1" destOrd="0" parTransId="{237763D2-9EE7-D14E-AF75-2828D26385F8}" sibTransId="{1F5950F8-1A05-5240-9F60-85663060B866}"/>
    <dgm:cxn modelId="{3A1800B1-0A57-994A-BEFE-49E86F9BD460}" type="presOf" srcId="{DDF7A562-4B19-2B47-8EDC-E5DCD7533023}" destId="{655FCCAE-74B4-0542-9AD5-E3FFE1EDF20D}" srcOrd="0" destOrd="0" presId="urn:microsoft.com/office/officeart/2005/8/layout/vList2"/>
    <dgm:cxn modelId="{F63FD53F-D48C-7946-97A9-8294E1ADAF93}" type="presOf" srcId="{3973BECC-9D8A-794B-9A7A-A37CDA644449}" destId="{655FCCAE-74B4-0542-9AD5-E3FFE1EDF20D}" srcOrd="0" destOrd="4" presId="urn:microsoft.com/office/officeart/2005/8/layout/vList2"/>
    <dgm:cxn modelId="{30B56A1E-350F-6F46-BB51-4E7AB72A61A6}" type="presOf" srcId="{94A9D1C3-8B8F-F343-95EF-9FA888098767}" destId="{655FCCAE-74B4-0542-9AD5-E3FFE1EDF20D}" srcOrd="0" destOrd="1" presId="urn:microsoft.com/office/officeart/2005/8/layout/vList2"/>
    <dgm:cxn modelId="{23AD3497-151A-8343-89C7-7E231C551863}" srcId="{D6491329-50BE-EF42-8BB2-492993AC8416}" destId="{3973BECC-9D8A-794B-9A7A-A37CDA644449}" srcOrd="0" destOrd="0" parTransId="{FBDE7682-E360-0C41-A271-AC664756635A}" sibTransId="{7BA8C705-89DE-434B-BB5B-806A1B4C3454}"/>
    <dgm:cxn modelId="{FB0AEFF2-21EA-0A4B-AFE7-05EBF96D701A}" type="presOf" srcId="{3862E107-EFB7-704B-802B-A87ADF7F9487}" destId="{E84FC000-A19E-EA4B-B3BC-1F8E88A51B1E}" srcOrd="0" destOrd="0" presId="urn:microsoft.com/office/officeart/2005/8/layout/vList2"/>
    <dgm:cxn modelId="{4F6D148C-5453-7041-8CD4-756D2F9A3F2B}" srcId="{B4C50BEC-8478-4F4C-AC36-71352C44F401}" destId="{612EF907-E3BC-934D-8304-618AF345499D}" srcOrd="0" destOrd="0" parTransId="{B6C7060D-E5B6-D74D-993E-A039036C1810}" sibTransId="{2D2A2946-F43A-9E44-B0DA-45DF2D965650}"/>
    <dgm:cxn modelId="{2831EC1D-15C8-EA43-BC57-C744CEF6DD58}" srcId="{DDF7A562-4B19-2B47-8EDC-E5DCD7533023}" destId="{C7345F7F-1593-1040-A480-2BEAC737C679}" srcOrd="1" destOrd="0" parTransId="{18DC21DB-8B36-534C-A59A-5A700FC3CD37}" sibTransId="{29205337-C33C-664A-A89E-3132BB2B7E08}"/>
    <dgm:cxn modelId="{E807F7A5-3B23-DF48-8EB7-4851A48EE516}" srcId="{D6491329-50BE-EF42-8BB2-492993AC8416}" destId="{8761DB7B-B100-C24A-8415-0E8B32163CD7}" srcOrd="1" destOrd="0" parTransId="{65B7781E-B3ED-874A-9FB1-470D8AA13D71}" sibTransId="{51D0704D-D5C4-FA49-AD27-850B2B3B8A5B}"/>
    <dgm:cxn modelId="{2DDD3607-81C4-BD46-BE75-C342D8195CF3}" type="presOf" srcId="{D6491329-50BE-EF42-8BB2-492993AC8416}" destId="{655FCCAE-74B4-0542-9AD5-E3FFE1EDF20D}" srcOrd="0" destOrd="3" presId="urn:microsoft.com/office/officeart/2005/8/layout/vList2"/>
    <dgm:cxn modelId="{EDE8B046-CD8B-E346-B723-A0988133262E}" type="presOf" srcId="{BC88B62D-980A-A046-9817-A09543235A1F}" destId="{655FCCAE-74B4-0542-9AD5-E3FFE1EDF20D}" srcOrd="0" destOrd="12" presId="urn:microsoft.com/office/officeart/2005/8/layout/vList2"/>
    <dgm:cxn modelId="{DD8840E8-AE66-DD45-A6EE-723F16D3C90E}" srcId="{79A11322-FD5F-4843-A6E0-C75E77B722A3}" destId="{D6491329-50BE-EF42-8BB2-492993AC8416}" srcOrd="1" destOrd="0" parTransId="{8C2D2F4E-6408-004B-8663-AA662E20AF15}" sibTransId="{E6956129-627C-3740-BB9B-266857FA70AC}"/>
    <dgm:cxn modelId="{0D170947-C6E1-3D44-9FA9-341DBC84858C}" type="presOf" srcId="{C4D04A1C-00D5-444B-BFF8-ECAF4E46CC80}" destId="{655FCCAE-74B4-0542-9AD5-E3FFE1EDF20D}" srcOrd="0" destOrd="7" presId="urn:microsoft.com/office/officeart/2005/8/layout/vList2"/>
    <dgm:cxn modelId="{ECEA0EC3-9DD3-0F4D-8D5E-F5A941E12C5F}" type="presParOf" srcId="{E84FC000-A19E-EA4B-B3BC-1F8E88A51B1E}" destId="{2F8E9F40-CB70-CB40-BC5E-3E209AB1A726}" srcOrd="0" destOrd="0" presId="urn:microsoft.com/office/officeart/2005/8/layout/vList2"/>
    <dgm:cxn modelId="{533DE289-58E2-A848-88F4-460EEAB3E0F4}" type="presParOf" srcId="{E84FC000-A19E-EA4B-B3BC-1F8E88A51B1E}" destId="{655FCCAE-74B4-0542-9AD5-E3FFE1EDF20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3E06CB8-F099-F040-B8D5-AEEFD3820F05}" type="doc">
      <dgm:prSet loTypeId="urn:microsoft.com/office/officeart/2005/8/layout/radial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C02F25-8758-E84E-A06D-B72186D1564A}">
      <dgm:prSet/>
      <dgm:spPr>
        <a:solidFill>
          <a:schemeClr val="accent5"/>
        </a:solidFill>
        <a:ln w="22225"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/>
            <a:t>Worm Technology</a:t>
          </a:r>
          <a:endParaRPr lang="en-US" dirty="0"/>
        </a:p>
      </dgm:t>
    </dgm:pt>
    <dgm:pt modelId="{3C8E5403-F4A5-B24A-995F-8F6EA23BBA90}" type="parTrans" cxnId="{7C9668B2-9BB5-1948-A541-BB650CCBB465}">
      <dgm:prSet/>
      <dgm:spPr/>
      <dgm:t>
        <a:bodyPr/>
        <a:lstStyle/>
        <a:p>
          <a:endParaRPr lang="en-US"/>
        </a:p>
      </dgm:t>
    </dgm:pt>
    <dgm:pt modelId="{775E9DAD-8302-CE4B-8985-856710CB6A00}" type="sibTrans" cxnId="{7C9668B2-9BB5-1948-A541-BB650CCBB465}">
      <dgm:prSet/>
      <dgm:spPr/>
      <dgm:t>
        <a:bodyPr/>
        <a:lstStyle/>
        <a:p>
          <a:endParaRPr lang="en-US"/>
        </a:p>
      </dgm:t>
    </dgm:pt>
    <dgm:pt modelId="{7DBFA506-5E97-934F-ABC9-0484F6E0B52A}">
      <dgm:prSet/>
      <dgm:spPr>
        <a:solidFill>
          <a:schemeClr val="tx1"/>
        </a:solidFill>
        <a:ln w="22225"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Multi-exploit</a:t>
          </a:r>
          <a:endParaRPr lang="en-US" dirty="0">
            <a:solidFill>
              <a:schemeClr val="bg1"/>
            </a:solidFill>
          </a:endParaRPr>
        </a:p>
      </dgm:t>
    </dgm:pt>
    <dgm:pt modelId="{75993CAC-DE75-CD43-998E-612889418DA9}" type="parTrans" cxnId="{C1F56846-45AC-A44B-86F5-0D091BA4D284}">
      <dgm:prSet/>
      <dgm:spPr/>
      <dgm:t>
        <a:bodyPr/>
        <a:lstStyle/>
        <a:p>
          <a:endParaRPr lang="en-US"/>
        </a:p>
      </dgm:t>
    </dgm:pt>
    <dgm:pt modelId="{A88716E7-B013-5A4A-AB8E-A7CD910DF4C4}" type="sibTrans" cxnId="{C1F56846-45AC-A44B-86F5-0D091BA4D284}">
      <dgm:prSet/>
      <dgm:spPr/>
      <dgm:t>
        <a:bodyPr/>
        <a:lstStyle/>
        <a:p>
          <a:endParaRPr lang="en-US"/>
        </a:p>
      </dgm:t>
    </dgm:pt>
    <dgm:pt modelId="{7035CCCF-4BCD-1149-93BF-AB4D9DD2637F}">
      <dgm:prSet/>
      <dgm:spPr>
        <a:solidFill>
          <a:schemeClr val="tx1"/>
        </a:solidFill>
        <a:ln w="22225"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Ultrafast spreading</a:t>
          </a:r>
          <a:endParaRPr lang="en-US" dirty="0">
            <a:solidFill>
              <a:schemeClr val="bg1"/>
            </a:solidFill>
          </a:endParaRPr>
        </a:p>
      </dgm:t>
    </dgm:pt>
    <dgm:pt modelId="{DE981C7D-ED4C-B543-A2C8-0AD90866AFC3}" type="parTrans" cxnId="{359B4676-98B2-BE45-86FA-C212BB9B54B2}">
      <dgm:prSet/>
      <dgm:spPr/>
      <dgm:t>
        <a:bodyPr/>
        <a:lstStyle/>
        <a:p>
          <a:endParaRPr lang="en-US"/>
        </a:p>
      </dgm:t>
    </dgm:pt>
    <dgm:pt modelId="{E892ECCC-7C3C-4B4A-BFE5-652FA95E2C5C}" type="sibTrans" cxnId="{359B4676-98B2-BE45-86FA-C212BB9B54B2}">
      <dgm:prSet/>
      <dgm:spPr/>
      <dgm:t>
        <a:bodyPr/>
        <a:lstStyle/>
        <a:p>
          <a:endParaRPr lang="en-US"/>
        </a:p>
      </dgm:t>
    </dgm:pt>
    <dgm:pt modelId="{B5138346-F05A-0340-9644-B2D5EA514E24}">
      <dgm:prSet/>
      <dgm:spPr>
        <a:solidFill>
          <a:schemeClr val="tx1"/>
        </a:solidFill>
        <a:ln w="22225"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Polymorphic</a:t>
          </a:r>
          <a:endParaRPr lang="en-US" dirty="0">
            <a:solidFill>
              <a:schemeClr val="bg1"/>
            </a:solidFill>
          </a:endParaRPr>
        </a:p>
      </dgm:t>
    </dgm:pt>
    <dgm:pt modelId="{965FC293-4343-D741-9AE6-B4D2C9C77C97}" type="parTrans" cxnId="{B32E632C-A6B6-2A4F-BBB2-E99A405097FF}">
      <dgm:prSet/>
      <dgm:spPr/>
      <dgm:t>
        <a:bodyPr/>
        <a:lstStyle/>
        <a:p>
          <a:endParaRPr lang="en-US"/>
        </a:p>
      </dgm:t>
    </dgm:pt>
    <dgm:pt modelId="{A017D4D8-CE84-A446-AEF0-B6AD7FA24DDB}" type="sibTrans" cxnId="{B32E632C-A6B6-2A4F-BBB2-E99A405097FF}">
      <dgm:prSet/>
      <dgm:spPr/>
      <dgm:t>
        <a:bodyPr/>
        <a:lstStyle/>
        <a:p>
          <a:endParaRPr lang="en-US"/>
        </a:p>
      </dgm:t>
    </dgm:pt>
    <dgm:pt modelId="{70B507D9-95BF-3949-BB1B-6709582C38EC}">
      <dgm:prSet/>
      <dgm:spPr>
        <a:solidFill>
          <a:schemeClr val="tx1"/>
        </a:solidFill>
        <a:ln w="22225"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Metamorphic</a:t>
          </a:r>
          <a:endParaRPr lang="en-US" dirty="0">
            <a:solidFill>
              <a:schemeClr val="bg1"/>
            </a:solidFill>
          </a:endParaRPr>
        </a:p>
      </dgm:t>
    </dgm:pt>
    <dgm:pt modelId="{58CBE927-F0BA-B342-94CD-43FF424DB8C9}" type="parTrans" cxnId="{2333364A-ED6E-3F43-A677-D4CD5178F20A}">
      <dgm:prSet/>
      <dgm:spPr/>
      <dgm:t>
        <a:bodyPr/>
        <a:lstStyle/>
        <a:p>
          <a:endParaRPr lang="en-US"/>
        </a:p>
      </dgm:t>
    </dgm:pt>
    <dgm:pt modelId="{B9513E70-EE15-134F-B459-B5A1A048D977}" type="sibTrans" cxnId="{2333364A-ED6E-3F43-A677-D4CD5178F20A}">
      <dgm:prSet/>
      <dgm:spPr/>
      <dgm:t>
        <a:bodyPr/>
        <a:lstStyle/>
        <a:p>
          <a:endParaRPr lang="en-US"/>
        </a:p>
      </dgm:t>
    </dgm:pt>
    <dgm:pt modelId="{EEB20E87-851C-974B-96BE-6ECD57A910D1}">
      <dgm:prSet/>
      <dgm:spPr>
        <a:solidFill>
          <a:schemeClr val="tx1"/>
        </a:solidFill>
        <a:ln w="22225"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Multiplatform</a:t>
          </a:r>
          <a:endParaRPr lang="en-US" dirty="0">
            <a:solidFill>
              <a:schemeClr val="bg1"/>
            </a:solidFill>
          </a:endParaRPr>
        </a:p>
      </dgm:t>
    </dgm:pt>
    <dgm:pt modelId="{DAC8A6C2-F6C3-FF4B-B164-DA36C927C12E}" type="parTrans" cxnId="{EE8755A8-7F62-F34B-9195-93FC5586D147}">
      <dgm:prSet/>
      <dgm:spPr/>
      <dgm:t>
        <a:bodyPr/>
        <a:lstStyle/>
        <a:p>
          <a:endParaRPr lang="en-US"/>
        </a:p>
      </dgm:t>
    </dgm:pt>
    <dgm:pt modelId="{1830942C-06E5-AC41-A968-ED9094F0EF75}" type="sibTrans" cxnId="{EE8755A8-7F62-F34B-9195-93FC5586D147}">
      <dgm:prSet/>
      <dgm:spPr/>
      <dgm:t>
        <a:bodyPr/>
        <a:lstStyle/>
        <a:p>
          <a:endParaRPr lang="en-US"/>
        </a:p>
      </dgm:t>
    </dgm:pt>
    <dgm:pt modelId="{625233F0-3B1E-D642-A1FB-63572CD687F3}" type="pres">
      <dgm:prSet presAssocID="{03E06CB8-F099-F040-B8D5-AEEFD3820F05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F7FBF6-E1A8-FF4E-950B-231CC8AD01A9}" type="pres">
      <dgm:prSet presAssocID="{03E06CB8-F099-F040-B8D5-AEEFD3820F05}" presName="radial" presStyleCnt="0">
        <dgm:presLayoutVars>
          <dgm:animLvl val="ctr"/>
        </dgm:presLayoutVars>
      </dgm:prSet>
      <dgm:spPr/>
    </dgm:pt>
    <dgm:pt modelId="{4B4D0653-6265-5A47-B3FD-D6FE1A35E718}" type="pres">
      <dgm:prSet presAssocID="{10C02F25-8758-E84E-A06D-B72186D1564A}" presName="centerShape" presStyleLbl="vennNode1" presStyleIdx="0" presStyleCnt="6"/>
      <dgm:spPr/>
      <dgm:t>
        <a:bodyPr/>
        <a:lstStyle/>
        <a:p>
          <a:endParaRPr lang="en-US"/>
        </a:p>
      </dgm:t>
    </dgm:pt>
    <dgm:pt modelId="{B4BEB0F9-D7FC-5B41-8A77-1772BE16071E}" type="pres">
      <dgm:prSet presAssocID="{EEB20E87-851C-974B-96BE-6ECD57A910D1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105C74-5023-9549-9909-7AFC2BC8A41A}" type="pres">
      <dgm:prSet presAssocID="{7DBFA506-5E97-934F-ABC9-0484F6E0B52A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307A0-559D-5F4E-A70F-C01D11B0546F}" type="pres">
      <dgm:prSet presAssocID="{7035CCCF-4BCD-1149-93BF-AB4D9DD2637F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CE9D15-6654-AD4A-B316-C2451993F9C8}" type="pres">
      <dgm:prSet presAssocID="{B5138346-F05A-0340-9644-B2D5EA514E24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F1FB02-7F67-9045-92F3-3A592F29C8AD}" type="pres">
      <dgm:prSet presAssocID="{70B507D9-95BF-3949-BB1B-6709582C38EC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9B4676-98B2-BE45-86FA-C212BB9B54B2}" srcId="{10C02F25-8758-E84E-A06D-B72186D1564A}" destId="{7035CCCF-4BCD-1149-93BF-AB4D9DD2637F}" srcOrd="2" destOrd="0" parTransId="{DE981C7D-ED4C-B543-A2C8-0AD90866AFC3}" sibTransId="{E892ECCC-7C3C-4B4A-BFE5-652FA95E2C5C}"/>
    <dgm:cxn modelId="{BA7851B8-41B3-894E-A6DA-0C15C1BC030C}" type="presOf" srcId="{EEB20E87-851C-974B-96BE-6ECD57A910D1}" destId="{B4BEB0F9-D7FC-5B41-8A77-1772BE16071E}" srcOrd="0" destOrd="0" presId="urn:microsoft.com/office/officeart/2005/8/layout/radial3"/>
    <dgm:cxn modelId="{D6C3DF06-5B70-CD41-BDF5-34C5F5D275DC}" type="presOf" srcId="{03E06CB8-F099-F040-B8D5-AEEFD3820F05}" destId="{625233F0-3B1E-D642-A1FB-63572CD687F3}" srcOrd="0" destOrd="0" presId="urn:microsoft.com/office/officeart/2005/8/layout/radial3"/>
    <dgm:cxn modelId="{7C9668B2-9BB5-1948-A541-BB650CCBB465}" srcId="{03E06CB8-F099-F040-B8D5-AEEFD3820F05}" destId="{10C02F25-8758-E84E-A06D-B72186D1564A}" srcOrd="0" destOrd="0" parTransId="{3C8E5403-F4A5-B24A-995F-8F6EA23BBA90}" sibTransId="{775E9DAD-8302-CE4B-8985-856710CB6A00}"/>
    <dgm:cxn modelId="{EE8755A8-7F62-F34B-9195-93FC5586D147}" srcId="{10C02F25-8758-E84E-A06D-B72186D1564A}" destId="{EEB20E87-851C-974B-96BE-6ECD57A910D1}" srcOrd="0" destOrd="0" parTransId="{DAC8A6C2-F6C3-FF4B-B164-DA36C927C12E}" sibTransId="{1830942C-06E5-AC41-A968-ED9094F0EF75}"/>
    <dgm:cxn modelId="{7DB636B0-9BAE-5247-8E5F-B6641663BFA1}" type="presOf" srcId="{10C02F25-8758-E84E-A06D-B72186D1564A}" destId="{4B4D0653-6265-5A47-B3FD-D6FE1A35E718}" srcOrd="0" destOrd="0" presId="urn:microsoft.com/office/officeart/2005/8/layout/radial3"/>
    <dgm:cxn modelId="{22BDDFEC-E7AC-FE4A-B018-11831B69C22A}" type="presOf" srcId="{7035CCCF-4BCD-1149-93BF-AB4D9DD2637F}" destId="{14A307A0-559D-5F4E-A70F-C01D11B0546F}" srcOrd="0" destOrd="0" presId="urn:microsoft.com/office/officeart/2005/8/layout/radial3"/>
    <dgm:cxn modelId="{B32E632C-A6B6-2A4F-BBB2-E99A405097FF}" srcId="{10C02F25-8758-E84E-A06D-B72186D1564A}" destId="{B5138346-F05A-0340-9644-B2D5EA514E24}" srcOrd="3" destOrd="0" parTransId="{965FC293-4343-D741-9AE6-B4D2C9C77C97}" sibTransId="{A017D4D8-CE84-A446-AEF0-B6AD7FA24DDB}"/>
    <dgm:cxn modelId="{2333364A-ED6E-3F43-A677-D4CD5178F20A}" srcId="{10C02F25-8758-E84E-A06D-B72186D1564A}" destId="{70B507D9-95BF-3949-BB1B-6709582C38EC}" srcOrd="4" destOrd="0" parTransId="{58CBE927-F0BA-B342-94CD-43FF424DB8C9}" sibTransId="{B9513E70-EE15-134F-B459-B5A1A048D977}"/>
    <dgm:cxn modelId="{E2F8772E-945B-1E4E-A5CD-B0A229BE3A05}" type="presOf" srcId="{7DBFA506-5E97-934F-ABC9-0484F6E0B52A}" destId="{FB105C74-5023-9549-9909-7AFC2BC8A41A}" srcOrd="0" destOrd="0" presId="urn:microsoft.com/office/officeart/2005/8/layout/radial3"/>
    <dgm:cxn modelId="{0649CB12-6953-9449-9341-E1AE19E59AFF}" type="presOf" srcId="{B5138346-F05A-0340-9644-B2D5EA514E24}" destId="{ADCE9D15-6654-AD4A-B316-C2451993F9C8}" srcOrd="0" destOrd="0" presId="urn:microsoft.com/office/officeart/2005/8/layout/radial3"/>
    <dgm:cxn modelId="{C1F56846-45AC-A44B-86F5-0D091BA4D284}" srcId="{10C02F25-8758-E84E-A06D-B72186D1564A}" destId="{7DBFA506-5E97-934F-ABC9-0484F6E0B52A}" srcOrd="1" destOrd="0" parTransId="{75993CAC-DE75-CD43-998E-612889418DA9}" sibTransId="{A88716E7-B013-5A4A-AB8E-A7CD910DF4C4}"/>
    <dgm:cxn modelId="{E980AF3A-142B-E04B-94F9-D3B0423DBF2C}" type="presOf" srcId="{70B507D9-95BF-3949-BB1B-6709582C38EC}" destId="{6AF1FB02-7F67-9045-92F3-3A592F29C8AD}" srcOrd="0" destOrd="0" presId="urn:microsoft.com/office/officeart/2005/8/layout/radial3"/>
    <dgm:cxn modelId="{336C8574-C2C3-B144-90D9-450EEB2715C6}" type="presParOf" srcId="{625233F0-3B1E-D642-A1FB-63572CD687F3}" destId="{4AF7FBF6-E1A8-FF4E-950B-231CC8AD01A9}" srcOrd="0" destOrd="0" presId="urn:microsoft.com/office/officeart/2005/8/layout/radial3"/>
    <dgm:cxn modelId="{BFF6B7BE-C7D7-7042-A882-E38E51BCF350}" type="presParOf" srcId="{4AF7FBF6-E1A8-FF4E-950B-231CC8AD01A9}" destId="{4B4D0653-6265-5A47-B3FD-D6FE1A35E718}" srcOrd="0" destOrd="0" presId="urn:microsoft.com/office/officeart/2005/8/layout/radial3"/>
    <dgm:cxn modelId="{651F159E-A52A-A24C-8F92-4E382FA23C12}" type="presParOf" srcId="{4AF7FBF6-E1A8-FF4E-950B-231CC8AD01A9}" destId="{B4BEB0F9-D7FC-5B41-8A77-1772BE16071E}" srcOrd="1" destOrd="0" presId="urn:microsoft.com/office/officeart/2005/8/layout/radial3"/>
    <dgm:cxn modelId="{22D7CA52-A7D5-DF4E-B071-577CA7E72CC4}" type="presParOf" srcId="{4AF7FBF6-E1A8-FF4E-950B-231CC8AD01A9}" destId="{FB105C74-5023-9549-9909-7AFC2BC8A41A}" srcOrd="2" destOrd="0" presId="urn:microsoft.com/office/officeart/2005/8/layout/radial3"/>
    <dgm:cxn modelId="{0C0FF69C-EFDE-8543-A2C3-176245D50A9B}" type="presParOf" srcId="{4AF7FBF6-E1A8-FF4E-950B-231CC8AD01A9}" destId="{14A307A0-559D-5F4E-A70F-C01D11B0546F}" srcOrd="3" destOrd="0" presId="urn:microsoft.com/office/officeart/2005/8/layout/radial3"/>
    <dgm:cxn modelId="{715D9ABC-297D-A940-ABA1-8BF722D73843}" type="presParOf" srcId="{4AF7FBF6-E1A8-FF4E-950B-231CC8AD01A9}" destId="{ADCE9D15-6654-AD4A-B316-C2451993F9C8}" srcOrd="4" destOrd="0" presId="urn:microsoft.com/office/officeart/2005/8/layout/radial3"/>
    <dgm:cxn modelId="{01DA7757-73A4-2940-A632-4C2D58C20C92}" type="presParOf" srcId="{4AF7FBF6-E1A8-FF4E-950B-231CC8AD01A9}" destId="{6AF1FB02-7F67-9045-92F3-3A592F29C8AD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83EB3-9145-414D-BA47-C91BB8F520AC}">
      <dsp:nvSpPr>
        <dsp:cNvPr id="0" name=""/>
        <dsp:cNvSpPr/>
      </dsp:nvSpPr>
      <dsp:spPr>
        <a:xfrm>
          <a:off x="982061" y="0"/>
          <a:ext cx="3105344" cy="7763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effectLst/>
            </a:rPr>
            <a:t>Classified into two broad categories:</a:t>
          </a:r>
          <a:endParaRPr lang="en-US" sz="2400" b="1" kern="1200" dirty="0">
            <a:solidFill>
              <a:schemeClr val="tx1"/>
            </a:solidFill>
            <a:effectLst/>
          </a:endParaRPr>
        </a:p>
      </dsp:txBody>
      <dsp:txXfrm>
        <a:off x="1004799" y="22738"/>
        <a:ext cx="3059868" cy="730860"/>
      </dsp:txXfrm>
    </dsp:sp>
    <dsp:sp modelId="{EDB22133-E8C5-564E-9BDE-77A9A6AFF0D9}">
      <dsp:nvSpPr>
        <dsp:cNvPr id="0" name=""/>
        <dsp:cNvSpPr/>
      </dsp:nvSpPr>
      <dsp:spPr>
        <a:xfrm rot="5400000">
          <a:off x="2466804" y="844265"/>
          <a:ext cx="135858" cy="13585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949CA4-11FE-B44B-8096-7F92BA04476C}">
      <dsp:nvSpPr>
        <dsp:cNvPr id="0" name=""/>
        <dsp:cNvSpPr/>
      </dsp:nvSpPr>
      <dsp:spPr>
        <a:xfrm>
          <a:off x="982061" y="1048053"/>
          <a:ext cx="3105344" cy="77633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>
              <a:latin typeface="+mj-lt"/>
            </a:rPr>
            <a:t>Based first on how it spreads or propagates to reach the desired targets</a:t>
          </a:r>
          <a:endParaRPr lang="en-US" sz="1600" b="1" i="0" kern="1200" dirty="0">
            <a:latin typeface="+mj-lt"/>
          </a:endParaRPr>
        </a:p>
      </dsp:txBody>
      <dsp:txXfrm>
        <a:off x="1004799" y="1070791"/>
        <a:ext cx="3059868" cy="730860"/>
      </dsp:txXfrm>
    </dsp:sp>
    <dsp:sp modelId="{AB73B6B3-49AA-5044-87E7-043168FDA1C2}">
      <dsp:nvSpPr>
        <dsp:cNvPr id="0" name=""/>
        <dsp:cNvSpPr/>
      </dsp:nvSpPr>
      <dsp:spPr>
        <a:xfrm rot="5400000">
          <a:off x="2466804" y="1892319"/>
          <a:ext cx="135858" cy="13585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8E9CFC-7000-5948-92CC-E06FCC323ED3}">
      <dsp:nvSpPr>
        <dsp:cNvPr id="0" name=""/>
        <dsp:cNvSpPr/>
      </dsp:nvSpPr>
      <dsp:spPr>
        <a:xfrm>
          <a:off x="982061" y="2096107"/>
          <a:ext cx="3105344" cy="77633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>
              <a:latin typeface="+mj-lt"/>
            </a:rPr>
            <a:t>Then on the actions or payloads it performs once a target is reached</a:t>
          </a:r>
          <a:endParaRPr lang="en-US" sz="1600" b="1" i="0" kern="1200" dirty="0">
            <a:latin typeface="+mj-lt"/>
          </a:endParaRPr>
        </a:p>
      </dsp:txBody>
      <dsp:txXfrm>
        <a:off x="1004799" y="2118845"/>
        <a:ext cx="3059868" cy="730860"/>
      </dsp:txXfrm>
    </dsp:sp>
    <dsp:sp modelId="{CAF028A9-25B4-7042-8AC7-32B854073429}">
      <dsp:nvSpPr>
        <dsp:cNvPr id="0" name=""/>
        <dsp:cNvSpPr/>
      </dsp:nvSpPr>
      <dsp:spPr>
        <a:xfrm>
          <a:off x="4522155" y="0"/>
          <a:ext cx="3105344" cy="7763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effectLst/>
            </a:rPr>
            <a:t>Also classified by: </a:t>
          </a:r>
          <a:endParaRPr lang="en-US" sz="2400" kern="1200" dirty="0">
            <a:solidFill>
              <a:schemeClr val="tx1"/>
            </a:solidFill>
            <a:effectLst/>
          </a:endParaRPr>
        </a:p>
      </dsp:txBody>
      <dsp:txXfrm>
        <a:off x="4544893" y="22738"/>
        <a:ext cx="3059868" cy="730860"/>
      </dsp:txXfrm>
    </dsp:sp>
    <dsp:sp modelId="{3DDCB43C-A170-0943-B0D8-AF848C17E12A}">
      <dsp:nvSpPr>
        <dsp:cNvPr id="0" name=""/>
        <dsp:cNvSpPr/>
      </dsp:nvSpPr>
      <dsp:spPr>
        <a:xfrm rot="5400000">
          <a:off x="6006898" y="844265"/>
          <a:ext cx="135858" cy="13585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5206BD-938A-9E47-BA58-471B4BFB7074}">
      <dsp:nvSpPr>
        <dsp:cNvPr id="0" name=""/>
        <dsp:cNvSpPr/>
      </dsp:nvSpPr>
      <dsp:spPr>
        <a:xfrm>
          <a:off x="4522155" y="1048053"/>
          <a:ext cx="3105344" cy="77633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>
              <a:latin typeface="+mj-lt"/>
            </a:rPr>
            <a:t>Those that need a host  program (parasitic code such as viruses)</a:t>
          </a:r>
          <a:endParaRPr lang="en-US" sz="1600" b="1" i="0" kern="1200" dirty="0">
            <a:latin typeface="+mj-lt"/>
          </a:endParaRPr>
        </a:p>
      </dsp:txBody>
      <dsp:txXfrm>
        <a:off x="4544893" y="1070791"/>
        <a:ext cx="3059868" cy="730860"/>
      </dsp:txXfrm>
    </dsp:sp>
    <dsp:sp modelId="{5294E86B-9DC9-C242-BE4F-6917AE89A034}">
      <dsp:nvSpPr>
        <dsp:cNvPr id="0" name=""/>
        <dsp:cNvSpPr/>
      </dsp:nvSpPr>
      <dsp:spPr>
        <a:xfrm rot="5400000">
          <a:off x="6006898" y="1892319"/>
          <a:ext cx="135858" cy="13585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C0851B-4FB5-6248-AF53-A2A3E18CD2D5}">
      <dsp:nvSpPr>
        <dsp:cNvPr id="0" name=""/>
        <dsp:cNvSpPr/>
      </dsp:nvSpPr>
      <dsp:spPr>
        <a:xfrm>
          <a:off x="4522155" y="2096107"/>
          <a:ext cx="3105344" cy="77633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>
              <a:latin typeface="+mj-lt"/>
            </a:rPr>
            <a:t>Those that are independent, self-contained programs (worms, trojans, and bots)</a:t>
          </a:r>
          <a:endParaRPr lang="en-US" sz="1600" b="1" i="0" kern="1200" dirty="0">
            <a:latin typeface="+mj-lt"/>
          </a:endParaRPr>
        </a:p>
      </dsp:txBody>
      <dsp:txXfrm>
        <a:off x="4544893" y="2118845"/>
        <a:ext cx="3059868" cy="730860"/>
      </dsp:txXfrm>
    </dsp:sp>
    <dsp:sp modelId="{72589221-705F-AA40-B4C6-05F80364904C}">
      <dsp:nvSpPr>
        <dsp:cNvPr id="0" name=""/>
        <dsp:cNvSpPr/>
      </dsp:nvSpPr>
      <dsp:spPr>
        <a:xfrm rot="5400000">
          <a:off x="6006898" y="2940373"/>
          <a:ext cx="135858" cy="13585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FCC1E6-6884-8F42-AAC4-8F51DCBE28BD}">
      <dsp:nvSpPr>
        <dsp:cNvPr id="0" name=""/>
        <dsp:cNvSpPr/>
      </dsp:nvSpPr>
      <dsp:spPr>
        <a:xfrm>
          <a:off x="4522155" y="3144161"/>
          <a:ext cx="3105344" cy="77633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>
              <a:latin typeface="+mj-lt"/>
            </a:rPr>
            <a:t>Malware that does not replicate (trojans and spam e-mail)</a:t>
          </a:r>
          <a:endParaRPr lang="en-US" sz="1600" b="1" i="0" kern="1200" dirty="0">
            <a:latin typeface="+mj-lt"/>
          </a:endParaRPr>
        </a:p>
      </dsp:txBody>
      <dsp:txXfrm>
        <a:off x="4544893" y="3166899"/>
        <a:ext cx="3059868" cy="730860"/>
      </dsp:txXfrm>
    </dsp:sp>
    <dsp:sp modelId="{73DDE64E-DD84-7746-BE01-849021843D34}">
      <dsp:nvSpPr>
        <dsp:cNvPr id="0" name=""/>
        <dsp:cNvSpPr/>
      </dsp:nvSpPr>
      <dsp:spPr>
        <a:xfrm rot="5400000">
          <a:off x="6006898" y="3988427"/>
          <a:ext cx="135858" cy="13585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9811A8-A431-9545-AB24-6FCE1425685B}">
      <dsp:nvSpPr>
        <dsp:cNvPr id="0" name=""/>
        <dsp:cNvSpPr/>
      </dsp:nvSpPr>
      <dsp:spPr>
        <a:xfrm>
          <a:off x="4522155" y="4192215"/>
          <a:ext cx="3105344" cy="77633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>
              <a:latin typeface="+mj-lt"/>
            </a:rPr>
            <a:t>Malware that does replicate (viruses and worms)</a:t>
          </a:r>
          <a:endParaRPr lang="en-US" sz="1600" b="1" i="0" kern="1200" dirty="0">
            <a:latin typeface="+mj-lt"/>
          </a:endParaRPr>
        </a:p>
      </dsp:txBody>
      <dsp:txXfrm>
        <a:off x="4544893" y="4214953"/>
        <a:ext cx="3059868" cy="7308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783DF-A826-E844-BB4F-7DB286566F73}">
      <dsp:nvSpPr>
        <dsp:cNvPr id="0" name=""/>
        <dsp:cNvSpPr/>
      </dsp:nvSpPr>
      <dsp:spPr>
        <a:xfrm>
          <a:off x="948" y="0"/>
          <a:ext cx="2466826" cy="429260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Spam</a:t>
          </a:r>
          <a:endParaRPr lang="en-US" sz="2900" kern="1200" dirty="0"/>
        </a:p>
      </dsp:txBody>
      <dsp:txXfrm>
        <a:off x="948" y="0"/>
        <a:ext cx="2466826" cy="1287780"/>
      </dsp:txXfrm>
    </dsp:sp>
    <dsp:sp modelId="{3FF2CAA5-6E7F-EF4C-9B02-6A90DD359AF1}">
      <dsp:nvSpPr>
        <dsp:cNvPr id="0" name=""/>
        <dsp:cNvSpPr/>
      </dsp:nvSpPr>
      <dsp:spPr>
        <a:xfrm>
          <a:off x="247631" y="1288146"/>
          <a:ext cx="1973460" cy="84332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>
              <a:solidFill>
                <a:schemeClr val="bg1"/>
              </a:solidFill>
              <a:latin typeface="+mj-lt"/>
            </a:rPr>
            <a:t>Unsolicited bulk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>
              <a:solidFill>
                <a:schemeClr val="bg1"/>
              </a:solidFill>
              <a:latin typeface="+mj-lt"/>
            </a:rPr>
            <a:t> e-mail</a:t>
          </a:r>
        </a:p>
      </dsp:txBody>
      <dsp:txXfrm>
        <a:off x="272331" y="1312846"/>
        <a:ext cx="1924060" cy="793924"/>
      </dsp:txXfrm>
    </dsp:sp>
    <dsp:sp modelId="{6FE50D95-AA55-4744-8640-B2B3540673C3}">
      <dsp:nvSpPr>
        <dsp:cNvPr id="0" name=""/>
        <dsp:cNvSpPr/>
      </dsp:nvSpPr>
      <dsp:spPr>
        <a:xfrm>
          <a:off x="247631" y="2261212"/>
          <a:ext cx="1973460" cy="84332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>
              <a:solidFill>
                <a:schemeClr val="bg1"/>
              </a:solidFill>
              <a:latin typeface="+mj-lt"/>
            </a:rPr>
            <a:t>Significant carrier of malware</a:t>
          </a:r>
        </a:p>
      </dsp:txBody>
      <dsp:txXfrm>
        <a:off x="272331" y="2285912"/>
        <a:ext cx="1924060" cy="793924"/>
      </dsp:txXfrm>
    </dsp:sp>
    <dsp:sp modelId="{46CCBB17-C841-654B-B78D-27845626891C}">
      <dsp:nvSpPr>
        <dsp:cNvPr id="0" name=""/>
        <dsp:cNvSpPr/>
      </dsp:nvSpPr>
      <dsp:spPr>
        <a:xfrm>
          <a:off x="247631" y="3234279"/>
          <a:ext cx="1973460" cy="84332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>
              <a:solidFill>
                <a:schemeClr val="bg1"/>
              </a:solidFill>
              <a:latin typeface="+mj-lt"/>
            </a:rPr>
            <a:t>Used for phishing attacks</a:t>
          </a:r>
        </a:p>
      </dsp:txBody>
      <dsp:txXfrm>
        <a:off x="272331" y="3258979"/>
        <a:ext cx="1924060" cy="793924"/>
      </dsp:txXfrm>
    </dsp:sp>
    <dsp:sp modelId="{0FB8B290-EEEC-0C47-9F93-05681CD27AC2}">
      <dsp:nvSpPr>
        <dsp:cNvPr id="0" name=""/>
        <dsp:cNvSpPr/>
      </dsp:nvSpPr>
      <dsp:spPr>
        <a:xfrm>
          <a:off x="2652786" y="0"/>
          <a:ext cx="2466826" cy="429260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Trojan horse</a:t>
          </a:r>
        </a:p>
      </dsp:txBody>
      <dsp:txXfrm>
        <a:off x="2652786" y="0"/>
        <a:ext cx="2466826" cy="1287780"/>
      </dsp:txXfrm>
    </dsp:sp>
    <dsp:sp modelId="{8D1AB2C6-C8C2-264A-AB94-906857099761}">
      <dsp:nvSpPr>
        <dsp:cNvPr id="0" name=""/>
        <dsp:cNvSpPr/>
      </dsp:nvSpPr>
      <dsp:spPr>
        <a:xfrm>
          <a:off x="2899469" y="1289037"/>
          <a:ext cx="1973460" cy="1294277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>
              <a:solidFill>
                <a:schemeClr val="bg1"/>
              </a:solidFill>
              <a:latin typeface="+mj-lt"/>
            </a:rPr>
            <a:t>Program or utility containing harmful hidden code</a:t>
          </a:r>
        </a:p>
      </dsp:txBody>
      <dsp:txXfrm>
        <a:off x="2937377" y="1326945"/>
        <a:ext cx="1897644" cy="1218461"/>
      </dsp:txXfrm>
    </dsp:sp>
    <dsp:sp modelId="{CA0D8F73-6837-6D4C-846D-34586ACB84FE}">
      <dsp:nvSpPr>
        <dsp:cNvPr id="0" name=""/>
        <dsp:cNvSpPr/>
      </dsp:nvSpPr>
      <dsp:spPr>
        <a:xfrm>
          <a:off x="2899469" y="2782434"/>
          <a:ext cx="1973460" cy="1294277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>
              <a:solidFill>
                <a:schemeClr val="bg1"/>
              </a:solidFill>
              <a:latin typeface="+mj-lt"/>
            </a:rPr>
            <a:t>Used to accomplish functions that the attacker could not accomplish directly</a:t>
          </a:r>
        </a:p>
      </dsp:txBody>
      <dsp:txXfrm>
        <a:off x="2937377" y="2820342"/>
        <a:ext cx="1897644" cy="1218461"/>
      </dsp:txXfrm>
    </dsp:sp>
    <dsp:sp modelId="{E3CD1909-82DC-5245-8C0A-079E52A0B644}">
      <dsp:nvSpPr>
        <dsp:cNvPr id="0" name=""/>
        <dsp:cNvSpPr/>
      </dsp:nvSpPr>
      <dsp:spPr>
        <a:xfrm>
          <a:off x="5304625" y="0"/>
          <a:ext cx="2466826" cy="429260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Mobile phone </a:t>
          </a:r>
          <a:r>
            <a:rPr lang="en-US" sz="2900" kern="1200" dirty="0" err="1" smtClean="0"/>
            <a:t>trojans</a:t>
          </a:r>
          <a:endParaRPr lang="en-US" sz="2900" kern="1200" dirty="0" smtClean="0"/>
        </a:p>
      </dsp:txBody>
      <dsp:txXfrm>
        <a:off x="5304625" y="0"/>
        <a:ext cx="2466826" cy="1287780"/>
      </dsp:txXfrm>
    </dsp:sp>
    <dsp:sp modelId="{C8375C9C-C22E-4441-BF7D-39B9C69C123B}">
      <dsp:nvSpPr>
        <dsp:cNvPr id="0" name=""/>
        <dsp:cNvSpPr/>
      </dsp:nvSpPr>
      <dsp:spPr>
        <a:xfrm>
          <a:off x="5551307" y="1289037"/>
          <a:ext cx="1973460" cy="1294277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>
              <a:solidFill>
                <a:schemeClr val="bg1"/>
              </a:solidFill>
              <a:latin typeface="+mj-lt"/>
            </a:rPr>
            <a:t>First appeared in 2004 (</a:t>
          </a:r>
          <a:r>
            <a:rPr lang="en-US" sz="1500" b="0" kern="1200" dirty="0" err="1" smtClean="0">
              <a:solidFill>
                <a:schemeClr val="bg1"/>
              </a:solidFill>
              <a:latin typeface="+mj-lt"/>
            </a:rPr>
            <a:t>Skuller</a:t>
          </a:r>
          <a:r>
            <a:rPr lang="en-US" sz="1500" b="0" kern="1200" dirty="0" smtClean="0">
              <a:solidFill>
                <a:schemeClr val="bg1"/>
              </a:solidFill>
              <a:latin typeface="+mj-lt"/>
            </a:rPr>
            <a:t>)</a:t>
          </a:r>
        </a:p>
      </dsp:txBody>
      <dsp:txXfrm>
        <a:off x="5589215" y="1326945"/>
        <a:ext cx="1897644" cy="1218461"/>
      </dsp:txXfrm>
    </dsp:sp>
    <dsp:sp modelId="{4453455A-2854-964D-B616-448291BE042A}">
      <dsp:nvSpPr>
        <dsp:cNvPr id="0" name=""/>
        <dsp:cNvSpPr/>
      </dsp:nvSpPr>
      <dsp:spPr>
        <a:xfrm>
          <a:off x="5551307" y="2782434"/>
          <a:ext cx="1973460" cy="1294277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>
              <a:solidFill>
                <a:schemeClr val="bg1"/>
              </a:solidFill>
              <a:latin typeface="+mj-lt"/>
            </a:rPr>
            <a:t>Target is the smartphone</a:t>
          </a:r>
        </a:p>
      </dsp:txBody>
      <dsp:txXfrm>
        <a:off x="5589215" y="2820342"/>
        <a:ext cx="1897644" cy="121846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8CC31-1B14-9049-A7D7-E65031D08E0F}">
      <dsp:nvSpPr>
        <dsp:cNvPr id="0" name=""/>
        <dsp:cNvSpPr/>
      </dsp:nvSpPr>
      <dsp:spPr>
        <a:xfrm>
          <a:off x="300573" y="1012"/>
          <a:ext cx="3632596" cy="21795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effectLst/>
              <a:ea typeface="ＭＳ Ｐゴシック" pitchFamily="-65" charset="-128"/>
            </a:rPr>
            <a:t>Chernobyl virus</a:t>
          </a:r>
          <a:endParaRPr lang="en-US" sz="2200" b="1" kern="1200" dirty="0">
            <a:effectLst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effectLst/>
              <a:ea typeface="ＭＳ Ｐゴシック" pitchFamily="-65" charset="-128"/>
            </a:rPr>
            <a:t>First seen in 1998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effectLst/>
              <a:ea typeface="ＭＳ Ｐゴシック" pitchFamily="-65" charset="-128"/>
            </a:rPr>
            <a:t>Windows 95 and 98 virus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effectLst/>
              <a:ea typeface="ＭＳ Ｐゴシック" pitchFamily="-65" charset="-128"/>
            </a:rPr>
            <a:t>Infects executable files and corrupts the entire file system when a trigger date is reached</a:t>
          </a:r>
        </a:p>
      </dsp:txBody>
      <dsp:txXfrm>
        <a:off x="300573" y="1012"/>
        <a:ext cx="3632596" cy="2179558"/>
      </dsp:txXfrm>
    </dsp:sp>
    <dsp:sp modelId="{074F123A-5B09-A24D-9F49-D73992185EAF}">
      <dsp:nvSpPr>
        <dsp:cNvPr id="0" name=""/>
        <dsp:cNvSpPr/>
      </dsp:nvSpPr>
      <dsp:spPr>
        <a:xfrm>
          <a:off x="4296429" y="1012"/>
          <a:ext cx="3632596" cy="21795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err="1" smtClean="0">
              <a:effectLst/>
              <a:ea typeface="ＭＳ Ｐゴシック" pitchFamily="-65" charset="-128"/>
            </a:rPr>
            <a:t>Klez</a:t>
          </a:r>
          <a:r>
            <a:rPr lang="en-US" sz="2200" b="1" kern="1200" dirty="0" smtClean="0">
              <a:effectLst/>
              <a:ea typeface="ＭＳ Ｐゴシック" pitchFamily="-65" charset="-128"/>
            </a:rPr>
            <a:t> </a:t>
          </a:r>
          <a:endParaRPr lang="en-US" sz="2200" b="1" kern="1200" dirty="0">
            <a:effectLst/>
            <a:ea typeface="ＭＳ Ｐゴシック" pitchFamily="-65" charset="-128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effectLst/>
              <a:ea typeface="ＭＳ Ｐゴシック" pitchFamily="-65" charset="-128"/>
            </a:rPr>
            <a:t>Mass mailing worm infecting Windows 95 to XP systems</a:t>
          </a:r>
          <a:endParaRPr lang="en-US" sz="1700" b="1" kern="1200" dirty="0">
            <a:effectLst/>
            <a:ea typeface="ＭＳ Ｐゴシック" pitchFamily="-65" charset="-128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effectLst/>
              <a:ea typeface="ＭＳ Ｐゴシック" pitchFamily="-65" charset="-128"/>
            </a:rPr>
            <a:t>On trigger date causes files on the hard drive to become empty</a:t>
          </a:r>
          <a:endParaRPr lang="en-US" sz="1700" b="1" kern="1200" dirty="0">
            <a:effectLst/>
            <a:ea typeface="ＭＳ Ｐゴシック" pitchFamily="-65" charset="-128"/>
          </a:endParaRPr>
        </a:p>
      </dsp:txBody>
      <dsp:txXfrm>
        <a:off x="4296429" y="1012"/>
        <a:ext cx="3632596" cy="2179558"/>
      </dsp:txXfrm>
    </dsp:sp>
    <dsp:sp modelId="{50B4F61C-6FC3-8546-A4AC-CA0B55E21DD5}">
      <dsp:nvSpPr>
        <dsp:cNvPr id="0" name=""/>
        <dsp:cNvSpPr/>
      </dsp:nvSpPr>
      <dsp:spPr>
        <a:xfrm>
          <a:off x="2298501" y="2543829"/>
          <a:ext cx="3632596" cy="21795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err="1" smtClean="0">
              <a:effectLst/>
              <a:ea typeface="ＭＳ Ｐゴシック" pitchFamily="-65" charset="-128"/>
            </a:rPr>
            <a:t>Ransomware</a:t>
          </a:r>
          <a:endParaRPr lang="en-US" sz="2200" b="1" kern="1200" dirty="0">
            <a:effectLst/>
            <a:ea typeface="ＭＳ Ｐゴシック" pitchFamily="-65" charset="-128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effectLst/>
              <a:ea typeface="ＭＳ Ｐゴシック" pitchFamily="-65" charset="-128"/>
            </a:rPr>
            <a:t>Encrypts the user’s data and demands payment in order to access the key needed to recover the information</a:t>
          </a:r>
          <a:endParaRPr lang="en-US" sz="1700" b="1" kern="1200" dirty="0">
            <a:effectLst/>
            <a:ea typeface="ＭＳ Ｐゴシック" pitchFamily="-65" charset="-128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effectLst/>
              <a:ea typeface="ＭＳ Ｐゴシック" pitchFamily="-65" charset="-128"/>
            </a:rPr>
            <a:t>PC Cyborg Trojan (1989)</a:t>
          </a:r>
          <a:endParaRPr lang="en-US" sz="1700" b="1" kern="1200" dirty="0">
            <a:effectLst/>
            <a:ea typeface="ＭＳ Ｐゴシック" pitchFamily="-65" charset="-128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err="1" smtClean="0">
              <a:effectLst/>
              <a:ea typeface="ＭＳ Ｐゴシック" pitchFamily="-65" charset="-128"/>
            </a:rPr>
            <a:t>Gpcode</a:t>
          </a:r>
          <a:r>
            <a:rPr lang="en-US" sz="1700" b="1" kern="1200" dirty="0" smtClean="0">
              <a:effectLst/>
              <a:ea typeface="ＭＳ Ｐゴシック" pitchFamily="-65" charset="-128"/>
            </a:rPr>
            <a:t> Trojan (2006</a:t>
          </a:r>
          <a:endParaRPr lang="en-US" sz="1700" b="1" kern="1200" dirty="0">
            <a:effectLst/>
            <a:ea typeface="ＭＳ Ｐゴシック" pitchFamily="-65" charset="-128"/>
          </a:endParaRPr>
        </a:p>
      </dsp:txBody>
      <dsp:txXfrm>
        <a:off x="2298501" y="2543829"/>
        <a:ext cx="3632596" cy="217955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16D23-CB7C-7146-804D-02F7F2F0993C}">
      <dsp:nvSpPr>
        <dsp:cNvPr id="0" name=""/>
        <dsp:cNvSpPr/>
      </dsp:nvSpPr>
      <dsp:spPr>
        <a:xfrm>
          <a:off x="328607" y="8600"/>
          <a:ext cx="1714554" cy="647595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bg1"/>
              </a:solidFill>
            </a:rPr>
            <a:t>Keylogger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360220" y="40213"/>
        <a:ext cx="1651328" cy="584369"/>
      </dsp:txXfrm>
    </dsp:sp>
    <dsp:sp modelId="{6EC0B32E-D560-6E48-80D9-7FDA089E9536}">
      <dsp:nvSpPr>
        <dsp:cNvPr id="0" name=""/>
        <dsp:cNvSpPr/>
      </dsp:nvSpPr>
      <dsp:spPr>
        <a:xfrm>
          <a:off x="0" y="661372"/>
          <a:ext cx="8229600" cy="1592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0" kern="1200" dirty="0" smtClean="0">
              <a:latin typeface="+mj-lt"/>
            </a:rPr>
            <a:t>Captures keystrokes to allow attacker to monitor sensitive information</a:t>
          </a:r>
          <a:endParaRPr lang="en-US" sz="1900" b="0" kern="1200" dirty="0">
            <a:latin typeface="+mj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0" kern="1200" dirty="0" smtClean="0">
              <a:latin typeface="+mj-lt"/>
            </a:rPr>
            <a:t>Typically uses some form of filtering mechanism that only returns information close to keywords (“login”, “password”)</a:t>
          </a:r>
          <a:endParaRPr lang="en-US" sz="1900" b="0" kern="1200" dirty="0">
            <a:latin typeface="+mj-lt"/>
          </a:endParaRPr>
        </a:p>
      </dsp:txBody>
      <dsp:txXfrm>
        <a:off x="0" y="661372"/>
        <a:ext cx="8229600" cy="1592864"/>
      </dsp:txXfrm>
    </dsp:sp>
    <dsp:sp modelId="{442D52DF-67B0-7044-9065-75ABFAA2374F}">
      <dsp:nvSpPr>
        <dsp:cNvPr id="0" name=""/>
        <dsp:cNvSpPr/>
      </dsp:nvSpPr>
      <dsp:spPr>
        <a:xfrm>
          <a:off x="3034665" y="2100071"/>
          <a:ext cx="2000286" cy="647595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</a:rPr>
            <a:t>Spyware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3066278" y="2131684"/>
        <a:ext cx="1937060" cy="584369"/>
      </dsp:txXfrm>
    </dsp:sp>
    <dsp:sp modelId="{3B3E35FC-5EFA-7D41-B5C5-12A734B7553B}">
      <dsp:nvSpPr>
        <dsp:cNvPr id="0" name=""/>
        <dsp:cNvSpPr/>
      </dsp:nvSpPr>
      <dsp:spPr>
        <a:xfrm>
          <a:off x="0" y="2901832"/>
          <a:ext cx="8229600" cy="173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0" kern="1200" dirty="0" smtClean="0">
              <a:latin typeface="+mj-lt"/>
            </a:rPr>
            <a:t>Subverts the compromised machine to allow monitoring of a wide range of activity on the system</a:t>
          </a:r>
          <a:endParaRPr lang="en-US" sz="1900" b="0" kern="1200" dirty="0">
            <a:latin typeface="+mj-lt"/>
          </a:endParaRPr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kern="1200" smtClean="0">
              <a:latin typeface="+mj-lt"/>
            </a:rPr>
            <a:t>Monitoring history and content of browsing activity</a:t>
          </a:r>
          <a:endParaRPr lang="en-US" sz="1800" b="0" kern="1200" dirty="0">
            <a:latin typeface="+mj-lt"/>
          </a:endParaRPr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kern="1200" dirty="0" smtClean="0">
              <a:latin typeface="+mj-lt"/>
            </a:rPr>
            <a:t>Redirecting certain Web page requests to fake sites</a:t>
          </a:r>
          <a:endParaRPr lang="en-US" sz="1800" b="0" kern="1200" dirty="0">
            <a:latin typeface="+mj-lt"/>
          </a:endParaRPr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kern="1200" dirty="0" smtClean="0">
              <a:latin typeface="+mj-lt"/>
            </a:rPr>
            <a:t>Dynamically modifying data exchanged between the browser and certain Web sites of interest</a:t>
          </a:r>
          <a:endParaRPr lang="en-US" sz="1800" b="0" kern="1200" dirty="0">
            <a:latin typeface="+mj-lt"/>
          </a:endParaRPr>
        </a:p>
      </dsp:txBody>
      <dsp:txXfrm>
        <a:off x="0" y="2901832"/>
        <a:ext cx="8229600" cy="173259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C8787-EF38-C84D-9B63-EE5A5591B063}">
      <dsp:nvSpPr>
        <dsp:cNvPr id="0" name=""/>
        <dsp:cNvSpPr/>
      </dsp:nvSpPr>
      <dsp:spPr>
        <a:xfrm>
          <a:off x="0" y="538162"/>
          <a:ext cx="2571749" cy="1543050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chemeClr val="bg1"/>
              </a:solidFill>
            </a:rPr>
            <a:t>Persistent</a:t>
          </a:r>
          <a:endParaRPr lang="en-US" sz="3100" kern="1200" dirty="0">
            <a:solidFill>
              <a:schemeClr val="bg1"/>
            </a:solidFill>
          </a:endParaRPr>
        </a:p>
      </dsp:txBody>
      <dsp:txXfrm>
        <a:off x="0" y="538162"/>
        <a:ext cx="2571749" cy="1543050"/>
      </dsp:txXfrm>
    </dsp:sp>
    <dsp:sp modelId="{6072D17B-F6A5-5047-8836-727A094DE50A}">
      <dsp:nvSpPr>
        <dsp:cNvPr id="0" name=""/>
        <dsp:cNvSpPr/>
      </dsp:nvSpPr>
      <dsp:spPr>
        <a:xfrm>
          <a:off x="2828925" y="538162"/>
          <a:ext cx="2571749" cy="1543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chemeClr val="tx1"/>
              </a:solidFill>
            </a:rPr>
            <a:t>Memory based</a:t>
          </a:r>
          <a:endParaRPr lang="en-US" sz="3100" kern="1200" dirty="0">
            <a:solidFill>
              <a:schemeClr val="tx1"/>
            </a:solidFill>
          </a:endParaRPr>
        </a:p>
      </dsp:txBody>
      <dsp:txXfrm>
        <a:off x="2828925" y="538162"/>
        <a:ext cx="2571749" cy="1543050"/>
      </dsp:txXfrm>
    </dsp:sp>
    <dsp:sp modelId="{C7A1B8EF-C024-DD42-B327-0C43B33F32C7}">
      <dsp:nvSpPr>
        <dsp:cNvPr id="0" name=""/>
        <dsp:cNvSpPr/>
      </dsp:nvSpPr>
      <dsp:spPr>
        <a:xfrm>
          <a:off x="5657849" y="538162"/>
          <a:ext cx="2571749" cy="1543050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rgbClr val="000000"/>
              </a:solidFill>
            </a:rPr>
            <a:t>User mode</a:t>
          </a:r>
          <a:endParaRPr lang="en-US" sz="3100" kern="1200" dirty="0">
            <a:solidFill>
              <a:srgbClr val="000000"/>
            </a:solidFill>
          </a:endParaRPr>
        </a:p>
      </dsp:txBody>
      <dsp:txXfrm>
        <a:off x="5657849" y="538162"/>
        <a:ext cx="2571749" cy="1543050"/>
      </dsp:txXfrm>
    </dsp:sp>
    <dsp:sp modelId="{8B48159E-09EA-364F-A510-D8162959C1D3}">
      <dsp:nvSpPr>
        <dsp:cNvPr id="0" name=""/>
        <dsp:cNvSpPr/>
      </dsp:nvSpPr>
      <dsp:spPr>
        <a:xfrm>
          <a:off x="0" y="2338387"/>
          <a:ext cx="2571749" cy="1543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chemeClr val="tx1"/>
              </a:solidFill>
            </a:rPr>
            <a:t>Kernel mode</a:t>
          </a:r>
          <a:endParaRPr lang="en-US" sz="3100" b="1" kern="1200" dirty="0">
            <a:solidFill>
              <a:schemeClr val="tx1"/>
            </a:solidFill>
          </a:endParaRPr>
        </a:p>
      </dsp:txBody>
      <dsp:txXfrm>
        <a:off x="0" y="2338387"/>
        <a:ext cx="2571749" cy="1543050"/>
      </dsp:txXfrm>
    </dsp:sp>
    <dsp:sp modelId="{F87C3173-1EE5-6A4C-872A-CD220AD18035}">
      <dsp:nvSpPr>
        <dsp:cNvPr id="0" name=""/>
        <dsp:cNvSpPr/>
      </dsp:nvSpPr>
      <dsp:spPr>
        <a:xfrm>
          <a:off x="2828925" y="2338387"/>
          <a:ext cx="2571749" cy="1543050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rgbClr val="000000"/>
              </a:solidFill>
            </a:rPr>
            <a:t>Virtual machine based</a:t>
          </a:r>
          <a:endParaRPr lang="en-US" sz="3100" kern="1200" dirty="0">
            <a:solidFill>
              <a:srgbClr val="000000"/>
            </a:solidFill>
          </a:endParaRPr>
        </a:p>
      </dsp:txBody>
      <dsp:txXfrm>
        <a:off x="2828925" y="2338387"/>
        <a:ext cx="2571749" cy="1543050"/>
      </dsp:txXfrm>
    </dsp:sp>
    <dsp:sp modelId="{E0353279-FF85-2046-A116-4276350C938F}">
      <dsp:nvSpPr>
        <dsp:cNvPr id="0" name=""/>
        <dsp:cNvSpPr/>
      </dsp:nvSpPr>
      <dsp:spPr>
        <a:xfrm>
          <a:off x="5657849" y="2338387"/>
          <a:ext cx="2571749" cy="1543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chemeClr val="tx1"/>
              </a:solidFill>
            </a:rPr>
            <a:t>External mode</a:t>
          </a:r>
          <a:endParaRPr lang="en-US" sz="3100" b="1" kern="1200" dirty="0">
            <a:solidFill>
              <a:schemeClr val="tx1"/>
            </a:solidFill>
          </a:endParaRPr>
        </a:p>
      </dsp:txBody>
      <dsp:txXfrm>
        <a:off x="5657849" y="2338387"/>
        <a:ext cx="2571749" cy="154305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2D9DB-A488-6D46-8B85-3412B019F831}">
      <dsp:nvSpPr>
        <dsp:cNvPr id="0" name=""/>
        <dsp:cNvSpPr/>
      </dsp:nvSpPr>
      <dsp:spPr>
        <a:xfrm>
          <a:off x="0" y="1304394"/>
          <a:ext cx="6096000" cy="173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95732" rIns="47311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Policy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Awareness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Vulnerability mitigation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Threat mitigation</a:t>
          </a:r>
        </a:p>
      </dsp:txBody>
      <dsp:txXfrm>
        <a:off x="0" y="1304394"/>
        <a:ext cx="6096000" cy="1735650"/>
      </dsp:txXfrm>
    </dsp:sp>
    <dsp:sp modelId="{9F27D6DC-1F2B-7744-AB44-F95CB3588EA2}">
      <dsp:nvSpPr>
        <dsp:cNvPr id="0" name=""/>
        <dsp:cNvSpPr/>
      </dsp:nvSpPr>
      <dsp:spPr>
        <a:xfrm>
          <a:off x="304800" y="1023954"/>
          <a:ext cx="4267200" cy="560880"/>
        </a:xfrm>
        <a:prstGeom prst="roundRect">
          <a:avLst/>
        </a:prstGeom>
        <a:solidFill>
          <a:schemeClr val="accent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tx1"/>
              </a:solidFill>
            </a:rPr>
            <a:t>Four main elements of prevention:</a:t>
          </a:r>
          <a:endParaRPr lang="en-US" sz="1900" b="1" kern="1200" dirty="0">
            <a:solidFill>
              <a:schemeClr val="tx1"/>
            </a:solidFill>
          </a:endParaRPr>
        </a:p>
      </dsp:txBody>
      <dsp:txXfrm>
        <a:off x="332180" y="1051334"/>
        <a:ext cx="4212440" cy="50612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78546-B3AD-1D4A-A57A-27C45BE738AF}">
      <dsp:nvSpPr>
        <dsp:cNvPr id="0" name=""/>
        <dsp:cNvSpPr/>
      </dsp:nvSpPr>
      <dsp:spPr>
        <a:xfrm>
          <a:off x="-45545" y="-14336"/>
          <a:ext cx="6715096" cy="1178718"/>
        </a:xfrm>
        <a:prstGeom prst="roundRect">
          <a:avLst>
            <a:gd name="adj" fmla="val 10000"/>
          </a:avLst>
        </a:prstGeom>
        <a:solidFill>
          <a:schemeClr val="tx1"/>
        </a:solidFill>
        <a:ln w="25400"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First generation:  simple scanners</a:t>
          </a:r>
          <a:endParaRPr lang="en-US" sz="18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</a:rPr>
            <a:t>Requires a malware signature to identify the malware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</a:rPr>
            <a:t>Limited to the detection of known malware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-11022" y="20187"/>
        <a:ext cx="5343565" cy="1109672"/>
      </dsp:txXfrm>
    </dsp:sp>
    <dsp:sp modelId="{94FD8FE7-6F22-4446-A769-855654CE6791}">
      <dsp:nvSpPr>
        <dsp:cNvPr id="0" name=""/>
        <dsp:cNvSpPr/>
      </dsp:nvSpPr>
      <dsp:spPr>
        <a:xfrm>
          <a:off x="516844" y="1378694"/>
          <a:ext cx="6715096" cy="1178718"/>
        </a:xfrm>
        <a:prstGeom prst="roundRect">
          <a:avLst>
            <a:gd name="adj" fmla="val 10000"/>
          </a:avLst>
        </a:prstGeom>
        <a:solidFill>
          <a:schemeClr val="tx1"/>
        </a:solidFill>
        <a:ln w="25400"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Second generation:  heuristic scanners</a:t>
          </a:r>
          <a:endParaRPr lang="en-US" sz="1800" b="1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</a:rPr>
            <a:t>Uses heuristic rules to search for probable malware instances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</a:rPr>
            <a:t>Another approach is integrity checking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551367" y="1413217"/>
        <a:ext cx="5317493" cy="1109672"/>
      </dsp:txXfrm>
    </dsp:sp>
    <dsp:sp modelId="{AC2EFB6D-8EA1-E644-86A1-65580E90AFF3}">
      <dsp:nvSpPr>
        <dsp:cNvPr id="0" name=""/>
        <dsp:cNvSpPr/>
      </dsp:nvSpPr>
      <dsp:spPr>
        <a:xfrm>
          <a:off x="1070839" y="2771726"/>
          <a:ext cx="6715096" cy="1178718"/>
        </a:xfrm>
        <a:prstGeom prst="roundRect">
          <a:avLst>
            <a:gd name="adj" fmla="val 10000"/>
          </a:avLst>
        </a:prstGeom>
        <a:solidFill>
          <a:schemeClr val="tx1"/>
        </a:solidFill>
        <a:ln w="25400"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Third generation:  activity traps</a:t>
          </a:r>
          <a:endParaRPr lang="en-US" sz="1800" b="1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</a:rPr>
            <a:t>Memory-resident programs that identify malware by its actions rather than its structure in an infected program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105362" y="2806249"/>
        <a:ext cx="5325887" cy="1109672"/>
      </dsp:txXfrm>
    </dsp:sp>
    <dsp:sp modelId="{13F1E58B-65A0-384C-87AB-DB53A019CB12}">
      <dsp:nvSpPr>
        <dsp:cNvPr id="0" name=""/>
        <dsp:cNvSpPr/>
      </dsp:nvSpPr>
      <dsp:spPr>
        <a:xfrm>
          <a:off x="1542138" y="4136084"/>
          <a:ext cx="6897276" cy="1236063"/>
        </a:xfrm>
        <a:prstGeom prst="roundRect">
          <a:avLst>
            <a:gd name="adj" fmla="val 10000"/>
          </a:avLst>
        </a:prstGeom>
        <a:solidFill>
          <a:schemeClr val="tx1"/>
        </a:solidFill>
        <a:ln w="25400"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Fourth generation:  full-featured protection</a:t>
          </a:r>
          <a:endParaRPr lang="en-US" sz="1800" b="1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</a:rPr>
            <a:t>Packages consisting of a variety of anti-virus techniques used in conjunction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</a:rPr>
            <a:t>Include scanning and activity trap components and access control capability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1578341" y="4172287"/>
        <a:ext cx="5460270" cy="1163657"/>
      </dsp:txXfrm>
    </dsp:sp>
    <dsp:sp modelId="{A85C3921-15A0-C549-9569-F89001426921}">
      <dsp:nvSpPr>
        <dsp:cNvPr id="0" name=""/>
        <dsp:cNvSpPr/>
      </dsp:nvSpPr>
      <dsp:spPr>
        <a:xfrm>
          <a:off x="5903383" y="888455"/>
          <a:ext cx="766167" cy="76616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/>
        </a:solid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6075771" y="888455"/>
        <a:ext cx="421391" cy="576541"/>
      </dsp:txXfrm>
    </dsp:sp>
    <dsp:sp modelId="{3CB918A4-7D15-6C48-8FC2-A2F2A79D93C2}">
      <dsp:nvSpPr>
        <dsp:cNvPr id="0" name=""/>
        <dsp:cNvSpPr/>
      </dsp:nvSpPr>
      <dsp:spPr>
        <a:xfrm>
          <a:off x="6465773" y="2281486"/>
          <a:ext cx="766167" cy="76616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/>
        </a:solid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6638161" y="2281486"/>
        <a:ext cx="421391" cy="576541"/>
      </dsp:txXfrm>
    </dsp:sp>
    <dsp:sp modelId="{26AF2E0D-887C-644F-B5C8-6BFDF633602B}">
      <dsp:nvSpPr>
        <dsp:cNvPr id="0" name=""/>
        <dsp:cNvSpPr/>
      </dsp:nvSpPr>
      <dsp:spPr>
        <a:xfrm>
          <a:off x="7019768" y="3674517"/>
          <a:ext cx="766167" cy="76616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/>
        </a:solid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7192156" y="3674517"/>
        <a:ext cx="421391" cy="57654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6E29D-81B9-3F4E-8767-9C436B29F342}">
      <dsp:nvSpPr>
        <dsp:cNvPr id="0" name=""/>
        <dsp:cNvSpPr/>
      </dsp:nvSpPr>
      <dsp:spPr>
        <a:xfrm>
          <a:off x="0" y="43837"/>
          <a:ext cx="6400800" cy="60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</a:rPr>
            <a:t>Limitations</a:t>
          </a:r>
          <a:endParaRPr lang="en-US" sz="2400" b="1" kern="1200" dirty="0">
            <a:solidFill>
              <a:schemeClr val="bg1"/>
            </a:solidFill>
          </a:endParaRPr>
        </a:p>
      </dsp:txBody>
      <dsp:txXfrm>
        <a:off x="0" y="43837"/>
        <a:ext cx="6400800" cy="604800"/>
      </dsp:txXfrm>
    </dsp:sp>
    <dsp:sp modelId="{A52D1D64-ABBA-EF44-91FB-3EC9E2D9120F}">
      <dsp:nvSpPr>
        <dsp:cNvPr id="0" name=""/>
        <dsp:cNvSpPr/>
      </dsp:nvSpPr>
      <dsp:spPr>
        <a:xfrm>
          <a:off x="0" y="648637"/>
          <a:ext cx="6400800" cy="1441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Because malicious code must run on the target machine before all its behaviors can be identified, it can cause harm before it has been detected and blocked</a:t>
          </a:r>
        </a:p>
      </dsp:txBody>
      <dsp:txXfrm>
        <a:off x="0" y="648637"/>
        <a:ext cx="6400800" cy="144112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25E27-D72D-0642-AF8D-D59EE600A8A6}">
      <dsp:nvSpPr>
        <dsp:cNvPr id="0" name=""/>
        <dsp:cNvSpPr/>
      </dsp:nvSpPr>
      <dsp:spPr>
        <a:xfrm>
          <a:off x="2326" y="0"/>
          <a:ext cx="2237854" cy="457200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Ingress monitors</a:t>
          </a:r>
          <a:endParaRPr lang="en-US" sz="2800" b="1" kern="1200" dirty="0"/>
        </a:p>
      </dsp:txBody>
      <dsp:txXfrm>
        <a:off x="2326" y="0"/>
        <a:ext cx="2237854" cy="1371600"/>
      </dsp:txXfrm>
    </dsp:sp>
    <dsp:sp modelId="{4298F018-B8EE-4944-8F10-2BB9C0F91D51}">
      <dsp:nvSpPr>
        <dsp:cNvPr id="0" name=""/>
        <dsp:cNvSpPr/>
      </dsp:nvSpPr>
      <dsp:spPr>
        <a:xfrm>
          <a:off x="226111" y="1372939"/>
          <a:ext cx="1790283" cy="1378520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Located at the border between the enterprise network and the Internet </a:t>
          </a:r>
        </a:p>
      </dsp:txBody>
      <dsp:txXfrm>
        <a:off x="266486" y="1413314"/>
        <a:ext cx="1709533" cy="1297770"/>
      </dsp:txXfrm>
    </dsp:sp>
    <dsp:sp modelId="{1F641F22-F0BF-C649-8A66-6DBF3453F8AD}">
      <dsp:nvSpPr>
        <dsp:cNvPr id="0" name=""/>
        <dsp:cNvSpPr/>
      </dsp:nvSpPr>
      <dsp:spPr>
        <a:xfrm>
          <a:off x="226111" y="2963540"/>
          <a:ext cx="1790283" cy="1378520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One technique is to look for incoming traffic to unused local IP addresses</a:t>
          </a:r>
        </a:p>
      </dsp:txBody>
      <dsp:txXfrm>
        <a:off x="266486" y="3003915"/>
        <a:ext cx="1709533" cy="1297770"/>
      </dsp:txXfrm>
    </dsp:sp>
    <dsp:sp modelId="{1748A2BC-C0AF-7249-BEFC-3EBC8E632AD1}">
      <dsp:nvSpPr>
        <dsp:cNvPr id="0" name=""/>
        <dsp:cNvSpPr/>
      </dsp:nvSpPr>
      <dsp:spPr>
        <a:xfrm>
          <a:off x="2408019" y="0"/>
          <a:ext cx="2237854" cy="457200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Egress monitors</a:t>
          </a:r>
        </a:p>
      </dsp:txBody>
      <dsp:txXfrm>
        <a:off x="2408019" y="0"/>
        <a:ext cx="2237854" cy="1371600"/>
      </dsp:txXfrm>
    </dsp:sp>
    <dsp:sp modelId="{729B7C7C-47B3-F544-89C8-D914FF0C3DF8}">
      <dsp:nvSpPr>
        <dsp:cNvPr id="0" name=""/>
        <dsp:cNvSpPr/>
      </dsp:nvSpPr>
      <dsp:spPr>
        <a:xfrm>
          <a:off x="2586054" y="1372512"/>
          <a:ext cx="1881784" cy="1343530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Located at the egress point of individual LANs as well as at the border between the enterprise network and the Internet </a:t>
          </a:r>
        </a:p>
      </dsp:txBody>
      <dsp:txXfrm>
        <a:off x="2625405" y="1411863"/>
        <a:ext cx="1803082" cy="1264828"/>
      </dsp:txXfrm>
    </dsp:sp>
    <dsp:sp modelId="{4FD7667B-FD88-9247-AEF5-8020748D5EB0}">
      <dsp:nvSpPr>
        <dsp:cNvPr id="0" name=""/>
        <dsp:cNvSpPr/>
      </dsp:nvSpPr>
      <dsp:spPr>
        <a:xfrm>
          <a:off x="2514621" y="2881465"/>
          <a:ext cx="2024649" cy="1461022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Monitors outgoing traffic for signs of scanning or other suspicious behavior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2557413" y="2924257"/>
        <a:ext cx="1939065" cy="13754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D0E3-FBE9-BB4E-B9F2-7CFB5CE96A87}">
      <dsp:nvSpPr>
        <dsp:cNvPr id="0" name=""/>
        <dsp:cNvSpPr/>
      </dsp:nvSpPr>
      <dsp:spPr>
        <a:xfrm>
          <a:off x="0" y="0"/>
          <a:ext cx="6995160" cy="2160270"/>
        </a:xfrm>
        <a:prstGeom prst="roundRect">
          <a:avLst>
            <a:gd name="adj" fmla="val 10000"/>
          </a:avLst>
        </a:prstGeom>
        <a:solidFill>
          <a:schemeClr val="tx1"/>
        </a:solidFill>
        <a:ln w="31750"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bg1"/>
              </a:solidFill>
              <a:effectLst/>
              <a:latin typeface="+mj-lt"/>
            </a:rPr>
            <a:t>Propagation mechanisms include:</a:t>
          </a:r>
          <a:endParaRPr lang="en-US" sz="1700" kern="1200" dirty="0">
            <a:solidFill>
              <a:schemeClr val="bg1"/>
            </a:solidFill>
            <a:effectLst/>
            <a:latin typeface="+mj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chemeClr val="bg1"/>
              </a:solidFill>
              <a:effectLst/>
              <a:latin typeface="+mj-lt"/>
            </a:rPr>
            <a:t>Infection of existing content by viruses that is subsequently spread to other systems</a:t>
          </a:r>
          <a:endParaRPr lang="en-US" sz="1300" b="1" kern="1200" dirty="0">
            <a:solidFill>
              <a:schemeClr val="bg1"/>
            </a:solidFill>
            <a:effectLst/>
            <a:latin typeface="+mj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chemeClr val="bg1"/>
              </a:solidFill>
              <a:effectLst/>
              <a:latin typeface="+mj-lt"/>
            </a:rPr>
            <a:t>Exploit of software vulnerabilities by worms or drive-by-downloads to allow the malware to replicate</a:t>
          </a:r>
          <a:endParaRPr lang="en-US" sz="1300" b="1" kern="1200" dirty="0">
            <a:solidFill>
              <a:schemeClr val="bg1"/>
            </a:solidFill>
            <a:effectLst/>
            <a:latin typeface="+mj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chemeClr val="bg1"/>
              </a:solidFill>
              <a:effectLst/>
              <a:latin typeface="+mj-lt"/>
            </a:rPr>
            <a:t>Social engineering attacks that convince users to bypass security mechanisms to install Trojans or to respond to phishing attacks</a:t>
          </a:r>
          <a:endParaRPr lang="en-US" sz="1300" b="1" kern="1200" dirty="0">
            <a:solidFill>
              <a:schemeClr val="bg1"/>
            </a:solidFill>
            <a:effectLst/>
            <a:latin typeface="+mj-lt"/>
          </a:endParaRPr>
        </a:p>
      </dsp:txBody>
      <dsp:txXfrm>
        <a:off x="63272" y="63272"/>
        <a:ext cx="4762352" cy="2033726"/>
      </dsp:txXfrm>
    </dsp:sp>
    <dsp:sp modelId="{3ECACCE1-EF07-354C-99D4-063260E87601}">
      <dsp:nvSpPr>
        <dsp:cNvPr id="0" name=""/>
        <dsp:cNvSpPr/>
      </dsp:nvSpPr>
      <dsp:spPr>
        <a:xfrm>
          <a:off x="1234439" y="2640330"/>
          <a:ext cx="6995160" cy="2160270"/>
        </a:xfrm>
        <a:prstGeom prst="roundRect">
          <a:avLst>
            <a:gd name="adj" fmla="val 10000"/>
          </a:avLst>
        </a:prstGeom>
        <a:solidFill>
          <a:schemeClr val="tx1"/>
        </a:solidFill>
        <a:ln w="31750"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0000"/>
              </a:solidFill>
              <a:latin typeface="+mj-lt"/>
            </a:rPr>
            <a:t>Payload actions performed by malware once it reaches a target system can include:</a:t>
          </a:r>
          <a:endParaRPr lang="en-US" sz="1700" kern="1200" dirty="0">
            <a:solidFill>
              <a:srgbClr val="000000"/>
            </a:solidFill>
            <a:latin typeface="+mj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rgbClr val="000000"/>
              </a:solidFill>
              <a:latin typeface="+mj-lt"/>
            </a:rPr>
            <a:t>Corruption of system or data files</a:t>
          </a:r>
          <a:endParaRPr lang="en-US" sz="1300" b="1" kern="1200" dirty="0">
            <a:solidFill>
              <a:srgbClr val="000000"/>
            </a:solidFill>
            <a:latin typeface="+mj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rgbClr val="000000"/>
              </a:solidFill>
              <a:latin typeface="+mj-lt"/>
            </a:rPr>
            <a:t>Theft of service/make the system a zombie agent of attack as part of a botnet</a:t>
          </a:r>
          <a:endParaRPr lang="en-US" sz="1300" b="1" kern="1200" dirty="0">
            <a:solidFill>
              <a:srgbClr val="000000"/>
            </a:solidFill>
            <a:latin typeface="+mj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rgbClr val="000000"/>
              </a:solidFill>
              <a:latin typeface="+mj-lt"/>
            </a:rPr>
            <a:t>Theft of information from the system/keylogging</a:t>
          </a:r>
          <a:endParaRPr lang="en-US" sz="1300" b="1" kern="1200" dirty="0">
            <a:solidFill>
              <a:srgbClr val="000000"/>
            </a:solidFill>
            <a:latin typeface="+mj-lt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err="1" smtClean="0">
              <a:solidFill>
                <a:srgbClr val="000000"/>
              </a:solidFill>
              <a:latin typeface="+mj-lt"/>
            </a:rPr>
            <a:t>Stealthing</a:t>
          </a:r>
          <a:r>
            <a:rPr lang="en-US" sz="1300" b="1" kern="1200" dirty="0" smtClean="0">
              <a:solidFill>
                <a:srgbClr val="000000"/>
              </a:solidFill>
              <a:latin typeface="+mj-lt"/>
            </a:rPr>
            <a:t>/hiding its presence on the system</a:t>
          </a:r>
          <a:endParaRPr lang="en-US" sz="1300" b="1" kern="1200" dirty="0">
            <a:solidFill>
              <a:srgbClr val="000000"/>
            </a:solidFill>
            <a:latin typeface="+mj-lt"/>
          </a:endParaRPr>
        </a:p>
      </dsp:txBody>
      <dsp:txXfrm>
        <a:off x="1297711" y="2703602"/>
        <a:ext cx="4230000" cy="2033725"/>
      </dsp:txXfrm>
    </dsp:sp>
    <dsp:sp modelId="{4536DF15-D0CA-DF4B-8A6D-36DEA7155168}">
      <dsp:nvSpPr>
        <dsp:cNvPr id="0" name=""/>
        <dsp:cNvSpPr/>
      </dsp:nvSpPr>
      <dsp:spPr>
        <a:xfrm>
          <a:off x="6153813" y="2151992"/>
          <a:ext cx="278518" cy="4966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6216480" y="2151992"/>
        <a:ext cx="153184" cy="4276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612A0-DE86-E142-BC0C-7EAA94A75B03}">
      <dsp:nvSpPr>
        <dsp:cNvPr id="0" name=""/>
        <dsp:cNvSpPr/>
      </dsp:nvSpPr>
      <dsp:spPr>
        <a:xfrm>
          <a:off x="2392" y="1086039"/>
          <a:ext cx="1891921" cy="1891921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119" tIns="20320" rIns="104119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Politically motivated attackers</a:t>
          </a:r>
          <a:endParaRPr lang="en-US" sz="1600" b="1" i="0" kern="1200" dirty="0"/>
        </a:p>
      </dsp:txBody>
      <dsp:txXfrm>
        <a:off x="279457" y="1363104"/>
        <a:ext cx="1337791" cy="1337791"/>
      </dsp:txXfrm>
    </dsp:sp>
    <dsp:sp modelId="{9E816322-7A2F-434E-84A4-43E5E9550FE9}">
      <dsp:nvSpPr>
        <dsp:cNvPr id="0" name=""/>
        <dsp:cNvSpPr/>
      </dsp:nvSpPr>
      <dsp:spPr>
        <a:xfrm>
          <a:off x="1515930" y="1086039"/>
          <a:ext cx="1891921" cy="1891921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119" tIns="20320" rIns="104119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Criminals</a:t>
          </a:r>
        </a:p>
      </dsp:txBody>
      <dsp:txXfrm>
        <a:off x="1792995" y="1363104"/>
        <a:ext cx="1337791" cy="1337791"/>
      </dsp:txXfrm>
    </dsp:sp>
    <dsp:sp modelId="{00B567D1-99ED-BD4D-A850-53823C14A7CF}">
      <dsp:nvSpPr>
        <dsp:cNvPr id="0" name=""/>
        <dsp:cNvSpPr/>
      </dsp:nvSpPr>
      <dsp:spPr>
        <a:xfrm>
          <a:off x="3029467" y="1086039"/>
          <a:ext cx="1891921" cy="1891921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119" tIns="20320" rIns="104119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Organized crime</a:t>
          </a:r>
        </a:p>
      </dsp:txBody>
      <dsp:txXfrm>
        <a:off x="3306532" y="1363104"/>
        <a:ext cx="1337791" cy="1337791"/>
      </dsp:txXfrm>
    </dsp:sp>
    <dsp:sp modelId="{9BD753D9-7681-4E42-B1E9-214B91FB2F80}">
      <dsp:nvSpPr>
        <dsp:cNvPr id="0" name=""/>
        <dsp:cNvSpPr/>
      </dsp:nvSpPr>
      <dsp:spPr>
        <a:xfrm>
          <a:off x="4543004" y="1086039"/>
          <a:ext cx="2246865" cy="1891921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119" tIns="20320" rIns="104119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Organizations that sell their services to companies and nations</a:t>
          </a:r>
        </a:p>
      </dsp:txBody>
      <dsp:txXfrm>
        <a:off x="4872050" y="1363104"/>
        <a:ext cx="1588773" cy="1337791"/>
      </dsp:txXfrm>
    </dsp:sp>
    <dsp:sp modelId="{007BE1A6-EF54-4742-846C-1FA69F19FF0E}">
      <dsp:nvSpPr>
        <dsp:cNvPr id="0" name=""/>
        <dsp:cNvSpPr/>
      </dsp:nvSpPr>
      <dsp:spPr>
        <a:xfrm>
          <a:off x="6411485" y="1086039"/>
          <a:ext cx="1891921" cy="1891921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119" tIns="20320" rIns="104119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National government agencies</a:t>
          </a:r>
        </a:p>
      </dsp:txBody>
      <dsp:txXfrm>
        <a:off x="6688550" y="1363104"/>
        <a:ext cx="1337791" cy="13377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88826-63A0-1441-9E9D-631DD7B384D9}">
      <dsp:nvSpPr>
        <dsp:cNvPr id="0" name=""/>
        <dsp:cNvSpPr/>
      </dsp:nvSpPr>
      <dsp:spPr>
        <a:xfrm>
          <a:off x="0" y="4511"/>
          <a:ext cx="8229600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Advanced</a:t>
          </a:r>
          <a:endParaRPr lang="en-US" sz="2300" kern="1200" dirty="0"/>
        </a:p>
      </dsp:txBody>
      <dsp:txXfrm>
        <a:off x="26930" y="31441"/>
        <a:ext cx="8175740" cy="497795"/>
      </dsp:txXfrm>
    </dsp:sp>
    <dsp:sp modelId="{C59AD606-85C1-2249-86F0-2CF0B3E6F71A}">
      <dsp:nvSpPr>
        <dsp:cNvPr id="0" name=""/>
        <dsp:cNvSpPr/>
      </dsp:nvSpPr>
      <dsp:spPr>
        <a:xfrm>
          <a:off x="0" y="556166"/>
          <a:ext cx="8229600" cy="1118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Used by the attackers of a wide variety of intrusion technologies and malware including the development of custom malware if required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The individual components may not necessarily be technically advanced but are carefully selected to suit the chosen target</a:t>
          </a:r>
          <a:endParaRPr lang="en-US" sz="1800" kern="1200" dirty="0"/>
        </a:p>
      </dsp:txBody>
      <dsp:txXfrm>
        <a:off x="0" y="556166"/>
        <a:ext cx="8229600" cy="1118835"/>
      </dsp:txXfrm>
    </dsp:sp>
    <dsp:sp modelId="{17B6E487-2F39-E444-B985-876526B9210F}">
      <dsp:nvSpPr>
        <dsp:cNvPr id="0" name=""/>
        <dsp:cNvSpPr/>
      </dsp:nvSpPr>
      <dsp:spPr>
        <a:xfrm>
          <a:off x="0" y="1675001"/>
          <a:ext cx="8229600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Persistent</a:t>
          </a:r>
          <a:endParaRPr lang="en-US" sz="2300" kern="1200" dirty="0"/>
        </a:p>
      </dsp:txBody>
      <dsp:txXfrm>
        <a:off x="26930" y="1701931"/>
        <a:ext cx="8175740" cy="497795"/>
      </dsp:txXfrm>
    </dsp:sp>
    <dsp:sp modelId="{6B94109F-B88D-8743-A3A1-745D687F4B28}">
      <dsp:nvSpPr>
        <dsp:cNvPr id="0" name=""/>
        <dsp:cNvSpPr/>
      </dsp:nvSpPr>
      <dsp:spPr>
        <a:xfrm>
          <a:off x="0" y="2226656"/>
          <a:ext cx="8229600" cy="1118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Determined application of the attacks over an extended period against the chosen target in order to maximize the chance of success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A variety of attacks may be progressively applied until the target is compromised</a:t>
          </a:r>
          <a:endParaRPr lang="en-US" sz="1800" kern="1200" dirty="0"/>
        </a:p>
      </dsp:txBody>
      <dsp:txXfrm>
        <a:off x="0" y="2226656"/>
        <a:ext cx="8229600" cy="1118835"/>
      </dsp:txXfrm>
    </dsp:sp>
    <dsp:sp modelId="{45F715EC-1873-4C48-B819-45CF7B29EB72}">
      <dsp:nvSpPr>
        <dsp:cNvPr id="0" name=""/>
        <dsp:cNvSpPr/>
      </dsp:nvSpPr>
      <dsp:spPr>
        <a:xfrm>
          <a:off x="0" y="3345491"/>
          <a:ext cx="8229600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Threats</a:t>
          </a:r>
          <a:endParaRPr lang="en-US" sz="2300" kern="1200" dirty="0"/>
        </a:p>
      </dsp:txBody>
      <dsp:txXfrm>
        <a:off x="26930" y="3372421"/>
        <a:ext cx="8175740" cy="497795"/>
      </dsp:txXfrm>
    </dsp:sp>
    <dsp:sp modelId="{E952B7FB-A9DA-0C43-87E5-CB0BE3A3AFD0}">
      <dsp:nvSpPr>
        <dsp:cNvPr id="0" name=""/>
        <dsp:cNvSpPr/>
      </dsp:nvSpPr>
      <dsp:spPr>
        <a:xfrm>
          <a:off x="0" y="3897147"/>
          <a:ext cx="8229600" cy="1356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Threats to the selected targets as a result of the organized, capable, and well-funded attackers intent to compromise the specifically chosen targets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The active involvement of people in the process greatly raises the threat level from that due to automated attacks tools, and also the likelihood of successful attacks</a:t>
          </a:r>
          <a:endParaRPr lang="en-US" sz="1800" kern="1200" dirty="0"/>
        </a:p>
      </dsp:txBody>
      <dsp:txXfrm>
        <a:off x="0" y="3897147"/>
        <a:ext cx="8229600" cy="13568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E9D20-4DD8-6549-B50E-80E51156195A}">
      <dsp:nvSpPr>
        <dsp:cNvPr id="0" name=""/>
        <dsp:cNvSpPr/>
      </dsp:nvSpPr>
      <dsp:spPr>
        <a:xfrm>
          <a:off x="0" y="361980"/>
          <a:ext cx="8229600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latin typeface="+mj-lt"/>
            </a:rPr>
            <a:t>Means by which a virus spreads or propagates</a:t>
          </a:r>
          <a:endParaRPr lang="en-US" sz="1800" b="0" kern="1200" dirty="0">
            <a:latin typeface="+mj-lt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latin typeface="+mj-lt"/>
            </a:rPr>
            <a:t>Also referred to as the </a:t>
          </a:r>
          <a:r>
            <a:rPr lang="en-US" sz="1800" b="0" i="1" kern="1200" dirty="0" smtClean="0">
              <a:latin typeface="+mj-lt"/>
            </a:rPr>
            <a:t>infection vector</a:t>
          </a:r>
          <a:endParaRPr lang="en-US" sz="1800" b="0" kern="1200" dirty="0">
            <a:latin typeface="+mj-lt"/>
          </a:endParaRPr>
        </a:p>
      </dsp:txBody>
      <dsp:txXfrm>
        <a:off x="0" y="361980"/>
        <a:ext cx="8229600" cy="1107225"/>
      </dsp:txXfrm>
    </dsp:sp>
    <dsp:sp modelId="{FDFE6835-A92A-E641-8AE9-B9BFDC4ECD51}">
      <dsp:nvSpPr>
        <dsp:cNvPr id="0" name=""/>
        <dsp:cNvSpPr/>
      </dsp:nvSpPr>
      <dsp:spPr>
        <a:xfrm>
          <a:off x="411480" y="81540"/>
          <a:ext cx="2646071" cy="56088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Infection mechanism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38860" y="108920"/>
        <a:ext cx="2591311" cy="506120"/>
      </dsp:txXfrm>
    </dsp:sp>
    <dsp:sp modelId="{9E230290-2EEC-964C-9BCE-9B69243D95B7}">
      <dsp:nvSpPr>
        <dsp:cNvPr id="0" name=""/>
        <dsp:cNvSpPr/>
      </dsp:nvSpPr>
      <dsp:spPr>
        <a:xfrm>
          <a:off x="0" y="1852245"/>
          <a:ext cx="8229600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latin typeface="+mj-lt"/>
            </a:rPr>
            <a:t>Event or condition that determines when the payload is activated or delivered</a:t>
          </a:r>
          <a:endParaRPr lang="en-US" sz="1800" b="0" kern="1200" dirty="0">
            <a:latin typeface="+mj-lt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latin typeface="+mj-lt"/>
            </a:rPr>
            <a:t>Sometimes known as a </a:t>
          </a:r>
          <a:r>
            <a:rPr lang="en-US" sz="1800" b="0" i="1" kern="1200" dirty="0" smtClean="0">
              <a:latin typeface="+mj-lt"/>
            </a:rPr>
            <a:t>logic bomb</a:t>
          </a:r>
          <a:endParaRPr lang="en-US" sz="1800" b="0" kern="1200" dirty="0">
            <a:latin typeface="+mj-lt"/>
          </a:endParaRPr>
        </a:p>
      </dsp:txBody>
      <dsp:txXfrm>
        <a:off x="0" y="1852245"/>
        <a:ext cx="8229600" cy="1376550"/>
      </dsp:txXfrm>
    </dsp:sp>
    <dsp:sp modelId="{C63E1105-C149-C843-9202-23F8D48B3E4F}">
      <dsp:nvSpPr>
        <dsp:cNvPr id="0" name=""/>
        <dsp:cNvSpPr/>
      </dsp:nvSpPr>
      <dsp:spPr>
        <a:xfrm>
          <a:off x="411480" y="1571805"/>
          <a:ext cx="1503029" cy="56088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0000"/>
              </a:solidFill>
            </a:rPr>
            <a:t>Trigger</a:t>
          </a:r>
          <a:endParaRPr lang="en-US" sz="1800" kern="1200" dirty="0">
            <a:solidFill>
              <a:srgbClr val="000000"/>
            </a:solidFill>
          </a:endParaRPr>
        </a:p>
      </dsp:txBody>
      <dsp:txXfrm>
        <a:off x="438860" y="1599185"/>
        <a:ext cx="1448269" cy="506120"/>
      </dsp:txXfrm>
    </dsp:sp>
    <dsp:sp modelId="{5CDD4299-543B-524A-AAF3-360201B13E61}">
      <dsp:nvSpPr>
        <dsp:cNvPr id="0" name=""/>
        <dsp:cNvSpPr/>
      </dsp:nvSpPr>
      <dsp:spPr>
        <a:xfrm>
          <a:off x="0" y="3611835"/>
          <a:ext cx="8229600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latin typeface="+mj-lt"/>
            </a:rPr>
            <a:t>What the virus does (besides spreading)</a:t>
          </a:r>
          <a:endParaRPr lang="en-US" sz="1800" b="0" kern="1200" dirty="0">
            <a:latin typeface="+mj-lt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latin typeface="+mj-lt"/>
            </a:rPr>
            <a:t>May involve damage or benign but noticeable activity</a:t>
          </a:r>
          <a:endParaRPr lang="en-US" sz="1800" b="0" kern="1200" dirty="0">
            <a:latin typeface="+mj-lt"/>
          </a:endParaRPr>
        </a:p>
      </dsp:txBody>
      <dsp:txXfrm>
        <a:off x="0" y="3611835"/>
        <a:ext cx="8229600" cy="1107225"/>
      </dsp:txXfrm>
    </dsp:sp>
    <dsp:sp modelId="{B6D38147-8E60-A045-B583-E6B0C56553C0}">
      <dsp:nvSpPr>
        <dsp:cNvPr id="0" name=""/>
        <dsp:cNvSpPr/>
      </dsp:nvSpPr>
      <dsp:spPr>
        <a:xfrm>
          <a:off x="411480" y="3331395"/>
          <a:ext cx="1331590" cy="56088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0000"/>
              </a:solidFill>
            </a:rPr>
            <a:t>Payload</a:t>
          </a:r>
          <a:endParaRPr lang="en-US" sz="1800" kern="1200" dirty="0">
            <a:solidFill>
              <a:srgbClr val="000000"/>
            </a:solidFill>
          </a:endParaRPr>
        </a:p>
      </dsp:txBody>
      <dsp:txXfrm>
        <a:off x="438860" y="3358775"/>
        <a:ext cx="1276830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08D1F-5416-7946-84FC-190F419E1BD1}">
      <dsp:nvSpPr>
        <dsp:cNvPr id="0" name=""/>
        <dsp:cNvSpPr/>
      </dsp:nvSpPr>
      <dsp:spPr>
        <a:xfrm>
          <a:off x="0" y="4937540"/>
          <a:ext cx="9144000" cy="1080213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  <a:latin typeface="+mj-lt"/>
            </a:rPr>
            <a:t>Execution phase</a:t>
          </a:r>
          <a:endParaRPr lang="en-US" sz="1600" kern="1200" dirty="0">
            <a:solidFill>
              <a:srgbClr val="000000"/>
            </a:solidFill>
            <a:latin typeface="+mj-lt"/>
          </a:endParaRPr>
        </a:p>
      </dsp:txBody>
      <dsp:txXfrm>
        <a:off x="0" y="4937540"/>
        <a:ext cx="9144000" cy="583315"/>
      </dsp:txXfrm>
    </dsp:sp>
    <dsp:sp modelId="{81FDCED2-2D20-854D-9ECC-1E1197134AA6}">
      <dsp:nvSpPr>
        <dsp:cNvPr id="0" name=""/>
        <dsp:cNvSpPr/>
      </dsp:nvSpPr>
      <dsp:spPr>
        <a:xfrm>
          <a:off x="0" y="5499251"/>
          <a:ext cx="4572000" cy="496898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  <a:latin typeface="+mj-lt"/>
            </a:rPr>
            <a:t>Function is performed</a:t>
          </a:r>
          <a:endParaRPr lang="en-US" sz="1600" kern="1200" dirty="0">
            <a:solidFill>
              <a:srgbClr val="000000"/>
            </a:solidFill>
            <a:latin typeface="+mj-lt"/>
          </a:endParaRPr>
        </a:p>
      </dsp:txBody>
      <dsp:txXfrm>
        <a:off x="0" y="5499251"/>
        <a:ext cx="4572000" cy="496898"/>
      </dsp:txXfrm>
    </dsp:sp>
    <dsp:sp modelId="{B01C092D-99C1-6745-BEA7-0EFBB10DB477}">
      <dsp:nvSpPr>
        <dsp:cNvPr id="0" name=""/>
        <dsp:cNvSpPr/>
      </dsp:nvSpPr>
      <dsp:spPr>
        <a:xfrm>
          <a:off x="4572000" y="5499251"/>
          <a:ext cx="4572000" cy="496898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  <a:latin typeface="+mj-lt"/>
            </a:rPr>
            <a:t>May be harmless or damaging</a:t>
          </a:r>
          <a:endParaRPr lang="en-US" sz="1600" kern="1200" dirty="0">
            <a:solidFill>
              <a:srgbClr val="000000"/>
            </a:solidFill>
            <a:latin typeface="+mj-lt"/>
          </a:endParaRPr>
        </a:p>
      </dsp:txBody>
      <dsp:txXfrm>
        <a:off x="4572000" y="5499251"/>
        <a:ext cx="4572000" cy="496898"/>
      </dsp:txXfrm>
    </dsp:sp>
    <dsp:sp modelId="{CEDEC836-B7A5-6C44-9BEE-529DDC6AF718}">
      <dsp:nvSpPr>
        <dsp:cNvPr id="0" name=""/>
        <dsp:cNvSpPr/>
      </dsp:nvSpPr>
      <dsp:spPr>
        <a:xfrm rot="10800000">
          <a:off x="0" y="3292375"/>
          <a:ext cx="9144000" cy="1661367"/>
        </a:xfrm>
        <a:prstGeom prst="upArrowCallout">
          <a:avLst/>
        </a:prstGeom>
        <a:solidFill>
          <a:schemeClr val="accent2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  <a:latin typeface="+mj-lt"/>
              <a:ea typeface="+mn-ea"/>
              <a:cs typeface="+mn-cs"/>
            </a:rPr>
            <a:t>Propagation phase</a:t>
          </a:r>
          <a:endParaRPr lang="en-US" sz="1400" b="1" kern="1200" dirty="0">
            <a:solidFill>
              <a:srgbClr val="000000"/>
            </a:solidFill>
            <a:latin typeface="+mj-lt"/>
          </a:endParaRPr>
        </a:p>
      </dsp:txBody>
      <dsp:txXfrm rot="-10800000">
        <a:off x="0" y="3292375"/>
        <a:ext cx="9144000" cy="583140"/>
      </dsp:txXfrm>
    </dsp:sp>
    <dsp:sp modelId="{799F9DAD-525F-8548-8861-34D60884FF96}">
      <dsp:nvSpPr>
        <dsp:cNvPr id="0" name=""/>
        <dsp:cNvSpPr/>
      </dsp:nvSpPr>
      <dsp:spPr>
        <a:xfrm>
          <a:off x="0" y="3886198"/>
          <a:ext cx="3045023" cy="743826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  <a:latin typeface="+mj-lt"/>
              <a:ea typeface="+mn-ea"/>
            </a:rPr>
            <a:t>Virus places a copy of itself into other programs or into certain system areas on the disk</a:t>
          </a:r>
        </a:p>
      </dsp:txBody>
      <dsp:txXfrm>
        <a:off x="0" y="3886198"/>
        <a:ext cx="3045023" cy="743826"/>
      </dsp:txXfrm>
    </dsp:sp>
    <dsp:sp modelId="{9198A95F-ABA7-5444-8A5C-E82D728BAF2E}">
      <dsp:nvSpPr>
        <dsp:cNvPr id="0" name=""/>
        <dsp:cNvSpPr/>
      </dsp:nvSpPr>
      <dsp:spPr>
        <a:xfrm>
          <a:off x="3047996" y="3886200"/>
          <a:ext cx="3045023" cy="743821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  <a:latin typeface="+mj-lt"/>
              <a:ea typeface="+mn-ea"/>
            </a:rPr>
            <a:t>May not be identical to the propagating version</a:t>
          </a:r>
        </a:p>
      </dsp:txBody>
      <dsp:txXfrm>
        <a:off x="3047996" y="3886200"/>
        <a:ext cx="3045023" cy="743821"/>
      </dsp:txXfrm>
    </dsp:sp>
    <dsp:sp modelId="{5F6DB1AD-84BE-1C40-A7D1-B1BD8D37A80C}">
      <dsp:nvSpPr>
        <dsp:cNvPr id="0" name=""/>
        <dsp:cNvSpPr/>
      </dsp:nvSpPr>
      <dsp:spPr>
        <a:xfrm>
          <a:off x="6098976" y="3886200"/>
          <a:ext cx="3045023" cy="743821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  <a:latin typeface="+mj-lt"/>
              <a:ea typeface="+mn-ea"/>
            </a:rPr>
            <a:t>Each infected program will now contain a clone of the virus which will itself enter a propagation phase</a:t>
          </a:r>
        </a:p>
      </dsp:txBody>
      <dsp:txXfrm>
        <a:off x="6098976" y="3886200"/>
        <a:ext cx="3045023" cy="743821"/>
      </dsp:txXfrm>
    </dsp:sp>
    <dsp:sp modelId="{1D6B4838-9CF7-884C-A25C-5F12818F3734}">
      <dsp:nvSpPr>
        <dsp:cNvPr id="0" name=""/>
        <dsp:cNvSpPr/>
      </dsp:nvSpPr>
      <dsp:spPr>
        <a:xfrm rot="10800000">
          <a:off x="0" y="1647211"/>
          <a:ext cx="9144000" cy="1661367"/>
        </a:xfrm>
        <a:prstGeom prst="upArrowCallout">
          <a:avLst/>
        </a:prstGeom>
        <a:solidFill>
          <a:schemeClr val="accent2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  <a:latin typeface="+mj-lt"/>
              <a:ea typeface="+mn-ea"/>
              <a:cs typeface="+mn-cs"/>
            </a:rPr>
            <a:t>Triggering phase</a:t>
          </a:r>
          <a:endParaRPr lang="en-US" sz="1600" b="1" kern="1200" dirty="0">
            <a:solidFill>
              <a:srgbClr val="000000"/>
            </a:solidFill>
            <a:latin typeface="+mj-lt"/>
          </a:endParaRPr>
        </a:p>
      </dsp:txBody>
      <dsp:txXfrm rot="-10800000">
        <a:off x="0" y="1647211"/>
        <a:ext cx="9144000" cy="583140"/>
      </dsp:txXfrm>
    </dsp:sp>
    <dsp:sp modelId="{E90C3777-99AB-524A-82B7-12AC668471ED}">
      <dsp:nvSpPr>
        <dsp:cNvPr id="0" name=""/>
        <dsp:cNvSpPr/>
      </dsp:nvSpPr>
      <dsp:spPr>
        <a:xfrm>
          <a:off x="0" y="2230351"/>
          <a:ext cx="4572000" cy="496748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  <a:latin typeface="+mj-lt"/>
              <a:ea typeface="+mn-ea"/>
            </a:rPr>
            <a:t>Virus is activated to perform the function for which it was intended</a:t>
          </a:r>
        </a:p>
      </dsp:txBody>
      <dsp:txXfrm>
        <a:off x="0" y="2230351"/>
        <a:ext cx="4572000" cy="496748"/>
      </dsp:txXfrm>
    </dsp:sp>
    <dsp:sp modelId="{37825219-83A8-E745-A5BC-0E5252B82A01}">
      <dsp:nvSpPr>
        <dsp:cNvPr id="0" name=""/>
        <dsp:cNvSpPr/>
      </dsp:nvSpPr>
      <dsp:spPr>
        <a:xfrm>
          <a:off x="4572000" y="2230351"/>
          <a:ext cx="4572000" cy="496748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  <a:latin typeface="+mj-lt"/>
              <a:ea typeface="+mn-ea"/>
            </a:rPr>
            <a:t>Can be caused by a variety of system events</a:t>
          </a:r>
        </a:p>
      </dsp:txBody>
      <dsp:txXfrm>
        <a:off x="4572000" y="2230351"/>
        <a:ext cx="4572000" cy="496748"/>
      </dsp:txXfrm>
    </dsp:sp>
    <dsp:sp modelId="{F2BEBF7A-425B-424A-A839-269C0FCF9CB1}">
      <dsp:nvSpPr>
        <dsp:cNvPr id="0" name=""/>
        <dsp:cNvSpPr/>
      </dsp:nvSpPr>
      <dsp:spPr>
        <a:xfrm rot="10800000">
          <a:off x="0" y="2046"/>
          <a:ext cx="9144000" cy="1661367"/>
        </a:xfrm>
        <a:prstGeom prst="upArrowCallout">
          <a:avLst/>
        </a:prstGeom>
        <a:solidFill>
          <a:schemeClr val="accent2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+mj-lt"/>
              <a:ea typeface="+mn-ea"/>
              <a:cs typeface="+mn-cs"/>
            </a:rPr>
            <a:t>Dormant phase</a:t>
          </a:r>
          <a:endParaRPr lang="en-US" sz="1600" b="1" kern="1200" dirty="0">
            <a:solidFill>
              <a:schemeClr val="bg1"/>
            </a:solidFill>
            <a:latin typeface="+mj-lt"/>
          </a:endParaRPr>
        </a:p>
      </dsp:txBody>
      <dsp:txXfrm rot="-10800000">
        <a:off x="0" y="2046"/>
        <a:ext cx="9144000" cy="583140"/>
      </dsp:txXfrm>
    </dsp:sp>
    <dsp:sp modelId="{D3147F2A-28DA-424F-AF3A-480A0C6511F9}">
      <dsp:nvSpPr>
        <dsp:cNvPr id="0" name=""/>
        <dsp:cNvSpPr/>
      </dsp:nvSpPr>
      <dsp:spPr>
        <a:xfrm>
          <a:off x="4464" y="585186"/>
          <a:ext cx="3045023" cy="496748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+mj-lt"/>
              <a:ea typeface="+mn-ea"/>
            </a:rPr>
            <a:t>Virus is idle</a:t>
          </a:r>
        </a:p>
      </dsp:txBody>
      <dsp:txXfrm>
        <a:off x="4464" y="585186"/>
        <a:ext cx="3045023" cy="496748"/>
      </dsp:txXfrm>
    </dsp:sp>
    <dsp:sp modelId="{56D91C94-48FF-6C48-B557-6D56A5CD8DCC}">
      <dsp:nvSpPr>
        <dsp:cNvPr id="0" name=""/>
        <dsp:cNvSpPr/>
      </dsp:nvSpPr>
      <dsp:spPr>
        <a:xfrm>
          <a:off x="3049488" y="585186"/>
          <a:ext cx="3045023" cy="496748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+mj-lt"/>
              <a:ea typeface="+mn-ea"/>
            </a:rPr>
            <a:t>Will eventually be activated by some event</a:t>
          </a:r>
        </a:p>
      </dsp:txBody>
      <dsp:txXfrm>
        <a:off x="3049488" y="585186"/>
        <a:ext cx="3045023" cy="496748"/>
      </dsp:txXfrm>
    </dsp:sp>
    <dsp:sp modelId="{96203DF4-A4F4-D140-B726-D11BA9C1E70B}">
      <dsp:nvSpPr>
        <dsp:cNvPr id="0" name=""/>
        <dsp:cNvSpPr/>
      </dsp:nvSpPr>
      <dsp:spPr>
        <a:xfrm>
          <a:off x="6094511" y="585186"/>
          <a:ext cx="3045023" cy="496748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+mj-lt"/>
              <a:ea typeface="+mn-ea"/>
            </a:rPr>
            <a:t>Not all viruses have this stage</a:t>
          </a:r>
        </a:p>
      </dsp:txBody>
      <dsp:txXfrm>
        <a:off x="6094511" y="585186"/>
        <a:ext cx="3045023" cy="4967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E7295-D7EB-CD46-9D6D-375BC99FA006}">
      <dsp:nvSpPr>
        <dsp:cNvPr id="0" name=""/>
        <dsp:cNvSpPr/>
      </dsp:nvSpPr>
      <dsp:spPr>
        <a:xfrm rot="5400000">
          <a:off x="5313238" y="-2196877"/>
          <a:ext cx="773043" cy="5364480"/>
        </a:xfrm>
        <a:prstGeom prst="round2SameRect">
          <a:avLst/>
        </a:prstGeom>
        <a:solidFill>
          <a:schemeClr val="tx1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+mj-lt"/>
            </a:rPr>
            <a:t>Worm e-mails a copy of itself to other systems</a:t>
          </a:r>
          <a:endParaRPr lang="en-US" sz="1400" kern="1200" dirty="0">
            <a:latin typeface="+mj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+mj-lt"/>
            </a:rPr>
            <a:t>Sends itself as an attachment via an instant message service</a:t>
          </a:r>
          <a:endParaRPr lang="en-US" sz="1400" kern="1200" dirty="0">
            <a:latin typeface="+mj-lt"/>
          </a:endParaRPr>
        </a:p>
      </dsp:txBody>
      <dsp:txXfrm rot="-5400000">
        <a:off x="3017520" y="136578"/>
        <a:ext cx="5326743" cy="697569"/>
      </dsp:txXfrm>
    </dsp:sp>
    <dsp:sp modelId="{E1E0970F-0907-F244-BFE7-FA3A665AC84A}">
      <dsp:nvSpPr>
        <dsp:cNvPr id="0" name=""/>
        <dsp:cNvSpPr/>
      </dsp:nvSpPr>
      <dsp:spPr>
        <a:xfrm>
          <a:off x="0" y="2210"/>
          <a:ext cx="3017520" cy="9663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tx1"/>
              </a:solidFill>
              <a:latin typeface="+mj-lt"/>
            </a:rPr>
            <a:t>Electronic mail or instant messenger facility</a:t>
          </a:r>
          <a:endParaRPr lang="en-US" sz="1900" kern="1200" dirty="0">
            <a:solidFill>
              <a:schemeClr val="tx1"/>
            </a:solidFill>
            <a:latin typeface="+mj-lt"/>
          </a:endParaRPr>
        </a:p>
      </dsp:txBody>
      <dsp:txXfrm>
        <a:off x="47171" y="49381"/>
        <a:ext cx="2923178" cy="871961"/>
      </dsp:txXfrm>
    </dsp:sp>
    <dsp:sp modelId="{00F1EE6F-A680-5D47-BE2C-5D9099BCAD7E}">
      <dsp:nvSpPr>
        <dsp:cNvPr id="0" name=""/>
        <dsp:cNvSpPr/>
      </dsp:nvSpPr>
      <dsp:spPr>
        <a:xfrm rot="5400000">
          <a:off x="5313238" y="-1182258"/>
          <a:ext cx="773043" cy="5364480"/>
        </a:xfrm>
        <a:prstGeom prst="round2SameRect">
          <a:avLst/>
        </a:prstGeom>
        <a:solidFill>
          <a:schemeClr val="tx1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+mj-lt"/>
            </a:rPr>
            <a:t>Creates a copy of itself or infects a file as a virus on removable media</a:t>
          </a:r>
          <a:endParaRPr lang="en-US" sz="1400" kern="1200" dirty="0">
            <a:latin typeface="+mj-lt"/>
          </a:endParaRPr>
        </a:p>
      </dsp:txBody>
      <dsp:txXfrm rot="-5400000">
        <a:off x="3017520" y="1151197"/>
        <a:ext cx="5326743" cy="697569"/>
      </dsp:txXfrm>
    </dsp:sp>
    <dsp:sp modelId="{AA46F3A1-973A-D541-8C10-D6332E49AB54}">
      <dsp:nvSpPr>
        <dsp:cNvPr id="0" name=""/>
        <dsp:cNvSpPr/>
      </dsp:nvSpPr>
      <dsp:spPr>
        <a:xfrm>
          <a:off x="0" y="1016829"/>
          <a:ext cx="3017520" cy="9663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tx1"/>
              </a:solidFill>
              <a:latin typeface="+mj-lt"/>
            </a:rPr>
            <a:t>File sharing</a:t>
          </a:r>
          <a:endParaRPr lang="en-US" sz="1900" b="1" kern="1200" dirty="0">
            <a:solidFill>
              <a:schemeClr val="tx1"/>
            </a:solidFill>
            <a:latin typeface="+mj-lt"/>
          </a:endParaRPr>
        </a:p>
      </dsp:txBody>
      <dsp:txXfrm>
        <a:off x="47171" y="1064000"/>
        <a:ext cx="2923178" cy="871961"/>
      </dsp:txXfrm>
    </dsp:sp>
    <dsp:sp modelId="{EAE3CD11-86DC-D148-B0A4-B97E022278AC}">
      <dsp:nvSpPr>
        <dsp:cNvPr id="0" name=""/>
        <dsp:cNvSpPr/>
      </dsp:nvSpPr>
      <dsp:spPr>
        <a:xfrm rot="5400000">
          <a:off x="5313238" y="-167640"/>
          <a:ext cx="773043" cy="5364480"/>
        </a:xfrm>
        <a:prstGeom prst="round2SameRect">
          <a:avLst/>
        </a:prstGeom>
        <a:solidFill>
          <a:schemeClr val="tx1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+mj-lt"/>
            </a:rPr>
            <a:t>Worm executes a copy of itself on another system</a:t>
          </a:r>
          <a:endParaRPr lang="en-US" sz="1400" kern="1200" dirty="0">
            <a:latin typeface="+mj-lt"/>
          </a:endParaRPr>
        </a:p>
      </dsp:txBody>
      <dsp:txXfrm rot="-5400000">
        <a:off x="3017520" y="2165815"/>
        <a:ext cx="5326743" cy="697569"/>
      </dsp:txXfrm>
    </dsp:sp>
    <dsp:sp modelId="{3643834B-A836-AE40-8CCA-98EC9257C527}">
      <dsp:nvSpPr>
        <dsp:cNvPr id="0" name=""/>
        <dsp:cNvSpPr/>
      </dsp:nvSpPr>
      <dsp:spPr>
        <a:xfrm>
          <a:off x="0" y="2031448"/>
          <a:ext cx="3017520" cy="9663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tx1"/>
              </a:solidFill>
              <a:latin typeface="+mj-lt"/>
            </a:rPr>
            <a:t>Remote execution capability</a:t>
          </a:r>
          <a:endParaRPr lang="en-US" sz="1900" b="1" kern="1200" dirty="0">
            <a:solidFill>
              <a:schemeClr val="tx1"/>
            </a:solidFill>
            <a:latin typeface="+mj-lt"/>
          </a:endParaRPr>
        </a:p>
      </dsp:txBody>
      <dsp:txXfrm>
        <a:off x="47171" y="2078619"/>
        <a:ext cx="2923178" cy="871961"/>
      </dsp:txXfrm>
    </dsp:sp>
    <dsp:sp modelId="{177802D0-FB31-4B41-8EB4-26CD25007ABC}">
      <dsp:nvSpPr>
        <dsp:cNvPr id="0" name=""/>
        <dsp:cNvSpPr/>
      </dsp:nvSpPr>
      <dsp:spPr>
        <a:xfrm rot="5400000">
          <a:off x="5313238" y="846978"/>
          <a:ext cx="773043" cy="5364480"/>
        </a:xfrm>
        <a:prstGeom prst="round2SameRect">
          <a:avLst/>
        </a:prstGeom>
        <a:solidFill>
          <a:schemeClr val="tx1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+mj-lt"/>
            </a:rPr>
            <a:t>Worm uses a remote file access or transfer service to copy itself from one system to the other</a:t>
          </a:r>
          <a:endParaRPr lang="en-US" sz="1400" kern="1200" dirty="0">
            <a:latin typeface="+mj-lt"/>
          </a:endParaRPr>
        </a:p>
      </dsp:txBody>
      <dsp:txXfrm rot="-5400000">
        <a:off x="3017520" y="3180434"/>
        <a:ext cx="5326743" cy="697569"/>
      </dsp:txXfrm>
    </dsp:sp>
    <dsp:sp modelId="{32A7F985-A05D-9A45-A255-9E65F500E120}">
      <dsp:nvSpPr>
        <dsp:cNvPr id="0" name=""/>
        <dsp:cNvSpPr/>
      </dsp:nvSpPr>
      <dsp:spPr>
        <a:xfrm>
          <a:off x="0" y="3046067"/>
          <a:ext cx="3017520" cy="9663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tx1"/>
              </a:solidFill>
              <a:latin typeface="+mj-lt"/>
            </a:rPr>
            <a:t>Remote file access or transfer capability</a:t>
          </a:r>
          <a:endParaRPr lang="en-US" sz="1900" b="1" kern="1200" dirty="0">
            <a:solidFill>
              <a:schemeClr val="tx1"/>
            </a:solidFill>
            <a:latin typeface="+mj-lt"/>
          </a:endParaRPr>
        </a:p>
      </dsp:txBody>
      <dsp:txXfrm>
        <a:off x="47171" y="3093238"/>
        <a:ext cx="2923178" cy="871961"/>
      </dsp:txXfrm>
    </dsp:sp>
    <dsp:sp modelId="{F548D0B3-D601-2640-9C5D-22FE0D733D27}">
      <dsp:nvSpPr>
        <dsp:cNvPr id="0" name=""/>
        <dsp:cNvSpPr/>
      </dsp:nvSpPr>
      <dsp:spPr>
        <a:xfrm rot="5400000">
          <a:off x="5313238" y="1861597"/>
          <a:ext cx="773043" cy="5364480"/>
        </a:xfrm>
        <a:prstGeom prst="round2SameRect">
          <a:avLst/>
        </a:prstGeom>
        <a:solidFill>
          <a:schemeClr val="tx1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+mj-lt"/>
            </a:rPr>
            <a:t>Worm logs onto a remote system as a user and then uses commands to copy itself from one system to the other</a:t>
          </a:r>
          <a:endParaRPr lang="en-US" sz="1400" b="1" kern="1200" dirty="0">
            <a:latin typeface="+mj-lt"/>
          </a:endParaRPr>
        </a:p>
      </dsp:txBody>
      <dsp:txXfrm rot="-5400000">
        <a:off x="3017520" y="4195053"/>
        <a:ext cx="5326743" cy="697569"/>
      </dsp:txXfrm>
    </dsp:sp>
    <dsp:sp modelId="{4E9E9A9B-C119-9141-8246-9E5820C59B44}">
      <dsp:nvSpPr>
        <dsp:cNvPr id="0" name=""/>
        <dsp:cNvSpPr/>
      </dsp:nvSpPr>
      <dsp:spPr>
        <a:xfrm>
          <a:off x="0" y="4060686"/>
          <a:ext cx="3017520" cy="9663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tx1"/>
              </a:solidFill>
              <a:latin typeface="+mj-lt"/>
            </a:rPr>
            <a:t>Remote login capability</a:t>
          </a:r>
          <a:endParaRPr lang="en-US" sz="1900" b="1" kern="1200" dirty="0">
            <a:solidFill>
              <a:schemeClr val="tx1"/>
            </a:solidFill>
            <a:latin typeface="+mj-lt"/>
          </a:endParaRPr>
        </a:p>
      </dsp:txBody>
      <dsp:txXfrm>
        <a:off x="47171" y="4107857"/>
        <a:ext cx="2923178" cy="8719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E9F40-CB70-CB40-BC5E-3E209AB1A726}">
      <dsp:nvSpPr>
        <dsp:cNvPr id="0" name=""/>
        <dsp:cNvSpPr/>
      </dsp:nvSpPr>
      <dsp:spPr>
        <a:xfrm>
          <a:off x="0" y="0"/>
          <a:ext cx="8424936" cy="2325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Scanning strategies that a worm can use:</a:t>
          </a:r>
          <a:endParaRPr lang="en-US" sz="3200" kern="1200" dirty="0"/>
        </a:p>
      </dsp:txBody>
      <dsp:txXfrm>
        <a:off x="11353" y="11353"/>
        <a:ext cx="8402230" cy="209860"/>
      </dsp:txXfrm>
    </dsp:sp>
    <dsp:sp modelId="{655FCCAE-74B4-0542-9AD5-E3FFE1EDF20D}">
      <dsp:nvSpPr>
        <dsp:cNvPr id="0" name=""/>
        <dsp:cNvSpPr/>
      </dsp:nvSpPr>
      <dsp:spPr>
        <a:xfrm>
          <a:off x="0" y="235040"/>
          <a:ext cx="8424936" cy="4726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492" tIns="22860" rIns="128016" bIns="22860" numCol="1" spcCol="1270" anchor="t" anchorCtr="0">
          <a:noAutofit/>
        </a:bodyPr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u="none" kern="1200" dirty="0" smtClean="0">
              <a:solidFill>
                <a:schemeClr val="tx1"/>
              </a:solidFill>
            </a:rPr>
            <a:t>Random</a:t>
          </a:r>
        </a:p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0"/>
            </a:spcBef>
            <a:spcAft>
              <a:spcPct val="20000"/>
            </a:spcAft>
            <a:buFont typeface="Courier New" pitchFamily="49" charset="0"/>
            <a:buChar char="••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Each compromised host probes random addresses in the IP address space using a different seed</a:t>
          </a:r>
        </a:p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0"/>
            </a:spcBef>
            <a:spcAft>
              <a:spcPct val="20000"/>
            </a:spcAft>
            <a:buFont typeface="Courier New" pitchFamily="49" charset="0"/>
            <a:buChar char="••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This produces a high volume of Internet traffic which may cause generalized disruption even before the actual attack is launched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Hit-list</a:t>
          </a:r>
        </a:p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0"/>
            </a:spcBef>
            <a:spcAft>
              <a:spcPct val="20000"/>
            </a:spcAft>
            <a:buFont typeface="Courier New" pitchFamily="49" charset="0"/>
            <a:buChar char="••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The attacker first compiles a long list of potential vulnerable machines</a:t>
          </a:r>
        </a:p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0"/>
            </a:spcBef>
            <a:spcAft>
              <a:spcPct val="20000"/>
            </a:spcAft>
            <a:buFont typeface="Courier New" pitchFamily="49" charset="0"/>
            <a:buChar char="••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Once the list is compiled the attacker begins infecting machines on the list</a:t>
          </a:r>
        </a:p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0"/>
            </a:spcBef>
            <a:spcAft>
              <a:spcPct val="20000"/>
            </a:spcAft>
            <a:buFont typeface="Courier New" pitchFamily="49" charset="0"/>
            <a:buChar char="••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Each infected machine is provided with a portion of the list to scan</a:t>
          </a:r>
        </a:p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0"/>
            </a:spcBef>
            <a:spcAft>
              <a:spcPct val="20000"/>
            </a:spcAft>
            <a:buFont typeface="Courier New" pitchFamily="49" charset="0"/>
            <a:buChar char="••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This results in a very short scanning period which may make it difficult to detect that infection is taking place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Topological</a:t>
          </a:r>
        </a:p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0"/>
            </a:spcBef>
            <a:spcAft>
              <a:spcPct val="20000"/>
            </a:spcAft>
            <a:buFont typeface="Courier New" pitchFamily="49" charset="0"/>
            <a:buChar char="••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This method uses information contained on an infected victim machine to find more hosts to scan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Local subnet</a:t>
          </a:r>
        </a:p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0"/>
            </a:spcBef>
            <a:spcAft>
              <a:spcPct val="20000"/>
            </a:spcAft>
            <a:buFont typeface="Courier New" pitchFamily="49" charset="0"/>
            <a:buChar char="••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If a host can be infected behind a firewall that host then looks for targets in its own local network</a:t>
          </a:r>
        </a:p>
        <a:p>
          <a:pPr marL="742950" lvl="1" indent="-285750" algn="l" defTabSz="914400" rtl="0" eaLnBrk="1" latinLnBrk="0" hangingPunct="1">
            <a:lnSpc>
              <a:spcPct val="80000"/>
            </a:lnSpc>
            <a:spcBef>
              <a:spcPct val="0"/>
            </a:spcBef>
            <a:spcAft>
              <a:spcPct val="20000"/>
            </a:spcAft>
            <a:buFont typeface="Courier New" pitchFamily="49" charset="0"/>
            <a:buChar char="••"/>
          </a:pPr>
          <a:r>
            <a:rPr lang="en-US" sz="1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rPr>
            <a:t>The host uses the subnet address structure to find other hosts that would otherwise be protected by the firewall</a:t>
          </a:r>
          <a:endParaRPr lang="en-US" sz="1400" kern="1200" dirty="0">
            <a:solidFill>
              <a:schemeClr val="tx1">
                <a:lumMod val="50000"/>
                <a:lumOff val="50000"/>
              </a:schemeClr>
            </a:solidFill>
            <a:latin typeface="+mj-lt"/>
            <a:ea typeface="+mn-ea"/>
            <a:cs typeface="+mn-cs"/>
          </a:endParaRPr>
        </a:p>
      </dsp:txBody>
      <dsp:txXfrm>
        <a:off x="0" y="235040"/>
        <a:ext cx="8424936" cy="47260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D0653-6265-5A47-B3FD-D6FE1A35E718}">
      <dsp:nvSpPr>
        <dsp:cNvPr id="0" name=""/>
        <dsp:cNvSpPr/>
      </dsp:nvSpPr>
      <dsp:spPr>
        <a:xfrm>
          <a:off x="3226444" y="1588256"/>
          <a:ext cx="3681710" cy="3681710"/>
        </a:xfrm>
        <a:prstGeom prst="ellipse">
          <a:avLst/>
        </a:prstGeom>
        <a:solidFill>
          <a:schemeClr val="accent5"/>
        </a:solidFill>
        <a:ln w="22225"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/>
            <a:t>Worm Technology</a:t>
          </a:r>
          <a:endParaRPr lang="en-US" sz="3700" kern="1200" dirty="0"/>
        </a:p>
      </dsp:txBody>
      <dsp:txXfrm>
        <a:off x="3765618" y="2127430"/>
        <a:ext cx="2603362" cy="2603362"/>
      </dsp:txXfrm>
    </dsp:sp>
    <dsp:sp modelId="{B4BEB0F9-D7FC-5B41-8A77-1772BE16071E}">
      <dsp:nvSpPr>
        <dsp:cNvPr id="0" name=""/>
        <dsp:cNvSpPr/>
      </dsp:nvSpPr>
      <dsp:spPr>
        <a:xfrm>
          <a:off x="4146872" y="113589"/>
          <a:ext cx="1840855" cy="1840855"/>
        </a:xfrm>
        <a:prstGeom prst="ellipse">
          <a:avLst/>
        </a:prstGeom>
        <a:solidFill>
          <a:schemeClr val="tx1"/>
        </a:solidFill>
        <a:ln w="22225"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</a:rPr>
            <a:t>Multiplatform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416459" y="383176"/>
        <a:ext cx="1301681" cy="1301681"/>
      </dsp:txXfrm>
    </dsp:sp>
    <dsp:sp modelId="{FB105C74-5023-9549-9909-7AFC2BC8A41A}">
      <dsp:nvSpPr>
        <dsp:cNvPr id="0" name=""/>
        <dsp:cNvSpPr/>
      </dsp:nvSpPr>
      <dsp:spPr>
        <a:xfrm>
          <a:off x="6424742" y="1768558"/>
          <a:ext cx="1840855" cy="1840855"/>
        </a:xfrm>
        <a:prstGeom prst="ellipse">
          <a:avLst/>
        </a:prstGeom>
        <a:solidFill>
          <a:schemeClr val="tx1"/>
        </a:solidFill>
        <a:ln w="22225"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</a:rPr>
            <a:t>Multi-exploit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6694329" y="2038145"/>
        <a:ext cx="1301681" cy="1301681"/>
      </dsp:txXfrm>
    </dsp:sp>
    <dsp:sp modelId="{14A307A0-559D-5F4E-A70F-C01D11B0546F}">
      <dsp:nvSpPr>
        <dsp:cNvPr id="0" name=""/>
        <dsp:cNvSpPr/>
      </dsp:nvSpPr>
      <dsp:spPr>
        <a:xfrm>
          <a:off x="5554673" y="4446355"/>
          <a:ext cx="1840855" cy="1840855"/>
        </a:xfrm>
        <a:prstGeom prst="ellipse">
          <a:avLst/>
        </a:prstGeom>
        <a:solidFill>
          <a:schemeClr val="tx1"/>
        </a:solidFill>
        <a:ln w="22225"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</a:rPr>
            <a:t>Ultrafast spreading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5824260" y="4715942"/>
        <a:ext cx="1301681" cy="1301681"/>
      </dsp:txXfrm>
    </dsp:sp>
    <dsp:sp modelId="{ADCE9D15-6654-AD4A-B316-C2451993F9C8}">
      <dsp:nvSpPr>
        <dsp:cNvPr id="0" name=""/>
        <dsp:cNvSpPr/>
      </dsp:nvSpPr>
      <dsp:spPr>
        <a:xfrm>
          <a:off x="2739071" y="4446355"/>
          <a:ext cx="1840855" cy="1840855"/>
        </a:xfrm>
        <a:prstGeom prst="ellipse">
          <a:avLst/>
        </a:prstGeom>
        <a:solidFill>
          <a:schemeClr val="tx1"/>
        </a:solidFill>
        <a:ln w="22225"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</a:rPr>
            <a:t>Polymorphic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3008658" y="4715942"/>
        <a:ext cx="1301681" cy="1301681"/>
      </dsp:txXfrm>
    </dsp:sp>
    <dsp:sp modelId="{6AF1FB02-7F67-9045-92F3-3A592F29C8AD}">
      <dsp:nvSpPr>
        <dsp:cNvPr id="0" name=""/>
        <dsp:cNvSpPr/>
      </dsp:nvSpPr>
      <dsp:spPr>
        <a:xfrm>
          <a:off x="1869002" y="1768558"/>
          <a:ext cx="1840855" cy="1840855"/>
        </a:xfrm>
        <a:prstGeom prst="ellipse">
          <a:avLst/>
        </a:prstGeom>
        <a:solidFill>
          <a:schemeClr val="tx1"/>
        </a:solidFill>
        <a:ln w="22225"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</a:rPr>
            <a:t>Metamorphic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2138589" y="2038145"/>
        <a:ext cx="1301681" cy="1301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F01EA8-8A05-4B44-9488-279E78AAD254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889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107" charset="0"/>
              </a:rPr>
              <a:t>Lecture slides prepared for “Computer Security: Principles and Practice”, 3/e, by William Stallings and Lawrie Brown, Chapter 6 “Malicious Software”.</a:t>
            </a:r>
            <a:endParaRPr lang="en-AU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1</a:t>
            </a:fld>
            <a:endParaRPr lang="en-A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They are named as a result of these characteristics: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Advanced:  Use by the attackers of a wide variety of intrusion technologies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malware, including the development of custom malware if required.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individual components may not necessarily be technically advanced, but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carefully selected to suit the chosen target.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Persistent:  Determined application of the attacks over an extended period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against the chosen target in order to maximize the chance of success. A variety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attacks may be progressively, and often stealthily, applied until the target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compromised.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Threats:  Threats to the selected targets as a result of the organized, capable,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well-funded attackers intent to compromise the specifically chosen targets.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active involvement of people in the process greatly raises the threat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level from that due to automated attacks tools, and also the likelihood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successful attack.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01EA8-8A05-4B44-9488-279E78AAD254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161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The aim of these attacks varies from theft of intellectual property or security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infrastructure related data to the physical disruption of infrastructure. Techniques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used include social engineering, spear-phishing emails, and drive-by-downloads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from selected compromised websites likely to be visited by personnel in the target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organization. The intent is to infect the target with sophisticated malware with multiple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propagation mechanisms and payloads. Once they have gained initial access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systems in the target organization, a further range of attack tools are used to maintain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extend their access.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a result, these attacks are much harder to defend against due to this specific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targeting and persistence. It requires a combination of technical countermeasures,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such as we discuss later in this chapter, as well as awareness training to assist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personnel to resist such attacks, as we discuss in Chapter 17. Even with current best practice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countermeasures, the use of zero-day exploits and new attack approaches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means that some of these attacks are likely to succeed [SYMA13, MAND13]. Thus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multiple layers of defense are needed, with mechanisms to detect, respond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mitigate such attacks. These may include monitoring for malware command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control traffic, and detection of exfiltration traffic.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01EA8-8A05-4B44-9488-279E78AAD254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5188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538BFE-B7C6-495F-9726-FBC6ED665F42}" type="slidenum">
              <a:rPr lang="en-AU"/>
              <a:pPr/>
              <a:t>12</a:t>
            </a:fld>
            <a:endParaRPr lang="en-AU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The first category of malware propagation concerns parasitic software fragments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that attach themselves to some existing executable content. The fragment may be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machine code that infects some existing application, utility, or system program, or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even the code used to boot a computer system. More recently, the fragment has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been some form of scripting code, typically used to support active content within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data files such as Microsoft Word documents, Excel spreadsheets, or Adobe PDF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documents.</a:t>
            </a:r>
          </a:p>
          <a:p>
            <a:pPr eaLnBrk="1" hangingPunct="1"/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 computer virus is a piece of software that can “infect” other programs, or indeed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any type of executable content, by modifying them. The modification includes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injecting the original code with a routine to make copies of the virus code, which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can then go on to infect other content. Computer viruses first appeared in the early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1980s, and the term itself is attributed to Fred Cohen. Cohen is the author of a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groundbreaking book on the subject [COHE94]. The Brain virus, first seen in 1986,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was one of the first to target MSDOS systems, and resulted in a significant number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of infections for this time.</a:t>
            </a:r>
          </a:p>
          <a:p>
            <a:pPr eaLnBrk="1" hangingPunct="1"/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Biological viruses are tiny scraps of genetic code—DNA or RNA—that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can take over the machinery of a living cell and trick it into making thousands of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flawless replicas of the original virus. Like its biological counterpart, a computer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virus carries in its instructional code the recipe for making perfect copies of itself.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The typical virus becomes embedded in a program, or carrier of executable content,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on a computer. Then, whenever the infected computer comes into contact with an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uninfected piece of code, a fresh copy of the virus passes into the new location.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Thus, the infection can spread from computer to computer, aided by unsuspecting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users, who exchange these programs or carrier files on disk or USB stick; or who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send them to one another over a network. In a network environment, the ability to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access documents, applications, and system services on other computers provides a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perfect culture for the spread of such viral code.</a:t>
            </a:r>
          </a:p>
          <a:p>
            <a:pPr eaLnBrk="1" hangingPunct="1"/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 virus that attaches to an executable program can do anything that the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program is permitted to do. It executes secretly when the host program is run. Once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the virus code is executing, it can perform any function, such as erasing files and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programs, that is allowed by the privileges of the current user. One reason viruses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dominated the malware scene in earlier years was the lack of user authentication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and access controls on personal computer systems at that time. This enabled a virus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to infect any executable content on the system. The significant quantity of programs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shared on floppy disk also enabled its easy, if somewhat slow, spread. The inclusion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of tighter access controls on modern operating systems significantly hinders the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ease of infection of such traditional, machine executable code, viruses. This resulted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in the development of macro viruses that exploit the active content supported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by some documents types, such as Microsoft Word or Excel files, or Adobe PDF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documents. Such documents are easily modified and shared by users as part of their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normal system use, and are not protected by the same access controls as programs.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Currently, a viral mode of infection is typically one of several propagation mechanisms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used by contemporary malware, which may also include worm and Trojan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capabilities.</a:t>
            </a:r>
            <a:endParaRPr lang="en-US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5F9117-E21A-40DE-A9A8-4B946990FF4B}" type="slidenum">
              <a:rPr lang="en-AU"/>
              <a:pPr/>
              <a:t>13</a:t>
            </a:fld>
            <a:endParaRPr lang="en-A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[AYCO06] states that a computer virus has three parts. More generally, many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contemporary types of malware also include one or more variants of each of these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components:</a:t>
            </a:r>
          </a:p>
          <a:p>
            <a:pPr eaLnBrk="1" hangingPunct="1"/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• Infection mechanism : The means by which a virus spreads or propagates,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enabling it to replicate. The mechanism is also referred to as the infection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vector .</a:t>
            </a:r>
          </a:p>
          <a:p>
            <a:pPr eaLnBrk="1" hangingPunct="1"/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• Trigger: The event or condition that determines when the payload is activated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or delivered, sometimes known as a logic bomb .</a:t>
            </a:r>
          </a:p>
          <a:p>
            <a:pPr eaLnBrk="1" hangingPunct="1"/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• Payload: What the virus does, besides spreading. The payload may involve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damage or may involve benign but noticeable activity.</a:t>
            </a:r>
            <a:endParaRPr lang="en-US" b="0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During its lifetime, a typical virus goes through the following four phases:</a:t>
            </a:r>
          </a:p>
          <a:p>
            <a:pPr eaLnBrk="1" hangingPunct="1">
              <a:lnSpc>
                <a:spcPct val="90000"/>
              </a:lnSpc>
            </a:pPr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• Dormant phase: The virus is idle. The virus will eventually be activated by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some event, such as a date, the presence of another program or file, or the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capacity of the disk exceeding some limit. Not all viruses have this stage.</a:t>
            </a:r>
          </a:p>
          <a:p>
            <a:pPr eaLnBrk="1" hangingPunct="1">
              <a:lnSpc>
                <a:spcPct val="90000"/>
              </a:lnSpc>
            </a:pPr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• Propagation phase: The virus places a copy of itself into other programs or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into certain system areas on the disk. The copy may not be identical to the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propagating version; viruses often morph to evade detection. Each infected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program will now contain a clone of the virus, which will itself enter a propagation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phase.</a:t>
            </a:r>
          </a:p>
          <a:p>
            <a:pPr eaLnBrk="1" hangingPunct="1">
              <a:lnSpc>
                <a:spcPct val="90000"/>
              </a:lnSpc>
            </a:pPr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• Triggering phase: The virus is activated to perform the function for which it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was intended. As with the dormant phase, the triggering phase can be caused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by a variety of system events, including a count of the number of times that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this copy of the virus has made copies of itself.</a:t>
            </a:r>
          </a:p>
          <a:p>
            <a:pPr eaLnBrk="1" hangingPunct="1">
              <a:lnSpc>
                <a:spcPct val="90000"/>
              </a:lnSpc>
            </a:pPr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• Execution phase: The function is performed. The function may be harmless,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such as a message on the screen, or damaging, such as the destruction of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programs and data files.</a:t>
            </a:r>
          </a:p>
          <a:p>
            <a:pPr eaLnBrk="1" hangingPunct="1">
              <a:lnSpc>
                <a:spcPct val="90000"/>
              </a:lnSpc>
            </a:pPr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Most viruses that infect executable program files carry out their work in a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manner that is specific to a particular operating system and, in some cases, specific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to a particular hardware platform. Thus, they are designed to take advantage of the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details and weaknesses of particular systems. Macro viruses though, target specific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document types, which are often supported on a variety of systems.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6015EA-74A3-46FF-810D-644790A65482}" type="slidenum">
              <a:rPr lang="en-AU"/>
              <a:pPr/>
              <a:t>14</a:t>
            </a:fld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F3090-86B3-4DDD-A375-1755D7109FE9}" type="slidenum">
              <a:rPr lang="en-AU"/>
              <a:pPr/>
              <a:t>15</a:t>
            </a:fld>
            <a:endParaRPr lang="en-AU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 traditional, machine executable code, virus can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be prepended or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postpended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to some executable program, or it can be embedded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into it in some other fashion. The key to its operation is that the infected program,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when invoked, will first execute the virus code and then execute the original code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of the program.</a:t>
            </a:r>
          </a:p>
          <a:p>
            <a:pPr eaLnBrk="1" hangingPunct="1"/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 very general depiction of virus structure is shown in Figure 6.1a. In this case,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 the virus code, V, is</a:t>
            </a:r>
            <a:r>
              <a:rPr lang="en-US" baseline="0" dirty="0" smtClean="0">
                <a:latin typeface="Arial" charset="0"/>
                <a:ea typeface="ＭＳ Ｐゴシック" pitchFamily="-65" charset="-128"/>
              </a:rPr>
              <a:t> 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prepended to infected programs,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it is assumed that the entry point to the program, when invoked, is the main action block.</a:t>
            </a:r>
          </a:p>
          <a:p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The infected program begins with the virus code and works as follows. The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first line of code is a jump to the main virus program. The second line is a special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marker that is used by the virus to determine whether or not a potential victim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program has already been infected with this virus. When the program is invoked,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control is immediately transferred to the main virus program. The virus program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may first seek out uninfected executable files and infect them. Next, the virus may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execute its payload if the required trigger conditions, if any, are met. Finally, the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virus transfers control to the original program. If the infection phase of the program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is reasonably rapid, a user is unlikely to notice any difference between the execution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of an infected and an uninfected program.</a:t>
            </a:r>
            <a:endParaRPr lang="en-US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DE6869-C9C6-4578-8028-B9AE0B234EEB}" type="slidenum">
              <a:rPr lang="en-AU"/>
              <a:pPr/>
              <a:t>16</a:t>
            </a:fld>
            <a:endParaRPr lang="en-AU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 virus such as the one just described is easily detected because an infected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version of a program is longer than the corresponding uninfected one. A way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thwart such a simple means of detecting a virus is to compress the executable file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 that both the infected and uninfected versions are of identical length. Figure 6.1b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shows in general terms the logic required. The key lines in this virus are labeled with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times, and Figure 6.2 illustrates the operation.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In this example, the virus does nothing other than propagate. As previously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mentioned, the virus may also include one or more payloads.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Once a virus has gained entry to a system by infecting a single program, it is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position to potentially infect some or all other executable files on that system when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infected program executes, depending on the access permissions the infected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program has. Thus, viral infection can be completely prevented by blocking the virus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from gaining entry in the first place. Unfortunately, prevention is extraordinarily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difficult because a virus can be part of any program outside a system. Thus, unless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one is content to take an absolutely bare piece of iron and write all one’s own system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application programs, one is vulnerable. Many forms of infection can also be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blocked by denying normal users the right to modify programs on the system.</a:t>
            </a:r>
            <a:endParaRPr lang="en-US" dirty="0" smtClean="0">
              <a:latin typeface="Arial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531331-62FD-4E09-851E-39996F4E17C3}" type="slidenum">
              <a:rPr lang="en-AU"/>
              <a:pPr/>
              <a:t>17</a:t>
            </a:fld>
            <a:endParaRPr lang="en-AU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There has been a continuous arms race between virus writers and writers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anti- virus software since viruses first appeared. As effective countermeasures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developed for existing types of viruses, newer types are developed. There is no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simple or universally agreed upon classification scheme for viruses. In this section,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we follow [AYCO06] and classify viruses along two orthogonal axes: the type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target the virus tries to infect and the method the virus uses to conceal itself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detection by users and anti-virus software.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virus classification by target includes the following categories: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Boot sector infector:  Infects a master boot record or boot record and spreads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when a system is booted from the disk containing the virus.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File infector:  Infects files that the operating system or shell consider to be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executable.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Macro virus:  Infects files with macro or scripting code that is interpreted by 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application.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Multipartite virus:  Infects files in multiple ways. Typically, the multipartite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virus is capable of infecting multiple types of files, so that virus eradication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must deal with all of the possible sites of infection.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virus classification by concealment strategy includes the following categories: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Encrypted virus:  A form of virus that uses encryption to obscure it’s content.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portion of the virus creates a random encryption key and encrypts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remainder of the virus. The key is stored with the virus. When an infected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program is invoked, the virus uses the stored random key to decrypt the virus.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When the virus replicates, a different random key is selected. Because the bulk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virus is encrypted with a different key for each instance, there is no constant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bit pattern to observe.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Stealth virus : A form of virus explicitly designed to hide itself from detection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by anti-virus software. Thus, the entire virus, not just a payload is hidden.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may use code mutation, compression, or rootkit techniques to achieve this.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Polymorphic virus:  A form of virus that creates copies during replication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 functionally equivalent but have distinctly different bit patterns, in order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to defeat programs that scan for viruses. In this case, the “signature”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virus will vary with each copy. To achieve this variation, the virus may randomly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insert superfluous instructions or interchange the order of independent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instructions. A more effective approach is to use encryption. The strategy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encryption virus is followed. The portion of the virus that is responsible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generating keys and performing encryption/decryption is referred to as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mutation engine . The mutation engine itself is altered with each use.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Metamorphic virus:  As with a polymorphic virus, a metamorphic virus mutates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with every infection. The difference is that a metamorphic virus rewrites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itself completely at each iteration, using multiple transformation techniques, increasing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difficulty of detection. Metamorphic viruses may change their behavior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well as their appearance.</a:t>
            </a:r>
            <a:endParaRPr lang="en-US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2043D7-8623-425F-AF3A-635A5149D4E8}" type="slidenum">
              <a:rPr lang="en-AU"/>
              <a:pPr/>
              <a:t>18</a:t>
            </a:fld>
            <a:endParaRPr lang="en-AU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In the mid-1990s, macro or scripting code viruses became by far the most prevalent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type of virus. Macro viruses infect scripting code used to support active content in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a variety of user document types. Macro viruses are particularly threatening for a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number of reasons:</a:t>
            </a:r>
          </a:p>
          <a:p>
            <a:pPr eaLnBrk="1" hangingPunct="1"/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1. A macro virus is platform independent. Many macro viruses infect active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content in commonly used applications, such as macros in Microsoft Word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documents or other Microsoft Office documents, or scripting code in Adobe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PDF documents. Any hardware platform and operating system that supports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these applications can be infected.</a:t>
            </a:r>
          </a:p>
          <a:p>
            <a:pPr eaLnBrk="1" hangingPunct="1"/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2. Macro viruses infect documents, not executable portions of code. Most of the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information introduced onto a computer system is in the form of documents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rather than programs.</a:t>
            </a:r>
          </a:p>
          <a:p>
            <a:pPr eaLnBrk="1" hangingPunct="1"/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3. Macro viruses are easily spread, as the documents they exploit are shared in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normal use. A very common method is by electronic mail.</a:t>
            </a:r>
          </a:p>
          <a:p>
            <a:pPr eaLnBrk="1" hangingPunct="1"/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4. Because macro viruses infect user documents rather than system programs,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traditional file system access controls are of limited use in preventing their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spread, since users are expected to modify them.</a:t>
            </a:r>
          </a:p>
          <a:p>
            <a:pPr eaLnBrk="1" hangingPunct="1"/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Macro viruses take advantage of support for active content using a scripting or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macro language, embedded in a word processing document or other type of file.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Typically, users employ macros to automate repetitive tasks and thereby save keystrokes.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They are also used to support dynamic content, form validation, and other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useful tasks associated with these documents.</a:t>
            </a:r>
          </a:p>
          <a:p>
            <a:pPr eaLnBrk="1" hangingPunct="1"/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Successive releases of MS Office products provide increased protection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against macro viruses. For example, Microsoft offers an optional Macro Virus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Protection tool that detects suspicious Word files and alerts the customer to the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potential risk of opening a file with macros. Various anti-virus product vendors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have also developed tools to detect and remove macro viruses. As in other types of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viruses, the arms race continues in the field of macro viruses, but they no longer are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the predominant virus threat.</a:t>
            </a:r>
          </a:p>
          <a:p>
            <a:pPr eaLnBrk="1" hangingPunct="1"/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Another possible host for macro virus–style malware is in Adobe’s PDF documents.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These can support a range of embedded components, including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Javascript</a:t>
            </a:r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and other types of scripting code. Although recent PDF viewers include measures to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warn users when such code is run, the message the user is shown can be manipulated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to trick them into permitting its execution. If this occurs, the code could potentially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act as a virus to infect other PDF documents the user can access on their system.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Alternatively, it can install a Trojan, or act as a worm, as we discuss later [STEV11].</a:t>
            </a:r>
            <a:endParaRPr lang="en-US" b="0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4C3111-AC3A-4D49-969B-416BE39DD9F2}" type="slidenum">
              <a:rPr lang="en-AU"/>
              <a:pPr/>
              <a:t>19</a:t>
            </a:fld>
            <a:endParaRPr lang="en-AU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The next category of malware propagation concerns the exploit of software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vulnerabilities, such as those we discuss in Chapters 10 and 11 , which are commonly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exploited by computer worms. A worm is a program that actively seeks out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more machines to infect, and then each infected machine serves as an automated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launching pad for attacks on other machines. Worm programs exploit software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vulnerabilities in client or server programs to gain access to each new system. They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can use network connections to spread from system to system. They can also spread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through shared media, such as USB drives or CD and DVD data disks. E-mail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worms spread in macro or script code included in documents attached to e-mail or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to instant messenger file transfers. Upon activation, the worm may replicate and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propagate again. In addition to propagation, the worm usually carries some form of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payload, such as those we discuss later.</a:t>
            </a:r>
          </a:p>
          <a:p>
            <a:pPr eaLnBrk="1" hangingPunct="1"/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The concept of a computer worm was introduced in John Brunner’s 1975 SF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novel </a:t>
            </a:r>
            <a:r>
              <a:rPr lang="en-US" i="1" dirty="0" smtClean="0">
                <a:latin typeface="Arial" charset="0"/>
                <a:ea typeface="ＭＳ Ｐゴシック" pitchFamily="-65" charset="-128"/>
              </a:rPr>
              <a:t>The Shockwave Rider . The first known worm implementation was done in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Xerox Palo Alto Labs in the early 1980s. It was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nonmalicious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, searching for idle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systems to use to run a computationally intensive task.</a:t>
            </a:r>
            <a:endParaRPr lang="en-US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z="1200" b="0" dirty="0" smtClean="0">
                <a:latin typeface="Arial" charset="0"/>
                <a:ea typeface="ＭＳ Ｐゴシック" pitchFamily="-65" charset="-128"/>
              </a:rPr>
              <a:t>This chapter examines the wide spectrum of malware threats and countermeasures.</a:t>
            </a:r>
          </a:p>
          <a:p>
            <a:pPr eaLnBrk="1" hangingPunct="1"/>
            <a:r>
              <a:rPr lang="en-US" sz="1200" b="0" dirty="0" smtClean="0">
                <a:latin typeface="Arial" charset="0"/>
                <a:ea typeface="ＭＳ Ｐゴシック" pitchFamily="-65" charset="-128"/>
              </a:rPr>
              <a:t>We begin with a survey of various types of malware, and offer a broad</a:t>
            </a:r>
          </a:p>
          <a:p>
            <a:pPr eaLnBrk="1" hangingPunct="1"/>
            <a:r>
              <a:rPr lang="en-US" sz="1200" b="0" dirty="0" smtClean="0">
                <a:latin typeface="Arial" charset="0"/>
                <a:ea typeface="ＭＳ Ｐゴシック" pitchFamily="-65" charset="-128"/>
              </a:rPr>
              <a:t>classification based first on the means malware uses to spread or propagate , and</a:t>
            </a:r>
          </a:p>
          <a:p>
            <a:pPr eaLnBrk="1" hangingPunct="1"/>
            <a:r>
              <a:rPr lang="en-US" sz="1200" b="0" dirty="0" smtClean="0">
                <a:latin typeface="Arial" charset="0"/>
                <a:ea typeface="ＭＳ Ｐゴシック" pitchFamily="-65" charset="-128"/>
              </a:rPr>
              <a:t>then on the variety of actions or payloads used once the malware has reached a</a:t>
            </a:r>
          </a:p>
          <a:p>
            <a:pPr eaLnBrk="1" hangingPunct="1"/>
            <a:r>
              <a:rPr lang="en-US" sz="1200" b="0" dirty="0" smtClean="0">
                <a:latin typeface="Arial" charset="0"/>
                <a:ea typeface="ＭＳ Ｐゴシック" pitchFamily="-65" charset="-128"/>
              </a:rPr>
              <a:t>target. Propagation mechanisms include those used by viruses, worms, and Trojans.</a:t>
            </a:r>
          </a:p>
          <a:p>
            <a:pPr eaLnBrk="1" hangingPunct="1"/>
            <a:r>
              <a:rPr lang="en-US" sz="1200" b="0" dirty="0" smtClean="0">
                <a:latin typeface="Arial" charset="0"/>
                <a:ea typeface="ＭＳ Ｐゴシック" pitchFamily="-65" charset="-128"/>
              </a:rPr>
              <a:t>Payloads include system corruption, bots, phishing, spyware, and rootkits. The</a:t>
            </a:r>
          </a:p>
          <a:p>
            <a:pPr eaLnBrk="1" hangingPunct="1"/>
            <a:r>
              <a:rPr lang="en-US" sz="1200" b="0" dirty="0" smtClean="0">
                <a:latin typeface="Arial" charset="0"/>
                <a:ea typeface="ＭＳ Ｐゴシック" pitchFamily="-65" charset="-128"/>
              </a:rPr>
              <a:t>discussion concludes with a review of countermeasure approaches.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2</a:t>
            </a:fld>
            <a:endParaRPr lang="en-A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To replicate itself, a worm uses some means to access remote systems. These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include the following, most of which are still seen in active use [SYMA13]: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dirty="0" smtClean="0">
                <a:latin typeface="Arial" charset="0"/>
                <a:ea typeface="ＭＳ Ｐゴシック" pitchFamily="-65" charset="-128"/>
              </a:rPr>
              <a:t>Electronic mail or instant messenger facility: A worm e-mails a copy of itself to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other systems, or sends itself as an attachment via an of instant message service,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so that its code is run when the e-mail or attachment is received or viewed.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dirty="0" smtClean="0">
                <a:latin typeface="Arial" charset="0"/>
                <a:ea typeface="ＭＳ Ｐゴシック" pitchFamily="-65" charset="-128"/>
              </a:rPr>
              <a:t>File sharing: A worm either creates a copy of itself or infects other suitable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files as a virus on removable media such as a USB drive; it then executes when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 drive is connected to another system using the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autorun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mechanism by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exploiting some software vulnerability, or when a user opens the infected file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on the target system.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dirty="0" smtClean="0">
                <a:latin typeface="Arial" charset="0"/>
                <a:ea typeface="ＭＳ Ｐゴシック" pitchFamily="-65" charset="-128"/>
              </a:rPr>
              <a:t>Remote execution capability: A worm executes a copy of itself on another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system, either by using an explicit remote execution facility or by exploiting 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program flaw in a network service to subvert its operations (as we discuss in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Chapters 10 and 11 ).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dirty="0" smtClean="0">
                <a:latin typeface="Arial" charset="0"/>
                <a:ea typeface="ＭＳ Ｐゴシック" pitchFamily="-65" charset="-128"/>
              </a:rPr>
              <a:t>Remote file access or transfer capability: A worm uses a remote file access or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transfer service to another system to copy itself from one system to the other,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where users on that system may then execute it.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dirty="0" smtClean="0">
                <a:latin typeface="Arial" charset="0"/>
                <a:ea typeface="ＭＳ Ｐゴシック" pitchFamily="-65" charset="-128"/>
              </a:rPr>
              <a:t>Remote login capability: A worm logs onto a remote system as a user and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then uses commands to copy itself from one system to the other, where it then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executes.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 new copy of the worm program is then run on the remote system where, in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addition to any payload functions that it performs on that system, it continues to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propagate.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A worm typically uses the same phases as a computer virus: dormant, propagation,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triggering, and execution. The propagation phase generally performs the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following functions: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• Search for appropriate access mechanisms to other systems to infect by examining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host tables, address books, buddy lists, trusted peers, and other similar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repositories of remote system access details; by scanning possible target host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addresses; or by searching for suitable removable media devices to use.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• Use the access mechanisms found to transfer a copy of itself to the remote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system, and cause the copy to be run.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 worm may also attempt to determine whether a system has previously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been infected before copying itself to the system. In a multiprogramming system,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it can also disguise its presence by naming itself as a system process or using some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other name that may not be noticed by a system operator. More recent worms can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even inject their code into existing processes on the system, and run using additional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threads in that process, to further disguise their presence.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2963D8-2005-4DB4-BA38-3BF67BD199C5}" type="slidenum">
              <a:rPr lang="en-AU"/>
              <a:pPr/>
              <a:t>20</a:t>
            </a:fld>
            <a:endParaRPr lang="en-A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first function in the propagation phase for a network worm is for it to search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other systems to infect, a process known as scanning  or fingerprinting.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such worms, which exploit software vulnerabilities in remotely accessible network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services, it must identify potential systems running the vulnerable service, and then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infect them. Then, typically, the worm code now installed on the infected machines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repeats the same scanning process, until a large distributed network of infected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machines is created.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[MIRK04] lists the following types of network address scanning strategies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such a worm can use: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Random:  Each compromised host probes random addresses in the IP address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space, using a different seed. This technique produces a high volume of Internet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traffic, which may cause generalized disruption even before the actual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 is launched.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Hit-List:  The attacker first compiles a long list of potential vulnerable machines.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can be a slow process done over a long period to avoid detection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 attack is underway. Once the list is compiled, the attacker begins infecting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machines on the list. Each infected machine is provided with a portion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list to scan. This strategy results in a very short scanning period, which may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make it difficult to detect that infection is taking place.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Topological:  This method uses information contained on an infected victim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machine to find more hosts to scan.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Local subnet:  If a host can be infected behind a firewall, that host then looks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targets in its own local network. The host uses the subnet address structure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find other hosts that would otherwise be protected by the firewall.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01EA8-8A05-4B44-9488-279E78AAD254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357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3D72DD-D89B-4FEF-9CC6-1A8370D21FDA}" type="slidenum">
              <a:rPr lang="en-AU"/>
              <a:pPr/>
              <a:t>22</a:t>
            </a:fld>
            <a:endParaRPr lang="en-AU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 well-designed worm can spread rapidly and infect massive numbers of hosts. It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useful to have a general model for the rate of worm propagation. Computer viruses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worms exhibit similar self-replication and propagation behavior to biological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viruses. Thus we can look to classic epidemic models for understanding computer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virus and worm propagation behavior.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Figure 6.3 shows the dynamics of worm propagation using this model. Propagation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proceeds through three phases. In the initial phase, the number of hosts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increases exponentially. To see that this is so, consider a simplified case in which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worm is launched from a single host and infects two nearby hosts. Each of these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hosts infects two more hosts, and so on. This results in exponential growth. After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time, infecting hosts waste some time attacking already infected hosts, which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reduces the rate of infection. During this middle phase, growth is approximately linear,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but the rate of infection is rapid. When most vulnerable computers have been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infected, the attack enters a slow finish phase as the worm seeks out those remaining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hosts that are difficult to identify.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Clearly, the objective in countering a worm is to catch the worm in its slow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start phase, at a time when few hosts have been infected.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Zou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et al [ZOU05] describe a model for worm propagation based on an analysis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network worm attacks at that time. The speed of propagation and the total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number of hosts infected depend on a number of factors, including the mode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propagation, the vulnerability or vulnerabilities exploited, and the degree of similarity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preceding attacks. For the latter factor, an attack that is a variation of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recent previous attack may be countered more effectively than a more novel attack.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Zou’s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model agrees closely with Figure 6.3.</a:t>
            </a:r>
          </a:p>
          <a:p>
            <a:endParaRPr lang="en-US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A35DD-46EE-444E-A156-A983ADC0B9CB}" type="slidenum">
              <a:rPr lang="en-AU"/>
              <a:pPr/>
              <a:t>23</a:t>
            </a:fld>
            <a:endParaRPr lang="en-AU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Arguably, the earliest significant, and hence well-known, worm infection was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released onto the Internet by Robert Morris in 1988 [ORMA03]. The Morris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worm was designed to spread on UNIX systems and used a number of different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techniques for propagation. When a copy began execution, its first task was to discover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other hosts known to this host that would allow entry from this host. The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worm performed this task by examining a variety of lists and tables, including system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tables that declared which other machines were trusted by this host, users’ mail forwarding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files, tables by which users gave themselves permission for access to remote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accounts, and from a program that reported the status of network connections. For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each discovered host, the worm tried a number of methods for gaining access:</a:t>
            </a:r>
          </a:p>
          <a:p>
            <a:pPr eaLnBrk="1" hangingPunct="1"/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1. It attempted to log on to a remote host as a legitimate user. In this method, the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worm first attempted to crack the local password file and then used the discovered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passwords and corresponding user IDs. The assumption was that many users would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use the same password on different systems. To obtain the passwords, the worm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ran a password-cracking program that tried</a:t>
            </a:r>
          </a:p>
          <a:p>
            <a:pPr eaLnBrk="1" hangingPunct="1"/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a. Each user’s account name and simple permutations of it</a:t>
            </a:r>
          </a:p>
          <a:p>
            <a:pPr eaLnBrk="1" hangingPunct="1"/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b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. A list of 432 built-in passwords that Morris thought to be likely candidates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c. All the words in the local system dictionary</a:t>
            </a:r>
          </a:p>
          <a:p>
            <a:pPr eaLnBrk="1" hangingPunct="1"/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2. It exploited a bug in the UNIX finger protocol, which reports the whereabouts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of a remote user.</a:t>
            </a:r>
          </a:p>
          <a:p>
            <a:pPr eaLnBrk="1" hangingPunct="1"/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3. It exploited a trapdoor in the debug option of the remote process that receives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and sends mail.</a:t>
            </a:r>
          </a:p>
          <a:p>
            <a:pPr eaLnBrk="1" hangingPunct="1"/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If any of these attacks succeeded, the worm achieved communication with the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operating system command interpreter. It then sent this interpreter a short bootstrap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program, issued a command to execute that program, and then logged off.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The bootstrap program then called back the parent program and downloaded the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remainder of the worm. The new worm was then executed.</a:t>
            </a:r>
            <a:endParaRPr lang="en-US" b="0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847121-D02F-4F62-859C-2EAF1728601D}" type="slidenum">
              <a:rPr lang="en-AU"/>
              <a:pPr/>
              <a:t>24</a:t>
            </a:fld>
            <a:endParaRPr lang="en-AU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The Melissa e-mail worm that appeared in 1998 was the first of a new generation of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malware that included aspects of virus, worm, and Trojan in one package [CASS01].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Melissa made use of a Microsoft Word macro embedded in an attachment. If the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recipient opens the e-mail attachment, the Word macro is activated. Then it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sends itself to everyone on the mailing list in the user’s e-mail package, propagating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as a worm; and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2. does local damage on the user’s system, including disabling some security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tools, and also copying itself into other documents, propagating as a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virus; and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3. if a trigger time was seen, it displayed a Simpson quote as its payload.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In 1999, a more powerful version of this e-mail virus appeared. This version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could be activated merely by opening an e-mail that contains the virus, rather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than by opening an attachment. The virus uses the Visual Basic scripting language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supported by the e-mail package.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Melissa propagates itself as soon as it is activated (either by opening an e-mail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attachment or by opening the e-mail) to all of the e-mail addresses known to the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infected host. As a result, whereas viruses used to take months or years to propagate,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this next generation of malware could do so in hours. [CASS01] notes that it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took only three days for Melissa to infect over 100,000 computers, compared to the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months it took the Brain virus to infect a few thousand computers a decade before.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This makes it very difficult for anti-virus software to respond to new attacks before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much damage is done.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The Code Red worm first appeared in July 2001. Code Red exploits a security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hole in the Microsoft Internet Information Server (IIS) to penetrate and spread.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It also disables the system file checker in Windows. The worm probes random IP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addresses to spread to other hosts. During a certain period of time, it only spreads.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It then initiates a denial-of-service attack against a government Web site by flooding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the site with packets from numerous hosts. The worm then suspends activities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and reactivates periodically. In the second wave of attack, Code Red infected nearly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360,000 servers in 14 hours. In addition to the havoc it caused at the targeted server,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Code Red consumed enormous amounts of Internet capacity, disrupting service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[MOOR02].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Code Red II is another, distinct, variant that first appeared in August 2001,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and also targeted Microsoft IIS. It tried to infect systems on the same subnet as the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infected system. Also, this newer worm installs a backdoor, allowing a hacker to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remotely execute commands on victim computers.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The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Nimda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worm that appeared in September 2001 also has worm, virus, and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mobile code characteristics. It spread using a variety of distribution methods: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• E-mail: A user on a vulnerable host opens an infected e-mail attachment;</a:t>
            </a:r>
          </a:p>
          <a:p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Nimda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looks for e-mail addresses on the host and then sends copies of itself to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those addresses.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• Windows shares: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Nimda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scans hosts for unsecured Windows file shares; it can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then use NetBIOS86 as a transport mechanism to infect files on that host in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the hopes that a user will run an infected file, which will activate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Nimda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on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that host.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• Web servers: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Nimda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scans Web servers, looking for known vulnerabilities in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Microsoft IIS. If it finds a vulnerable server, it attempts to transfer a copy of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itself to the server and infects it and its files.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Web clients: If a vulnerable Web client visits a Web server that has been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infected by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Nimda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, the client’s workstation will become infected.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• Backdoors: If a workstation was infected by earlier worms, such as “Code Red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II,” then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Nimda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will use the backdoor access left by these earlier infections to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access the system.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In early 2003, the SQL Slammer worm appeared. This worm exploited a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buffer overflow vulnerability in Microsoft SQL server. The Slammer was extremely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compact and spread rapidly, infecting 90% of vulnerable hosts within 10 minutes.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This rapid spread caused significant congestion on the Internet.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Late 2003 saw the arrival of the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Sobig.F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worm, which exploited open proxy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servers to turn infected machines into spam engines. At its peak,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Sobig.F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reportedly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accounted for one in every 17 messages and produced more than one million copies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of itself within the first 24 hours.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Mydoom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is a mass-mailing e-mail worm that appeared in 2004. It followed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 growing trend of installing a backdoor in infected computers, thereby enabling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hackers to gain remote access to data such as passwords and credit card numbers.</a:t>
            </a:r>
          </a:p>
          <a:p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Mydoom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replicated up to 1,000 times per minute and reportedly flooded the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Internet with 100 million infected messages in 36 hours.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The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Warezov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family of worms appeared in 2006 [KIRK06]. When the worm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is launched, it creates several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executables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in system directories and sets itself to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run every time Windows starts by creating a registry entry.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Warezov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scans several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types of files for e-mail addresses and sends itself as an e-mail attachment. Some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variants are capable of downloading other malware, such as Trojan horses and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adware. Many variants disable security-related products and/or disable their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updating capability.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The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Conficker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(or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Downadup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) worm was first detected in November 2008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and spread quickly to become one of the most widespread infections since SQL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Slammer in 2003 [LAWT09]. It spread initially by exploiting a Windows buffer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overflow vulnerability, though later versions could also spread via USB drives and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network file shares. In 2010, it still comprised the second most common family of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malware observed by Symantec [SYMA13], even though patches were available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from Microsoft to close the main vulnerabilities it exploits.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In 2010, the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Stuxnet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worm was detected, though it had been spreading quietly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for some time previously [CHEN11, KUSH13]. Unlike many previous worms, it deliberately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restricted its rate of spread to reduce its chance of detection. It also targeted industrial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control systems, most likely those associated with the Iranian nuclear program,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with the likely aim of disrupting the operation of their equipment. It supported a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range of propagation mechanisms, including via USB drives, network file shares,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and using no less than four unknown, zero-day vulnerability exploits. Considerable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debate resulted from the size and complexity of its code, the use of an unprecedented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four zero-day exploits, and the cost and effort apparent in its development.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There are claims that it appears to be the first serious use of a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cyberwarfare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weapon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against a nation’s physical infrastructure. The researchers at Symantec who analyzed</a:t>
            </a:r>
          </a:p>
          <a:p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Stuxnet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noted that while they were expecting to find espionage, they never expected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to see malware with targeted sabotage as its aim. As a result, greater attention is now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being directed at the use of malware as a weapon by a number of nations.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In late 2011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Duqu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worm was discovered, which uses code related to that in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Stuxnet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Its aim is different, being cyber-espionage, though it appears to also target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Iranian nuclear program. Another prominent, recent, cyber-espionage worm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Flame family, which was discovered in 2012 and appears to target Middle-Eastern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countries. Despite the specific target areas for these various worms, their infection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strategies have been so successful that they have been identified on computer systems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a very large number of countries, including on systems kept physically isolated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from the general Internet. This reinforces the need for significantly improved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countermeasures to resist such infections.</a:t>
            </a:r>
            <a:endParaRPr lang="en-US" b="0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8B8A76-7F91-435F-9153-27AA6B070F89}" type="slidenum">
              <a:rPr lang="en-AU"/>
              <a:pPr/>
              <a:t>25</a:t>
            </a:fld>
            <a:endParaRPr lang="en-AU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The state of the art in worm technology includes the following: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• Multiplatform: Newer worms are not limited to Windows machines but can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attack a variety of platforms, especially the popular varieties of UNIX; or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exploit macro or scripting languages supported in popular document types.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• Multi-exploit: New worms penetrate systems in a variety of ways, using exploits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against Web servers, browsers, e-mail, file sharing, and other network-based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applications; or via shared media.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• Ultrafast spreading: Exploit various techniques to optimize the rate of spread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of a worm to maximize its likelihood of locating as many vulnerable machines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as possible in a short time period.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• Polymorphic: To evade detection, skip past filters, and foil real-time analysis,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worms adopt the virus polymorphic technique. Each copy of the worm has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new code generated on the fly using functionally equivalent instructions and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encryption techniques.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• Metamorphic: In addition to changing their appearance, metamorphic worms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have a repertoire of behavior patterns that are unleashed at different stages of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propagation.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• Transport vehicles: Because worms can rapidly compromise a large number of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systems, they are ideal for spreading a wide variety of malicious payloads, such as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distributed denial-of-service bots, rootkits, spam e-mail generators, and spyware.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• Zero-day exploit : To achieve maximum surprise and distribution, a worm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should exploit an unknown vulnerability that is only discovered by the general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network community when the worm is launched.</a:t>
            </a:r>
            <a:endParaRPr lang="en-US" b="0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Mobile code refers to programs (e.g., script, macro, or other portable instruction)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that can be shipped unchanged to a heterogeneous collection of platforms and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execute with identical semantics [JANS08].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Mobile code is transmitted from a remote system to a local system and then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executed on the local system without the user’s explicit instruction [SOUP13]. Mobile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code often acts as a mechanism for a virus, worm, or Trojan horse to be transmitted to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 user’s workstation. In other cases, mobile code takes advantage of vulnerabilities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to perform its own exploits, such as unauthorized data access or root compromise.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Popular vehicles for mobile code include Java applets, ActiveX, JavaScript, and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VBScript. The most common ways of using mobile code for malicious operations on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local system are cross-site scripting, interactive and dynamic Web sites, e-mail attachments,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and downloads from untrusted sites or of untrusted software.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3A8A23-2EEF-4597-A988-F86389022732}" type="slidenum">
              <a:rPr lang="en-AU"/>
              <a:pPr/>
              <a:t>26</a:t>
            </a:fld>
            <a:endParaRPr lang="en-A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Worms first appeared on mobile phones with the discovery of the </a:t>
            </a:r>
            <a:r>
              <a:rPr lang="en-US" sz="1100" dirty="0" err="1" smtClean="0">
                <a:latin typeface="Arial" charset="0"/>
                <a:ea typeface="ＭＳ Ｐゴシック" pitchFamily="-65" charset="-128"/>
              </a:rPr>
              <a:t>Cabir</a:t>
            </a:r>
            <a:r>
              <a:rPr lang="en-US" sz="1100" dirty="0" smtClean="0">
                <a:latin typeface="Arial" charset="0"/>
                <a:ea typeface="ＭＳ Ｐゴシック" pitchFamily="-65" charset="-128"/>
              </a:rPr>
              <a:t> worm in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2004, and then </a:t>
            </a:r>
            <a:r>
              <a:rPr lang="en-US" sz="1100" dirty="0" err="1" smtClean="0">
                <a:latin typeface="Arial" charset="0"/>
                <a:ea typeface="ＭＳ Ｐゴシック" pitchFamily="-65" charset="-128"/>
              </a:rPr>
              <a:t>Lasco</a:t>
            </a:r>
            <a:r>
              <a:rPr lang="en-US" sz="1100" dirty="0" smtClean="0">
                <a:latin typeface="Arial" charset="0"/>
                <a:ea typeface="ＭＳ Ｐゴシック" pitchFamily="-65" charset="-128"/>
              </a:rPr>
              <a:t> and </a:t>
            </a:r>
            <a:r>
              <a:rPr lang="en-US" sz="1100" dirty="0" err="1" smtClean="0">
                <a:latin typeface="Arial" charset="0"/>
                <a:ea typeface="ＭＳ Ｐゴシック" pitchFamily="-65" charset="-128"/>
              </a:rPr>
              <a:t>CommWarrior</a:t>
            </a:r>
            <a:r>
              <a:rPr lang="en-US" sz="1100" dirty="0" smtClean="0">
                <a:latin typeface="Arial" charset="0"/>
                <a:ea typeface="ＭＳ Ｐゴシック" pitchFamily="-65" charset="-128"/>
              </a:rPr>
              <a:t> in 2005. These worms communicate through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Bluetooth wireless connections or via the multimedia messaging service (MMS).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The target is the smartphone, which is a mobile phone that permits users to install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software applications from sources other than the cellular network operator. All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these early mobile worms targeted mobile phones using the Symbian operating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system. More recent malware targets Android and iPhone systems. Mobile phone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malware can completely disable the phone, delete data on the phone, or force the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device to send costly messages to premium-priced numbers.</a:t>
            </a:r>
          </a:p>
          <a:p>
            <a:endParaRPr lang="en-US" sz="110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The </a:t>
            </a:r>
            <a:r>
              <a:rPr lang="en-US" sz="1100" dirty="0" err="1" smtClean="0">
                <a:latin typeface="Arial" charset="0"/>
                <a:ea typeface="ＭＳ Ｐゴシック" pitchFamily="-65" charset="-128"/>
              </a:rPr>
              <a:t>CommWarrior</a:t>
            </a:r>
            <a:r>
              <a:rPr lang="en-US" sz="1100" dirty="0" smtClean="0">
                <a:latin typeface="Arial" charset="0"/>
                <a:ea typeface="ＭＳ Ｐゴシック" pitchFamily="-65" charset="-128"/>
              </a:rPr>
              <a:t> worm replicates by means of Bluetooth to other phones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in the receiving area. It also sends itself as an MMS file to numbers in the phone’s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address book and in automatic replies to incoming text messages and MMS messages.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In addition, it copies itself to the removable memory card and inserts itself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into the program installation files on the phone.</a:t>
            </a:r>
          </a:p>
          <a:p>
            <a:endParaRPr lang="en-US" sz="110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Although these examples demonstrate that mobile phone worms are possible,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vast majority of mobile phone malware observed use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trojan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apps to install themselves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[SYMA13].</a:t>
            </a:r>
            <a:endParaRPr lang="en-US" sz="1100" dirty="0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0E144-5D5B-4E51-A4C8-12FF29CB1015}" type="slidenum">
              <a:rPr lang="en-AU"/>
              <a:pPr/>
              <a:t>27</a:t>
            </a:fld>
            <a:endParaRPr lang="en-A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Another approach to exploiting software vulnerabilities involves the exploit of bugs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user applications to install malware. A common technique exploits browser vulnerabilities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 that when the user views a Web page controlled by the attacker,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contains code that exploits the browser bug to download and install malware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system without the user’s knowledge or consent. This is known as a drive-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bydownload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and is a common exploit in recent attack kits. In most cases, this malware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does not actively propagate as a worm does, but rather waits for unsuspecting users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visit the malicious Web page in order to spread to their systems.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general, drive-by-download attacks are aimed at anyone who visits a compromised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site and is vulnerable to the exploits used. Watering-hole attacks are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variant of this used in highly targeted attacks [SYMA13]. The attacker researches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their intended victims to identify web sites they are likely to visit, and then scans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these sites to identify those with vulnerabilities that allow their compromise with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drive-by-download attack. They then wait for one of their intended victims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visit one of the compromised sites. Their attack code may even be written so that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will only infect systems belonging to the target organization, and take no action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other visitors to the site. This greatly increases the likelihood of the site compromise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remaining undetected.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Malvertising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is another technique used to place malware on websites without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actually compromising them [SYMA13]. The attacker pays for advertisements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 highly likely to be placed on their intended target websites, and which incorporate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malware in them. Using these malicious adds, attackers can infect visitors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sites displaying them. Again, the malware code may be dynamically generated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either reduce the chance of detection, or to only infect specific systems.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Related variants can exploit bugs in common e-mail clients, such as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Klez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mass-mailing worm seen in October 2001, which targeted a bug in the HTML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handling in Microsoft’s Outlook and Outlook Express programs to automatically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run itself. Or, such malware may target common PDF viewers to also download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install malware without the user’s consent when they view a malicious PDF document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[STEV11]. Such documents may be spread by spam e-mail, or be part of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targeted phishing attack, as we discuss in the next section.</a:t>
            </a:r>
            <a:endParaRPr lang="en-US" sz="1100" dirty="0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1CD6A7-873F-4FC7-AA31-DFA155F764A4}" type="slidenum">
              <a:rPr lang="en-AU"/>
              <a:pPr/>
              <a:t>28</a:t>
            </a:fld>
            <a:endParaRPr lang="en-A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Clickjacking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also known as a user-interface  (UI) redress attack , is a vulnerability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used by an attacker to collect an infected user’s clicks. The attacker can force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user to do a variety of things from adjusting the user’s computer settings to unwittingly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sending the user to Web sites that might have malicious code. Also, by taking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advantage of Adobe Flash or JavaScript, an attacker could even place a button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under or over a legitimate button, making it difficult for users to detect. A typical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 uses multiple transparent or opaque layers to trick a user into clicking on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button or link on another page when they were intending to click on the top level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page. Thus, the attacker is hijacking clicks meant for one page and routing them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another page, most likely owned by another application, domain, or both.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Using a similar technique, keystrokes can also be hijacked. With a carefully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crafted combination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stylesheets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iframes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and text boxes, a user can be led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believe they are typing in the password to their email or bank account, but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instead typing into an invisible frame controlled by the attacker.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There is a wide variety of techniques for accomplishing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clickjacking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attack,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new techniques are developed as defenses to older techniques are put in place.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[NIEM11] and [STON10] are useful discussions.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01EA8-8A05-4B44-9488-279E78AAD254}" type="slidenum">
              <a:rPr lang="en-AU" smtClean="0"/>
              <a:pPr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017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7882FE-C651-41F4-B86A-AB2AA24EE238}" type="slidenum">
              <a:rPr lang="en-AU"/>
              <a:pPr/>
              <a:t>3</a:t>
            </a:fld>
            <a:endParaRPr lang="en-AU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Malicious software , or malware , arguably constitutes one of the most significant categories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of threats to computer systems. [SOUP13] defines malware as “a program that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is inserted into a system, usually covertly, with the intent of compromising the confidentiality,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integrity, or availability of the victim’s data, applications, or operating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system or otherwise annoying or disrupting the victim.” Hence, we are concerned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with the threat malware poses to application programs, to utility programs, such as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editors and compilers, and to kernel-level programs. We are also concerned with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its use on compromised or malicious Web sites and servers, or in especially crafted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spam e-mails or other messages, which aim to trick users into revealing sensitive</a:t>
            </a:r>
          </a:p>
          <a:p>
            <a:pPr eaLnBrk="1" hangingPunct="1"/>
            <a:r>
              <a:rPr lang="en-US" b="0" dirty="0" smtClean="0">
                <a:latin typeface="Arial" charset="0"/>
                <a:ea typeface="ＭＳ Ｐゴシック" pitchFamily="-65" charset="-128"/>
              </a:rPr>
              <a:t>personal information.</a:t>
            </a:r>
          </a:p>
          <a:p>
            <a:pPr eaLnBrk="1" hangingPunct="1"/>
            <a:endParaRPr lang="en-US" b="0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 final category of malware propagation we consider involves social engineering,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“tricking” users to assist in the compromise of their own systems or personal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information. This can occur when a user views and responds to some SPAM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e-mail, or permits the installation and execution of some Trojan horse program or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scripting code.</a:t>
            </a:r>
          </a:p>
          <a:p>
            <a:pPr>
              <a:lnSpc>
                <a:spcPct val="90000"/>
              </a:lnSpc>
            </a:pPr>
            <a:endParaRPr lang="en-US" b="1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Arial" charset="0"/>
                <a:ea typeface="ＭＳ Ｐゴシック" pitchFamily="-65" charset="-128"/>
              </a:rPr>
              <a:t>Spam (Unsolicited Bulk) E-Mail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With the explosive growth of the Internet over the last few decades, the widespread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use of e-mail, and the extremely low cost required to send large volumes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of e-mail, has come the rise of unsolicited bulk e-mail, commonly known as spam.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A number of recent estimates suggest that spam e-mail may account for 90% or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more of all e-mail sent. This imposes significant costs on both the network infrastructure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needed to relay this traffic, and on users who need to filter their legitimate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e-mails out of this flood. In response to this explosive growth, there has been the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equally rapid growth of the anti-spam industry that provides products to detect and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filter spam e-mails. This has led to an arms race between the spammers devising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techniques to sneak their content through, and with the defenders efforts to block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them [KREI09].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In recent years, the volume of spam e-mail has started to decline. One reason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the rapid growth of attacks, including spam, spread via social media networks.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reflects the rapid growth in use of these networks, which form a new arena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attackers to exploit [SYMA13].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While some spam is sent from legitimate mail servers, most recent spam is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sent by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botnets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using compromised user systems, as we discuss in Section 6.6 . A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significant portion of spam e-mail content is just advertising, trying to convince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 recipient to purchase some product online, such as pharmaceuticals, or used in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scams, such as stock scams or money mule job ads. But spam is also a significant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carrier of malware. The e-mail may have an attached document, which, if opened,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may exploit a software vulnerability to install malware on the user’s system, as we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discussed in the previous section. Or, it may have an attached Trojan horse program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or scripting code that, if run, also installs malware on the user’s system. Some</a:t>
            </a:r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Arial" charset="0"/>
                <a:ea typeface="ＭＳ Ｐゴシック" pitchFamily="-65" charset="-128"/>
              </a:rPr>
              <a:t>trojans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avoid the need for user agreement by exploiting a software vulnerability in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order to install themselves, as we discuss next. Finally the spam may be used in a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phishing attack, typically directing the user either to a fake Web site that mirrors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some legitimate service, such as an online banking site, where it attempts to capture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 user’s login and password details; or to complete some form with sufficient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personal details to allow the attacker to impersonate the user in an identity theft.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All of these uses make spam e-mails a significant security concern. However, in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many cases, it requires the user’s active choice to view the e-mail and any attached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document, or to permit the installation of some program, in order for the compromise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to occur.</a:t>
            </a:r>
          </a:p>
          <a:p>
            <a:pPr>
              <a:lnSpc>
                <a:spcPct val="90000"/>
              </a:lnSpc>
            </a:pPr>
            <a:endParaRPr lang="en-US" b="1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Arial" charset="0"/>
                <a:ea typeface="ＭＳ Ｐゴシック" pitchFamily="-65" charset="-128"/>
              </a:rPr>
              <a:t>Trojan Horses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A Trojan horse is a useful, or apparently useful, program or utility containing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hidden code that, when invoked, performs some unwanted or harmful function.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Trojan horse programs can be used to accomplish functions indirectly that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 attacker could not accomplish directly. For example, to gain access to sensitive,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personal information stored in the files of a user, an attacker could create a Trojan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horse program that, when executed, scans the user’s files for the desired sensitive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information and sends a copy of it to the attacker via a Web form or e-mail or text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message. The author could then entice users to run the program by incorporating it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into a game or useful utility program, and making it available via a known software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distribution site or app store. This approach has been used recently with utilities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that “claim” to be the latest anti-virus scanner, or security update, for systems, but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which are actually malicious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trojans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, often carrying payloads such as spyware that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searches for banking credentials. Hence, users need to take precautions to validate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 source of any software they install.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Trojan horses fit into one of three models: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• Continuing to perform the function of the original program and additionally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performing a separate malicious activity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• Continuing to perform the function of the original program but modifying the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function to perform malicious activity (e.g., a Trojan horse version of a login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program that collects passwords) or to disguise other malicious activity (e.g., a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Trojan horse version of a process listing program that does not display certain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processes that are malicious)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• Performing a malicious function that completely replaces the function of the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original program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Some Trojans avoid the requirement for user assistance by exploiting some software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vulnerability to enable their automatic installation and execution. In this they share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some features of a worm, but unlike it, they do not replicate. A prominent example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such an attack was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Hydraq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Trojan used in Operation Aurora in 2009 and early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2010. This exploited a vulnerability in Internet Explorer to install itself, and targeted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several high-profile companies [SYMA13]. It was typically distributed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using either spam e-mail or via a compromised Web site using a “watering-hole” attack.</a:t>
            </a:r>
            <a:endParaRPr lang="en-US" b="1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endParaRPr lang="en-US" b="1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Arial" charset="0"/>
                <a:ea typeface="ＭＳ Ｐゴシック" pitchFamily="-65" charset="-128"/>
              </a:rPr>
              <a:t>Mobile Phone Trojans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Mobile phone Trojans also first appeared in 2004 with the discovery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Skuller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with mobile worms, the target is the smartphone, and the early mobile Trojans targeted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Symbian phones. More recently, a significant number of Trojans have been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detected that target Android phones and Apple iPhones. These Trojans are usually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distributed via one or more of the app marketplaces for the target phone O/S.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2011, Google removed a number of apps from the Android Market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were Trojans containing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DroidDream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malware. This is a powerful zombie agent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exploited vulnerabilities in some versions of Android used at this time to gain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full access to the system to monitor data and install additional code. However, this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just one of 49 families of Android malware analyzed in [ZHOU12]. They reviewed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over 1200 malware samples found in various Android marketplaces, and noted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90% of these resulted in the compromised phone being added to a botnet, often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with support for accessing premium services or for harvesting user information.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They further noted that none of the mobile anti-virus products they tested were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able to detect all of these families. Hence, further development of these products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was clearly needed, especially given the rapid evolution of this category of malware.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The tighter controls that Apple impose on their app store, mean that most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iPhone Trojans seen to date target “jail-broken” phones, and are distributed via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unofficial sites. However a number of versions of the iPhone O/S contained some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form of graphic or PDF vulnerability. Indeed these vulnerabilities were the main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means used to “jail-break” the phones. But they also provided a path that malware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could use to target the phones. While Apple has fixed a number of these vulnerabilities,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new variants continued to be discovered. This is yet another illustration of just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how difficult it is, for even well resourced organizations, to write secure software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within a complex system, such as an operating system. We return to this topic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Chapters 10 and 11.</a:t>
            </a: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EB63E4-2A6A-4607-9B0C-53260A018263}" type="slidenum">
              <a:rPr lang="en-AU"/>
              <a:pPr/>
              <a:t>30</a:t>
            </a:fld>
            <a:endParaRPr lang="en-A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Once malware is active on the target system, the next concern is what actions it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will take on this system. That is, what payload does it carry. Some malware has a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nonexistent or nonfunctional payload. Its only purpose, either deliberate or due to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accidental early release, is to spread. More commonly, it carries one or more payloads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that perform covert actions for the attacker.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An early payload seen in a number of viruses and worms resulted in data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destruction on the infected system when certain trigger conditions were met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[WEAV03]. A related payload is one that displays unwanted messages or content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on the user’s system when triggered. More seriously, another variant attempts to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inflict real-world damage on the system. All of these actions target the integrity of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the computer system’s software or hardware, or of the user’s data. These changes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may not occur immediately, but only when specific trigger conditions are met that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satisfy their logic-bomb code.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The Chernobyl virus is an early example of a destructive parasitic memory-resident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Windows-95 and 98 virus, that was first seen in 1998. It infects executable files when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they’re opened. And when a trigger date is reached, it deletes data on the infected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system by overwriting the first megabyte of the hard drive with zeroes, resulting in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massive corruption of the entire file system. This first occurred on April 26, 1999,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when estimates suggest more than one million computers were affected.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Similarly, the </a:t>
            </a:r>
            <a:r>
              <a:rPr lang="en-US" sz="1100" b="0" dirty="0" err="1" smtClean="0">
                <a:latin typeface="Arial" charset="0"/>
                <a:ea typeface="ＭＳ Ｐゴシック" pitchFamily="-65" charset="-128"/>
              </a:rPr>
              <a:t>Klez</a:t>
            </a: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 mass-mailing worm is an early example of a destructive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worm infecting Windows-95 to XP systems, and was first seen in October 2001. It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spreads by e-mailing copies of itself to addresses found in the address book and in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files on the system. It can stop and delete some anti-virus programs running on the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system. On trigger dates, being the 13th of several months each year, it causes files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on the local hard drive to become empty.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As an alternative to just destroying data, some malware encrypts the user’s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data, and demands payment in order to access the key needed to recover this information.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This is sometimes known as </a:t>
            </a:r>
            <a:r>
              <a:rPr lang="en-US" sz="1100" b="0" dirty="0" err="1" smtClean="0">
                <a:latin typeface="Arial" charset="0"/>
                <a:ea typeface="ＭＳ Ｐゴシック" pitchFamily="-65" charset="-128"/>
              </a:rPr>
              <a:t>ransomware</a:t>
            </a: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 . The PC Cyborg Trojan seen in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1989 was an early example of this. However, around mid-2006, a number of worms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and </a:t>
            </a:r>
            <a:r>
              <a:rPr lang="en-US" sz="1100" b="0" dirty="0" err="1" smtClean="0">
                <a:latin typeface="Arial" charset="0"/>
                <a:ea typeface="ＭＳ Ｐゴシック" pitchFamily="-65" charset="-128"/>
              </a:rPr>
              <a:t>trojans</a:t>
            </a: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 appeared, such as the </a:t>
            </a:r>
            <a:r>
              <a:rPr lang="en-US" sz="1100" b="0" dirty="0" err="1" smtClean="0">
                <a:latin typeface="Arial" charset="0"/>
                <a:ea typeface="ＭＳ Ｐゴシック" pitchFamily="-65" charset="-128"/>
              </a:rPr>
              <a:t>Gpcode</a:t>
            </a: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 Trojan, that used public-key cryptography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with increasingly larger key sizes to encrypt data. The user needed to pay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a ransom, or to make a purchase from certain sites, in order to receive the key to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decrypt this data. While earlier instances used weaker cryptography that could be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cracked without paying the ransom, the later versions using public-key cryptography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with large key sizes could not be broken this way.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[SYMA13] notes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ransomware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is a growing challenge, often spread via “drive-by-downloads.”</a:t>
            </a:r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B062-B33A-4DA9-9E89-7352DBB66A5F}" type="slidenum">
              <a:rPr lang="en-AU"/>
              <a:pPr/>
              <a:t>31</a:t>
            </a:fld>
            <a:endParaRPr lang="en-A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A further variant of system corruption payloads aims to cause damage to physical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equipment. The infected system is clearly the device most easily targeted. The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Chernobyl virus mentioned above not only corrupts data, but attempts to rewrite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the BIOS code used to initially boot the computer. If it is successful, the boot process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fails, and the system is unusable until the BIOS chip is either re-programmed or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replaced.</a:t>
            </a:r>
          </a:p>
          <a:p>
            <a:endParaRPr lang="en-US" sz="110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More recently, the </a:t>
            </a:r>
            <a:r>
              <a:rPr lang="en-US" sz="1100" dirty="0" err="1" smtClean="0">
                <a:latin typeface="Arial" charset="0"/>
                <a:ea typeface="ＭＳ Ｐゴシック" pitchFamily="-65" charset="-128"/>
              </a:rPr>
              <a:t>Stuxnet</a:t>
            </a:r>
            <a:r>
              <a:rPr lang="en-US" sz="1100" dirty="0" smtClean="0">
                <a:latin typeface="Arial" charset="0"/>
                <a:ea typeface="ＭＳ Ｐゴシック" pitchFamily="-65" charset="-128"/>
              </a:rPr>
              <a:t> worm that we discussed previously targets some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specific industrial control system software as its key payload [CHEN11, KUSH13]. If control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systems using certain Siemens industrial control software with a specific configuration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of devices are infected, then the worm replaces the original control code with code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that deliberately drives the controlled equipment outside its normal operating range,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resulting in the failure of the attached equipment. The centrifuges used in the Iranian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uranium enrichment program were strongly suspected as the target, with reports of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much higher than normal failure rates observed in them over the period when this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worm was active. As noted in our earlier discussion, this has raised concerns over the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use of sophisticated targeted malware for industrial sabotage.</a:t>
            </a:r>
          </a:p>
          <a:p>
            <a:endParaRPr lang="en-US" sz="110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A key component of data corrupting malware is the logic bomb. The logic bomb is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code embedded in the malware that is set to “explode” when certain conditions are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met. Examples of conditions that can be used as triggers for a logic bomb are the presence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or absence of certain files or devices on the system, a particular day of the week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or date, a particular version or configuration of some software, or a particular user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running the application. Once triggered, a bomb may alter or delete data or entire files,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cause a machine halt, or do some other damage. </a:t>
            </a:r>
          </a:p>
          <a:p>
            <a:endParaRPr lang="en-US" sz="110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A striking example of how logic bombs can be employed was the case of Tim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Lloyd, who was convicted of setting a logic bomb that cost his employer, Omega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Engineering, more than $10 million, derailed its corporate growth strategy, and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eventually led to the layoff of 80 workers [GAUD00]. Ultimately, Lloyd was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sentenced to 41 months in prison and ordered to pay $2 million in restitution.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F2DF1B-2E8A-4343-BF1C-83443696DB17}" type="slidenum">
              <a:rPr lang="en-AU"/>
              <a:pPr/>
              <a:t>32</a:t>
            </a:fld>
            <a:endParaRPr lang="en-A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33148B-1BFD-40AE-B285-40A0AB49743A}" type="slidenum">
              <a:rPr lang="en-AU"/>
              <a:pPr/>
              <a:t>33</a:t>
            </a:fld>
            <a:endParaRPr lang="en-AU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The next category of payload we discuss is where the malware subverts the computational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and network resources of the infected system for use by the attacker.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Such a system is known as a bot (robot), zombie or drone, and secretly takes over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another Internet-attached computer and then uses that computer to launch or manage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attacks that are difficult to trace to the bot’s creator. The bot is typically planted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on hundreds or thousands of computers belonging to unsuspecting third parties.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The collection of bots often is capable of acting in a coordinated manner; such a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collection is referred to as a botnet . This type of payload attacks the integrity and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availability of the infected system.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Uses of Bots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[HONE05] lists the following uses of bots: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• Distributed denial-of-service (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DDoS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) attacks: A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DDoS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attack is an attack on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 computer system or network that causes a loss of service to users. We examine</a:t>
            </a:r>
          </a:p>
          <a:p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DDoS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attacks in Chapter 7 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• Spamming: With the help of a botnet and thousands of bots, an attacker is able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to send massive amounts of bulk e-mail (spam).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• Sniffing traffic: Bots can also use a packet sniffer to watch for interesting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cleartext</a:t>
            </a:r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data passing by a compromised machine. The sniffers are mostly used to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retrieve sensitive information like usernames and passwords.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Keylogging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: If the compromised machine uses encrypted communication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channels (e.g. HTTPS or POP3S), then just sniffing the network packets on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the victim’s computer is useless because the appropriate key to decrypt the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packets is missing. But by using a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keylogger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, which captures keystrokes on the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infected machine, an attacker can retrieve sensitive information.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• Spreading new malware: Botnets are used to spread new bots. This is very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easy since all bots implement mechanisms to download and execute a file via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HTTP or FTP. A botnet with 10,000 hosts that acts as the start base for a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worm or mail virus allows very fast spreading and thus causes more harm.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• Installing advertisement add-ons and browser helper objects (BHOs): Botnets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can also be used to gain financial advantages. This works by setting up a fake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Web site with some advertisements: The operator of this Web site negotiates a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deal with some hosting companies that pay for clicks on ads. With the help of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 botnet, these clicks can be “automated” so that instantly a few thousand bots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click on the pop-ups. This process can be further enhanced if the bot hijacks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the start-page of a compromised machine so that the “clicks” are executed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each time the victim uses the browser.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• Attacking IRC chat networks: Botnets are also used for attacks against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Internet Relay Chat (IRC) networks. Popular among attackers is especially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the so-called clone attack: In this kind of attack, the controller orders each bot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to connect a large number of clones to the victim IRC network. The victim is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flooded by service requests from thousands of bots or thousands of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channeljoins</a:t>
            </a:r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by these cloned bots. In this way, the victim IRC network is brought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down, similar to a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DDoS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attack.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• Manipulating online polls/games: Online polls/games are getting more and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more attention and it is rather easy to manipulate them with botnets. Since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every bot has a distinct IP address, every vote will have the same credibility as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 vote cast by a real person. Online games can be manipulated in a similar way.</a:t>
            </a:r>
            <a:endParaRPr lang="en-US" b="0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The remote control facility is what distinguishes a bot from a worm. A worm propagates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itself and activates itself, whereas a bot is controlled by some form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commandand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-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control (C&amp;C) server network. This contact does not need to be continuous,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but can be initiated periodically when the bot observes it has network access.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 early means of implementing the remote control facility used an IRC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server. All bots join a specific channel on this server and treat incoming messages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commands. More recent botnets tend to avoid IRC mechanisms and use covert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communication channels via protocols such as HTTP. Distributed control mechanisms,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using peer-to-peer protocols, are also used, to avoid a single point of failure.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Originally these C&amp;C servers used fixed addresses, which meant they could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 located and potentially taken over or removed by law enforcement agencies.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Some more recent malware families have used techniques such as the automatic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generation of very large numbers of server domain names that the malware will try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contact. If one server name is compromised, the attackers can setup a new server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 another name they know will be tried. To defeat this requires security analysts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reverse engineer the name generation algorithm, and to then attempt to gain control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over all of the extremely large number of possible domains. Another technique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used to hide the servers is fast-flux DNS, where the address associated with a given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server name is changed frequently, often every few minutes, to rotate over a large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number of server proxies, usually other members of the botnet. Such approaches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hinder attempts by law enforcement agencies to respond to the botnet threat.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Once a communications path is established between a control module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bots, the control module can manage the bots. In its simplest form, the control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module simply issues command to the bot that causes the bot to execute routines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are already implemented in the bot. For greater flexibility, the control module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can issue update commands that instruct the bots to download a file from some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Internet location and execute it. The bot in this latter case becomes a more general purpose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tool that can be used for multiple attacks. The control module can also collect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information gathered by the bots that the attacker can then exploit.</a:t>
            </a:r>
            <a:endParaRPr lang="en-US" sz="1100" dirty="0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8FEDF0-0128-4739-AFE3-556577D0BCA0}" type="slidenum">
              <a:rPr lang="en-AU"/>
              <a:pPr/>
              <a:t>34</a:t>
            </a:fld>
            <a:endParaRPr lang="en-A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We now consider payloads where the malware gathers data stored on the infected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system for use by the attacker. A common target is the user’s login and password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credentials to banking, gaming, and related sites, which the attacker then uses to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impersonate the user to access these sites for gain. Less commonly, the payload may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target documents or system configuration details for the purpose of reconnaissance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or espionage. These attacks target the confidentiality of this information.</a:t>
            </a:r>
          </a:p>
          <a:p>
            <a:pPr>
              <a:lnSpc>
                <a:spcPct val="80000"/>
              </a:lnSpc>
            </a:pPr>
            <a:endParaRPr lang="en-US" sz="700" b="1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700" b="1" dirty="0" smtClean="0">
                <a:latin typeface="Arial" charset="0"/>
                <a:ea typeface="ＭＳ Ｐゴシック" pitchFamily="-65" charset="-128"/>
              </a:rPr>
              <a:t>Credential Theft, </a:t>
            </a:r>
            <a:r>
              <a:rPr lang="en-US" sz="700" b="1" dirty="0" err="1" smtClean="0">
                <a:latin typeface="Arial" charset="0"/>
                <a:ea typeface="ＭＳ Ｐゴシック" pitchFamily="-65" charset="-128"/>
              </a:rPr>
              <a:t>Keyloggers</a:t>
            </a:r>
            <a:r>
              <a:rPr lang="en-US" sz="700" b="1" dirty="0" smtClean="0">
                <a:latin typeface="Arial" charset="0"/>
                <a:ea typeface="ＭＳ Ｐゴシック" pitchFamily="-65" charset="-128"/>
              </a:rPr>
              <a:t>, and Spyware</a:t>
            </a:r>
          </a:p>
          <a:p>
            <a:pPr>
              <a:lnSpc>
                <a:spcPct val="80000"/>
              </a:lnSpc>
            </a:pPr>
            <a:endParaRPr lang="en-US" sz="7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Typically, users send their login and password credentials to banking, gaming, and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related sites over encrypted communication channels (e.g., HTTPS or POP3S),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which protects them from capture by monitoring network packets. To bypass this,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an attacker can install a </a:t>
            </a:r>
            <a:r>
              <a:rPr lang="en-US" sz="700" b="1" dirty="0" err="1" smtClean="0">
                <a:latin typeface="Arial" charset="0"/>
                <a:ea typeface="ＭＳ Ｐゴシック" pitchFamily="-65" charset="-128"/>
              </a:rPr>
              <a:t>keylogger</a:t>
            </a:r>
            <a:r>
              <a:rPr lang="en-US" sz="700" b="1" dirty="0" smtClean="0">
                <a:latin typeface="Arial" charset="0"/>
                <a:ea typeface="ＭＳ Ｐゴシック" pitchFamily="-65" charset="-128"/>
              </a:rPr>
              <a:t> , which captures keystrokes on the infected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machine to allow an attacker to monitor this sensitive information. Since this would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result in the attacker receiving a copy of all text entered on the compromised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machine, </a:t>
            </a:r>
            <a:r>
              <a:rPr lang="en-US" sz="700" dirty="0" err="1" smtClean="0">
                <a:latin typeface="Arial" charset="0"/>
                <a:ea typeface="ＭＳ Ｐゴシック" pitchFamily="-65" charset="-128"/>
              </a:rPr>
              <a:t>keyloggers</a:t>
            </a:r>
            <a:r>
              <a:rPr lang="en-US" sz="700" dirty="0" smtClean="0">
                <a:latin typeface="Arial" charset="0"/>
                <a:ea typeface="ＭＳ Ｐゴシック" pitchFamily="-65" charset="-128"/>
              </a:rPr>
              <a:t> typical implement some form of filtering mechanism that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only returns information close to desired keywords (e.g., “login” or “password” or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“</a:t>
            </a:r>
            <a:r>
              <a:rPr lang="en-US" sz="700" dirty="0" err="1" smtClean="0">
                <a:latin typeface="Arial" charset="0"/>
                <a:ea typeface="ＭＳ Ｐゴシック" pitchFamily="-65" charset="-128"/>
              </a:rPr>
              <a:t>paypal.com</a:t>
            </a:r>
            <a:r>
              <a:rPr lang="en-US" sz="700" dirty="0" smtClean="0">
                <a:latin typeface="Arial" charset="0"/>
                <a:ea typeface="ＭＳ Ｐゴシック" pitchFamily="-65" charset="-128"/>
              </a:rPr>
              <a:t>”).</a:t>
            </a:r>
          </a:p>
          <a:p>
            <a:pPr>
              <a:lnSpc>
                <a:spcPct val="80000"/>
              </a:lnSpc>
            </a:pPr>
            <a:endParaRPr lang="en-US" sz="7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In response to the use of </a:t>
            </a:r>
            <a:r>
              <a:rPr lang="en-US" sz="700" dirty="0" err="1" smtClean="0">
                <a:latin typeface="Arial" charset="0"/>
                <a:ea typeface="ＭＳ Ｐゴシック" pitchFamily="-65" charset="-128"/>
              </a:rPr>
              <a:t>keyloggers</a:t>
            </a:r>
            <a:r>
              <a:rPr lang="en-US" sz="700" dirty="0" smtClean="0">
                <a:latin typeface="Arial" charset="0"/>
                <a:ea typeface="ＭＳ Ｐゴシック" pitchFamily="-65" charset="-128"/>
              </a:rPr>
              <a:t>, some banking and other sites switched to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using a graphical applet to enter critical information, such as passwords. Since these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do not use text entered via the keyboard, traditional </a:t>
            </a:r>
            <a:r>
              <a:rPr lang="en-US" sz="700" dirty="0" err="1" smtClean="0">
                <a:latin typeface="Arial" charset="0"/>
                <a:ea typeface="ＭＳ Ｐゴシック" pitchFamily="-65" charset="-128"/>
              </a:rPr>
              <a:t>keyloggers</a:t>
            </a:r>
            <a:r>
              <a:rPr lang="en-US" sz="700" dirty="0" smtClean="0">
                <a:latin typeface="Arial" charset="0"/>
                <a:ea typeface="ＭＳ Ｐゴシック" pitchFamily="-65" charset="-128"/>
              </a:rPr>
              <a:t> do not capture this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information. In response, attackers developed more general </a:t>
            </a:r>
            <a:r>
              <a:rPr lang="en-US" sz="700" b="1" dirty="0" smtClean="0">
                <a:latin typeface="Arial" charset="0"/>
                <a:ea typeface="ＭＳ Ｐゴシック" pitchFamily="-65" charset="-128"/>
              </a:rPr>
              <a:t>spyware payloads,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which subvert the compromised machine to allow monitoring of a wide range of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activity on the system. This may include monitoring the history and content of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browsing activity, redirecting certain Web page requests to fake sites controlled by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the attacker, and dynamically modifying data exchanged between the browser and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certain Web sites of interest. All of which can result in significant compromise of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the user’s personal information.</a:t>
            </a:r>
          </a:p>
          <a:p>
            <a:pPr>
              <a:lnSpc>
                <a:spcPct val="80000"/>
              </a:lnSpc>
            </a:pPr>
            <a:endParaRPr lang="en-US" sz="7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The Zeus banking Trojan, created from its </a:t>
            </a:r>
            <a:r>
              <a:rPr lang="en-US" sz="700" dirty="0" err="1" smtClean="0">
                <a:latin typeface="Arial" charset="0"/>
                <a:ea typeface="ＭＳ Ｐゴシック" pitchFamily="-65" charset="-128"/>
              </a:rPr>
              <a:t>crimeware</a:t>
            </a:r>
            <a:r>
              <a:rPr lang="en-US" sz="700" dirty="0" smtClean="0">
                <a:latin typeface="Arial" charset="0"/>
                <a:ea typeface="ＭＳ Ｐゴシック" pitchFamily="-65" charset="-128"/>
              </a:rPr>
              <a:t> toolkit, is a prominent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example of such spyware that has been widely deployed in recent years [BINS10].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It steals banking and financial credentials using both a </a:t>
            </a:r>
            <a:r>
              <a:rPr lang="en-US" sz="700" dirty="0" err="1" smtClean="0">
                <a:latin typeface="Arial" charset="0"/>
                <a:ea typeface="ＭＳ Ｐゴシック" pitchFamily="-65" charset="-128"/>
              </a:rPr>
              <a:t>keylogger</a:t>
            </a:r>
            <a:r>
              <a:rPr lang="en-US" sz="700" dirty="0" smtClean="0">
                <a:latin typeface="Arial" charset="0"/>
                <a:ea typeface="ＭＳ Ｐゴシック" pitchFamily="-65" charset="-128"/>
              </a:rPr>
              <a:t> and capturing and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possibly altering form data for certain Web sites. It is typically deployed using either</a:t>
            </a:r>
          </a:p>
          <a:p>
            <a:pPr>
              <a:lnSpc>
                <a:spcPct val="80000"/>
              </a:lnSpc>
            </a:pPr>
            <a:r>
              <a:rPr lang="en-US" sz="700" dirty="0" smtClean="0">
                <a:latin typeface="Arial" charset="0"/>
                <a:ea typeface="ＭＳ Ｐゴシック" pitchFamily="-65" charset="-128"/>
              </a:rPr>
              <a:t>spam e-mails or via a compromised Web site in a “drive-by-download.”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B00E8-443A-4840-A52B-F664395D31E8}" type="slidenum">
              <a:rPr lang="en-AU"/>
              <a:pPr/>
              <a:t>35</a:t>
            </a:fld>
            <a:endParaRPr lang="en-A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Another approach used to capture a user’s login and password credentials is to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include a URL in a spam e-mail that links to a fake Web site controlled by the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attacker, but which mimics the login page of some banking, gaming, or similar site.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This is normally included in some message suggesting that urgent action is required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by the user to authenticate their account, to prevent it being locked. If the user is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careless, and doesn’t realize that they are being conned, then following the link and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supplying the requested details will certainly result in the attackers exploiting their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account using the captured credentials.</a:t>
            </a:r>
          </a:p>
          <a:p>
            <a:pPr>
              <a:lnSpc>
                <a:spcPct val="80000"/>
              </a:lnSpc>
            </a:pPr>
            <a:endParaRPr lang="en-US" sz="9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More generally, such a spam e-mail may direct a user to a fake Web site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controlled by the attacker, or to complete some enclosed form and return to an e-mail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accessible to the attacker, which is used to gather a range of private, personal, information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on the user. Given sufficient details, the attacker can then “assume” the user’s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identity for the purpose of obtaining credit, or sensitive access to other resources.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This is known as a </a:t>
            </a:r>
            <a:r>
              <a:rPr lang="en-US" sz="900" b="1" dirty="0" smtClean="0">
                <a:latin typeface="Arial" charset="0"/>
                <a:ea typeface="ＭＳ Ｐゴシック" pitchFamily="-65" charset="-128"/>
              </a:rPr>
              <a:t>phishing attack and exploits social engineering to leverage user’s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trust by masquerading as communications from a trusted source [GOLD10].</a:t>
            </a:r>
          </a:p>
          <a:p>
            <a:pPr>
              <a:lnSpc>
                <a:spcPct val="80000"/>
              </a:lnSpc>
            </a:pPr>
            <a:endParaRPr lang="en-US" sz="9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Such general spam e-mails are typically widely distributed to very large numbers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of users, often via a botnet. While the content will not match appropriate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trusted sources for a significant fraction of the recipients, the attackers rely on it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reaching sufficient users of the named trusted source, a gullible portion of whom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will respond, for it to be profitable.</a:t>
            </a:r>
          </a:p>
          <a:p>
            <a:pPr>
              <a:lnSpc>
                <a:spcPct val="80000"/>
              </a:lnSpc>
            </a:pPr>
            <a:endParaRPr lang="en-US" sz="9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A more dangerous variant of this is the </a:t>
            </a:r>
            <a:r>
              <a:rPr lang="en-US" sz="900" b="1" dirty="0" smtClean="0">
                <a:latin typeface="Arial" charset="0"/>
                <a:ea typeface="ＭＳ Ｐゴシック" pitchFamily="-65" charset="-128"/>
              </a:rPr>
              <a:t>spear-phishing attack. This again is an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e-mail claiming to be from a trusted source. However, the recipients are carefully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researched by the attacker, and each e-mail is carefully crafted to suit its recipient specifically,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often quoting a range of information to convince them of its authenticity. This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greatly increases the likelihood of the recipient responding as desired by the attacker.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This type of attack is particularly used in industrial and other forms of espionage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by well-resourced organizations [SYMA13].</a:t>
            </a:r>
            <a:endParaRPr lang="en-US" sz="9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endParaRPr lang="en-US" sz="9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900" b="1" dirty="0" smtClean="0">
                <a:latin typeface="Arial" charset="0"/>
                <a:ea typeface="ＭＳ Ｐゴシック" pitchFamily="-65" charset="-128"/>
              </a:rPr>
              <a:t>Reconnaissance and Espionage</a:t>
            </a:r>
          </a:p>
          <a:p>
            <a:pPr>
              <a:lnSpc>
                <a:spcPct val="80000"/>
              </a:lnSpc>
            </a:pPr>
            <a:endParaRPr lang="en-US" sz="9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Credential theft and identity theft are special cases of a more general reconnaissance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payload, which aims to obtain certain types of desired information and return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this to the attacker. These special cases are certainly the most common; however,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other targets are known. Operation Aurora in 2009 used a Trojan to gain access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to and potentially modify source code repositories at a range of high tech, security,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and defense contractor companies [SYMA13]. The </a:t>
            </a:r>
            <a:r>
              <a:rPr lang="en-US" sz="900" dirty="0" err="1" smtClean="0">
                <a:latin typeface="Arial" charset="0"/>
                <a:ea typeface="ＭＳ Ｐゴシック" pitchFamily="-65" charset="-128"/>
              </a:rPr>
              <a:t>Stuxnet</a:t>
            </a:r>
            <a:r>
              <a:rPr lang="en-US" sz="900" dirty="0" smtClean="0">
                <a:latin typeface="Arial" charset="0"/>
                <a:ea typeface="ＭＳ Ｐゴシック" pitchFamily="-65" charset="-128"/>
              </a:rPr>
              <a:t> worm discovered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in 2010 included capture of hardware and software configuration details in order to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determine whether it had compromised the specific desired target systems. Early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versions of this worm returned this same information, which was then used to</a:t>
            </a:r>
          </a:p>
          <a:p>
            <a:pPr>
              <a:lnSpc>
                <a:spcPct val="80000"/>
              </a:lnSpc>
            </a:pPr>
            <a:r>
              <a:rPr lang="en-US" sz="900" dirty="0" smtClean="0">
                <a:latin typeface="Arial" charset="0"/>
                <a:ea typeface="ＭＳ Ｐゴシック" pitchFamily="-65" charset="-128"/>
              </a:rPr>
              <a:t>develop the attacks deployed in later versions [CHEN11, KUSH13].</a:t>
            </a:r>
          </a:p>
          <a:p>
            <a:pPr>
              <a:lnSpc>
                <a:spcPct val="80000"/>
              </a:lnSpc>
            </a:pPr>
            <a:endParaRPr lang="en-US" sz="90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APT attacks may result in the loss of large volumes of sensitive information,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which is sent,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exfiltrated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from the target organization, to the attackers. To detect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block such data exfiltration requires suitable “data-loss” technical countermeasures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manage either access to such information, or its transmission across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organization’s network perimeter.</a:t>
            </a:r>
            <a:endParaRPr lang="en-US" sz="900" dirty="0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89E48-221C-41CD-B383-5C58E20A453D}" type="slidenum">
              <a:rPr lang="en-AU"/>
              <a:pPr/>
              <a:t>36</a:t>
            </a:fld>
            <a:endParaRPr lang="en-A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4F85D0-8E27-4A5B-B7E9-04E353320E2B}" type="slidenum">
              <a:rPr lang="en-AU"/>
              <a:pPr/>
              <a:t>37</a:t>
            </a:fld>
            <a:endParaRPr lang="en-AU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There is considerable overlap in techniques for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dealing with viruses and worms. Once a worm is resident on a machine, anti-virus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software can be used to detect it, and possibly remove it. In addition, because worm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propagation generates considerable network activity, perimeter network activity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and usage monitoring can form the basis of a worm defense. Following [JHI07], we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list six classes of worm defense that address the network activity it may generate:</a:t>
            </a:r>
          </a:p>
          <a:p>
            <a:endParaRPr lang="en-US" b="1" smtClean="0">
              <a:latin typeface="Arial" charset="0"/>
              <a:ea typeface="ＭＳ Ｐゴシック" pitchFamily="-65" charset="-128"/>
            </a:endParaRPr>
          </a:p>
          <a:p>
            <a:r>
              <a:rPr lang="en-US" b="1" smtClean="0">
                <a:latin typeface="Arial" charset="0"/>
                <a:ea typeface="ＭＳ Ｐゴシック" pitchFamily="-65" charset="-128"/>
              </a:rPr>
              <a:t>A. Signature-based worm scan filtering: This type of approach generates a worm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signature, which is then used to prevent worm scans from entering/leaving a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network/host. Typically, this approach involves identifying suspicious flows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and generating a worm signature. This approach is vulnerable to the use of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polymorphic worms: Either the detection software misses the worm or, if it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is sufficiently sophisticated to deal with polymorphic worms, the scheme may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take a long time to react. [NEWS05] is an example of this approach.</a:t>
            </a:r>
          </a:p>
          <a:p>
            <a:endParaRPr lang="en-US" b="1" smtClean="0">
              <a:latin typeface="Arial" charset="0"/>
              <a:ea typeface="ＭＳ Ｐゴシック" pitchFamily="-65" charset="-128"/>
            </a:endParaRPr>
          </a:p>
          <a:p>
            <a:r>
              <a:rPr lang="en-US" b="1" smtClean="0">
                <a:latin typeface="Arial" charset="0"/>
                <a:ea typeface="ＭＳ Ｐゴシック" pitchFamily="-65" charset="-128"/>
              </a:rPr>
              <a:t>B. Filter-based worm containment: This approach is similar to class A but focuses on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worm content rather than a scan signature. The filter checks a message to determine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if it contains worm code. An example is Vigilante [COST05], which relies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on collaborative worm detection at end hosts. This approach can be quite effective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but requires efficient detection algorithms and rapid alert dissemination.</a:t>
            </a:r>
          </a:p>
          <a:p>
            <a:endParaRPr lang="en-US" b="1" smtClean="0">
              <a:latin typeface="Arial" charset="0"/>
              <a:ea typeface="ＭＳ Ｐゴシック" pitchFamily="-65" charset="-128"/>
            </a:endParaRPr>
          </a:p>
          <a:p>
            <a:r>
              <a:rPr lang="en-US" b="1" smtClean="0">
                <a:latin typeface="Arial" charset="0"/>
                <a:ea typeface="ＭＳ Ｐゴシック" pitchFamily="-65" charset="-128"/>
              </a:rPr>
              <a:t>C. Payload-classification-based worm containment: These network-based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techniques examine packets to see if they contain a worm. Various anomaly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detection techniques can be used, but care is needed to avoid high levels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of false positives or negatives. An example of this approach is reported in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[CHIN05], which looks for exploit code in network flows. This approach does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not generate signatures based on byte patterns but rather looks for control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and data flow structures that suggest an exploit.</a:t>
            </a:r>
          </a:p>
          <a:p>
            <a:endParaRPr lang="en-US" b="1" smtClean="0">
              <a:latin typeface="Arial" charset="0"/>
              <a:ea typeface="ＭＳ Ｐゴシック" pitchFamily="-65" charset="-128"/>
            </a:endParaRPr>
          </a:p>
          <a:p>
            <a:r>
              <a:rPr lang="en-US" b="1" smtClean="0">
                <a:latin typeface="Arial" charset="0"/>
                <a:ea typeface="ＭＳ Ｐゴシック" pitchFamily="-65" charset="-128"/>
              </a:rPr>
              <a:t>D. Threshold random walk (TRW) scan detection: TRW exploits randomness in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picking destinations to connect to as a way of detecting if a scanner is in operation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[JUNG04]. TRW is suitable for deployment in high-speed, low-cost network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devices. It is effective against the common behavior seen in worm scans.</a:t>
            </a:r>
          </a:p>
          <a:p>
            <a:endParaRPr lang="en-US" b="1" smtClean="0">
              <a:latin typeface="Arial" charset="0"/>
              <a:ea typeface="ＭＳ Ｐゴシック" pitchFamily="-65" charset="-128"/>
            </a:endParaRPr>
          </a:p>
          <a:p>
            <a:r>
              <a:rPr lang="en-US" b="1" smtClean="0">
                <a:latin typeface="Arial" charset="0"/>
                <a:ea typeface="ＭＳ Ｐゴシック" pitchFamily="-65" charset="-128"/>
              </a:rPr>
              <a:t>E. Rate limiting: This class limits the rate of scanlike traffic from an infected host.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Various strategies can be used, including limiting the number of new machines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a host can connect to in a window of time, detecting a high connection failure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rate, and limiting the number of unique IP addresses a host can scan in a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window of time. [CHEN04] is an example. This class of countermeasures may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introduce longer delays for normal traffic. This class is also not suited for slow,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stealthy worms that spread slowly to avoid detection based on activity level.</a:t>
            </a:r>
          </a:p>
          <a:p>
            <a:endParaRPr lang="en-US" b="1" smtClean="0">
              <a:latin typeface="Arial" charset="0"/>
              <a:ea typeface="ＭＳ Ｐゴシック" pitchFamily="-65" charset="-128"/>
            </a:endParaRPr>
          </a:p>
          <a:p>
            <a:r>
              <a:rPr lang="en-US" b="1" smtClean="0">
                <a:latin typeface="Arial" charset="0"/>
                <a:ea typeface="ＭＳ Ｐゴシック" pitchFamily="-65" charset="-128"/>
              </a:rPr>
              <a:t>F. Rate halting: This approach immediately blocks outgoing traffic when a threshold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is exceeded either in outgoing connection rate or in diversity of connection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attempts [JHI07]. The approach must include measures to quickly unblock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mistakenly blocked hosts in a transparent way. Rate halting can integrate with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a signature- or filter-based approach so that once a signature or filter is generated,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every blocked host can be unblocked. Rate halting appears to offer a very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effective countermeasure. As with rate limiting, rate halting techniques are not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suitable for slow, stealthy worms.</a:t>
            </a:r>
            <a:endParaRPr lang="en-US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The final category of payload we discuss concerns techniques used by malware to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hide its presence on the infected system, and to provide covert access to that system.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This type of payload also attacks the integrity of the infected system.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Backdoor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A backdoor , also known as a trapdoor , is a secret entry point into a program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that allows someone who is aware of the backdoor to gain access without going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through the usual security access procedures. Programmers have used backdoors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legitimately for many years to debug and test programs; such a backdoor is called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a maintenance hook . This usually is done when the programmer is developing an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application that has an authentication procedure, or a long setup, requiring the user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to enter many different values to run the application. To debug the program, the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developer may wish to gain special privileges or to avoid all the necessary setup and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authentication. The programmer may also want to ensure that there is a method of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activating the program should something be wrong with the authentication procedure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that is being built into the application. The backdoor is code that recognizes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some special sequence of input or is triggered by being run from a certain user ID or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by an unlikely sequence of events.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Backdoors become threats when unscrupulous programmers use them to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gain unauthorized access. The backdoor was the basic idea for the vulnerability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portrayed in the movie </a:t>
            </a:r>
            <a:r>
              <a:rPr lang="en-US" sz="1100" b="0" i="1" dirty="0" smtClean="0">
                <a:latin typeface="Arial" charset="0"/>
                <a:ea typeface="ＭＳ Ｐゴシック" pitchFamily="-65" charset="-128"/>
              </a:rPr>
              <a:t>War Games . Another example is that during the development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of </a:t>
            </a:r>
            <a:r>
              <a:rPr lang="en-US" sz="1100" b="0" dirty="0" err="1" smtClean="0">
                <a:latin typeface="Arial" charset="0"/>
                <a:ea typeface="ＭＳ Ｐゴシック" pitchFamily="-65" charset="-128"/>
              </a:rPr>
              <a:t>Multics</a:t>
            </a: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, penetration tests were conducted by an Air Force “tiger team”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(simulating adversaries). One tactic employed was to send a bogus operating system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update to a site running </a:t>
            </a:r>
            <a:r>
              <a:rPr lang="en-US" sz="1100" b="0" dirty="0" err="1" smtClean="0">
                <a:latin typeface="Arial" charset="0"/>
                <a:ea typeface="ＭＳ Ｐゴシック" pitchFamily="-65" charset="-128"/>
              </a:rPr>
              <a:t>Multics</a:t>
            </a: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. The update contained a Trojan horse that could be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activated by a backdoor and that allowed the tiger team to gain access. The threat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was so well implemented that the </a:t>
            </a:r>
            <a:r>
              <a:rPr lang="en-US" sz="1100" b="0" dirty="0" err="1" smtClean="0">
                <a:latin typeface="Arial" charset="0"/>
                <a:ea typeface="ＭＳ Ｐゴシック" pitchFamily="-65" charset="-128"/>
              </a:rPr>
              <a:t>Multics</a:t>
            </a:r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 developers could not find it, even after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they were informed of its presence [ENGE80].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In more recent times, a backdoor is usually implemented as a network service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listening on some non-standard port that the attacker can connect to and issue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commands through to be run on the compromised system.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It is difficult to implement operating system controls for backdoors in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applications. Security measures must focus on the program development and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software update activities, and on programs that wish to offer a network service.</a:t>
            </a: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48BF5D-C960-4AE8-B338-8921E465EAEC}" type="slidenum">
              <a:rPr lang="en-AU"/>
              <a:pPr/>
              <a:t>38</a:t>
            </a:fld>
            <a:endParaRPr lang="en-A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E35ED1-D109-4F03-A4A8-BF5B342C4B68}" type="slidenum">
              <a:rPr lang="en-AU"/>
              <a:pPr/>
              <a:t>39</a:t>
            </a:fld>
            <a:endParaRPr lang="en-AU"/>
          </a:p>
        </p:txBody>
      </p:sp>
      <p:sp>
        <p:nvSpPr>
          <p:cNvPr id="798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A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is a set of programs installed on a system to maintain covert access to that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system with administrator (or root) privileges, while hiding evidence of its presence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to the greatest extent possible. This provides access to all the functions and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services of the operating system. The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alters the host’s standard functionality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in a malicious and stealthy way. With root access, an attacker has complete control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of the system and can add or change programs and files, monitor processes, send and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receive network traffic, and get backdoor access on demand.</a:t>
            </a:r>
          </a:p>
          <a:p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A rootkit can make many changes to a system to hide its existence, making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it difficult for the user to determine that the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is present and to identify what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changes have been made. In essence, a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hides by subverting the mechanisms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that monitor and report on the processes, files, and registries on a computer.</a:t>
            </a:r>
            <a:endParaRPr lang="en-US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The terminology in this area presents problems because of a lack of universal agreement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on all of the terms and because some of the categories overlap. Table 6.1 is a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useful guide to some of the terms in use.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04FC2A-5826-4C2F-BB27-3AEA69C3C42B}" type="slidenum">
              <a:rPr lang="en-AU"/>
              <a:pPr/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A </a:t>
            </a:r>
            <a:r>
              <a:rPr lang="en-US" sz="600" b="0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 can be classified using the following characteristics:</a:t>
            </a:r>
          </a:p>
          <a:p>
            <a:pPr>
              <a:lnSpc>
                <a:spcPct val="80000"/>
              </a:lnSpc>
            </a:pPr>
            <a:endParaRPr lang="en-US" sz="600" b="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• Persistent: Activates each time the system boots. The </a:t>
            </a:r>
            <a:r>
              <a:rPr lang="en-US" sz="600" b="0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 must store code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in a persistent store, such as the registry or file system, and configure a method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by which the code executes without user intervention. This means it is easier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to detect, as the copy in persistent storage can potentially be scanned.</a:t>
            </a:r>
          </a:p>
          <a:p>
            <a:pPr>
              <a:lnSpc>
                <a:spcPct val="80000"/>
              </a:lnSpc>
            </a:pPr>
            <a:endParaRPr lang="en-US" sz="600" b="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• Memory based: Has no persistent code and therefore cannot survive a reboot.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However, because it is only in memory, it can be harder to detect.</a:t>
            </a:r>
          </a:p>
          <a:p>
            <a:pPr>
              <a:lnSpc>
                <a:spcPct val="80000"/>
              </a:lnSpc>
            </a:pPr>
            <a:endParaRPr lang="en-US" sz="600" b="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• User mode: Intercepts calls to APIs (application program interfaces) and modifies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returned results. For example, when an application performs a directory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listing, the return results don’t include entries identifying the files associated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with the </a:t>
            </a:r>
            <a:r>
              <a:rPr lang="en-US" sz="600" b="0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.</a:t>
            </a:r>
          </a:p>
          <a:p>
            <a:pPr>
              <a:lnSpc>
                <a:spcPct val="80000"/>
              </a:lnSpc>
            </a:pPr>
            <a:endParaRPr lang="en-US" sz="600" b="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• Kernel mode: Can intercept calls to native APIs in kernel mode. The </a:t>
            </a:r>
            <a:r>
              <a:rPr lang="en-US" sz="600" b="0" dirty="0" err="1" smtClean="0">
                <a:latin typeface="Arial" charset="0"/>
                <a:ea typeface="ＭＳ Ｐゴシック" pitchFamily="-65" charset="-128"/>
              </a:rPr>
              <a:t>rootkit</a:t>
            </a:r>
            <a:endParaRPr lang="en-US" sz="600" b="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can also hide the presence of a malware process by removing it from the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kernel’s list of active processes.</a:t>
            </a:r>
          </a:p>
          <a:p>
            <a:pPr>
              <a:lnSpc>
                <a:spcPct val="80000"/>
              </a:lnSpc>
            </a:pPr>
            <a:endParaRPr lang="en-US" sz="600" b="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• Virtual machine based: This type of </a:t>
            </a:r>
            <a:r>
              <a:rPr lang="en-US" sz="600" b="0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 installs a lightweight virtual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machine monitor, and then runs the operating system in a virtual machine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above it. The </a:t>
            </a:r>
            <a:r>
              <a:rPr lang="en-US" sz="600" b="0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 can then transparently intercept and modify states and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events occurring in the virtualized system.</a:t>
            </a:r>
          </a:p>
          <a:p>
            <a:pPr>
              <a:lnSpc>
                <a:spcPct val="80000"/>
              </a:lnSpc>
            </a:pPr>
            <a:endParaRPr lang="en-US" sz="600" b="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• External mode: The malware is located outside the normal operation mode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of the targeted system, in BIOS or system management mode, where it can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directly access hardware.</a:t>
            </a:r>
          </a:p>
          <a:p>
            <a:pPr>
              <a:lnSpc>
                <a:spcPct val="80000"/>
              </a:lnSpc>
            </a:pPr>
            <a:endParaRPr lang="en-US" sz="600" b="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This classification shows a continuing arms race between </a:t>
            </a:r>
            <a:r>
              <a:rPr lang="en-US" sz="600" b="0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 authors, who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exploit ever more stealthy mechanisms to hide their code, and those who develop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mechanisms to harden systems against such subversion, or to detect when it has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occurred. Much of this advance is associated with finding “layer-below” forms of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attack. The early </a:t>
            </a:r>
            <a:r>
              <a:rPr lang="en-US" sz="600" b="0" dirty="0" err="1" smtClean="0">
                <a:latin typeface="Arial" charset="0"/>
                <a:ea typeface="ＭＳ Ｐゴシック" pitchFamily="-65" charset="-128"/>
              </a:rPr>
              <a:t>rootkits</a:t>
            </a: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 worked in user mode, modifying utility programs and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libraries in order to hide their presence. The changes they made could be detected</a:t>
            </a:r>
          </a:p>
          <a:p>
            <a:pPr>
              <a:lnSpc>
                <a:spcPct val="80000"/>
              </a:lnSpc>
            </a:pP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by code in the kernel, as this operated in the layer below the user. Later-generation</a:t>
            </a:r>
          </a:p>
          <a:p>
            <a:pPr>
              <a:lnSpc>
                <a:spcPct val="80000"/>
              </a:lnSpc>
            </a:pPr>
            <a:r>
              <a:rPr lang="en-US" sz="600" b="0" dirty="0" err="1" smtClean="0">
                <a:latin typeface="Arial" charset="0"/>
                <a:ea typeface="ＭＳ Ｐゴシック" pitchFamily="-65" charset="-128"/>
              </a:rPr>
              <a:t>rootkits</a:t>
            </a:r>
            <a:r>
              <a:rPr lang="en-US" sz="600" b="0" dirty="0" smtClean="0">
                <a:latin typeface="Arial" charset="0"/>
                <a:ea typeface="ＭＳ Ｐゴシック" pitchFamily="-65" charset="-128"/>
              </a:rPr>
              <a:t> used more stealthy techniques, as we discuss next.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D0395C-B016-40E2-B37C-ED63B6628E9C}" type="slidenum">
              <a:rPr lang="en-AU"/>
              <a:pPr/>
              <a:t>40</a:t>
            </a:fld>
            <a:endParaRPr lang="en-A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A83727-7B6E-4BAE-B28A-09967306190E}" type="slidenum">
              <a:rPr lang="en-AU"/>
              <a:pPr/>
              <a:t>41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The next generation of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rootkits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moved down a layer, making changes inside the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kernel and co-existing with the operating systems code, in order to make their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detection much harder. Any “anti-virus” program would now be subject to the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same “low-level” modifications that the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uses to hide its presence. However,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methods were developed to detect these changes.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Programs operating at the user level interact with the kernel through system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calls. Thus, system calls are a primary target of kernel-level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rootkits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to achieve concealment.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As an example of how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rootkits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operate, we look at the implementation of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system calls in Linux. In Linux, each system call is assigned a unique </a:t>
            </a:r>
            <a:r>
              <a:rPr lang="en-US" b="0" i="1" dirty="0" err="1" smtClean="0">
                <a:latin typeface="Arial" charset="0"/>
                <a:ea typeface="ＭＳ Ｐゴシック" pitchFamily="-65" charset="-128"/>
              </a:rPr>
              <a:t>syscall</a:t>
            </a:r>
            <a:r>
              <a:rPr lang="en-US" b="0" i="1" dirty="0" smtClean="0">
                <a:latin typeface="Arial" charset="0"/>
                <a:ea typeface="ＭＳ Ｐゴシック" pitchFamily="-65" charset="-128"/>
              </a:rPr>
              <a:t> number .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When a user-mode process executes a system call, the process refers to the system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call by this number. The kernel maintains a system call table with one entry per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system call routine; each entry contains a pointer to the corresponding routine. The</a:t>
            </a:r>
          </a:p>
          <a:p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syscall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number serves as an index into the system call table.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[LEVI06] lists three techniques that can be used to change system calls: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• Modify the system call table: The attacker modifies selected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syscall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addresses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stored in the system call table. This enables the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to direct a system call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away from the legitimate routine to the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rootkit’s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replacement. Figure 6.5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shows how the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knark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</a:t>
            </a:r>
            <a:r>
              <a:rPr lang="en-US" b="0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b="0" dirty="0" smtClean="0">
                <a:latin typeface="Arial" charset="0"/>
                <a:ea typeface="ＭＳ Ｐゴシック" pitchFamily="-65" charset="-128"/>
              </a:rPr>
              <a:t> achieves this.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Modify system call table targets: The attacker overwrites selected legitimate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system call routines with malicious code. The system call table is not changed.</a:t>
            </a:r>
          </a:p>
          <a:p>
            <a:endParaRPr lang="en-US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• Redirect the system call table: The attacker redirects references to the entire</a:t>
            </a:r>
          </a:p>
          <a:p>
            <a:r>
              <a:rPr lang="en-US" b="0" dirty="0" smtClean="0">
                <a:latin typeface="Arial" charset="0"/>
                <a:ea typeface="ＭＳ Ｐゴシック" pitchFamily="-65" charset="-128"/>
              </a:rPr>
              <a:t>system call table to a new table in a new kernel memory location.</a:t>
            </a:r>
            <a:endParaRPr lang="en-US" b="0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The ideal solution to the threat of malware is prevention: Do not allow malware to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get into the system in the first place, or block the ability of it to modify the system.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This goal is, in general, nearly impossible to achieve, although taking suitable countermeasures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to harden systems and users in preventing infection can significantly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reduce the number of successful malware attacks. [SOUP13] suggests there are four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main elements of prevention: policy, awareness, vulnerability mitigation, and threat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mitigation. Having a suitable policy to address malware prevention provides a basis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for implementing appropriate preventative countermeasures.</a:t>
            </a:r>
          </a:p>
          <a:p>
            <a:pPr>
              <a:lnSpc>
                <a:spcPct val="80000"/>
              </a:lnSpc>
            </a:pPr>
            <a:endParaRPr lang="en-US" sz="3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One of the first countermeasures that should be employed is to ensure all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systems are as current as possible, with all patches applied, in order to reduce the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number of vulnerabilities that might be exploited on the system. The next is to set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appropriate access controls on the applications and data stored on the system, to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reduce the number of files that any user can access, and hence potentially infect or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corrupt, as a result of them executing some malware code. These measures directly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target the key propagation mechanisms used by worms, viruses, and some </a:t>
            </a:r>
            <a:r>
              <a:rPr lang="en-US" sz="300" dirty="0" err="1" smtClean="0">
                <a:latin typeface="Arial" charset="0"/>
                <a:ea typeface="ＭＳ Ｐゴシック" pitchFamily="-65" charset="-128"/>
              </a:rPr>
              <a:t>trojans</a:t>
            </a:r>
            <a:r>
              <a:rPr lang="en-US" sz="300" dirty="0" smtClean="0">
                <a:latin typeface="Arial" charset="0"/>
                <a:ea typeface="ＭＳ Ｐゴシック" pitchFamily="-65" charset="-128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We discuss them further in Chapter 12 when we discuss hardening operating systems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and applications.</a:t>
            </a:r>
          </a:p>
          <a:p>
            <a:pPr>
              <a:lnSpc>
                <a:spcPct val="80000"/>
              </a:lnSpc>
            </a:pPr>
            <a:endParaRPr lang="en-US" sz="3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The third common propagation mechanism, which targets users in a social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engineering attack, can be countered using appropriate user awareness and training.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This aims to equip users to be more aware of these attacks, and less likely to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take actions that result in their compromise. [SOUP13] provides examples of suitable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awareness issues. We return to this topic in Chapter 17 .</a:t>
            </a:r>
          </a:p>
          <a:p>
            <a:pPr>
              <a:lnSpc>
                <a:spcPct val="80000"/>
              </a:lnSpc>
            </a:pPr>
            <a:endParaRPr lang="en-US" sz="3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If prevention fails, then technical mechanisms can be used to support the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following threat mitigation options:</a:t>
            </a:r>
          </a:p>
          <a:p>
            <a:pPr>
              <a:lnSpc>
                <a:spcPct val="80000"/>
              </a:lnSpc>
            </a:pPr>
            <a:endParaRPr lang="en-US" sz="3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300" b="1" dirty="0" smtClean="0">
                <a:latin typeface="Arial" charset="0"/>
                <a:ea typeface="ＭＳ Ｐゴシック" pitchFamily="-65" charset="-128"/>
              </a:rPr>
              <a:t>Detection: Once the infection has occurred, determine that it has occurred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and locate the malware.</a:t>
            </a:r>
          </a:p>
          <a:p>
            <a:pPr>
              <a:lnSpc>
                <a:spcPct val="80000"/>
              </a:lnSpc>
            </a:pPr>
            <a:endParaRPr lang="en-US" sz="3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300" b="1" dirty="0" smtClean="0">
                <a:latin typeface="Arial" charset="0"/>
                <a:ea typeface="ＭＳ Ｐゴシック" pitchFamily="-65" charset="-128"/>
              </a:rPr>
              <a:t>Identification: Once detection has been achieved, identify the specific malware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that has infected the system.</a:t>
            </a:r>
          </a:p>
          <a:p>
            <a:pPr>
              <a:lnSpc>
                <a:spcPct val="80000"/>
              </a:lnSpc>
            </a:pPr>
            <a:endParaRPr lang="en-US" sz="3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300" b="1" dirty="0" smtClean="0">
                <a:latin typeface="Arial" charset="0"/>
                <a:ea typeface="ＭＳ Ｐゴシック" pitchFamily="-65" charset="-128"/>
              </a:rPr>
              <a:t>Removal: Once the specific malware has been identified, remove all traces of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malware virus from all infected systems so that it cannot spread further.</a:t>
            </a:r>
          </a:p>
          <a:p>
            <a:pPr>
              <a:lnSpc>
                <a:spcPct val="80000"/>
              </a:lnSpc>
            </a:pPr>
            <a:endParaRPr lang="en-US" sz="3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If detection succeeds but either identification or removal is not possible, then the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alternative is to discard any infected or malicious files and reload a clean backup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version. In the case of some particularly nasty infections, this may require a complete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wipe of all storage, and rebuild of the infected system from known clean media.</a:t>
            </a:r>
          </a:p>
          <a:p>
            <a:pPr>
              <a:lnSpc>
                <a:spcPct val="80000"/>
              </a:lnSpc>
            </a:pPr>
            <a:endParaRPr lang="en-US" sz="3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To begin, let us consider some requirements for effective malware countermeasures:</a:t>
            </a:r>
          </a:p>
          <a:p>
            <a:pPr>
              <a:lnSpc>
                <a:spcPct val="80000"/>
              </a:lnSpc>
            </a:pPr>
            <a:endParaRPr lang="en-US" sz="3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300" b="1" dirty="0" smtClean="0">
                <a:latin typeface="Arial" charset="0"/>
                <a:ea typeface="ＭＳ Ｐゴシック" pitchFamily="-65" charset="-128"/>
              </a:rPr>
              <a:t>Generality: The approach taken should be able to handle a wide variety of attacks.</a:t>
            </a:r>
          </a:p>
          <a:p>
            <a:pPr>
              <a:lnSpc>
                <a:spcPct val="80000"/>
              </a:lnSpc>
            </a:pPr>
            <a:endParaRPr lang="en-US" sz="3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300" b="1" dirty="0" smtClean="0">
                <a:latin typeface="Arial" charset="0"/>
                <a:ea typeface="ＭＳ Ｐゴシック" pitchFamily="-65" charset="-128"/>
              </a:rPr>
              <a:t>Timeliness: The approach should respond quickly so as to limit the number of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infected programs or systems and the consequent activity.</a:t>
            </a:r>
          </a:p>
          <a:p>
            <a:pPr>
              <a:lnSpc>
                <a:spcPct val="80000"/>
              </a:lnSpc>
            </a:pPr>
            <a:endParaRPr lang="en-US" sz="3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300" b="1" dirty="0" smtClean="0">
                <a:latin typeface="Arial" charset="0"/>
                <a:ea typeface="ＭＳ Ｐゴシック" pitchFamily="-65" charset="-128"/>
              </a:rPr>
              <a:t>Resiliency: The approach should be resistant to evasion techniques employed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by attackers to hide the presence of their malware.</a:t>
            </a:r>
          </a:p>
          <a:p>
            <a:pPr>
              <a:lnSpc>
                <a:spcPct val="80000"/>
              </a:lnSpc>
            </a:pPr>
            <a:endParaRPr lang="en-US" sz="3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300" b="1" dirty="0" smtClean="0">
                <a:latin typeface="Arial" charset="0"/>
                <a:ea typeface="ＭＳ Ｐゴシック" pitchFamily="-65" charset="-128"/>
              </a:rPr>
              <a:t>Minimal denial-of-service costs: The approach should result in minimal reduction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in capacity or service due to the actions of the countermeasure software,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and should not significantly disrupt normal operation.</a:t>
            </a:r>
          </a:p>
          <a:p>
            <a:pPr>
              <a:lnSpc>
                <a:spcPct val="80000"/>
              </a:lnSpc>
            </a:pPr>
            <a:endParaRPr lang="en-US" sz="3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300" b="1" dirty="0" smtClean="0">
                <a:latin typeface="Arial" charset="0"/>
                <a:ea typeface="ＭＳ Ｐゴシック" pitchFamily="-65" charset="-128"/>
              </a:rPr>
              <a:t>Transparency: The countermeasure software and devices should not require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modification to existing (legacy) </a:t>
            </a:r>
            <a:r>
              <a:rPr lang="en-US" sz="300" dirty="0" err="1" smtClean="0">
                <a:latin typeface="Arial" charset="0"/>
                <a:ea typeface="ＭＳ Ｐゴシック" pitchFamily="-65" charset="-128"/>
              </a:rPr>
              <a:t>OSs</a:t>
            </a:r>
            <a:r>
              <a:rPr lang="en-US" sz="300" dirty="0" smtClean="0">
                <a:latin typeface="Arial" charset="0"/>
                <a:ea typeface="ＭＳ Ｐゴシック" pitchFamily="-65" charset="-128"/>
              </a:rPr>
              <a:t>, application software, and hardware.</a:t>
            </a:r>
          </a:p>
          <a:p>
            <a:pPr>
              <a:lnSpc>
                <a:spcPct val="80000"/>
              </a:lnSpc>
            </a:pPr>
            <a:endParaRPr lang="en-US" sz="3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300" b="1" dirty="0" smtClean="0">
                <a:latin typeface="Arial" charset="0"/>
                <a:ea typeface="ＭＳ Ｐゴシック" pitchFamily="-65" charset="-128"/>
              </a:rPr>
              <a:t>Global and local coverage: The approach should be able to deal with attack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sources both from outside and inside the enterprise network.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Achieving all these requirements often requires the use of multiple approaches.</a:t>
            </a:r>
          </a:p>
          <a:p>
            <a:pPr>
              <a:lnSpc>
                <a:spcPct val="80000"/>
              </a:lnSpc>
            </a:pPr>
            <a:endParaRPr lang="en-US" sz="3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Detection of the presence of malware can occur in a number of locations. It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may occur on the infected system, where some host-based “anti-virus” program is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running, monitoring data imported into the system, and the execution and behavior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of programs running on the system. Or, it may take place as part of the perimeter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security mechanisms used in an organization’s firewall and intrusion detection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systems (IDS). Lastly, detection may use distributed mechanisms that gather data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from both host-based and perimeter sensors, potentially over a large number of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networks and organizations, in order to obtain the largest scale view of the movement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of malware. We now consider each of these approaches in more detail.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27E824-F892-40CE-AB56-248E9936AD89}" type="slidenum">
              <a:rPr lang="en-AU"/>
              <a:pPr/>
              <a:t>42</a:t>
            </a:fld>
            <a:endParaRPr lang="en-A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The first location where anti-virus software is used is on each end system. This gives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software the maximum access to information on not only the behavior of the malware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it interacts with the targeted system, but also the smallest overall view of malware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activity. The use of anti-virus software on personal computers is now widespread,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part caused by the explosive growth in malware volume and activity. This software can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 regarded as a form of host-based intrusion detection system, which we discuss more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generally in Section 8.4. Advances in virus and other malware technology, and in antivirus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technology and other countermeasures, go hand in hand. Early malware used relatively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simple and easily detected code, and hence could be identified and purged with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relatively simple anti-virus software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packages. As the malware arms race has evolved,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both the malware code and, necessarily,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anti-virus software have grown more complex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sophisticated.</a:t>
            </a:r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[STEP93] identifies four generations of anti-virus software: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• First generation: simple scanners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• Second generation: heuristic scanners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Third generation: activity traps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• Fourth generation: full-featured protection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A first-generation scanner requires a malware signature to identify the malware.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The signature may contain “wildcards” but matches essentially the same structure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and bit pattern in all copies of the malware. Such signature-specific scanners are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limited to the detection of known malware. Another type of first-generation scanner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maintains a record of the length of programs and looks for changes in length as a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result of virus infection.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A second-generation scanner does not rely on a specific signature. Rather, the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scanner uses heuristic rules to search for probable malware instances. One class of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such scanners looks for fragments of code that are often associated with malware.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For example, a scanner may look for the beginning of an encryption loop used in a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polymorphic virus and discover the encryption key. Once the key is discovered, the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scanner can decrypt the malware to identify it, then remove the infection and return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the program to service.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Another second-generation approach is integrity checking. A checksum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can be appended to each program. If malware alters or replaces some program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without changing the checksum, then an integrity check will catch this change.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To counter malware that is sophisticated enough to change the checksum when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it alters a program, an encrypted hash function can be used. The encryption key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is stored separately from the program so that the malware cannot generate a new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hash code and encrypt that. By using a hash function rather than a simpler checksum,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the malware is prevented from adjusting the program to produce the same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hash code as before. If a protected list of programs in trusted locations is kept, this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approach can also detect attempts to replace or install rogue code or programs in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these locations.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Third-generation programs are memory-resident programs that identify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malware by its actions rather than its structure in an infected program. Such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programs have the advantage that it is not necessary to develop signatures and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heuristics for a wide array of malware. Rather, it is necessary only to identify the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small set of actions that indicate malicious activity is being attempted and then to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intervene.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Fourth-generation products are packages consisting of a variety of anti-virus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techniques used in conjunction. These include scanning and activity trap components.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In addition, such a package includes access control capability, which limits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the ability of malware to penetrate a system and then limits the ability of a malware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to update files in order to propagate.</a:t>
            </a:r>
          </a:p>
          <a:p>
            <a:endParaRPr lang="en-US" sz="1100" b="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The arms race continues. With fourth-generation packages, a more comprehensive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defense strategy is employed, broadening the scope of defense to more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general-purpose computer security measures. These include more sophisticated</a:t>
            </a:r>
          </a:p>
          <a:p>
            <a:r>
              <a:rPr lang="en-US" sz="1100" b="0" dirty="0" smtClean="0">
                <a:latin typeface="Arial" charset="0"/>
                <a:ea typeface="ＭＳ Ｐゴシック" pitchFamily="-65" charset="-128"/>
              </a:rPr>
              <a:t>anti-virus approaches. We now highlight two of the most important.</a:t>
            </a: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9F400A-35DC-4E15-8C16-3E59653D853E}" type="slidenum">
              <a:rPr lang="en-AU"/>
              <a:pPr/>
              <a:t>43</a:t>
            </a:fld>
            <a:endParaRPr lang="en-A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Generic decryption (GD) technology enables the antivirus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program to easily detect even the most complex polymorphic viruses and other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malware, while maintaining fast scanning speeds [NACH97]. Recall that when a file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containing a polymorphic virus is executed, the virus must decrypt itself to activate. In order to detect such a structure, executable files are run through a GD scanner,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which contains the following elements:</a:t>
            </a:r>
          </a:p>
          <a:p>
            <a:pPr>
              <a:lnSpc>
                <a:spcPct val="80000"/>
              </a:lnSpc>
            </a:pPr>
            <a:endParaRPr lang="en-US" sz="8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800" b="1" dirty="0" smtClean="0">
                <a:latin typeface="Arial" charset="0"/>
                <a:ea typeface="ＭＳ Ｐゴシック" pitchFamily="-65" charset="-128"/>
              </a:rPr>
              <a:t>CPU emulator: A software-based virtual computer. Instructions in an executable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file are interpreted by the emulator rather than executed on the underlying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processor. The emulator includes software versions of all registers and other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processor hardware, so that the underlying processor is unaffected by programs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interpreted on the emulator.</a:t>
            </a:r>
          </a:p>
          <a:p>
            <a:pPr>
              <a:lnSpc>
                <a:spcPct val="80000"/>
              </a:lnSpc>
            </a:pPr>
            <a:endParaRPr lang="en-US" sz="8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800" b="1" dirty="0" smtClean="0">
                <a:latin typeface="Arial" charset="0"/>
                <a:ea typeface="ＭＳ Ｐゴシック" pitchFamily="-65" charset="-128"/>
              </a:rPr>
              <a:t>Virus signature scanner: A module that scans the target code looking for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known malware signatures.</a:t>
            </a:r>
          </a:p>
          <a:p>
            <a:pPr>
              <a:lnSpc>
                <a:spcPct val="80000"/>
              </a:lnSpc>
            </a:pPr>
            <a:endParaRPr lang="en-US" sz="8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800" b="1" dirty="0" smtClean="0">
                <a:latin typeface="Arial" charset="0"/>
                <a:ea typeface="ＭＳ Ｐゴシック" pitchFamily="-65" charset="-128"/>
              </a:rPr>
              <a:t>Emulation control module: Controls the execution of the target code.</a:t>
            </a:r>
          </a:p>
          <a:p>
            <a:pPr>
              <a:lnSpc>
                <a:spcPct val="80000"/>
              </a:lnSpc>
            </a:pPr>
            <a:endParaRPr lang="en-US" sz="8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At the start of each simulation, the emulator begins interpreting instructions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in the target code, one at a time. Thus, if the code includes a decryption routine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that decrypts and hence exposes the malware, that code is interpreted. In effect, the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malware does the work for the anti-virus program by exposing itself. Periodically,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the control module interrupts interpretation to scan the target code for malware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signatures.</a:t>
            </a:r>
          </a:p>
          <a:p>
            <a:pPr>
              <a:lnSpc>
                <a:spcPct val="80000"/>
              </a:lnSpc>
            </a:pPr>
            <a:endParaRPr lang="en-US" sz="8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During interpretation, the target code can cause no damage to the actual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personal computer environment, because it is being interpreted in a completely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controlled environment.</a:t>
            </a:r>
          </a:p>
          <a:p>
            <a:pPr>
              <a:lnSpc>
                <a:spcPct val="80000"/>
              </a:lnSpc>
            </a:pPr>
            <a:endParaRPr lang="en-US" sz="8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The most difficult design issue with a GD scanner is to determine how long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to run each interpretation. Typically, malware elements are activated soon after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a program begins executing, but this need not be the case. The longer the scanner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emulates a particular program, the more likely it is to catch any hidden malware.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However, the anti-virus program can take up only a limited amount of time and</a:t>
            </a:r>
          </a:p>
          <a:p>
            <a:pPr>
              <a:lnSpc>
                <a:spcPct val="80000"/>
              </a:lnSpc>
            </a:pPr>
            <a:r>
              <a:rPr lang="en-US" sz="800" dirty="0" smtClean="0">
                <a:latin typeface="Arial" charset="0"/>
                <a:ea typeface="ＭＳ Ｐゴシック" pitchFamily="-65" charset="-128"/>
              </a:rPr>
              <a:t>resources before users complain of degraded system performance.</a:t>
            </a:r>
          </a:p>
          <a:p>
            <a:pPr>
              <a:lnSpc>
                <a:spcPct val="80000"/>
              </a:lnSpc>
            </a:pPr>
            <a:endParaRPr lang="en-US" sz="800" dirty="0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E2E55-CBA1-45EB-A939-FAA76905B61A}" type="slidenum">
              <a:rPr lang="en-AU"/>
              <a:pPr/>
              <a:t>44</a:t>
            </a:fld>
            <a:endParaRPr lang="en-A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Unlike heuristics or fingerprint based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scanners, behavior-blocking software integrates with the operating system of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a host computer and monitors program behavior in real time for malicious actions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[CONR02, NACH02]. The behavior blocking software then blocks potentially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malicious actions before they have a chance to affect the system. Monitored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behaviors can include</a:t>
            </a:r>
          </a:p>
          <a:p>
            <a:endParaRPr lang="en-US" sz="110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• Attempts to open, view, delete, and/or modify files;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• Attempts to format disk drives and other unrecoverable disk operations;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• Modifications to the logic of executable files or macros;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• Modification of critical system settings, such as start-up settings;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• Scripting of e-mail and instant messaging clients to send executable content; and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• Initiation of network communications.</a:t>
            </a:r>
          </a:p>
          <a:p>
            <a:endParaRPr lang="en-US" sz="110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Because a behavior blocker can block suspicious software in real time, it has an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advantage over such established anti-virus detection techniques as fingerprinting or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heuristics. There are literally trillions of different ways to obfuscate and rearrange the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instructions of a virus or worm, many of which will evade detection by a fingerprint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scanner or heuristic. But eventually, malicious code must make a well-defined request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to the operating system. Given that the behavior blocker can intercept all such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requests, it can identify and block malicious actions regardless of how obfuscated the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program logic appears to be.</a:t>
            </a:r>
          </a:p>
          <a:p>
            <a:endParaRPr lang="en-US" sz="110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Behavior blocking alone has limitations. Because the malicious code must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run on the target machine before all its behaviors can be identified, it can cause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harm before it has been detected and blocked. For example, a new item of malware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might shuffle a number of seemingly unimportant files around the hard drive before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modifying a single file and being blocked. Even though the actual modification was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blocked, the user may be unable to locate his or her files, causing a loss to productivity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or possibly worse.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BFD09-AAAF-449D-894F-5570CA203779}" type="slidenum">
              <a:rPr lang="en-AU"/>
              <a:pPr/>
              <a:t>45</a:t>
            </a:fld>
            <a:endParaRPr lang="en-A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The next location where anti-virus software is used is on an organization’s firewall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and IDS. It is typically included in e-mail and Web proxy services running on these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systems. It may also be included in the traffic analysis component of an IDS. This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gives the anti-virus software access to malware in transit over a network connection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to any of the organization’s systems, providing a larger scale view of malware activity.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This software may also include intrusion prevention measures, blocking the flow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of any suspicious traffic, thus preventing it reaching and compromising some target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system, either inside or outside the organization.</a:t>
            </a:r>
          </a:p>
          <a:p>
            <a:pPr>
              <a:lnSpc>
                <a:spcPct val="80000"/>
              </a:lnSpc>
            </a:pPr>
            <a:endParaRPr lang="en-US" sz="70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However, this approach is limited to scanning the malware content, as it does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not have access to any behavior observed when it runs on an infected system. Two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types of monitoring software may be used:</a:t>
            </a:r>
          </a:p>
          <a:p>
            <a:pPr>
              <a:lnSpc>
                <a:spcPct val="80000"/>
              </a:lnSpc>
            </a:pPr>
            <a:endParaRPr lang="en-US" sz="70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700" b="1" smtClean="0">
                <a:latin typeface="Arial" charset="0"/>
                <a:ea typeface="ＭＳ Ｐゴシック" pitchFamily="-65" charset="-128"/>
              </a:rPr>
              <a:t>Ingress monitors: These are located at the border between the enterprise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network and the Internet. They can be part of the ingress filtering software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of a border router or external firewall or a separate passive monitor. A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honeypot can also capture incoming malware traffic. An example of a detection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technique for an ingress monitor is to look for incoming traffic to unused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local IP addresses.</a:t>
            </a:r>
          </a:p>
          <a:p>
            <a:pPr>
              <a:lnSpc>
                <a:spcPct val="80000"/>
              </a:lnSpc>
            </a:pPr>
            <a:endParaRPr lang="en-US" sz="70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700" b="1" smtClean="0">
                <a:latin typeface="Arial" charset="0"/>
                <a:ea typeface="ＭＳ Ｐゴシック" pitchFamily="-65" charset="-128"/>
              </a:rPr>
              <a:t>Egress monitors: These can be located at the egress point of individual LANs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on the enterprise network as well as at the border between the enterprise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network and the Internet. In the former case, the egress monitor can be part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of the egress filtering software of a LAN router or switch. As with ingress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monitors, the external firewall or a honeypot can house the monitoring software.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Indeed, the two types of monitors can be collocated. The egress monitor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is designed to catch the source of a malware attack by monitoring outgoing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traffic for signs of scanning or other suspicious behavior.</a:t>
            </a:r>
          </a:p>
          <a:p>
            <a:pPr>
              <a:lnSpc>
                <a:spcPct val="80000"/>
              </a:lnSpc>
            </a:pPr>
            <a:endParaRPr lang="en-US" sz="70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Perimeter monitoring can also assist in detecting and responding to botnet activity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by detecting abnormal traffic patterns associated with this activity. Once bots are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activated and an attack is underway, such monitoring can be used to detect the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attack. However, the primary objective is to try to detect and disable the botnet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during its construction phase, using the various scanning techniques we have just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discussed, identifying and blocking the malware that is used to propagate this type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of payload.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0EAA6E-6854-4866-BCC3-1233EB2DE73E}" type="slidenum">
              <a:rPr lang="en-AU"/>
              <a:pPr/>
              <a:t>46</a:t>
            </a:fld>
            <a:endParaRPr lang="en-A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47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</a:rPr>
              <a:t>Chapter </a:t>
            </a:r>
            <a:r>
              <a:rPr lang="en-US" dirty="0" smtClean="0">
                <a:latin typeface="Times New Roman" pitchFamily="-107" charset="0"/>
              </a:rPr>
              <a:t>6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E6A97D-C2C2-448C-A7E7-A612F66B861D}" type="slidenum">
              <a:rPr lang="en-AU"/>
              <a:pPr/>
              <a:t>5</a:t>
            </a:fld>
            <a:endParaRPr lang="en-A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 number of authors attempt to classify malware, as shown in the survey and proposal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of [HANS04]. Although a range of aspects can be used, one useful approach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classifies malware into two broad categories, based first on how it spreads or propagates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to reach the desired targets; and then on the actions or payloads it performs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once a target is reached.</a:t>
            </a:r>
          </a:p>
          <a:p>
            <a:pPr eaLnBrk="1" hangingPunct="1"/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Earlier approaches to malware classification distinguished between those that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need a host program, being parasitic code such as viruses, and those that are independent,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self-contained programs run on the system such as worms,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trojans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, and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bots. Another distinction used was between malware that does not replicate, such as</a:t>
            </a:r>
          </a:p>
          <a:p>
            <a:pPr eaLnBrk="1" hangingPunct="1"/>
            <a:r>
              <a:rPr lang="en-US" dirty="0" err="1" smtClean="0">
                <a:latin typeface="Arial" charset="0"/>
                <a:ea typeface="ＭＳ Ｐゴシック" pitchFamily="-65" charset="-128"/>
              </a:rPr>
              <a:t>trojans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and spam e-mail, and malware that does, including viruses and worms.</a:t>
            </a:r>
          </a:p>
          <a:p>
            <a:pPr eaLnBrk="1" hangingPunct="1"/>
            <a:endParaRPr lang="en-US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26A12A-4E55-48D4-AFF7-6892C12C09F5}" type="slidenum">
              <a:rPr lang="en-AU"/>
              <a:pPr/>
              <a:t>6</a:t>
            </a:fld>
            <a:endParaRPr lang="en-AU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Propagation mechanisms include infection of existing executable or interpreted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content by viruses that is subsequently spread to other systems; exploit of software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vulnerabilities either locally or over a network by worms or drive-by-downloads to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allow the malware to replicate; and social engineering attacks that convince users to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bypass security mechanisms to install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trojans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, or to respond to phishing attacks.</a:t>
            </a:r>
          </a:p>
          <a:p>
            <a:pPr eaLnBrk="1" hangingPunct="1"/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Payload actions performed by malware once it reaches a target system can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include corruption of system or data files; theft of service in order to make the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system a zombie agent of attack as part of a botnet; theft of information from the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system, especially of logins, passwords, or other personal details by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keylogging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or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spyware programs; and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stealthing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where the malware hides its presence on the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system from attempts to detect and block it.</a:t>
            </a:r>
          </a:p>
          <a:p>
            <a:pPr eaLnBrk="1" hangingPunct="1"/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While early malware tended to use a single means of propagation to deliver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 single payload, as it evolved, we see a growth of blended malware that incorporates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 range of both propagation mechanisms and payloads that increase its ability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to spread, hide, and perform a range of actions on targets. A </a:t>
            </a:r>
            <a:r>
              <a:rPr lang="en-US" b="1" dirty="0" smtClean="0">
                <a:latin typeface="Arial" charset="0"/>
                <a:ea typeface="ＭＳ Ｐゴシック" pitchFamily="-65" charset="-128"/>
              </a:rPr>
              <a:t>blended attack uses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multiple methods of infection or propagation, to maximize the speed of contagion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and the severity of the attack. Some malware even support an update mechanism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that allows it to change the range of propagation and payload mechanisms utilized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once it is deployed.</a:t>
            </a:r>
          </a:p>
          <a:p>
            <a:pPr eaLnBrk="1" hangingPunct="1"/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In the following sections, we survey these various categories of malware, and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then follow with a discussion of appropriate countermeasures.</a:t>
            </a:r>
            <a:endParaRPr lang="en-US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Initially, the development and deployment of malware required considerable technical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skill by software authors. This changed with the development of virus-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creation toolkits in the early 1990s, and then later of more general attack kits in the 2000s,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greatly assisted in the development and deployment of malware [FOSS10].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These toolkits, often known as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crimeware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, now include a variety of propagation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mechanisms and payload modules that even novices can combine, select,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deploy. They can also easily be customized with the latest discovered vulnerabilities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order to exploit the window of opportunity between the publication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a weakness and the widespread deployment of patches to close it. These kits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greatly enlarged the population of attackers able to deploy malware. Although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malware created with such toolkits tends to be less sophisticated than that designed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from scratch, the sheer number of new variants that can be generated by attackers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using these toolkits creates a significant problem for those defending systems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against them.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Zeus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crimeware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toolkit is a prominent, recent, example of such an attack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kit, which was used to generate a wide range of very effective,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stealthed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malware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that facilitates a range of criminal activities, in particular capturing and exploiting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banking credentials [BINS10]. Other widely used toolkits include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Blackhole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Sakura, and Phoenix [SYMA13].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01EA8-8A05-4B44-9488-279E78AAD254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4425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Another significant malware development over the last couple of decades is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change from attackers being individuals, often motivated to demonstrate their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technical competence to their peers, to more organized and dangerous attack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sources. These include politically motivated attackers, criminals, and organized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crime; organizations that sell their services to companies and nations, and national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government agencies, as we discuss in Section 8.1. This has significantly changed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resources available and motivation behind the rise of malware, and indeed has led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development of a large underground economy involving the sale of attack kits,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access to compromised hosts, and to stolen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01EA8-8A05-4B44-9488-279E78AAD254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186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Advanced Persistent Threats (APTs) have risen to prominence in recent years.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These are not a new type of malware, but rather the well-resourced, persistent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application of a wide variety of intrusion technologies and malware to selected targets,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usually business or political. APTs are typically attributed to state-sponsored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organizations, with some attacks likely from criminal enterprises as well. We discuss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these categories of intruders further in Section 8.1.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APTs differ from other types of attack by their careful target selection,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persistent, often stealthy, intrusion efforts over extended periods. A number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high profile attacks, including Aurora, RSA, APT1,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Stuxnet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are often cited 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examples.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01EA8-8A05-4B44-9488-279E78AAD254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353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  <a:ea typeface="+mn-ea"/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  <a:ea typeface="+mn-ea"/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transition xmlns:p14="http://schemas.microsoft.com/office/powerpoint/2010/main" spd="slow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image" Target="../media/image8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image" Target="../media/image11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8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8" Type="http://schemas.openxmlformats.org/officeDocument/2006/relationships/image" Target="../media/image15.wmf"/><Relationship Id="rId9" Type="http://schemas.openxmlformats.org/officeDocument/2006/relationships/image" Target="../media/image16.wmf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gi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4" Type="http://schemas.openxmlformats.org/officeDocument/2006/relationships/diagramLayout" Target="../diagrams/layout14.xml"/><Relationship Id="rId5" Type="http://schemas.openxmlformats.org/officeDocument/2006/relationships/diagramQuickStyle" Target="../diagrams/quickStyle14.xml"/><Relationship Id="rId6" Type="http://schemas.openxmlformats.org/officeDocument/2006/relationships/diagramColors" Target="../diagrams/colors14.xml"/><Relationship Id="rId7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4" Type="http://schemas.openxmlformats.org/officeDocument/2006/relationships/diagramLayout" Target="../diagrams/layout15.xml"/><Relationship Id="rId5" Type="http://schemas.openxmlformats.org/officeDocument/2006/relationships/diagramQuickStyle" Target="../diagrams/quickStyle15.xml"/><Relationship Id="rId6" Type="http://schemas.openxmlformats.org/officeDocument/2006/relationships/diagramColors" Target="../diagrams/colors15.xml"/><Relationship Id="rId7" Type="http://schemas.microsoft.com/office/2007/relationships/diagramDrawing" Target="../diagrams/drawing15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4" Type="http://schemas.openxmlformats.org/officeDocument/2006/relationships/diagramLayout" Target="../diagrams/layout16.xml"/><Relationship Id="rId5" Type="http://schemas.openxmlformats.org/officeDocument/2006/relationships/diagramQuickStyle" Target="../diagrams/quickStyle16.xml"/><Relationship Id="rId6" Type="http://schemas.openxmlformats.org/officeDocument/2006/relationships/diagramColors" Target="../diagrams/colors16.xml"/><Relationship Id="rId7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4" Type="http://schemas.openxmlformats.org/officeDocument/2006/relationships/diagramLayout" Target="../diagrams/layout17.xml"/><Relationship Id="rId5" Type="http://schemas.openxmlformats.org/officeDocument/2006/relationships/diagramQuickStyle" Target="../diagrams/quickStyle17.xml"/><Relationship Id="rId6" Type="http://schemas.openxmlformats.org/officeDocument/2006/relationships/diagramColors" Target="../diagrams/colors17.xml"/><Relationship Id="rId7" Type="http://schemas.microsoft.com/office/2007/relationships/diagramDrawing" Target="../diagrams/drawing17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5736" y="332656"/>
            <a:ext cx="4791334" cy="62268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533400"/>
            <a:ext cx="8229600" cy="160020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APT Characteristics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531696"/>
              </p:ext>
            </p:extLst>
          </p:nvPr>
        </p:nvGraphicFramePr>
        <p:xfrm>
          <a:off x="467544" y="1295400"/>
          <a:ext cx="8229600" cy="5258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316346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APT Attacks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813995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dirty="0" smtClean="0"/>
              <a:t>Aim:</a:t>
            </a:r>
          </a:p>
          <a:p>
            <a:pPr lvl="1">
              <a:buClr>
                <a:schemeClr val="accent5"/>
              </a:buClr>
            </a:pPr>
            <a:r>
              <a:rPr lang="en-US" dirty="0" smtClean="0"/>
              <a:t>Varies from theft of intellectual property or security and infrastructure related data to the physical disruption of infrastructure</a:t>
            </a:r>
          </a:p>
          <a:p>
            <a:pPr>
              <a:buClr>
                <a:schemeClr val="accent1"/>
              </a:buClr>
            </a:pPr>
            <a:r>
              <a:rPr lang="en-US" dirty="0" smtClean="0"/>
              <a:t>Techniques used:</a:t>
            </a:r>
          </a:p>
          <a:p>
            <a:pPr lvl="1">
              <a:buClr>
                <a:schemeClr val="accent5"/>
              </a:buClr>
            </a:pPr>
            <a:r>
              <a:rPr lang="en-US" dirty="0"/>
              <a:t>S</a:t>
            </a:r>
            <a:r>
              <a:rPr lang="en-US" dirty="0" smtClean="0"/>
              <a:t>ocial engineering</a:t>
            </a:r>
          </a:p>
          <a:p>
            <a:pPr lvl="1">
              <a:buClr>
                <a:schemeClr val="accent5"/>
              </a:buClr>
            </a:pPr>
            <a:r>
              <a:rPr lang="en-US" dirty="0"/>
              <a:t>S</a:t>
            </a:r>
            <a:r>
              <a:rPr lang="en-US" dirty="0" smtClean="0"/>
              <a:t>pear-phishing email</a:t>
            </a:r>
          </a:p>
          <a:p>
            <a:pPr lvl="1">
              <a:buClr>
                <a:schemeClr val="accent5"/>
              </a:buClr>
            </a:pPr>
            <a:r>
              <a:rPr lang="en-US" dirty="0"/>
              <a:t>D</a:t>
            </a:r>
            <a:r>
              <a:rPr lang="en-US" dirty="0" smtClean="0"/>
              <a:t>rive-by-downloads from selected compromised websites likely to be visited by personnel in the target organization</a:t>
            </a:r>
          </a:p>
          <a:p>
            <a:pPr>
              <a:buClr>
                <a:schemeClr val="accent1"/>
              </a:buClr>
            </a:pPr>
            <a:r>
              <a:rPr lang="en-US" dirty="0" smtClean="0"/>
              <a:t>Intent:</a:t>
            </a:r>
          </a:p>
          <a:p>
            <a:pPr lvl="1">
              <a:buClr>
                <a:schemeClr val="accent5"/>
              </a:buClr>
            </a:pPr>
            <a:r>
              <a:rPr lang="en-US" dirty="0"/>
              <a:t>T</a:t>
            </a:r>
            <a:r>
              <a:rPr lang="en-US" dirty="0" smtClean="0"/>
              <a:t>o infect the target with sophisticated malware with multiple propagation mechanisms and payloads</a:t>
            </a:r>
          </a:p>
          <a:p>
            <a:pPr lvl="1">
              <a:buClr>
                <a:schemeClr val="accent5"/>
              </a:buClr>
            </a:pPr>
            <a:r>
              <a:rPr lang="en-US" dirty="0" smtClean="0"/>
              <a:t>Once they have gained initial access to systems in the target organization a further range of attack tools are used to maintain and extend their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9999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B91D"/>
                </a:solidFill>
                <a:ea typeface="+mj-ea"/>
                <a:cs typeface="+mj-cs"/>
              </a:rPr>
              <a:t>Viruses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2060848"/>
            <a:ext cx="8229600" cy="4761392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65" charset="-128"/>
              </a:rPr>
              <a:t>P</a:t>
            </a:r>
            <a:r>
              <a:rPr lang="en-US" sz="2800" dirty="0" smtClean="0">
                <a:ea typeface="ＭＳ Ｐゴシック" pitchFamily="-65" charset="-128"/>
              </a:rPr>
              <a:t>iece of software that infects programs</a:t>
            </a:r>
          </a:p>
          <a:p>
            <a:pPr marL="1252538" lvl="1" indent="-393700" eaLnBrk="1" hangingPunct="1">
              <a:lnSpc>
                <a:spcPct val="90000"/>
              </a:lnSpc>
            </a:pPr>
            <a:r>
              <a:rPr lang="en-US" sz="2100" dirty="0">
                <a:ea typeface="ＭＳ Ｐゴシック" pitchFamily="-65" charset="-128"/>
              </a:rPr>
              <a:t>M</a:t>
            </a:r>
            <a:r>
              <a:rPr lang="en-US" sz="2100" dirty="0" smtClean="0">
                <a:ea typeface="ＭＳ Ｐゴシック" pitchFamily="-65" charset="-128"/>
              </a:rPr>
              <a:t>odifies them to include a copy of the virus</a:t>
            </a:r>
          </a:p>
          <a:p>
            <a:pPr marL="1252538" lvl="1" indent="-393700" eaLnBrk="1" hangingPunct="1">
              <a:lnSpc>
                <a:spcPct val="90000"/>
              </a:lnSpc>
            </a:pPr>
            <a:r>
              <a:rPr lang="en-US" sz="2100" dirty="0">
                <a:ea typeface="ＭＳ Ｐゴシック" pitchFamily="-65" charset="-128"/>
              </a:rPr>
              <a:t>R</a:t>
            </a:r>
            <a:r>
              <a:rPr lang="en-US" sz="2100" dirty="0" smtClean="0">
                <a:ea typeface="ＭＳ Ｐゴシック" pitchFamily="-65" charset="-128"/>
              </a:rPr>
              <a:t>eplicates and goes on to infect other content</a:t>
            </a:r>
          </a:p>
          <a:p>
            <a:pPr marL="1252538" lvl="1" indent="-393700" eaLnBrk="1" hangingPunct="1">
              <a:lnSpc>
                <a:spcPct val="90000"/>
              </a:lnSpc>
            </a:pPr>
            <a:r>
              <a:rPr lang="en-US" sz="2100" dirty="0">
                <a:ea typeface="ＭＳ Ｐゴシック" pitchFamily="-65" charset="-128"/>
              </a:rPr>
              <a:t>E</a:t>
            </a:r>
            <a:r>
              <a:rPr lang="en-US" sz="2100" dirty="0" smtClean="0">
                <a:ea typeface="ＭＳ Ｐゴシック" pitchFamily="-65" charset="-128"/>
              </a:rPr>
              <a:t>asily spread through network environments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65" charset="-128"/>
              </a:rPr>
              <a:t>W</a:t>
            </a:r>
            <a:r>
              <a:rPr lang="en-US" sz="2800" dirty="0" smtClean="0">
                <a:ea typeface="ＭＳ Ｐゴシック" pitchFamily="-65" charset="-128"/>
              </a:rPr>
              <a:t>hen attached to an executable program a virus can do anything that the program is permitted to do</a:t>
            </a:r>
          </a:p>
          <a:p>
            <a:pPr marL="1252538" lvl="1" indent="-393700" eaLnBrk="1" hangingPunct="1">
              <a:lnSpc>
                <a:spcPct val="90000"/>
              </a:lnSpc>
            </a:pPr>
            <a:r>
              <a:rPr lang="en-US" sz="2100" dirty="0">
                <a:ea typeface="ＭＳ Ｐゴシック" pitchFamily="-65" charset="-128"/>
              </a:rPr>
              <a:t>E</a:t>
            </a:r>
            <a:r>
              <a:rPr lang="en-US" sz="2100" dirty="0" smtClean="0">
                <a:ea typeface="ＭＳ Ｐゴシック" pitchFamily="-65" charset="-128"/>
              </a:rPr>
              <a:t>xecutes secretly when the host program is run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65" charset="-128"/>
              </a:rPr>
              <a:t>S</a:t>
            </a:r>
            <a:r>
              <a:rPr lang="en-US" sz="2800" dirty="0" smtClean="0">
                <a:ea typeface="ＭＳ Ｐゴシック" pitchFamily="-65" charset="-128"/>
              </a:rPr>
              <a:t>pecific to operating system and hardware</a:t>
            </a:r>
          </a:p>
          <a:p>
            <a:pPr marL="1252538" lvl="1" indent="-393700" eaLnBrk="1" hangingPunct="1">
              <a:lnSpc>
                <a:spcPct val="90000"/>
              </a:lnSpc>
            </a:pPr>
            <a:r>
              <a:rPr lang="en-US" sz="2100" dirty="0">
                <a:ea typeface="ＭＳ Ｐゴシック" pitchFamily="-65" charset="-128"/>
              </a:rPr>
              <a:t>T</a:t>
            </a:r>
            <a:r>
              <a:rPr lang="en-US" sz="2100" dirty="0" smtClean="0">
                <a:ea typeface="ＭＳ Ｐゴシック" pitchFamily="-65" charset="-128"/>
              </a:rPr>
              <a:t>akes advantage of their details and weaknesses</a:t>
            </a:r>
          </a:p>
        </p:txBody>
      </p:sp>
      <p:pic>
        <p:nvPicPr>
          <p:cNvPr id="27652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743364">
            <a:off x="766763" y="174625"/>
            <a:ext cx="180340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986507">
            <a:off x="7196342" y="744811"/>
            <a:ext cx="1599009" cy="147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526" y="-171400"/>
            <a:ext cx="8229600" cy="144016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Virus Components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160348"/>
              </p:ext>
            </p:extLst>
          </p:nvPr>
        </p:nvGraphicFramePr>
        <p:xfrm>
          <a:off x="457200" y="20574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5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rot="1100568">
            <a:off x="6290442" y="1336926"/>
            <a:ext cx="1981719" cy="182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800100"/>
            <a:ext cx="8229600" cy="1600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Virus Phases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738299626"/>
              </p:ext>
            </p:extLst>
          </p:nvPr>
        </p:nvGraphicFramePr>
        <p:xfrm>
          <a:off x="0" y="838200"/>
          <a:ext cx="91440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rot="20856636">
            <a:off x="103097" y="113974"/>
            <a:ext cx="1180637" cy="108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35334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+mj-ea"/>
                <a:cs typeface="+mj-cs"/>
              </a:rPr>
              <a:t>Virus Structure</a:t>
            </a:r>
          </a:p>
        </p:txBody>
      </p:sp>
      <p:pic>
        <p:nvPicPr>
          <p:cNvPr id="3379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704701">
            <a:off x="7513495" y="567171"/>
            <a:ext cx="1286547" cy="118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 descr="f1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1" t="6955" r="8999" b="44791"/>
          <a:stretch/>
        </p:blipFill>
        <p:spPr>
          <a:xfrm>
            <a:off x="985286" y="1423333"/>
            <a:ext cx="6940791" cy="5266332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2" b="8101"/>
          <a:stretch/>
        </p:blipFill>
        <p:spPr>
          <a:xfrm>
            <a:off x="1614581" y="0"/>
            <a:ext cx="6096357" cy="685800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-387424"/>
            <a:ext cx="8229600" cy="1600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Virus Classifications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4040188" cy="6096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ＭＳ Ｐゴシック" pitchFamily="-65" charset="-128"/>
              </a:rPr>
              <a:t>C</a:t>
            </a:r>
            <a:r>
              <a:rPr lang="en-US" dirty="0" smtClean="0">
                <a:effectLst/>
                <a:ea typeface="ＭＳ Ｐゴシック" pitchFamily="-65" charset="-128"/>
              </a:rPr>
              <a:t>lassification by target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ＭＳ Ｐゴシック" pitchFamily="-65" charset="-128"/>
              </a:rPr>
              <a:t>C</a:t>
            </a:r>
            <a:r>
              <a:rPr lang="en-US" dirty="0" smtClean="0">
                <a:effectLst/>
                <a:ea typeface="ＭＳ Ｐゴシック" pitchFamily="-65" charset="-128"/>
              </a:rPr>
              <a:t>lassification by concealment strategy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2286000"/>
            <a:ext cx="3932238" cy="4191000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9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B</a:t>
            </a:r>
            <a:r>
              <a:rPr lang="en-US" sz="19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oot sector infector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</a:t>
            </a:r>
            <a:r>
              <a:rPr lang="en-US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nfects a master boot record or boot record and spreads when a system is booted from the disk containing the virus</a:t>
            </a:r>
          </a:p>
          <a:p>
            <a:pPr eaLnBrk="1" hangingPunct="1">
              <a:lnSpc>
                <a:spcPct val="90000"/>
              </a:lnSpc>
            </a:pPr>
            <a:r>
              <a:rPr lang="en-US" sz="19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F</a:t>
            </a:r>
            <a:r>
              <a:rPr lang="en-US" sz="19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ile infector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</a:t>
            </a:r>
            <a:r>
              <a:rPr lang="en-US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nfects files that the operating system or shell considers to be executable</a:t>
            </a:r>
          </a:p>
          <a:p>
            <a:pPr eaLnBrk="1" hangingPunct="1">
              <a:lnSpc>
                <a:spcPct val="90000"/>
              </a:lnSpc>
            </a:pPr>
            <a:r>
              <a:rPr lang="en-US" sz="19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M</a:t>
            </a:r>
            <a:r>
              <a:rPr lang="en-US" sz="19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acro virus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</a:t>
            </a:r>
            <a:r>
              <a:rPr lang="en-US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nfects files with macro or scripting code that is interpreted by an application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19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M</a:t>
            </a:r>
            <a:r>
              <a:rPr lang="en-US" sz="19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ultipartite virus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</a:t>
            </a:r>
            <a:r>
              <a:rPr lang="en-US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nfects files in multiple ways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788024" y="2420888"/>
            <a:ext cx="4114800" cy="4191000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9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E</a:t>
            </a:r>
            <a:r>
              <a:rPr lang="en-US" sz="19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ncrypted virus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A</a:t>
            </a:r>
            <a:r>
              <a:rPr lang="en-US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 portion of the virus creates a random encryption key and encrypts the remainder of the virus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S</a:t>
            </a:r>
            <a:r>
              <a:rPr lang="en-US" sz="19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tealth virus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A</a:t>
            </a:r>
            <a:r>
              <a:rPr lang="en-US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 form of virus explicitly designed to hide itself from detection by anti-virus software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P</a:t>
            </a:r>
            <a:r>
              <a:rPr lang="en-US" sz="19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olymorphic virus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A</a:t>
            </a:r>
            <a:r>
              <a:rPr lang="en-US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 virus that mutates with every infection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M</a:t>
            </a:r>
            <a:r>
              <a:rPr lang="en-US" sz="19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etamorphic virus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A</a:t>
            </a:r>
            <a:r>
              <a:rPr lang="en-US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 virus that mutates and rewrites itself completely at each iteration and may change behavior as well as appearance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1981200" y="4267200"/>
            <a:ext cx="5105400" cy="76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856636">
            <a:off x="389080" y="257117"/>
            <a:ext cx="1183658" cy="109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6712"/>
            <a:ext cx="8229600" cy="11398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pitchFamily="-65" charset="-128"/>
              </a:rPr>
              <a:t>Macro and Scripting Viruses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64904"/>
            <a:ext cx="8458200" cy="4293096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accent1"/>
              </a:buClr>
            </a:pPr>
            <a:r>
              <a:rPr lang="en-US" dirty="0">
                <a:ea typeface="ＭＳ Ｐゴシック" pitchFamily="-65" charset="-128"/>
              </a:rPr>
              <a:t>V</a:t>
            </a:r>
            <a:r>
              <a:rPr lang="en-US" dirty="0" smtClean="0">
                <a:ea typeface="ＭＳ Ｐゴシック" pitchFamily="-65" charset="-128"/>
              </a:rPr>
              <a:t>ery common in mid-1990s</a:t>
            </a:r>
          </a:p>
          <a:p>
            <a:pPr lvl="1" eaLnBrk="1" hangingPunct="1">
              <a:buClr>
                <a:schemeClr val="accent5"/>
              </a:buClr>
            </a:pPr>
            <a:r>
              <a:rPr lang="en-US" dirty="0">
                <a:ea typeface="ＭＳ Ｐゴシック" pitchFamily="-65" charset="-128"/>
              </a:rPr>
              <a:t>P</a:t>
            </a:r>
            <a:r>
              <a:rPr lang="en-US" dirty="0" smtClean="0">
                <a:ea typeface="ＭＳ Ｐゴシック" pitchFamily="-65" charset="-128"/>
              </a:rPr>
              <a:t>latform independent</a:t>
            </a:r>
          </a:p>
          <a:p>
            <a:pPr lvl="1" eaLnBrk="1" hangingPunct="1">
              <a:buClr>
                <a:schemeClr val="accent5"/>
              </a:buClr>
            </a:pPr>
            <a:r>
              <a:rPr lang="en-US" dirty="0">
                <a:ea typeface="ＭＳ Ｐゴシック" pitchFamily="-65" charset="-128"/>
              </a:rPr>
              <a:t>I</a:t>
            </a:r>
            <a:r>
              <a:rPr lang="en-US" dirty="0" smtClean="0">
                <a:ea typeface="ＭＳ Ｐゴシック" pitchFamily="-65" charset="-128"/>
              </a:rPr>
              <a:t>nfect documents (not executable portions of code)</a:t>
            </a:r>
          </a:p>
          <a:p>
            <a:pPr lvl="1" eaLnBrk="1" hangingPunct="1">
              <a:buClr>
                <a:schemeClr val="accent5"/>
              </a:buClr>
            </a:pPr>
            <a:r>
              <a:rPr lang="en-US" dirty="0">
                <a:ea typeface="ＭＳ Ｐゴシック" pitchFamily="-65" charset="-128"/>
              </a:rPr>
              <a:t>E</a:t>
            </a:r>
            <a:r>
              <a:rPr lang="en-US" dirty="0" smtClean="0">
                <a:ea typeface="ＭＳ Ｐゴシック" pitchFamily="-65" charset="-128"/>
              </a:rPr>
              <a:t>asily spread</a:t>
            </a:r>
          </a:p>
          <a:p>
            <a:pPr eaLnBrk="1" hangingPunct="1">
              <a:buClr>
                <a:schemeClr val="accent1"/>
              </a:buClr>
            </a:pPr>
            <a:r>
              <a:rPr lang="en-US" dirty="0">
                <a:ea typeface="ＭＳ Ｐゴシック" pitchFamily="-65" charset="-128"/>
              </a:rPr>
              <a:t>E</a:t>
            </a:r>
            <a:r>
              <a:rPr lang="en-US" dirty="0" smtClean="0">
                <a:ea typeface="ＭＳ Ｐゴシック" pitchFamily="-65" charset="-128"/>
              </a:rPr>
              <a:t>xploit macro capability of MS Office applications</a:t>
            </a:r>
          </a:p>
          <a:p>
            <a:pPr lvl="1" eaLnBrk="1" hangingPunct="1">
              <a:buClr>
                <a:schemeClr val="accent5"/>
              </a:buClr>
            </a:pPr>
            <a:r>
              <a:rPr lang="en-US" dirty="0">
                <a:ea typeface="ＭＳ Ｐゴシック" pitchFamily="-65" charset="-128"/>
              </a:rPr>
              <a:t>M</a:t>
            </a:r>
            <a:r>
              <a:rPr lang="en-US" dirty="0" smtClean="0">
                <a:ea typeface="ＭＳ Ｐゴシック" pitchFamily="-65" charset="-128"/>
              </a:rPr>
              <a:t>ore recent releases of products include protection</a:t>
            </a:r>
          </a:p>
          <a:p>
            <a:pPr eaLnBrk="1" hangingPunct="1">
              <a:buClr>
                <a:schemeClr val="accent1"/>
              </a:buClr>
            </a:pPr>
            <a:r>
              <a:rPr lang="en-US" dirty="0">
                <a:ea typeface="ＭＳ Ｐゴシック" pitchFamily="-65" charset="-128"/>
              </a:rPr>
              <a:t>V</a:t>
            </a:r>
            <a:r>
              <a:rPr lang="en-US" dirty="0" smtClean="0">
                <a:ea typeface="ＭＳ Ｐゴシック" pitchFamily="-65" charset="-128"/>
              </a:rPr>
              <a:t>arious anti-virus programs have been developed so these are no longer the predominant virus threat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8229600" cy="16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+mj-ea"/>
                <a:cs typeface="+mj-cs"/>
              </a:rPr>
              <a:t>Worms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2" indent="-342900" eaLnBrk="1" hangingPunct="1">
              <a:lnSpc>
                <a:spcPct val="80000"/>
              </a:lnSpc>
              <a:spcBef>
                <a:spcPts val="2000"/>
              </a:spcBef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P</a:t>
            </a:r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rogram that actively seeks out more machines to infect and each infected machine serves as an automated launching pad for attacks on other machines</a:t>
            </a:r>
          </a:p>
          <a:p>
            <a:pPr marL="342900" lvl="2" indent="-342900" eaLnBrk="1" hangingPunct="1">
              <a:lnSpc>
                <a:spcPct val="80000"/>
              </a:lnSpc>
              <a:spcBef>
                <a:spcPts val="2000"/>
              </a:spcBef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E</a:t>
            </a:r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xploits software vulnerabilities in client or server programs</a:t>
            </a:r>
          </a:p>
          <a:p>
            <a:pPr marL="342900" lvl="2" indent="-342900" eaLnBrk="1" hangingPunct="1">
              <a:lnSpc>
                <a:spcPct val="80000"/>
              </a:lnSpc>
              <a:spcBef>
                <a:spcPts val="2000"/>
              </a:spcBef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C</a:t>
            </a:r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an use network connections to spread from system to system</a:t>
            </a:r>
          </a:p>
          <a:p>
            <a:pPr marL="342900" lvl="2" indent="-342900" eaLnBrk="1" hangingPunct="1">
              <a:lnSpc>
                <a:spcPct val="80000"/>
              </a:lnSpc>
              <a:spcBef>
                <a:spcPts val="2000"/>
              </a:spcBef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preads through shared media (USB drives, CD, DVD data disks)</a:t>
            </a:r>
          </a:p>
          <a:p>
            <a:pPr marL="342900" lvl="2" indent="-342900" eaLnBrk="1" hangingPunct="1">
              <a:lnSpc>
                <a:spcPct val="80000"/>
              </a:lnSpc>
              <a:spcBef>
                <a:spcPts val="2000"/>
              </a:spcBef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E</a:t>
            </a:r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-mail worms spread in macro or script code included in attachments and instant messenger file transfers</a:t>
            </a:r>
          </a:p>
          <a:p>
            <a:pPr marL="342900" lvl="2" indent="-342900" eaLnBrk="1" hangingPunct="1">
              <a:lnSpc>
                <a:spcPct val="80000"/>
              </a:lnSpc>
              <a:spcBef>
                <a:spcPts val="2000"/>
              </a:spcBef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U</a:t>
            </a:r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pon activation the worm may replicate and propagate again </a:t>
            </a:r>
          </a:p>
          <a:p>
            <a:pPr marL="342900" lvl="2" indent="-342900" eaLnBrk="1" hangingPunct="1">
              <a:lnSpc>
                <a:spcPct val="80000"/>
              </a:lnSpc>
              <a:spcBef>
                <a:spcPts val="2000"/>
              </a:spcBef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U</a:t>
            </a:r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sually carries some form of payload</a:t>
            </a:r>
          </a:p>
          <a:p>
            <a:pPr marL="342900" lvl="2" indent="-342900" eaLnBrk="1" hangingPunct="1">
              <a:lnSpc>
                <a:spcPct val="80000"/>
              </a:lnSpc>
              <a:spcBef>
                <a:spcPts val="2000"/>
              </a:spcBef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irst known implementation was done in Xerox Palo Alto Labs in the early 1980s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61228">
            <a:off x="833545" y="586900"/>
            <a:ext cx="1861930" cy="751305"/>
          </a:xfrm>
          <a:prstGeom prst="rect">
            <a:avLst/>
          </a:prstGeom>
          <a:scene3d>
            <a:camera prst="orthographicFront">
              <a:rot lat="0" lon="11099999" rev="0"/>
            </a:camera>
            <a:lightRig rig="threePt" dir="t"/>
          </a:scene3d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Malicious Software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white"/>
              </a:solidFill>
              <a:latin typeface="Arial" pitchFamily="-107" charset="0"/>
              <a:ea typeface="+mn-e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90"/>
          <a:stretch/>
        </p:blipFill>
        <p:spPr>
          <a:xfrm>
            <a:off x="3275856" y="908720"/>
            <a:ext cx="2592288" cy="2221260"/>
          </a:xfrm>
          <a:prstGeom prst="round1Rect">
            <a:avLst/>
          </a:prstGeom>
          <a:effectLst>
            <a:softEdge rad="127000"/>
          </a:effec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1043608" y="116632"/>
            <a:ext cx="8100392" cy="1143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pitchFamily="-65" charset="-128"/>
              </a:rPr>
              <a:t>Worm Replication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99106409"/>
              </p:ext>
            </p:extLst>
          </p:nvPr>
        </p:nvGraphicFramePr>
        <p:xfrm>
          <a:off x="533400" y="1600200"/>
          <a:ext cx="8382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361228">
            <a:off x="399304" y="887139"/>
            <a:ext cx="1430388" cy="577174"/>
          </a:xfrm>
          <a:prstGeom prst="rect">
            <a:avLst/>
          </a:prstGeom>
          <a:scene3d>
            <a:camera prst="orthographicFront">
              <a:rot lat="0" lon="11099999" rev="0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763708">
            <a:off x="473966" y="367640"/>
            <a:ext cx="1339325" cy="540429"/>
          </a:xfrm>
          <a:prstGeom prst="rect">
            <a:avLst/>
          </a:prstGeom>
          <a:scene3d>
            <a:camera prst="orthographicFront">
              <a:rot lat="0" lon="11099999" rev="0"/>
            </a:camera>
            <a:lightRig rig="threePt" dir="t"/>
          </a:scene3d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96752"/>
          </a:xfrm>
        </p:spPr>
        <p:txBody>
          <a:bodyPr/>
          <a:lstStyle/>
          <a:p>
            <a:r>
              <a:rPr lang="en-US" dirty="0" smtClean="0">
                <a:solidFill>
                  <a:srgbClr val="EDD3B6"/>
                </a:solidFill>
              </a:rPr>
              <a:t>Target Discovery</a:t>
            </a:r>
            <a:endParaRPr lang="en-US" dirty="0">
              <a:solidFill>
                <a:srgbClr val="EDD3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917848"/>
          </a:xfrm>
        </p:spPr>
        <p:txBody>
          <a:bodyPr>
            <a:noAutofit/>
          </a:bodyPr>
          <a:lstStyle/>
          <a:p>
            <a:r>
              <a:rPr lang="en-US" sz="2000" dirty="0" smtClean="0"/>
              <a:t>Scanning (or fingerprinting)</a:t>
            </a:r>
          </a:p>
          <a:p>
            <a:pPr lvl="1"/>
            <a:r>
              <a:rPr lang="en-US" sz="1200" dirty="0" smtClean="0"/>
              <a:t>First function in the propagation phase for a network worm</a:t>
            </a:r>
          </a:p>
          <a:p>
            <a:pPr lvl="1"/>
            <a:r>
              <a:rPr lang="en-US" sz="1200" dirty="0" smtClean="0"/>
              <a:t>Searches for other systems to infect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64862733"/>
              </p:ext>
            </p:extLst>
          </p:nvPr>
        </p:nvGraphicFramePr>
        <p:xfrm>
          <a:off x="467544" y="2276872"/>
          <a:ext cx="8424936" cy="496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568371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7" t="11352" r="11082" b="33258"/>
          <a:stretch/>
        </p:blipFill>
        <p:spPr>
          <a:xfrm>
            <a:off x="971600" y="116632"/>
            <a:ext cx="7295742" cy="6525829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 spd="slow">
    <p:pull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457200"/>
            <a:ext cx="8229600" cy="16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EDD3B6"/>
                </a:solidFill>
                <a:ea typeface="+mj-ea"/>
                <a:cs typeface="+mj-cs"/>
              </a:rPr>
              <a:t>Morris Worm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696272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10000"/>
              </a:lnSpc>
              <a:spcBef>
                <a:spcPts val="72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ea typeface="ＭＳ Ｐゴシック" pitchFamily="-65" charset="-128"/>
              </a:rPr>
              <a:t>E</a:t>
            </a:r>
            <a:r>
              <a:rPr lang="en-US" dirty="0" smtClean="0">
                <a:ea typeface="ＭＳ Ｐゴシック" pitchFamily="-65" charset="-128"/>
              </a:rPr>
              <a:t>arliest significant worm infection</a:t>
            </a:r>
          </a:p>
          <a:p>
            <a:pPr eaLnBrk="1" hangingPunct="1">
              <a:lnSpc>
                <a:spcPct val="110000"/>
              </a:lnSpc>
              <a:spcBef>
                <a:spcPts val="72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ea typeface="ＭＳ Ｐゴシック" pitchFamily="-65" charset="-128"/>
              </a:rPr>
              <a:t>R</a:t>
            </a:r>
            <a:r>
              <a:rPr lang="en-US" dirty="0" smtClean="0">
                <a:ea typeface="ＭＳ Ｐゴシック" pitchFamily="-65" charset="-128"/>
              </a:rPr>
              <a:t>eleased by Robert Morris in 1988</a:t>
            </a:r>
          </a:p>
          <a:p>
            <a:pPr eaLnBrk="1" hangingPunct="1">
              <a:lnSpc>
                <a:spcPct val="110000"/>
              </a:lnSpc>
              <a:spcBef>
                <a:spcPts val="72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ea typeface="ＭＳ Ｐゴシック" pitchFamily="-65" charset="-128"/>
              </a:rPr>
              <a:t>D</a:t>
            </a:r>
            <a:r>
              <a:rPr lang="en-US" dirty="0" smtClean="0">
                <a:ea typeface="ＭＳ Ｐゴシック" pitchFamily="-65" charset="-128"/>
              </a:rPr>
              <a:t>esigned to spread on UNIX systems</a:t>
            </a:r>
          </a:p>
          <a:p>
            <a:pPr lvl="1" eaLnBrk="1" hangingPunct="1">
              <a:lnSpc>
                <a:spcPct val="110000"/>
              </a:lnSpc>
              <a:spcBef>
                <a:spcPts val="72"/>
              </a:spcBef>
              <a:spcAft>
                <a:spcPts val="600"/>
              </a:spcAft>
              <a:buClr>
                <a:schemeClr val="accent5"/>
              </a:buClr>
            </a:pPr>
            <a:r>
              <a:rPr lang="en-US" sz="1800" dirty="0">
                <a:ea typeface="ＭＳ Ｐゴシック" pitchFamily="-65" charset="-128"/>
              </a:rPr>
              <a:t>Attempted to crack local password file to use login/password to logon to </a:t>
            </a:r>
            <a:r>
              <a:rPr lang="en-US" sz="1800" dirty="0" smtClean="0">
                <a:ea typeface="ＭＳ Ｐゴシック" pitchFamily="-65" charset="-128"/>
              </a:rPr>
              <a:t>other systems</a:t>
            </a:r>
          </a:p>
          <a:p>
            <a:pPr lvl="1" eaLnBrk="1" hangingPunct="1">
              <a:lnSpc>
                <a:spcPct val="110000"/>
              </a:lnSpc>
              <a:spcBef>
                <a:spcPts val="72"/>
              </a:spcBef>
              <a:spcAft>
                <a:spcPts val="600"/>
              </a:spcAft>
              <a:buClr>
                <a:schemeClr val="accent5"/>
              </a:buClr>
            </a:pPr>
            <a:r>
              <a:rPr lang="en-US" sz="1800" dirty="0">
                <a:ea typeface="ＭＳ Ｐゴシック" pitchFamily="-65" charset="-128"/>
              </a:rPr>
              <a:t>E</a:t>
            </a:r>
            <a:r>
              <a:rPr lang="en-US" sz="1800" dirty="0" smtClean="0">
                <a:ea typeface="ＭＳ Ｐゴシック" pitchFamily="-65" charset="-128"/>
              </a:rPr>
              <a:t>xploited a bug in the finger protocol which reports the whereabouts of a remote user</a:t>
            </a:r>
          </a:p>
          <a:p>
            <a:pPr lvl="1" eaLnBrk="1" hangingPunct="1">
              <a:lnSpc>
                <a:spcPct val="110000"/>
              </a:lnSpc>
              <a:spcBef>
                <a:spcPts val="72"/>
              </a:spcBef>
              <a:spcAft>
                <a:spcPts val="600"/>
              </a:spcAft>
              <a:buClr>
                <a:schemeClr val="accent5"/>
              </a:buClr>
            </a:pPr>
            <a:r>
              <a:rPr lang="en-US" sz="1800" dirty="0">
                <a:ea typeface="ＭＳ Ｐゴシック" pitchFamily="-65" charset="-128"/>
              </a:rPr>
              <a:t>E</a:t>
            </a:r>
            <a:r>
              <a:rPr lang="en-US" sz="1800" dirty="0" smtClean="0">
                <a:ea typeface="ＭＳ Ｐゴシック" pitchFamily="-65" charset="-128"/>
              </a:rPr>
              <a:t>xploited a trapdoor in the debug option of the remote process that receives and sends mail</a:t>
            </a:r>
          </a:p>
          <a:p>
            <a:pPr>
              <a:lnSpc>
                <a:spcPct val="110000"/>
              </a:lnSpc>
              <a:spcBef>
                <a:spcPts val="72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ea typeface="ＭＳ Ｐゴシック" pitchFamily="-65" charset="-128"/>
              </a:rPr>
              <a:t>Successful attacks achieved communication with the operating system command interpreter</a:t>
            </a:r>
          </a:p>
          <a:p>
            <a:pPr lvl="1" eaLnBrk="1" hangingPunct="1">
              <a:lnSpc>
                <a:spcPct val="110000"/>
              </a:lnSpc>
              <a:spcBef>
                <a:spcPts val="72"/>
              </a:spcBef>
              <a:spcAft>
                <a:spcPts val="600"/>
              </a:spcAft>
              <a:buClr>
                <a:schemeClr val="accent5"/>
              </a:buClr>
            </a:pPr>
            <a:r>
              <a:rPr lang="en-US" sz="1800" dirty="0">
                <a:ea typeface="ＭＳ Ｐゴシック" pitchFamily="-65" charset="-128"/>
              </a:rPr>
              <a:t>Sent interpreter a bootstrap program to copy worm over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1177688">
            <a:off x="6791477" y="300642"/>
            <a:ext cx="1266825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+mj-ea"/>
                <a:cs typeface="+mj-cs"/>
              </a:rPr>
              <a:t>Recent Worm Attacks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762000"/>
          <a:ext cx="9144000" cy="6005194"/>
        </p:xfrm>
        <a:graphic>
          <a:graphicData uri="http://schemas.openxmlformats.org/drawingml/2006/table">
            <a:tbl>
              <a:tblPr/>
              <a:tblGrid>
                <a:gridCol w="1524000"/>
                <a:gridCol w="1828800"/>
                <a:gridCol w="5791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Melissa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e-mail worm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first to include virus, worm and Trojan in one 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Code 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July 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exploited Microsoft IIS bug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probes random IP addresses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consumes significant Internet capacity when active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Code Red 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August 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also targeted Microsoft IIS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installs a backdoor for access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Nimda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September 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had worm, virus and mobile code characteristics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spread using e-mail, Windows shares, Web servers,  Web clients, backdoors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SQL Slammer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Early 2003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exploited a buffer overflow vulnerability in SQL server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compact and spread rapidly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Sobig.F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Late 2003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exploited open proxy servers to turn infected machines into spam engines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Mydoom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2004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mass-mailing e-mail worm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installed a backdoor in infected machines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Warezov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2006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creates executables in system directories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sends itself as an e-mail attachment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can disable security related products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Conficker (Downadup)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November 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exploits a Windows buffer overflow vulnerability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most widespread infection since SQL Slammer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Stuxnet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restricted rate of spread to reduce chance of detection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targeted industrial control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683238"/>
              </p:ext>
            </p:extLst>
          </p:nvPr>
        </p:nvGraphicFramePr>
        <p:xfrm>
          <a:off x="0" y="228600"/>
          <a:ext cx="10134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361228">
            <a:off x="404826" y="1511504"/>
            <a:ext cx="1861930" cy="751305"/>
          </a:xfrm>
          <a:prstGeom prst="rect">
            <a:avLst/>
          </a:prstGeom>
          <a:scene3d>
            <a:camera prst="orthographicFront">
              <a:rot lat="0" lon="11099999" rev="0"/>
            </a:camera>
            <a:lightRig rig="threePt" dir="t"/>
          </a:scene3d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pitchFamily="-65" charset="-128"/>
              </a:rPr>
              <a:t>Mobile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91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rograms that can be shipped unchanged to a variety of platforms</a:t>
            </a:r>
          </a:p>
          <a:p>
            <a:pPr eaLnBrk="1" hangingPunct="1"/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ransmitted from a remote system to a local system and then executed on the local system</a:t>
            </a:r>
          </a:p>
          <a:p>
            <a:pPr eaLnBrk="1" hangingPunct="1"/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O</a:t>
            </a:r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ften acts as a mechanism for a virus, worm, or Trojan horse</a:t>
            </a:r>
          </a:p>
          <a:p>
            <a:pPr eaLnBrk="1" hangingPunct="1"/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akes advantage of vulnerabilities to perform its own exploits</a:t>
            </a:r>
          </a:p>
          <a:p>
            <a:pPr eaLnBrk="1" hangingPunct="1"/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opular vehicles include Java applets, ActiveX, JavaScript and VBScript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rgbClr val="EDD3B6"/>
                </a:solidFill>
                <a:effectLst/>
                <a:ea typeface="ＭＳ Ｐゴシック" pitchFamily="-65" charset="-128"/>
              </a:rPr>
              <a:t>Mobile Phone Worms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F</a:t>
            </a:r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irst discovery was </a:t>
            </a:r>
            <a:r>
              <a:rPr lang="en-US" sz="2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Cabir</a:t>
            </a:r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 worm in 2004</a:t>
            </a:r>
          </a:p>
          <a:p>
            <a:pPr eaLnBrk="1" hangingPunct="1"/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Then </a:t>
            </a:r>
            <a:r>
              <a:rPr lang="en-US" sz="2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Lasco</a:t>
            </a:r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 and </a:t>
            </a:r>
            <a:r>
              <a:rPr lang="en-US" sz="2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CommWarrior</a:t>
            </a:r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 in 2005</a:t>
            </a:r>
          </a:p>
          <a:p>
            <a:pPr eaLnBrk="1" hangingPunct="1"/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C</a:t>
            </a:r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ommunicate through Bluetooth wireless connections or MMS</a:t>
            </a:r>
          </a:p>
          <a:p>
            <a:pPr eaLnBrk="1" hangingPunct="1"/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arget is the smartphone</a:t>
            </a:r>
          </a:p>
          <a:p>
            <a:pPr eaLnBrk="1" hangingPunct="1"/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C</a:t>
            </a:r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an completely disable the phone, delete data on the phone, or force the device to send costly messages</a:t>
            </a:r>
          </a:p>
          <a:p>
            <a:pPr eaLnBrk="1" hangingPunct="1"/>
            <a:r>
              <a:rPr lang="en-US" sz="2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CommWarrior</a:t>
            </a:r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 replicates by means of Bluetooth to other phones, sends itself as an MMS file to contacts and as an auto reply to incoming text messages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600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Drive-By-Downloads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ＭＳ Ｐゴシック" pitchFamily="-65" charset="-128"/>
              </a:rPr>
              <a:t>E</a:t>
            </a:r>
            <a:r>
              <a:rPr lang="en-US" dirty="0" smtClean="0">
                <a:ea typeface="ＭＳ Ｐゴシック" pitchFamily="-65" charset="-128"/>
              </a:rPr>
              <a:t>xploits browser vulnerabilities to download and installs malware on the system when the user views a Web page controlled by the attacker</a:t>
            </a:r>
          </a:p>
          <a:p>
            <a:pPr eaLnBrk="1" hangingPunct="1"/>
            <a:r>
              <a:rPr lang="en-US" dirty="0">
                <a:ea typeface="ＭＳ Ｐゴシック" pitchFamily="-65" charset="-128"/>
              </a:rPr>
              <a:t>I</a:t>
            </a:r>
            <a:r>
              <a:rPr lang="en-US" dirty="0" smtClean="0">
                <a:ea typeface="ＭＳ Ｐゴシック" pitchFamily="-65" charset="-128"/>
              </a:rPr>
              <a:t>n most cases does not actively propagate</a:t>
            </a:r>
          </a:p>
          <a:p>
            <a:pPr eaLnBrk="1" hangingPunct="1"/>
            <a:r>
              <a:rPr lang="en-US" dirty="0">
                <a:ea typeface="ＭＳ Ｐゴシック" pitchFamily="-65" charset="-128"/>
              </a:rPr>
              <a:t>S</a:t>
            </a:r>
            <a:r>
              <a:rPr lang="en-US" dirty="0" smtClean="0">
                <a:ea typeface="ＭＳ Ｐゴシック" pitchFamily="-65" charset="-128"/>
              </a:rPr>
              <a:t>preads when users visit the malicious Web page</a:t>
            </a:r>
          </a:p>
        </p:txBody>
      </p:sp>
      <p:pic>
        <p:nvPicPr>
          <p:cNvPr id="60420" name="Picture 2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4191000"/>
            <a:ext cx="30480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533400"/>
            <a:ext cx="8229600" cy="16002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Clickjacking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28600" y="1447800"/>
            <a:ext cx="4419600" cy="495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Also known as a user-interface (UI) redress attack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Using a similar technique, keystrokes can also be hijacked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 user can be led to believe they are typing in the password to their email or bank account, but are instead typing into an invisible frame controlled by the attacker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355976" y="1447800"/>
            <a:ext cx="4559424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Vulnerability used by an attacker to collect an infected user’s clicks</a:t>
            </a:r>
          </a:p>
          <a:p>
            <a:pPr lvl="1">
              <a:spcAft>
                <a:spcPts val="1200"/>
              </a:spcAft>
            </a:pPr>
            <a:r>
              <a:rPr lang="en-US" sz="1900" dirty="0" smtClean="0">
                <a:solidFill>
                  <a:schemeClr val="tx1"/>
                </a:solidFill>
              </a:rPr>
              <a:t>The attacker can force the user to do a variety of things from adjusting the user’s computer setters to unwittingly sending the user to Web sites that might have malicious code</a:t>
            </a:r>
          </a:p>
          <a:p>
            <a:pPr lvl="1">
              <a:spcAft>
                <a:spcPts val="1200"/>
              </a:spcAft>
            </a:pPr>
            <a:r>
              <a:rPr lang="en-US" sz="1900" dirty="0" smtClean="0">
                <a:solidFill>
                  <a:schemeClr val="tx1"/>
                </a:solidFill>
              </a:rPr>
              <a:t>By taking advantage of Adobe Flash or JavaScript an attacker could even place a button under or over a legitimate button making it difficult for users to detect</a:t>
            </a:r>
          </a:p>
          <a:p>
            <a:pPr lvl="1">
              <a:spcAft>
                <a:spcPts val="1200"/>
              </a:spcAft>
            </a:pPr>
            <a:r>
              <a:rPr lang="en-US" sz="1900" dirty="0" smtClean="0">
                <a:solidFill>
                  <a:schemeClr val="tx1"/>
                </a:solidFill>
              </a:rPr>
              <a:t>A typical attack uses multiple transparent or opaque layers to trick a user into clicking on a button or link on another page when they were intending to click on the top level page</a:t>
            </a:r>
          </a:p>
          <a:p>
            <a:pPr lvl="1">
              <a:spcAft>
                <a:spcPts val="1200"/>
              </a:spcAft>
            </a:pPr>
            <a:r>
              <a:rPr lang="en-US" sz="1900" dirty="0" smtClean="0">
                <a:solidFill>
                  <a:schemeClr val="tx1"/>
                </a:solidFill>
              </a:rPr>
              <a:t>The attacker is hijacking clicks meant for one page and routing them to another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5142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Malware</a:t>
            </a:r>
            <a:endParaRPr lang="en-AU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ＭＳ Ｐゴシック" pitchFamily="-65" charset="-128"/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007424" cy="4648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-65" charset="2"/>
              <a:buNone/>
            </a:pPr>
            <a:r>
              <a:rPr lang="en-US" sz="32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[SOUP13] defines malware as:</a:t>
            </a:r>
          </a:p>
          <a:p>
            <a:pPr eaLnBrk="1" hangingPunct="1">
              <a:buFont typeface="Wingdings" pitchFamily="-65" charset="2"/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 “a program that is inserted into a system, usually covertly, with the intent of compromising the confidentiality, integrity, or availability of the victim’s data, applications, or operating system or otherwise annoying or disrupting               the victim.” </a:t>
            </a:r>
            <a:endParaRPr lang="en-AU" sz="2800" dirty="0" smtClean="0"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65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90"/>
          <a:stretch/>
        </p:blipFill>
        <p:spPr>
          <a:xfrm>
            <a:off x="6660232" y="4869160"/>
            <a:ext cx="2160240" cy="1851050"/>
          </a:xfrm>
          <a:prstGeom prst="round1Rect">
            <a:avLst/>
          </a:prstGeom>
          <a:effectLst>
            <a:softEdge rad="127000"/>
          </a:effec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Social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95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“Tricking” users to assist in the compromise of their own systems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54265983"/>
              </p:ext>
            </p:extLst>
          </p:nvPr>
        </p:nvGraphicFramePr>
        <p:xfrm>
          <a:off x="609600" y="2362200"/>
          <a:ext cx="7772400" cy="429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978343539"/>
              </p:ext>
            </p:extLst>
          </p:nvPr>
        </p:nvGraphicFramePr>
        <p:xfrm>
          <a:off x="533400" y="1828800"/>
          <a:ext cx="8229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43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pitchFamily="-65" charset="-128"/>
              </a:rPr>
              <a:t>Payload</a:t>
            </a:r>
            <a:br>
              <a:rPr lang="en-US" sz="43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pitchFamily="-65" charset="-128"/>
              </a:rPr>
            </a:br>
            <a:r>
              <a:rPr lang="en-US" sz="43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pitchFamily="-65" charset="-128"/>
              </a:rPr>
              <a:t>System Corruption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2400" y="1371600"/>
            <a:ext cx="962126" cy="11236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440116">
            <a:off x="3309971" y="1658150"/>
            <a:ext cx="1286551" cy="1186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0" y="5410200"/>
            <a:ext cx="1447800" cy="1447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3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Payload</a:t>
            </a:r>
            <a:br>
              <a:rPr lang="en-US" sz="43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</a:br>
            <a:r>
              <a:rPr lang="en-US" sz="43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System Corruption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504400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>
                <a:ea typeface="ＭＳ Ｐゴシック" pitchFamily="-65" charset="-128"/>
              </a:rPr>
              <a:t>R</a:t>
            </a:r>
            <a:r>
              <a:rPr lang="en-US" sz="2800" dirty="0" smtClean="0">
                <a:ea typeface="ＭＳ Ｐゴシック" pitchFamily="-65" charset="-128"/>
              </a:rPr>
              <a:t>eal-world damage</a:t>
            </a:r>
          </a:p>
          <a:p>
            <a:pPr lvl="2" eaLnBrk="1" hangingPunct="1"/>
            <a:r>
              <a:rPr lang="en-US" sz="2000" dirty="0">
                <a:ea typeface="ＭＳ Ｐゴシック" pitchFamily="-65" charset="-128"/>
              </a:rPr>
              <a:t>C</a:t>
            </a:r>
            <a:r>
              <a:rPr lang="en-US" sz="2000" dirty="0" smtClean="0">
                <a:ea typeface="ＭＳ Ｐゴシック" pitchFamily="-65" charset="-128"/>
              </a:rPr>
              <a:t>auses damage to physical equipment</a:t>
            </a:r>
          </a:p>
          <a:p>
            <a:pPr lvl="3" eaLnBrk="1" hangingPunct="1"/>
            <a:r>
              <a:rPr lang="en-US" sz="1800" dirty="0" smtClean="0">
                <a:ea typeface="ＭＳ Ｐゴシック" pitchFamily="-65" charset="-128"/>
              </a:rPr>
              <a:t>Chernobyl virus rewrites BIOS code</a:t>
            </a:r>
          </a:p>
          <a:p>
            <a:pPr lvl="2"/>
            <a:r>
              <a:rPr lang="en-US" sz="2000" dirty="0" err="1">
                <a:ea typeface="ＭＳ Ｐゴシック" pitchFamily="-65" charset="-128"/>
              </a:rPr>
              <a:t>Stuxnet</a:t>
            </a:r>
            <a:r>
              <a:rPr lang="en-US" sz="2000" dirty="0">
                <a:ea typeface="ＭＳ Ｐゴシック" pitchFamily="-65" charset="-128"/>
              </a:rPr>
              <a:t> worm</a:t>
            </a:r>
          </a:p>
          <a:p>
            <a:pPr lvl="3" eaLnBrk="1" hangingPunct="1"/>
            <a:r>
              <a:rPr lang="en-US" sz="1800" dirty="0">
                <a:ea typeface="ＭＳ Ｐゴシック" pitchFamily="-65" charset="-128"/>
              </a:rPr>
              <a:t>T</a:t>
            </a:r>
            <a:r>
              <a:rPr lang="en-US" sz="1800" dirty="0" smtClean="0">
                <a:ea typeface="ＭＳ Ｐゴシック" pitchFamily="-65" charset="-128"/>
              </a:rPr>
              <a:t>argets specific industrial control system software</a:t>
            </a:r>
          </a:p>
          <a:p>
            <a:pPr lvl="2"/>
            <a:r>
              <a:rPr lang="en-US" sz="2000" dirty="0">
                <a:ea typeface="ＭＳ Ｐゴシック" pitchFamily="-65" charset="-128"/>
              </a:rPr>
              <a:t>There are concerns about using sophisticated targeted malware for  industrial sabotage</a:t>
            </a:r>
          </a:p>
          <a:p>
            <a:pPr marL="342900" lvl="2" indent="-342900" eaLnBrk="1" hangingPunct="1">
              <a:spcBef>
                <a:spcPts val="2000"/>
              </a:spcBef>
            </a:pPr>
            <a:r>
              <a:rPr lang="en-US" sz="2800" dirty="0">
                <a:ea typeface="ＭＳ Ｐゴシック" pitchFamily="-65" charset="-128"/>
                <a:cs typeface="ＭＳ Ｐゴシック" pitchFamily="-110" charset="-128"/>
              </a:rPr>
              <a:t>L</a:t>
            </a:r>
            <a:r>
              <a:rPr lang="en-US" sz="2800" dirty="0" smtClean="0">
                <a:ea typeface="ＭＳ Ｐゴシック" pitchFamily="-65" charset="-128"/>
                <a:cs typeface="ＭＳ Ｐゴシック" pitchFamily="-110" charset="-128"/>
              </a:rPr>
              <a:t>ogic bomb</a:t>
            </a:r>
          </a:p>
          <a:p>
            <a:pPr lvl="2" eaLnBrk="1" hangingPunct="1"/>
            <a:r>
              <a:rPr lang="en-US" sz="2000" dirty="0">
                <a:ea typeface="ＭＳ Ｐゴシック" pitchFamily="-65" charset="-128"/>
              </a:rPr>
              <a:t>C</a:t>
            </a:r>
            <a:r>
              <a:rPr lang="en-US" sz="2000" dirty="0" smtClean="0">
                <a:ea typeface="ＭＳ Ｐゴシック" pitchFamily="-65" charset="-128"/>
              </a:rPr>
              <a:t>ode embedded in the malware that is set to “explode” when certain conditions are met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600200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4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Payload – Attack Agents</a:t>
            </a:r>
            <a:br>
              <a:rPr lang="en-US" sz="4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</a:br>
            <a:r>
              <a:rPr lang="en-US" sz="4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Bots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572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7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200" dirty="0">
                <a:ea typeface="ＭＳ Ｐゴシック" pitchFamily="-65" charset="-128"/>
              </a:rPr>
              <a:t>T</a:t>
            </a:r>
            <a:r>
              <a:rPr lang="en-US" sz="2200" dirty="0" smtClean="0">
                <a:ea typeface="ＭＳ Ｐゴシック" pitchFamily="-65" charset="-128"/>
              </a:rPr>
              <a:t>akes over another Internet attached computer and uses that computer to launch or manage attacks</a:t>
            </a:r>
          </a:p>
          <a:p>
            <a:pPr eaLnBrk="1" hangingPunct="1">
              <a:lnSpc>
                <a:spcPct val="7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200" i="1" dirty="0">
                <a:ea typeface="ＭＳ Ｐゴシック" pitchFamily="-65" charset="-128"/>
              </a:rPr>
              <a:t>B</a:t>
            </a:r>
            <a:r>
              <a:rPr lang="en-US" sz="2200" i="1" dirty="0" smtClean="0">
                <a:ea typeface="ＭＳ Ｐゴシック" pitchFamily="-65" charset="-128"/>
              </a:rPr>
              <a:t>otnet</a:t>
            </a:r>
            <a:r>
              <a:rPr lang="en-US" sz="2200" dirty="0" smtClean="0">
                <a:ea typeface="ＭＳ Ｐゴシック" pitchFamily="-65" charset="-128"/>
              </a:rPr>
              <a:t> - collection of bots capable of acting in a coordinated manner</a:t>
            </a:r>
          </a:p>
          <a:p>
            <a:pPr eaLnBrk="1" hangingPunct="1">
              <a:lnSpc>
                <a:spcPct val="7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200" dirty="0">
                <a:ea typeface="ＭＳ Ｐゴシック" pitchFamily="-65" charset="-128"/>
              </a:rPr>
              <a:t>U</a:t>
            </a:r>
            <a:r>
              <a:rPr lang="en-US" sz="2200" dirty="0" smtClean="0">
                <a:ea typeface="ＭＳ Ｐゴシック" pitchFamily="-65" charset="-128"/>
              </a:rPr>
              <a:t>ses:</a:t>
            </a:r>
          </a:p>
          <a:p>
            <a:pPr lvl="2" eaLnBrk="1" hangingPunct="1">
              <a:lnSpc>
                <a:spcPct val="7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sz="1900" dirty="0">
                <a:ea typeface="ＭＳ Ｐゴシック" pitchFamily="-65" charset="-128"/>
              </a:rPr>
              <a:t>D</a:t>
            </a:r>
            <a:r>
              <a:rPr lang="en-US" sz="1900" dirty="0" smtClean="0">
                <a:ea typeface="ＭＳ Ｐゴシック" pitchFamily="-65" charset="-128"/>
              </a:rPr>
              <a:t>istributed denial-of-service (</a:t>
            </a:r>
            <a:r>
              <a:rPr lang="en-US" sz="1900" dirty="0" err="1" smtClean="0">
                <a:ea typeface="ＭＳ Ｐゴシック" pitchFamily="-65" charset="-128"/>
              </a:rPr>
              <a:t>DDoS</a:t>
            </a:r>
            <a:r>
              <a:rPr lang="en-US" sz="1900" dirty="0" smtClean="0">
                <a:ea typeface="ＭＳ Ｐゴシック" pitchFamily="-65" charset="-128"/>
              </a:rPr>
              <a:t>) attacks</a:t>
            </a:r>
          </a:p>
          <a:p>
            <a:pPr lvl="2" eaLnBrk="1" hangingPunct="1">
              <a:lnSpc>
                <a:spcPct val="7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sz="1900" dirty="0">
                <a:ea typeface="ＭＳ Ｐゴシック" pitchFamily="-65" charset="-128"/>
              </a:rPr>
              <a:t>S</a:t>
            </a:r>
            <a:r>
              <a:rPr lang="en-US" sz="1900" dirty="0" smtClean="0">
                <a:ea typeface="ＭＳ Ｐゴシック" pitchFamily="-65" charset="-128"/>
              </a:rPr>
              <a:t>pamming</a:t>
            </a:r>
          </a:p>
          <a:p>
            <a:pPr lvl="2" eaLnBrk="1" hangingPunct="1">
              <a:lnSpc>
                <a:spcPct val="7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sz="1900" dirty="0">
                <a:ea typeface="ＭＳ Ｐゴシック" pitchFamily="-65" charset="-128"/>
              </a:rPr>
              <a:t>S</a:t>
            </a:r>
            <a:r>
              <a:rPr lang="en-US" sz="1900" dirty="0" smtClean="0">
                <a:ea typeface="ＭＳ Ｐゴシック" pitchFamily="-65" charset="-128"/>
              </a:rPr>
              <a:t>niffing traffic</a:t>
            </a:r>
          </a:p>
          <a:p>
            <a:pPr lvl="2" eaLnBrk="1" hangingPunct="1">
              <a:lnSpc>
                <a:spcPct val="7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sz="1900" dirty="0" err="1">
                <a:ea typeface="ＭＳ Ｐゴシック" pitchFamily="-65" charset="-128"/>
              </a:rPr>
              <a:t>K</a:t>
            </a:r>
            <a:r>
              <a:rPr lang="en-US" sz="1900" dirty="0" err="1" smtClean="0">
                <a:ea typeface="ＭＳ Ｐゴシック" pitchFamily="-65" charset="-128"/>
              </a:rPr>
              <a:t>eylogging</a:t>
            </a:r>
            <a:endParaRPr lang="en-US" sz="1900" dirty="0" smtClean="0">
              <a:ea typeface="ＭＳ Ｐゴシック" pitchFamily="-65" charset="-128"/>
            </a:endParaRPr>
          </a:p>
          <a:p>
            <a:pPr lvl="2" eaLnBrk="1" hangingPunct="1">
              <a:lnSpc>
                <a:spcPct val="7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sz="1900" dirty="0">
                <a:ea typeface="ＭＳ Ｐゴシック" pitchFamily="-65" charset="-128"/>
              </a:rPr>
              <a:t>S</a:t>
            </a:r>
            <a:r>
              <a:rPr lang="en-US" sz="1900" dirty="0" smtClean="0">
                <a:ea typeface="ＭＳ Ｐゴシック" pitchFamily="-65" charset="-128"/>
              </a:rPr>
              <a:t>preading new malware</a:t>
            </a:r>
          </a:p>
          <a:p>
            <a:pPr lvl="2" eaLnBrk="1" hangingPunct="1">
              <a:lnSpc>
                <a:spcPct val="7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sz="1900" dirty="0">
                <a:ea typeface="ＭＳ Ｐゴシック" pitchFamily="-65" charset="-128"/>
              </a:rPr>
              <a:t>I</a:t>
            </a:r>
            <a:r>
              <a:rPr lang="en-US" sz="1900" dirty="0" smtClean="0">
                <a:ea typeface="ＭＳ Ｐゴシック" pitchFamily="-65" charset="-128"/>
              </a:rPr>
              <a:t>nstalling advertisement add-ons and browser helper objects (BHOs)</a:t>
            </a:r>
          </a:p>
          <a:p>
            <a:pPr lvl="2" eaLnBrk="1" hangingPunct="1">
              <a:lnSpc>
                <a:spcPct val="7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sz="1900" dirty="0">
                <a:ea typeface="ＭＳ Ｐゴシック" pitchFamily="-65" charset="-128"/>
              </a:rPr>
              <a:t>A</a:t>
            </a:r>
            <a:r>
              <a:rPr lang="en-US" sz="1900" dirty="0" smtClean="0">
                <a:ea typeface="ＭＳ Ｐゴシック" pitchFamily="-65" charset="-128"/>
              </a:rPr>
              <a:t>ttacking IRC chat networks</a:t>
            </a:r>
          </a:p>
          <a:p>
            <a:pPr lvl="2" eaLnBrk="1" hangingPunct="1">
              <a:lnSpc>
                <a:spcPct val="7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sz="1900" dirty="0">
                <a:ea typeface="ＭＳ Ｐゴシック" pitchFamily="-65" charset="-128"/>
              </a:rPr>
              <a:t>M</a:t>
            </a:r>
            <a:r>
              <a:rPr lang="en-US" sz="1900" dirty="0" smtClean="0">
                <a:ea typeface="ＭＳ Ｐゴシック" pitchFamily="-65" charset="-128"/>
              </a:rPr>
              <a:t>anipulating online polls/games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20688"/>
            <a:ext cx="7391400" cy="1143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Remote Control Facility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4395936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D</a:t>
            </a:r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istinguishes a bot from a worm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W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orm propagates itself and activates itself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B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ot is initially controlled from some central facility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ypical means of implementing the remote control facility is on an IRC server</a:t>
            </a:r>
          </a:p>
          <a:p>
            <a:pPr lvl="2">
              <a:lnSpc>
                <a:spcPct val="90000"/>
              </a:lnSpc>
              <a:spcBef>
                <a:spcPts val="2000"/>
              </a:spcBef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Bots join a specific channel on this server and treat incoming messages as commands</a:t>
            </a:r>
          </a:p>
          <a:p>
            <a:pPr lvl="2" eaLnBrk="1" hangingPunct="1">
              <a:lnSpc>
                <a:spcPct val="90000"/>
              </a:lnSpc>
              <a:spcBef>
                <a:spcPts val="2000"/>
              </a:spcBef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M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ore recent botnets use covert communication channels via protocols such as HTTP</a:t>
            </a:r>
          </a:p>
          <a:p>
            <a:pPr lvl="2" eaLnBrk="1" hangingPunct="1">
              <a:lnSpc>
                <a:spcPct val="90000"/>
              </a:lnSpc>
              <a:spcBef>
                <a:spcPts val="2000"/>
              </a:spcBef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istributed control mechanisms use peer-to-peer protocols to avoid a single point of failure</a:t>
            </a:r>
          </a:p>
          <a:p>
            <a:pPr eaLnBrk="1" hangingPunct="1">
              <a:lnSpc>
                <a:spcPct val="90000"/>
              </a:lnSpc>
            </a:pPr>
            <a:endParaRPr lang="en-US" sz="2200" dirty="0" smtClean="0"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65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209800" cy="162790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4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Payload – Information Theft</a:t>
            </a:r>
            <a:br>
              <a:rPr lang="en-US" sz="4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</a:br>
            <a:r>
              <a:rPr lang="en-US" sz="43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Keyloggers</a:t>
            </a:r>
            <a:r>
              <a:rPr lang="en-US" sz="43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 </a:t>
            </a:r>
            <a:r>
              <a:rPr lang="en-US" sz="4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and Spyware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832096"/>
              </p:ext>
            </p:extLst>
          </p:nvPr>
        </p:nvGraphicFramePr>
        <p:xfrm>
          <a:off x="457200" y="1905000"/>
          <a:ext cx="8229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8229600" cy="1600200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4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Payload – Information Theft</a:t>
            </a:r>
            <a:br>
              <a:rPr lang="en-US" sz="4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</a:br>
            <a:r>
              <a:rPr lang="en-US" sz="4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7504" y="1905000"/>
            <a:ext cx="4536504" cy="4953000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lvl="2" indent="-342900">
              <a:spcBef>
                <a:spcPts val="2000"/>
              </a:spcBef>
              <a:spcAft>
                <a:spcPts val="600"/>
              </a:spcAft>
            </a:pPr>
            <a:r>
              <a:rPr lang="en-US" sz="2000" dirty="0">
                <a:ea typeface="ＭＳ Ｐゴシック" pitchFamily="-65" charset="-128"/>
              </a:rPr>
              <a:t>Exploits social engineering to leverage the user’s trust by masquerading as communication from a trusted source</a:t>
            </a:r>
          </a:p>
          <a:p>
            <a:pPr lvl="2">
              <a:spcBef>
                <a:spcPts val="1008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sz="1800" dirty="0">
                <a:ea typeface="ＭＳ Ｐゴシック" pitchFamily="-65" charset="-128"/>
              </a:rPr>
              <a:t>Include a URL in a spam e-mail that links to a fake Web site that mimics the login page of a banking, gaming, or similar site</a:t>
            </a:r>
          </a:p>
          <a:p>
            <a:pPr lvl="2">
              <a:spcBef>
                <a:spcPts val="1008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sz="1800" dirty="0">
                <a:ea typeface="ＭＳ Ｐゴシック" pitchFamily="-65" charset="-128"/>
              </a:rPr>
              <a:t>Suggests that urgent action is required by the user to authenticate their account</a:t>
            </a:r>
          </a:p>
          <a:p>
            <a:pPr lvl="2">
              <a:spcBef>
                <a:spcPts val="1008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sz="1800" dirty="0">
                <a:ea typeface="ＭＳ Ｐゴシック" pitchFamily="-65" charset="-128"/>
              </a:rPr>
              <a:t>Attacker exploits the account using the captured credentials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932040" y="2492896"/>
            <a:ext cx="3960440" cy="41148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2" indent="-342900" eaLnBrk="1" hangingPunct="1">
              <a:lnSpc>
                <a:spcPct val="80000"/>
              </a:lnSpc>
              <a:spcBef>
                <a:spcPts val="2000"/>
              </a:spcBef>
            </a:pPr>
            <a:r>
              <a:rPr lang="en-US" sz="2200" dirty="0">
                <a:ea typeface="ＭＳ Ｐゴシック" pitchFamily="-65" charset="-128"/>
              </a:rPr>
              <a:t>S</a:t>
            </a:r>
            <a:r>
              <a:rPr lang="en-US" sz="2200" dirty="0" smtClean="0">
                <a:ea typeface="ＭＳ Ｐゴシック" pitchFamily="-65" charset="-128"/>
              </a:rPr>
              <a:t>pear-phishing</a:t>
            </a:r>
          </a:p>
          <a:p>
            <a:pPr lvl="2" eaLnBrk="1" hangingPunct="1">
              <a:lnSpc>
                <a:spcPct val="80000"/>
              </a:lnSpc>
              <a:spcBef>
                <a:spcPts val="1008"/>
              </a:spcBef>
              <a:buClr>
                <a:schemeClr val="accent2"/>
              </a:buClr>
            </a:pPr>
            <a:r>
              <a:rPr lang="en-US" sz="1900" dirty="0">
                <a:ea typeface="ＭＳ Ｐゴシック" pitchFamily="-65" charset="-128"/>
              </a:rPr>
              <a:t>R</a:t>
            </a:r>
            <a:r>
              <a:rPr lang="en-US" sz="1900" dirty="0" smtClean="0">
                <a:ea typeface="ＭＳ Ｐゴシック" pitchFamily="-65" charset="-128"/>
              </a:rPr>
              <a:t>ecipients are carefully researched by the attacker</a:t>
            </a:r>
          </a:p>
          <a:p>
            <a:pPr lvl="2" eaLnBrk="1" hangingPunct="1">
              <a:lnSpc>
                <a:spcPct val="80000"/>
              </a:lnSpc>
              <a:spcBef>
                <a:spcPts val="1008"/>
              </a:spcBef>
              <a:buClr>
                <a:schemeClr val="accent2"/>
              </a:buClr>
            </a:pPr>
            <a:r>
              <a:rPr lang="en-US" sz="1900" dirty="0">
                <a:ea typeface="ＭＳ Ｐゴシック" pitchFamily="-65" charset="-128"/>
              </a:rPr>
              <a:t>E</a:t>
            </a:r>
            <a:r>
              <a:rPr lang="en-US" sz="1900" dirty="0" smtClean="0">
                <a:ea typeface="ＭＳ Ｐゴシック" pitchFamily="-65" charset="-128"/>
              </a:rPr>
              <a:t>-mail is crafted to specifically suit its                                              recipient, often quoting a range of information                                           to convince them of its authenticity</a:t>
            </a:r>
          </a:p>
          <a:p>
            <a:pPr>
              <a:lnSpc>
                <a:spcPct val="80000"/>
              </a:lnSpc>
            </a:pPr>
            <a:endParaRPr lang="en-US" sz="1900" dirty="0" smtClean="0"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65" charset="-128"/>
            </a:endParaRPr>
          </a:p>
        </p:txBody>
      </p:sp>
      <p:pic>
        <p:nvPicPr>
          <p:cNvPr id="74757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6336" y="764704"/>
            <a:ext cx="1349375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11398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+mj-ea"/>
                <a:cs typeface="+mj-cs"/>
              </a:rPr>
              <a:t>Worm Countermeasures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00808"/>
            <a:ext cx="8458200" cy="5157192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Considerable overlap in techniques for dealing with viruses and worms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Once a worm is resident on a machine anti-virus software can be used to detect and possibly remove it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Perimeter network activity and usage monitoring can form the basis of a worm defense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Worm defense approaches include: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ignature-based worm scan filtering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F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ilter-based worm containment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ayload-classification-based worm containment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T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hreshold random walk (TRW) scan detection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R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ate limiting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R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ate halting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1177688">
            <a:off x="7477276" y="5025041"/>
            <a:ext cx="1266825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43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pitchFamily="-65" charset="-128"/>
              </a:rPr>
              <a:t>Payload – </a:t>
            </a:r>
            <a:r>
              <a:rPr lang="en-US" sz="43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pitchFamily="-65" charset="-128"/>
              </a:rPr>
              <a:t>Stealthing</a:t>
            </a:r>
            <a:r>
              <a:rPr lang="en-US" sz="43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pitchFamily="-65" charset="-128"/>
              </a:rPr>
              <a:t/>
            </a:r>
            <a:br>
              <a:rPr lang="en-US" sz="43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pitchFamily="-65" charset="-128"/>
              </a:rPr>
            </a:br>
            <a:r>
              <a:rPr lang="en-US" sz="43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pitchFamily="-65" charset="-128"/>
              </a:rPr>
              <a:t>Backdoor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ＭＳ Ｐゴシック" pitchFamily="-65" charset="-128"/>
              </a:rPr>
              <a:t>A</a:t>
            </a:r>
            <a:r>
              <a:rPr lang="en-US" dirty="0" smtClean="0">
                <a:ea typeface="ＭＳ Ｐゴシック" pitchFamily="-65" charset="-128"/>
              </a:rPr>
              <a:t>lso known as a </a:t>
            </a:r>
            <a:r>
              <a:rPr lang="en-US" i="1" dirty="0" smtClean="0">
                <a:ea typeface="ＭＳ Ｐゴシック" pitchFamily="-65" charset="-128"/>
              </a:rPr>
              <a:t>trapdoor</a:t>
            </a:r>
          </a:p>
          <a:p>
            <a:pPr eaLnBrk="1" hangingPunct="1"/>
            <a:r>
              <a:rPr lang="en-US" dirty="0">
                <a:ea typeface="ＭＳ Ｐゴシック" pitchFamily="-65" charset="-128"/>
              </a:rPr>
              <a:t>S</a:t>
            </a:r>
            <a:r>
              <a:rPr lang="en-US" dirty="0" smtClean="0">
                <a:ea typeface="ＭＳ Ｐゴシック" pitchFamily="-65" charset="-128"/>
              </a:rPr>
              <a:t>ecret entry point into a program allowing the attacker to gain access and bypass the security access procedures</a:t>
            </a:r>
          </a:p>
          <a:p>
            <a:pPr eaLnBrk="1" hangingPunct="1"/>
            <a:r>
              <a:rPr lang="en-US" i="1" dirty="0">
                <a:ea typeface="ＭＳ Ｐゴシック" pitchFamily="-65" charset="-128"/>
              </a:rPr>
              <a:t>M</a:t>
            </a:r>
            <a:r>
              <a:rPr lang="en-US" i="1" dirty="0" smtClean="0">
                <a:ea typeface="ＭＳ Ｐゴシック" pitchFamily="-65" charset="-128"/>
              </a:rPr>
              <a:t>aintenance hook </a:t>
            </a:r>
            <a:r>
              <a:rPr lang="en-US" dirty="0" smtClean="0">
                <a:ea typeface="ＭＳ Ｐゴシック" pitchFamily="-65" charset="-128"/>
              </a:rPr>
              <a:t>is a backdoor used by Programmers to debug and test programs</a:t>
            </a:r>
          </a:p>
          <a:p>
            <a:pPr eaLnBrk="1" hangingPunct="1"/>
            <a:r>
              <a:rPr lang="en-US" dirty="0">
                <a:ea typeface="ＭＳ Ｐゴシック" pitchFamily="-65" charset="-128"/>
              </a:rPr>
              <a:t>D</a:t>
            </a:r>
            <a:r>
              <a:rPr lang="en-US" dirty="0" smtClean="0">
                <a:ea typeface="ＭＳ Ｐゴシック" pitchFamily="-65" charset="-128"/>
              </a:rPr>
              <a:t>ifficult to implement operating system                          controls for backdoors in applications</a:t>
            </a:r>
          </a:p>
        </p:txBody>
      </p:sp>
      <p:pic>
        <p:nvPicPr>
          <p:cNvPr id="7680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4413250"/>
            <a:ext cx="2590800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229600" cy="1216025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300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Payload - </a:t>
            </a:r>
            <a:r>
              <a:rPr lang="en-US" sz="4300" dirty="0" err="1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Stealthing</a:t>
            </a:r>
            <a:r>
              <a:rPr lang="en-US" sz="4300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/>
            </a:r>
            <a:br>
              <a:rPr lang="en-US" sz="4300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</a:br>
            <a:r>
              <a:rPr lang="en-US" sz="4300" dirty="0" err="1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Rootkit</a:t>
            </a:r>
            <a:endParaRPr lang="en-US" sz="4300" dirty="0" smtClean="0">
              <a:solidFill>
                <a:srgbClr val="FFB91D"/>
              </a:solidFill>
              <a:effectLst/>
              <a:ea typeface="ＭＳ Ｐゴシック" pitchFamily="-65" charset="-128"/>
            </a:endParaRPr>
          </a:p>
        </p:txBody>
      </p:sp>
      <p:sp>
        <p:nvSpPr>
          <p:cNvPr id="25600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800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accent1"/>
              </a:buClr>
            </a:pPr>
            <a:r>
              <a:rPr lang="en-US" sz="2800" dirty="0">
                <a:ea typeface="ＭＳ Ｐゴシック" pitchFamily="-65" charset="-128"/>
              </a:rPr>
              <a:t>S</a:t>
            </a:r>
            <a:r>
              <a:rPr lang="en-US" sz="2800" dirty="0" smtClean="0">
                <a:ea typeface="ＭＳ Ｐゴシック" pitchFamily="-65" charset="-128"/>
              </a:rPr>
              <a:t>et of hidden programs installed on a system to maintain covert access to that system </a:t>
            </a:r>
          </a:p>
          <a:p>
            <a:pPr eaLnBrk="1" hangingPunct="1">
              <a:buClr>
                <a:schemeClr val="accent1"/>
              </a:buClr>
            </a:pPr>
            <a:r>
              <a:rPr lang="en-US" sz="2800" dirty="0">
                <a:ea typeface="ＭＳ Ｐゴシック" pitchFamily="-65" charset="-128"/>
              </a:rPr>
              <a:t>H</a:t>
            </a:r>
            <a:r>
              <a:rPr lang="en-US" sz="2800" dirty="0" smtClean="0">
                <a:ea typeface="ＭＳ Ｐゴシック" pitchFamily="-65" charset="-128"/>
              </a:rPr>
              <a:t>ides by subverting the mechanisms that monitor and report on the processes, files, and registries on a computer</a:t>
            </a:r>
          </a:p>
          <a:p>
            <a:pPr eaLnBrk="1" hangingPunct="1">
              <a:buClr>
                <a:schemeClr val="accent1"/>
              </a:buClr>
            </a:pPr>
            <a:r>
              <a:rPr lang="en-US" sz="2800" dirty="0">
                <a:ea typeface="ＭＳ Ｐゴシック" pitchFamily="-65" charset="-128"/>
              </a:rPr>
              <a:t>G</a:t>
            </a:r>
            <a:r>
              <a:rPr lang="en-US" sz="2800" dirty="0" smtClean="0">
                <a:ea typeface="ＭＳ Ｐゴシック" pitchFamily="-65" charset="-128"/>
              </a:rPr>
              <a:t>ives administrator (or root) privileges to attacker</a:t>
            </a:r>
          </a:p>
          <a:p>
            <a:pPr lvl="2">
              <a:buClr>
                <a:schemeClr val="accent5"/>
              </a:buClr>
            </a:pPr>
            <a:r>
              <a:rPr lang="en-US" sz="2200" dirty="0">
                <a:ea typeface="ＭＳ Ｐゴシック" pitchFamily="-65" charset="-128"/>
              </a:rPr>
              <a:t>C</a:t>
            </a:r>
            <a:r>
              <a:rPr lang="en-US" sz="2200" dirty="0" smtClean="0">
                <a:ea typeface="ＭＳ Ｐゴシック" pitchFamily="-65" charset="-128"/>
              </a:rPr>
              <a:t>an add or change programs and files, monitor processes, send and receive network traffic, and get backdoor access on demand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92080" y="2780928"/>
            <a:ext cx="3429000" cy="1292662"/>
          </a:xfrm>
        </p:spPr>
        <p:txBody>
          <a:bodyPr wrap="square" tIns="137160" numCol="1" anchorCtr="0" compatLnSpc="1">
            <a:prstTxWarp prst="textNoShape">
              <a:avLst/>
            </a:prstTxWarp>
            <a:spAutoFit/>
          </a:bodyPr>
          <a:lstStyle/>
          <a:p>
            <a:pPr eaLnBrk="1" fontAlgn="base" hangingPunct="1">
              <a:spcAft>
                <a:spcPct val="0"/>
              </a:spcAft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  <a:cs typeface="ＭＳ Ｐゴシック" pitchFamily="-110" charset="-128"/>
              </a:rPr>
              <a:t>Malware Terminology</a:t>
            </a:r>
          </a:p>
        </p:txBody>
      </p:sp>
      <p:pic>
        <p:nvPicPr>
          <p:cNvPr id="21509" name="Picture 2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0272" y="5541945"/>
            <a:ext cx="1224136" cy="120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5292080" y="220486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ＭＳ Ｐゴシック" pitchFamily="-110" charset="-128"/>
              </a:rPr>
              <a:t>Table 6.1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4808925" cy="6845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547" y="0"/>
            <a:ext cx="4220858" cy="206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76056" y="458112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(Table can be found on page 201     </a:t>
            </a:r>
          </a:p>
          <a:p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in the textbook.)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656184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43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Rootkit</a:t>
            </a:r>
            <a:r>
              <a:rPr lang="en-US" sz="4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 Classification Characteristics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707328"/>
              </p:ext>
            </p:extLst>
          </p:nvPr>
        </p:nvGraphicFramePr>
        <p:xfrm>
          <a:off x="457200" y="2057400"/>
          <a:ext cx="8229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3" t="19905" r="5106" b="31285"/>
          <a:stretch/>
        </p:blipFill>
        <p:spPr>
          <a:xfrm>
            <a:off x="176114" y="237654"/>
            <a:ext cx="8716366" cy="610665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 spd="slow">
    <p:pull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4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Malware Countermeasure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24400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accent1"/>
              </a:buClr>
            </a:pPr>
            <a:r>
              <a:rPr lang="en-US" dirty="0">
                <a:ea typeface="ＭＳ Ｐゴシック" pitchFamily="-65" charset="-128"/>
              </a:rPr>
              <a:t>I</a:t>
            </a:r>
            <a:r>
              <a:rPr lang="en-US" dirty="0" smtClean="0">
                <a:ea typeface="ＭＳ Ｐゴシック" pitchFamily="-65" charset="-128"/>
              </a:rPr>
              <a:t>deal solution to the threat of malware is prevention</a:t>
            </a:r>
          </a:p>
          <a:p>
            <a:pPr marL="342900" lvl="2" indent="-342900" eaLnBrk="1" hangingPunct="1">
              <a:lnSpc>
                <a:spcPct val="90000"/>
              </a:lnSpc>
              <a:spcBef>
                <a:spcPts val="2000"/>
              </a:spcBef>
              <a:buClr>
                <a:schemeClr val="accent1"/>
              </a:buClr>
            </a:pPr>
            <a:endParaRPr lang="en-US" sz="2400" dirty="0" smtClean="0">
              <a:ea typeface="ＭＳ Ｐゴシック" pitchFamily="-65" charset="-128"/>
            </a:endParaRPr>
          </a:p>
          <a:p>
            <a:pPr marL="342900" lvl="2" indent="-342900" eaLnBrk="1" hangingPunct="1">
              <a:lnSpc>
                <a:spcPct val="90000"/>
              </a:lnSpc>
              <a:spcBef>
                <a:spcPts val="2000"/>
              </a:spcBef>
              <a:buClr>
                <a:schemeClr val="accent1"/>
              </a:buClr>
            </a:pPr>
            <a:endParaRPr lang="en-US" sz="2400" dirty="0" smtClean="0">
              <a:ea typeface="ＭＳ Ｐゴシック" pitchFamily="-65" charset="-128"/>
            </a:endParaRPr>
          </a:p>
          <a:p>
            <a:pPr marL="342900" lvl="2" indent="-342900" eaLnBrk="1" hangingPunct="1">
              <a:lnSpc>
                <a:spcPct val="90000"/>
              </a:lnSpc>
              <a:spcBef>
                <a:spcPts val="2000"/>
              </a:spcBef>
              <a:buClr>
                <a:schemeClr val="accent1"/>
              </a:buClr>
            </a:pPr>
            <a:endParaRPr lang="en-US" sz="2400" dirty="0" smtClean="0">
              <a:ea typeface="ＭＳ Ｐゴシック" pitchFamily="-65" charset="-128"/>
            </a:endParaRPr>
          </a:p>
          <a:p>
            <a:pPr marL="342900" lvl="2" indent="-342900" eaLnBrk="1" hangingPunct="1">
              <a:lnSpc>
                <a:spcPct val="90000"/>
              </a:lnSpc>
              <a:spcBef>
                <a:spcPts val="2000"/>
              </a:spcBef>
              <a:buClr>
                <a:schemeClr val="accent1"/>
              </a:buClr>
            </a:pPr>
            <a:endParaRPr lang="en-US" sz="2400" dirty="0" smtClean="0">
              <a:ea typeface="ＭＳ Ｐゴシック" pitchFamily="-65" charset="-128"/>
            </a:endParaRPr>
          </a:p>
          <a:p>
            <a:pPr marL="342900" lvl="2" indent="-342900" eaLnBrk="1" hangingPunct="1">
              <a:lnSpc>
                <a:spcPct val="90000"/>
              </a:lnSpc>
              <a:spcBef>
                <a:spcPts val="2000"/>
              </a:spcBef>
              <a:buClr>
                <a:schemeClr val="accent1"/>
              </a:buClr>
            </a:pPr>
            <a:r>
              <a:rPr lang="en-US" sz="2400" dirty="0">
                <a:ea typeface="ＭＳ Ｐゴシック" pitchFamily="-65" charset="-128"/>
              </a:rPr>
              <a:t>I</a:t>
            </a:r>
            <a:r>
              <a:rPr lang="en-US" sz="2400" dirty="0" smtClean="0">
                <a:ea typeface="ＭＳ Ｐゴシック" pitchFamily="-65" charset="-128"/>
              </a:rPr>
              <a:t>f prevention fails, technical mechanisms can be used to support the following threat mitigation options:</a:t>
            </a:r>
          </a:p>
          <a:p>
            <a:pPr marL="1257300" lvl="4" indent="-342900">
              <a:lnSpc>
                <a:spcPct val="90000"/>
              </a:lnSpc>
              <a:spcBef>
                <a:spcPts val="2000"/>
              </a:spcBef>
              <a:buClr>
                <a:schemeClr val="accent5"/>
              </a:buClr>
            </a:pPr>
            <a:r>
              <a:rPr lang="en-US" dirty="0" smtClean="0">
                <a:ea typeface="ＭＳ Ｐゴシック" pitchFamily="-65" charset="-128"/>
              </a:rPr>
              <a:t>Detection</a:t>
            </a:r>
          </a:p>
          <a:p>
            <a:pPr marL="1257300" lvl="4" indent="-342900">
              <a:lnSpc>
                <a:spcPct val="90000"/>
              </a:lnSpc>
              <a:buClr>
                <a:schemeClr val="accent5"/>
              </a:buClr>
            </a:pPr>
            <a:r>
              <a:rPr lang="en-US" dirty="0">
                <a:ea typeface="ＭＳ Ｐゴシック" pitchFamily="-65" charset="-128"/>
              </a:rPr>
              <a:t>I</a:t>
            </a:r>
            <a:r>
              <a:rPr lang="en-US" dirty="0" smtClean="0">
                <a:ea typeface="ＭＳ Ｐゴシック" pitchFamily="-65" charset="-128"/>
              </a:rPr>
              <a:t>dentification</a:t>
            </a:r>
          </a:p>
          <a:p>
            <a:pPr marL="1257300" lvl="4" indent="-342900">
              <a:lnSpc>
                <a:spcPct val="90000"/>
              </a:lnSpc>
              <a:buClr>
                <a:schemeClr val="accent5"/>
              </a:buClr>
            </a:pPr>
            <a:r>
              <a:rPr lang="en-US" dirty="0">
                <a:ea typeface="ＭＳ Ｐゴシック" pitchFamily="-65" charset="-128"/>
              </a:rPr>
              <a:t>R</a:t>
            </a:r>
            <a:r>
              <a:rPr lang="en-US" dirty="0" smtClean="0">
                <a:ea typeface="ＭＳ Ｐゴシック" pitchFamily="-65" charset="-128"/>
              </a:rPr>
              <a:t>emoval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8224784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15978" y="0"/>
            <a:ext cx="9144000" cy="1143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3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pitchFamily="-65" charset="-128"/>
              </a:rPr>
              <a:t>Generations of Anti-Virus Software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9572345"/>
              </p:ext>
            </p:extLst>
          </p:nvPr>
        </p:nvGraphicFramePr>
        <p:xfrm>
          <a:off x="304800" y="1298395"/>
          <a:ext cx="8393870" cy="5357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Generic Decryption (GD)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E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nables the anti-virus program to easily detect complex polymorphic viruses and other malware while maintaining fast scanning speeds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E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xecutable files are run through a GD scanner which contains the following elements: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CPU emulator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V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irus signature scanner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E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mulation control module</a:t>
            </a:r>
          </a:p>
          <a:p>
            <a:pPr marL="342900" lvl="2" indent="-342900" eaLnBrk="1" hangingPunct="1">
              <a:lnSpc>
                <a:spcPct val="90000"/>
              </a:lnSpc>
              <a:spcBef>
                <a:spcPts val="2000"/>
              </a:spcBef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  <a:cs typeface="ＭＳ Ｐゴシック" pitchFamily="-110" charset="-128"/>
              </a:rPr>
              <a:t>T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  <a:cs typeface="ＭＳ Ｐゴシック" pitchFamily="-110" charset="-128"/>
              </a:rPr>
              <a:t>he most difficult design issue with a GD scanner is to determine how long to run each interpretation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Host-Based Behavior-Blocking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3048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ＭＳ Ｐゴシック" pitchFamily="-65" charset="-128"/>
              </a:rPr>
              <a:t>I</a:t>
            </a:r>
            <a:r>
              <a:rPr lang="en-US" dirty="0" smtClean="0">
                <a:ea typeface="ＭＳ Ｐゴシック" pitchFamily="-65" charset="-128"/>
              </a:rPr>
              <a:t>ntegrates with the operating system of a host computer and monitors program behavior in real time for malicious action </a:t>
            </a:r>
          </a:p>
          <a:p>
            <a:pPr lvl="2" eaLnBrk="1" hangingPunct="1">
              <a:buClr>
                <a:schemeClr val="accent2"/>
              </a:buClr>
            </a:pPr>
            <a:r>
              <a:rPr lang="en-US" dirty="0">
                <a:ea typeface="ＭＳ Ｐゴシック" pitchFamily="-65" charset="-128"/>
              </a:rPr>
              <a:t>B</a:t>
            </a:r>
            <a:r>
              <a:rPr lang="en-US" dirty="0" smtClean="0">
                <a:ea typeface="ＭＳ Ｐゴシック" pitchFamily="-65" charset="-128"/>
              </a:rPr>
              <a:t>locks potentially malicious actions before they have a chance to affect the system</a:t>
            </a:r>
          </a:p>
          <a:p>
            <a:pPr lvl="2" eaLnBrk="1" hangingPunct="1">
              <a:buClr>
                <a:schemeClr val="accent2"/>
              </a:buClr>
            </a:pPr>
            <a:r>
              <a:rPr lang="en-US" dirty="0">
                <a:ea typeface="ＭＳ Ｐゴシック" pitchFamily="-65" charset="-128"/>
              </a:rPr>
              <a:t>B</a:t>
            </a:r>
            <a:r>
              <a:rPr lang="en-US" dirty="0" smtClean="0">
                <a:ea typeface="ＭＳ Ｐゴシック" pitchFamily="-65" charset="-128"/>
              </a:rPr>
              <a:t>locks software in real time so it has an advantage over anti-virus detection techniques such as fingerprinting or heuristics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01365038"/>
              </p:ext>
            </p:extLst>
          </p:nvPr>
        </p:nvGraphicFramePr>
        <p:xfrm>
          <a:off x="1600200" y="3886200"/>
          <a:ext cx="64008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144000" cy="850106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Perimeter Scanning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214" y="1484784"/>
            <a:ext cx="3932238" cy="5172025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>
                <a:ea typeface="ＭＳ Ｐゴシック" pitchFamily="-65" charset="-128"/>
              </a:rPr>
              <a:t>A</a:t>
            </a:r>
            <a:r>
              <a:rPr lang="en-US" dirty="0" smtClean="0">
                <a:ea typeface="ＭＳ Ｐゴシック" pitchFamily="-65" charset="-128"/>
              </a:rPr>
              <a:t>nti-virus software typically included in  e-mail and Web proxy services running on an organization’s firewall and IDS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>
                <a:ea typeface="ＭＳ Ｐゴシック" pitchFamily="-65" charset="-128"/>
              </a:rPr>
              <a:t>M</a:t>
            </a:r>
            <a:r>
              <a:rPr lang="en-US" dirty="0" smtClean="0">
                <a:ea typeface="ＭＳ Ｐゴシック" pitchFamily="-65" charset="-128"/>
              </a:rPr>
              <a:t>ay also be included in the traffic analysis component of an IDS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>
                <a:ea typeface="ＭＳ Ｐゴシック" pitchFamily="-65" charset="-128"/>
              </a:rPr>
              <a:t>M</a:t>
            </a:r>
            <a:r>
              <a:rPr lang="en-US" dirty="0" smtClean="0">
                <a:ea typeface="ＭＳ Ｐゴシック" pitchFamily="-65" charset="-128"/>
              </a:rPr>
              <a:t>ay include intrusion prevention measures, blocking the flow of any suspicious traffic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>
                <a:ea typeface="ＭＳ Ｐゴシック" pitchFamily="-65" charset="-128"/>
              </a:rPr>
              <a:t>A</a:t>
            </a:r>
            <a:r>
              <a:rPr lang="en-US" dirty="0" smtClean="0">
                <a:ea typeface="ＭＳ Ｐゴシック" pitchFamily="-65" charset="-128"/>
              </a:rPr>
              <a:t>pproach is limited to scanning malware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55469736"/>
              </p:ext>
            </p:extLst>
          </p:nvPr>
        </p:nvGraphicFramePr>
        <p:xfrm>
          <a:off x="4267200" y="1600200"/>
          <a:ext cx="4648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3189" name="TextBox 5"/>
          <p:cNvSpPr txBox="1">
            <a:spLocks noChangeArrowheads="1"/>
          </p:cNvSpPr>
          <p:nvPr/>
        </p:nvSpPr>
        <p:spPr bwMode="auto">
          <a:xfrm>
            <a:off x="4876800" y="6211669"/>
            <a:ext cx="4724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types of monitoring software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15581"/>
            <a:ext cx="8928992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652120" y="1556792"/>
            <a:ext cx="3240360" cy="5112568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AU" sz="2400" dirty="0" smtClean="0"/>
              <a:t>Payload</a:t>
            </a:r>
          </a:p>
          <a:p>
            <a:pPr lvl="1"/>
            <a:r>
              <a:rPr lang="en-AU" sz="1700" dirty="0"/>
              <a:t>System corruption</a:t>
            </a:r>
          </a:p>
          <a:p>
            <a:pPr lvl="1"/>
            <a:r>
              <a:rPr lang="en-AU" sz="1700" dirty="0"/>
              <a:t>Attack </a:t>
            </a:r>
            <a:r>
              <a:rPr lang="en-AU" sz="1700" dirty="0" smtClean="0"/>
              <a:t>agent</a:t>
            </a:r>
          </a:p>
          <a:p>
            <a:pPr lvl="2"/>
            <a:r>
              <a:rPr lang="en-AU" dirty="0"/>
              <a:t>Zombie</a:t>
            </a:r>
          </a:p>
          <a:p>
            <a:pPr lvl="2"/>
            <a:r>
              <a:rPr lang="en-AU" dirty="0"/>
              <a:t>Bots </a:t>
            </a:r>
          </a:p>
          <a:p>
            <a:pPr lvl="1"/>
            <a:r>
              <a:rPr lang="en-AU" sz="1700" dirty="0"/>
              <a:t>Information theft</a:t>
            </a:r>
          </a:p>
          <a:p>
            <a:pPr lvl="2"/>
            <a:r>
              <a:rPr lang="en-AU" dirty="0" err="1"/>
              <a:t>Keyloggers</a:t>
            </a:r>
            <a:endParaRPr lang="en-AU" dirty="0"/>
          </a:p>
          <a:p>
            <a:pPr lvl="2"/>
            <a:r>
              <a:rPr lang="en-AU" dirty="0"/>
              <a:t>Phishing</a:t>
            </a:r>
          </a:p>
          <a:p>
            <a:pPr lvl="2"/>
            <a:r>
              <a:rPr lang="en-AU" dirty="0"/>
              <a:t>Spyware </a:t>
            </a:r>
          </a:p>
          <a:p>
            <a:pPr lvl="1"/>
            <a:r>
              <a:rPr lang="en-AU" sz="1700" dirty="0" err="1"/>
              <a:t>Stealthing</a:t>
            </a:r>
            <a:endParaRPr lang="en-AU" sz="17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AU" sz="2400" dirty="0" smtClean="0"/>
              <a:t>Countermeasures </a:t>
            </a:r>
            <a:endParaRPr lang="en-AU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51520" y="1628800"/>
            <a:ext cx="4041648" cy="5589240"/>
          </a:xfrm>
        </p:spPr>
        <p:txBody>
          <a:bodyPr/>
          <a:lstStyle/>
          <a:p>
            <a:r>
              <a:rPr lang="en-US" dirty="0" smtClean="0"/>
              <a:t>Types of malicious software (malware)</a:t>
            </a:r>
          </a:p>
          <a:p>
            <a:r>
              <a:rPr lang="en-US" dirty="0" smtClean="0"/>
              <a:t>Advanced </a:t>
            </a:r>
            <a:r>
              <a:rPr lang="en-US" dirty="0"/>
              <a:t>p</a:t>
            </a:r>
            <a:r>
              <a:rPr lang="en-US" dirty="0" smtClean="0"/>
              <a:t>ersistent threat</a:t>
            </a:r>
          </a:p>
          <a:p>
            <a:r>
              <a:rPr lang="en-US" dirty="0" smtClean="0"/>
              <a:t>Propagation</a:t>
            </a:r>
          </a:p>
          <a:p>
            <a:pPr lvl="1"/>
            <a:r>
              <a:rPr lang="en-US" dirty="0" smtClean="0"/>
              <a:t>Infected content</a:t>
            </a:r>
          </a:p>
          <a:p>
            <a:pPr lvl="2"/>
            <a:r>
              <a:rPr lang="en-US" dirty="0" smtClean="0"/>
              <a:t>viruses</a:t>
            </a:r>
          </a:p>
          <a:p>
            <a:pPr lvl="1"/>
            <a:r>
              <a:rPr lang="en-US" dirty="0" smtClean="0"/>
              <a:t>Vulnerability exploit</a:t>
            </a:r>
          </a:p>
          <a:p>
            <a:pPr lvl="2"/>
            <a:r>
              <a:rPr lang="en-US" dirty="0" smtClean="0"/>
              <a:t>worms</a:t>
            </a:r>
          </a:p>
          <a:p>
            <a:pPr lvl="1"/>
            <a:r>
              <a:rPr lang="en-US" dirty="0" smtClean="0"/>
              <a:t>Social engineering</a:t>
            </a:r>
          </a:p>
          <a:p>
            <a:pPr lvl="2"/>
            <a:r>
              <a:rPr lang="en-US" dirty="0" smtClean="0"/>
              <a:t>spam </a:t>
            </a:r>
          </a:p>
          <a:p>
            <a:pPr lvl="2"/>
            <a:r>
              <a:rPr lang="en-US" dirty="0" smtClean="0"/>
              <a:t>e-mail</a:t>
            </a:r>
          </a:p>
          <a:p>
            <a:pPr lvl="2"/>
            <a:r>
              <a:rPr lang="en-US" dirty="0" smtClean="0"/>
              <a:t>Trojans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90"/>
          <a:stretch/>
        </p:blipFill>
        <p:spPr>
          <a:xfrm>
            <a:off x="3779912" y="3212976"/>
            <a:ext cx="1872208" cy="1604244"/>
          </a:xfrm>
          <a:prstGeom prst="round1Rect">
            <a:avLst/>
          </a:prstGeom>
          <a:effectLst>
            <a:softEdge rad="127000"/>
          </a:effec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Classification of Malware</a:t>
            </a:r>
            <a:endParaRPr kumimoji="1" lang="en-AU" sz="3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ＭＳ Ｐゴシック" pitchFamily="-65" charset="-128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116822"/>
              </p:ext>
            </p:extLst>
          </p:nvPr>
        </p:nvGraphicFramePr>
        <p:xfrm>
          <a:off x="-5114" y="1628800"/>
          <a:ext cx="860956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785392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4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ＭＳ Ｐゴシック" pitchFamily="-65" charset="-128"/>
              </a:rPr>
              <a:t>Types of Malicious Software (Malware)</a:t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268078"/>
              </p:ext>
            </p:extLst>
          </p:nvPr>
        </p:nvGraphicFramePr>
        <p:xfrm>
          <a:off x="457200" y="17526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5604" name="Picture 15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86446" y="2714620"/>
            <a:ext cx="1905024" cy="2629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Attack Kits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68552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/>
              </a:buClr>
            </a:pPr>
            <a:r>
              <a:rPr lang="en-US" dirty="0" smtClean="0"/>
              <a:t>Initially the development and deployment of malware required considerable technical skill by software authors</a:t>
            </a:r>
          </a:p>
          <a:p>
            <a:pPr lvl="1">
              <a:buClr>
                <a:schemeClr val="accent5"/>
              </a:buClr>
            </a:pPr>
            <a:r>
              <a:rPr lang="en-US" dirty="0" smtClean="0"/>
              <a:t>The development of virus-creation toolkits in the early 1990s and then more general attack kits in the 2000s greatly assisted in the development and deployment of malware</a:t>
            </a:r>
          </a:p>
          <a:p>
            <a:pPr>
              <a:buClr>
                <a:schemeClr val="accent1"/>
              </a:buClr>
            </a:pPr>
            <a:r>
              <a:rPr lang="en-US" dirty="0" smtClean="0"/>
              <a:t>Toolkits are often known as “</a:t>
            </a:r>
            <a:r>
              <a:rPr lang="en-US" dirty="0" err="1" smtClean="0"/>
              <a:t>crimeware</a:t>
            </a:r>
            <a:r>
              <a:rPr lang="en-US" dirty="0" smtClean="0"/>
              <a:t>”</a:t>
            </a:r>
          </a:p>
          <a:p>
            <a:pPr lvl="1">
              <a:buClr>
                <a:schemeClr val="accent5"/>
              </a:buClr>
            </a:pPr>
            <a:r>
              <a:rPr lang="en-US" dirty="0" smtClean="0"/>
              <a:t>Include a variety of propagation mechanisms and payload modules that even novices can deploy</a:t>
            </a:r>
          </a:p>
          <a:p>
            <a:pPr lvl="1">
              <a:buClr>
                <a:schemeClr val="accent5"/>
              </a:buClr>
            </a:pPr>
            <a:r>
              <a:rPr lang="en-US" dirty="0" smtClean="0"/>
              <a:t>Variants that can be generated by attackers using these toolkits creates a significant problem for those defending systems against them</a:t>
            </a:r>
          </a:p>
          <a:p>
            <a:pPr>
              <a:buClr>
                <a:schemeClr val="accent1"/>
              </a:buClr>
            </a:pPr>
            <a:r>
              <a:rPr lang="en-US" dirty="0" smtClean="0"/>
              <a:t>Widely used toolkits include:</a:t>
            </a:r>
          </a:p>
          <a:p>
            <a:pPr lvl="1">
              <a:buClr>
                <a:schemeClr val="accent5"/>
              </a:buClr>
            </a:pPr>
            <a:r>
              <a:rPr lang="en-US" dirty="0" smtClean="0"/>
              <a:t>Zeus</a:t>
            </a:r>
          </a:p>
          <a:p>
            <a:pPr lvl="1">
              <a:buClr>
                <a:schemeClr val="accent5"/>
              </a:buClr>
            </a:pPr>
            <a:r>
              <a:rPr lang="en-US" dirty="0" err="1" smtClean="0"/>
              <a:t>Blackhole</a:t>
            </a:r>
            <a:endParaRPr lang="en-US" dirty="0" smtClean="0"/>
          </a:p>
          <a:p>
            <a:pPr lvl="1">
              <a:buClr>
                <a:schemeClr val="accent5"/>
              </a:buClr>
            </a:pPr>
            <a:r>
              <a:rPr lang="en-US" dirty="0" smtClean="0"/>
              <a:t>Sakura</a:t>
            </a:r>
          </a:p>
          <a:p>
            <a:pPr lvl="1">
              <a:buClr>
                <a:schemeClr val="accent5"/>
              </a:buClr>
            </a:pPr>
            <a:r>
              <a:rPr lang="en-US" dirty="0" smtClean="0"/>
              <a:t>Phoenix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3748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Attack Sources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Another significant malware development is the change from attackers being individuals often motivated to demonstrate their technical competence to their peers to more organized and dangerous attack sources such as: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This has significantly changed the resources available and motivation behind the rise of malware and has led to development of a large underground economy involving the sale of attack kits, access to compromised hosts, and to stolen information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1981200"/>
          <a:ext cx="8305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240705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Advanced Persistent Threats (APTs)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525963"/>
          </a:xfrm>
        </p:spPr>
        <p:txBody>
          <a:bodyPr/>
          <a:lstStyle/>
          <a:p>
            <a:r>
              <a:rPr lang="en-US" dirty="0" smtClean="0"/>
              <a:t>Well-resourced, persistent application of a wide variety of intrusion technologies and malware to selected targets (usually business or political)</a:t>
            </a:r>
          </a:p>
          <a:p>
            <a:r>
              <a:rPr lang="en-US" dirty="0" smtClean="0"/>
              <a:t>Typically attributed to state-sponsored organizations and criminal enterprises</a:t>
            </a:r>
          </a:p>
          <a:p>
            <a:r>
              <a:rPr lang="en-US" dirty="0" smtClean="0"/>
              <a:t>Differ from other types of attack by their careful target selection and stealthy intrusion efforts over extended periods</a:t>
            </a:r>
          </a:p>
          <a:p>
            <a:r>
              <a:rPr lang="en-US" dirty="0" smtClean="0"/>
              <a:t>High profile attacks include Aurora, RSA, APT1, and </a:t>
            </a:r>
            <a:r>
              <a:rPr lang="en-US" dirty="0" err="1" smtClean="0"/>
              <a:t>Stuxnet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8216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13175</TotalTime>
  <Words>21028</Words>
  <Application>Microsoft Macintosh PowerPoint</Application>
  <PresentationFormat>On-screen Show (4:3)</PresentationFormat>
  <Paragraphs>1986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Executive</vt:lpstr>
      <vt:lpstr>PowerPoint Presentation</vt:lpstr>
      <vt:lpstr>Chapter 6</vt:lpstr>
      <vt:lpstr>Malware</vt:lpstr>
      <vt:lpstr>Malware Terminology</vt:lpstr>
      <vt:lpstr>Classification of Malware</vt:lpstr>
      <vt:lpstr>Types of Malicious Software (Malware)</vt:lpstr>
      <vt:lpstr>Attack Kits</vt:lpstr>
      <vt:lpstr>Attack Sources</vt:lpstr>
      <vt:lpstr>Advanced Persistent Threats (APTs)</vt:lpstr>
      <vt:lpstr>APT Characteristics</vt:lpstr>
      <vt:lpstr>APT Attacks</vt:lpstr>
      <vt:lpstr>Viruses</vt:lpstr>
      <vt:lpstr>Virus Components</vt:lpstr>
      <vt:lpstr>Virus Phases</vt:lpstr>
      <vt:lpstr>Virus Structure</vt:lpstr>
      <vt:lpstr>PowerPoint Presentation</vt:lpstr>
      <vt:lpstr>Virus Classifications</vt:lpstr>
      <vt:lpstr>Macro and Scripting Viruses</vt:lpstr>
      <vt:lpstr>Worms</vt:lpstr>
      <vt:lpstr>Worm Replication</vt:lpstr>
      <vt:lpstr>Target Discovery</vt:lpstr>
      <vt:lpstr>PowerPoint Presentation</vt:lpstr>
      <vt:lpstr>Morris Worm</vt:lpstr>
      <vt:lpstr>Recent Worm Attacks</vt:lpstr>
      <vt:lpstr>PowerPoint Presentation</vt:lpstr>
      <vt:lpstr>Mobile Code</vt:lpstr>
      <vt:lpstr>Mobile Phone Worms</vt:lpstr>
      <vt:lpstr>Drive-By-Downloads</vt:lpstr>
      <vt:lpstr>Clickjacking </vt:lpstr>
      <vt:lpstr>Social Engineering</vt:lpstr>
      <vt:lpstr>Payload System Corruption</vt:lpstr>
      <vt:lpstr>Payload System Corruption</vt:lpstr>
      <vt:lpstr>Payload – Attack Agents Bots</vt:lpstr>
      <vt:lpstr>Remote Control Facility</vt:lpstr>
      <vt:lpstr>Payload – Information Theft Keyloggers and Spyware</vt:lpstr>
      <vt:lpstr>Payload – Information Theft Phishing</vt:lpstr>
      <vt:lpstr>Worm Countermeasures</vt:lpstr>
      <vt:lpstr>Payload – Stealthing Backdoor</vt:lpstr>
      <vt:lpstr>Payload - Stealthing Rootkit</vt:lpstr>
      <vt:lpstr>Rootkit Classification Characteristics</vt:lpstr>
      <vt:lpstr>PowerPoint Presentation</vt:lpstr>
      <vt:lpstr>Malware Countermeasure Approaches</vt:lpstr>
      <vt:lpstr>Generations of Anti-Virus Software</vt:lpstr>
      <vt:lpstr>Generic Decryption (GD)</vt:lpstr>
      <vt:lpstr>Host-Based Behavior-Blocking Software</vt:lpstr>
      <vt:lpstr>Perimeter Scanning Approaches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7 Lecture Overheads</dc:subject>
  <dc:creator>Dr Lawrie Brown</dc:creator>
  <cp:keywords/>
  <dc:description/>
  <cp:lastModifiedBy>Kim Mclaughlin</cp:lastModifiedBy>
  <cp:revision>149</cp:revision>
  <dcterms:created xsi:type="dcterms:W3CDTF">2014-08-24T18:34:20Z</dcterms:created>
  <dcterms:modified xsi:type="dcterms:W3CDTF">2014-08-30T20:56:26Z</dcterms:modified>
  <cp:category/>
</cp:coreProperties>
</file>