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0" r:id="rId3"/>
    <p:sldId id="257" r:id="rId4"/>
    <p:sldId id="258" r:id="rId5"/>
    <p:sldId id="261" r:id="rId6"/>
    <p:sldId id="262" r:id="rId7"/>
    <p:sldId id="263" r:id="rId8"/>
    <p:sldId id="264" r:id="rId9"/>
    <p:sldId id="266" r:id="rId10"/>
    <p:sldId id="265" r:id="rId11"/>
    <p:sldId id="267" r:id="rId12"/>
    <p:sldId id="269" r:id="rId13"/>
    <p:sldId id="270" r:id="rId14"/>
    <p:sldId id="284" r:id="rId15"/>
    <p:sldId id="285" r:id="rId16"/>
    <p:sldId id="271" r:id="rId17"/>
    <p:sldId id="268" r:id="rId18"/>
    <p:sldId id="272" r:id="rId19"/>
    <p:sldId id="283" r:id="rId20"/>
    <p:sldId id="282" r:id="rId21"/>
    <p:sldId id="281" r:id="rId22"/>
    <p:sldId id="280" r:id="rId23"/>
    <p:sldId id="279" r:id="rId24"/>
    <p:sldId id="278" r:id="rId25"/>
    <p:sldId id="277" r:id="rId26"/>
    <p:sldId id="276" r:id="rId27"/>
    <p:sldId id="294" r:id="rId28"/>
    <p:sldId id="287" r:id="rId29"/>
    <p:sldId id="288" r:id="rId30"/>
    <p:sldId id="290" r:id="rId31"/>
    <p:sldId id="291" r:id="rId32"/>
    <p:sldId id="293" r:id="rId33"/>
    <p:sldId id="259" r:id="rId3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A33B4A-15BE-4F74-B086-F6EBC4934402}" type="datetimeFigureOut">
              <a:rPr lang="es-ES" smtClean="0"/>
              <a:t>10/11/2016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705E96-E9F0-45B5-A3C4-8E0030F329B5}" type="slidenum">
              <a:rPr lang="es-ES" smtClean="0"/>
              <a:t>‹Nº›</a:t>
            </a:fld>
            <a:endParaRPr lang="es-ES"/>
          </a:p>
        </p:txBody>
      </p:sp>
    </p:spTree>
    <p:extLst>
      <p:ext uri="{BB962C8B-B14F-4D97-AF65-F5344CB8AC3E}">
        <p14:creationId xmlns:p14="http://schemas.microsoft.com/office/powerpoint/2010/main" val="121813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2C88BE9F-9488-4FB8-9F6F-FC7E88D18317}" type="datetime1">
              <a:rPr lang="es-ES" smtClean="0"/>
              <a:t>10/11/2016</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597901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D318252-AEED-4960-A024-C648FDA412C9}" type="datetime1">
              <a:rPr lang="es-ES" smtClean="0"/>
              <a:t>10/11/2016</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701990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B2BA1AA-9E6D-4188-8C9E-19BAC4295A27}" type="datetime1">
              <a:rPr lang="es-ES" smtClean="0"/>
              <a:t>10/11/2016</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43584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02E580A6-56FA-48CB-BB93-DECC73FB41B9}" type="datetime1">
              <a:rPr lang="es-ES" smtClean="0"/>
              <a:t>10/11/2016</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327784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3353F7A-DE8D-4417-BBB8-BEB1B43F3CF5}" type="datetime1">
              <a:rPr lang="es-ES" smtClean="0"/>
              <a:t>10/11/2016</a:t>
            </a:fld>
            <a:endParaRPr lang="es-ES"/>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
        <p:nvSpPr>
          <p:cNvPr id="6" name="5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1744103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4C8674C1-B946-4A23-AF42-C6258D7E3A27}" type="datetime1">
              <a:rPr lang="es-ES" smtClean="0"/>
              <a:t>10/11/2016</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97208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56A7790-4063-4AF3-B3C7-68CA53C12659}" type="datetime1">
              <a:rPr lang="es-ES" smtClean="0"/>
              <a:t>10/11/2016</a:t>
            </a:fld>
            <a:endParaRPr lang="es-ES"/>
          </a:p>
        </p:txBody>
      </p:sp>
      <p:sp>
        <p:nvSpPr>
          <p:cNvPr id="8" name="7 Marcador de pie de página"/>
          <p:cNvSpPr>
            <a:spLocks noGrp="1"/>
          </p:cNvSpPr>
          <p:nvPr>
            <p:ph type="ftr" sz="quarter" idx="11"/>
          </p:nvPr>
        </p:nvSpPr>
        <p:spPr/>
        <p:txBody>
          <a:bodyPr/>
          <a:lstStyle/>
          <a:p>
            <a:r>
              <a:rPr lang="es-ES" smtClean="0"/>
              <a:t>Seguridad Informática</a:t>
            </a:r>
            <a:endParaRPr lang="es-ES"/>
          </a:p>
        </p:txBody>
      </p:sp>
      <p:sp>
        <p:nvSpPr>
          <p:cNvPr id="9" name="8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44540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1EA3ECD-450C-4585-BCAD-8DA40DD20B39}" type="datetime1">
              <a:rPr lang="es-ES" smtClean="0"/>
              <a:t>10/11/2016</a:t>
            </a:fld>
            <a:endParaRPr lang="es-ES"/>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1862753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10E458B-F2FE-4151-A5E1-338D40E13581}" type="datetime1">
              <a:rPr lang="es-ES" smtClean="0"/>
              <a:t>10/11/2016</a:t>
            </a:fld>
            <a:endParaRPr lang="es-ES"/>
          </a:p>
        </p:txBody>
      </p:sp>
      <p:sp>
        <p:nvSpPr>
          <p:cNvPr id="3" name="2 Marcador de pie de página"/>
          <p:cNvSpPr>
            <a:spLocks noGrp="1"/>
          </p:cNvSpPr>
          <p:nvPr>
            <p:ph type="ftr" sz="quarter" idx="11"/>
          </p:nvPr>
        </p:nvSpPr>
        <p:spPr/>
        <p:txBody>
          <a:bodyPr/>
          <a:lstStyle/>
          <a:p>
            <a:r>
              <a:rPr lang="es-ES" smtClean="0"/>
              <a:t>Seguridad Informática</a:t>
            </a:r>
            <a:endParaRPr lang="es-ES"/>
          </a:p>
        </p:txBody>
      </p:sp>
      <p:sp>
        <p:nvSpPr>
          <p:cNvPr id="4" name="3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2036906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36FB2C9-4908-406B-9608-C49F570A8C3C}" type="datetime1">
              <a:rPr lang="es-ES" smtClean="0"/>
              <a:t>10/11/2016</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4131811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8610ADA-DAC9-4066-ADEB-B8A868124C33}" type="datetime1">
              <a:rPr lang="es-ES" smtClean="0"/>
              <a:t>10/11/2016</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Marcador de número de diapositiva"/>
          <p:cNvSpPr>
            <a:spLocks noGrp="1"/>
          </p:cNvSpPr>
          <p:nvPr>
            <p:ph type="sldNum" sz="quarter" idx="12"/>
          </p:nvPr>
        </p:nvSpPr>
        <p:spPr/>
        <p:txBody>
          <a:bodyPr/>
          <a:lstStyle/>
          <a:p>
            <a:fld id="{CFB11AA1-AC65-4E4D-940A-2F483A734E38}" type="slidenum">
              <a:rPr lang="es-ES" smtClean="0"/>
              <a:t>‹Nº›</a:t>
            </a:fld>
            <a:endParaRPr lang="es-ES"/>
          </a:p>
        </p:txBody>
      </p:sp>
    </p:spTree>
    <p:extLst>
      <p:ext uri="{BB962C8B-B14F-4D97-AF65-F5344CB8AC3E}">
        <p14:creationId xmlns:p14="http://schemas.microsoft.com/office/powerpoint/2010/main" val="428839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ABE7A-356F-4653-9449-C6ACEB876A32}" type="datetime1">
              <a:rPr lang="es-ES" smtClean="0"/>
              <a:t>10/11/2016</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smtClean="0"/>
              <a:t>Seguridad Informática</a:t>
            </a: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B11AA1-AC65-4E4D-940A-2F483A734E38}" type="slidenum">
              <a:rPr lang="es-ES" smtClean="0"/>
              <a:t>‹Nº›</a:t>
            </a:fld>
            <a:endParaRPr lang="es-ES"/>
          </a:p>
        </p:txBody>
      </p:sp>
    </p:spTree>
    <p:extLst>
      <p:ext uri="{BB962C8B-B14F-4D97-AF65-F5344CB8AC3E}">
        <p14:creationId xmlns:p14="http://schemas.microsoft.com/office/powerpoint/2010/main" val="1331141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2450703"/>
          </a:xfrm>
        </p:spPr>
        <p:txBody>
          <a:bodyPr>
            <a:normAutofit fontScale="90000"/>
          </a:bodyPr>
          <a:lstStyle/>
          <a:p>
            <a:r>
              <a:rPr lang="es-ES" sz="5400" dirty="0" smtClean="0"/>
              <a:t>Parte I. Principios Básicos de la Seguridad Informática</a:t>
            </a:r>
            <a:r>
              <a:rPr lang="es-ES" dirty="0" smtClean="0"/>
              <a:t/>
            </a:r>
            <a:br>
              <a:rPr lang="es-ES" dirty="0" smtClean="0"/>
            </a:br>
            <a:endParaRPr lang="es-ES" dirty="0"/>
          </a:p>
        </p:txBody>
      </p:sp>
      <p:sp>
        <p:nvSpPr>
          <p:cNvPr id="3" name="2 Subtítulo"/>
          <p:cNvSpPr>
            <a:spLocks noGrp="1"/>
          </p:cNvSpPr>
          <p:nvPr>
            <p:ph type="subTitle" idx="1"/>
          </p:nvPr>
        </p:nvSpPr>
        <p:spPr>
          <a:xfrm>
            <a:off x="1371600" y="4797152"/>
            <a:ext cx="6400800" cy="1224136"/>
          </a:xfrm>
        </p:spPr>
        <p:txBody>
          <a:bodyPr>
            <a:normAutofit fontScale="77500" lnSpcReduction="20000"/>
          </a:bodyPr>
          <a:lstStyle/>
          <a:p>
            <a:r>
              <a:rPr lang="es-EC" dirty="0" smtClean="0"/>
              <a:t>Seguridad Informática</a:t>
            </a:r>
          </a:p>
          <a:p>
            <a:r>
              <a:rPr lang="es-EC" dirty="0" smtClean="0"/>
              <a:t>Diego Ponce Vásquez, Ph.D.</a:t>
            </a:r>
          </a:p>
          <a:p>
            <a:r>
              <a:rPr lang="es-EC" dirty="0"/>
              <a:t>d</a:t>
            </a:r>
            <a:r>
              <a:rPr lang="es-EC" dirty="0" smtClean="0"/>
              <a:t>iego.ponce@ucuenca.edu.ec</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2068"/>
            <a:ext cx="3312368" cy="1888048"/>
          </a:xfrm>
          <a:prstGeom prst="rect">
            <a:avLst/>
          </a:prstGeom>
        </p:spPr>
      </p:pic>
      <p:sp>
        <p:nvSpPr>
          <p:cNvPr id="5" name="4 Marcador de número de diapositiva"/>
          <p:cNvSpPr>
            <a:spLocks noGrp="1"/>
          </p:cNvSpPr>
          <p:nvPr>
            <p:ph type="sldNum" sz="quarter" idx="12"/>
          </p:nvPr>
        </p:nvSpPr>
        <p:spPr/>
        <p:txBody>
          <a:bodyPr/>
          <a:lstStyle/>
          <a:p>
            <a:fld id="{CFB11AA1-AC65-4E4D-940A-2F483A734E38}" type="slidenum">
              <a:rPr lang="es-ES" smtClean="0"/>
              <a:t>1</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24976072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1.4 Consecuencias de la falta de </a:t>
            </a:r>
            <a:r>
              <a:rPr lang="es-EC" dirty="0" smtClean="0"/>
              <a:t>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10</a:t>
            </a:fld>
            <a:endParaRPr lang="es-ES"/>
          </a:p>
        </p:txBody>
      </p:sp>
      <p:sp>
        <p:nvSpPr>
          <p:cNvPr id="7" name="6 CuadroTexto"/>
          <p:cNvSpPr txBox="1"/>
          <p:nvPr/>
        </p:nvSpPr>
        <p:spPr>
          <a:xfrm>
            <a:off x="755576" y="1844824"/>
            <a:ext cx="7920880" cy="4247317"/>
          </a:xfrm>
          <a:prstGeom prst="rect">
            <a:avLst/>
          </a:prstGeom>
          <a:noFill/>
        </p:spPr>
        <p:txBody>
          <a:bodyPr wrap="square" rtlCol="0">
            <a:spAutoFit/>
          </a:bodyPr>
          <a:lstStyle/>
          <a:p>
            <a:r>
              <a:rPr lang="es-EC" dirty="0" smtClean="0"/>
              <a:t>Horas de trabajo invertidas en las reparaciones y reconfiguración de equipos y redes</a:t>
            </a:r>
          </a:p>
          <a:p>
            <a:r>
              <a:rPr lang="es-EC" dirty="0" smtClean="0"/>
              <a:t>Pérdidas ocasionadas por la indisponibilidad de aplicaciones y servicios informáticos diversos. Coste de oportunidad por no utilizar estos recursos.</a:t>
            </a:r>
          </a:p>
          <a:p>
            <a:r>
              <a:rPr lang="es-EC" dirty="0" smtClean="0"/>
              <a:t>Robo de información confidencial y su posible revelación a terceros no autorizados: fórmulas, diseño de productos, estrategias comerciales, programas informáticos, inventos, …</a:t>
            </a:r>
          </a:p>
          <a:p>
            <a:r>
              <a:rPr lang="es-EC" dirty="0" smtClean="0"/>
              <a:t>Filtración de datos personales de usuarios registrados en el sistema: empleados, clientes, proveedores, contactos comerciales, candidatos a empleo, consecuencias de la no protección de datos personales.</a:t>
            </a:r>
          </a:p>
          <a:p>
            <a:r>
              <a:rPr lang="es-EC" dirty="0" smtClean="0"/>
              <a:t>Impacto negativo en la imagen de la empresa ante terceros.</a:t>
            </a:r>
          </a:p>
          <a:p>
            <a:r>
              <a:rPr lang="es-EC" dirty="0" smtClean="0"/>
              <a:t>Retrasos en los procesos de producción, pedidos, calidad del servicio, oportunidades de negocio,… </a:t>
            </a:r>
          </a:p>
          <a:p>
            <a:r>
              <a:rPr lang="es-EC" dirty="0" smtClean="0"/>
              <a:t>Posibles daños a la salud y a la vida de las personas.</a:t>
            </a:r>
          </a:p>
          <a:p>
            <a:r>
              <a:rPr lang="es-EC" dirty="0" smtClean="0"/>
              <a:t>Pago de indemnizaciones por daños y perjuicios a terceros.</a:t>
            </a:r>
            <a:endParaRPr lang="es-ES" dirty="0"/>
          </a:p>
        </p:txBody>
      </p:sp>
    </p:spTree>
    <p:extLst>
      <p:ext uri="{BB962C8B-B14F-4D97-AF65-F5344CB8AC3E}">
        <p14:creationId xmlns:p14="http://schemas.microsoft.com/office/powerpoint/2010/main" val="1332098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lstStyle/>
          <a:p>
            <a:r>
              <a:rPr lang="es-EC" dirty="0" smtClean="0"/>
              <a:t>Peligros potenciales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11</a:t>
            </a:fld>
            <a:endParaRPr lang="es-ES"/>
          </a:p>
        </p:txBody>
      </p:sp>
      <p:sp>
        <p:nvSpPr>
          <p:cNvPr id="3" name="2 CuadroTexto"/>
          <p:cNvSpPr txBox="1"/>
          <p:nvPr/>
        </p:nvSpPr>
        <p:spPr>
          <a:xfrm>
            <a:off x="539552" y="1700808"/>
            <a:ext cx="7920880" cy="2215991"/>
          </a:xfrm>
          <a:prstGeom prst="rect">
            <a:avLst/>
          </a:prstGeom>
          <a:noFill/>
        </p:spPr>
        <p:txBody>
          <a:bodyPr wrap="square" rtlCol="0">
            <a:spAutoFit/>
          </a:bodyPr>
          <a:lstStyle/>
          <a:p>
            <a:pPr marL="285750" indent="-285750">
              <a:buFont typeface="Arial" panose="020B0604020202020204" pitchFamily="34" charset="0"/>
              <a:buChar char="•"/>
            </a:pPr>
            <a:r>
              <a:rPr lang="es-EC" sz="2000" dirty="0" smtClean="0"/>
              <a:t>Utilización de redes y equipos de una empresa para atacar a otras.</a:t>
            </a:r>
          </a:p>
          <a:p>
            <a:pPr marL="285750" indent="-285750">
              <a:buFont typeface="Arial" panose="020B0604020202020204" pitchFamily="34" charset="0"/>
              <a:buChar char="•"/>
            </a:pPr>
            <a:r>
              <a:rPr lang="es-EC" sz="2000" dirty="0" smtClean="0"/>
              <a:t>Almacenamiento de contenidos ilegales en los equipos comprometidos.</a:t>
            </a:r>
          </a:p>
          <a:p>
            <a:pPr marL="285750" indent="-285750">
              <a:buFont typeface="Arial" panose="020B0604020202020204" pitchFamily="34" charset="0"/>
              <a:buChar char="•"/>
            </a:pPr>
            <a:r>
              <a:rPr lang="es-EC" sz="2000" dirty="0" smtClean="0"/>
              <a:t>Utilización de equipos para envíos masivos de mensajes </a:t>
            </a:r>
            <a:r>
              <a:rPr lang="es-EC" sz="2000" smtClean="0"/>
              <a:t>de correo</a:t>
            </a:r>
            <a:r>
              <a:rPr lang="es-EC" sz="2000" dirty="0" smtClean="0"/>
              <a:t>.</a:t>
            </a:r>
          </a:p>
          <a:p>
            <a:pPr marL="285750" indent="-285750">
              <a:buFont typeface="Arial" panose="020B0604020202020204" pitchFamily="34" charset="0"/>
              <a:buChar char="•"/>
            </a:pPr>
            <a:r>
              <a:rPr lang="es-EC" sz="2000" dirty="0" smtClean="0"/>
              <a:t>Propagación de virus y spyware.</a:t>
            </a:r>
          </a:p>
          <a:p>
            <a:pPr marL="285750" indent="-285750">
              <a:buFont typeface="Arial" panose="020B0604020202020204" pitchFamily="34" charset="0"/>
              <a:buChar char="•"/>
            </a:pPr>
            <a:r>
              <a:rPr lang="es-EC" sz="2000" dirty="0" smtClean="0"/>
              <a:t>Ataques a la seguridad de otras redes empresariales o corporativas.</a:t>
            </a:r>
          </a:p>
          <a:p>
            <a:endParaRPr lang="es-EC" sz="2000" dirty="0" smtClean="0"/>
          </a:p>
          <a:p>
            <a:endParaRPr lang="es-ES" dirty="0"/>
          </a:p>
        </p:txBody>
      </p:sp>
    </p:spTree>
    <p:extLst>
      <p:ext uri="{BB962C8B-B14F-4D97-AF65-F5344CB8AC3E}">
        <p14:creationId xmlns:p14="http://schemas.microsoft.com/office/powerpoint/2010/main" val="20631888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a:t>1.5 Principio de la Defensa en </a:t>
            </a:r>
            <a:r>
              <a:rPr lang="es-EC" smtClean="0"/>
              <a:t>Profundidad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12</a:t>
            </a:fld>
            <a:endParaRPr lang="es-ES"/>
          </a:p>
        </p:txBody>
      </p:sp>
      <p:sp>
        <p:nvSpPr>
          <p:cNvPr id="7" name="6 Elipse"/>
          <p:cNvSpPr/>
          <p:nvPr/>
        </p:nvSpPr>
        <p:spPr>
          <a:xfrm>
            <a:off x="611560" y="1916832"/>
            <a:ext cx="8064896" cy="3672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ES" dirty="0"/>
          </a:p>
        </p:txBody>
      </p:sp>
      <p:sp>
        <p:nvSpPr>
          <p:cNvPr id="8" name="7 CuadroTexto"/>
          <p:cNvSpPr txBox="1"/>
          <p:nvPr/>
        </p:nvSpPr>
        <p:spPr>
          <a:xfrm>
            <a:off x="6948264" y="3128081"/>
            <a:ext cx="1512168" cy="1200329"/>
          </a:xfrm>
          <a:prstGeom prst="rect">
            <a:avLst/>
          </a:prstGeom>
          <a:noFill/>
        </p:spPr>
        <p:txBody>
          <a:bodyPr wrap="square" rtlCol="0">
            <a:spAutoFit/>
          </a:bodyPr>
          <a:lstStyle/>
          <a:p>
            <a:r>
              <a:rPr lang="es-EC" dirty="0" smtClean="0">
                <a:solidFill>
                  <a:schemeClr val="bg1"/>
                </a:solidFill>
              </a:rPr>
              <a:t>Seguridad de perímetro (cortafuegos, IDS, AAA, …)</a:t>
            </a:r>
            <a:endParaRPr lang="es-ES" dirty="0">
              <a:solidFill>
                <a:schemeClr val="bg1"/>
              </a:solidFill>
            </a:endParaRPr>
          </a:p>
        </p:txBody>
      </p:sp>
      <p:sp>
        <p:nvSpPr>
          <p:cNvPr id="9" name="8 Elipse"/>
          <p:cNvSpPr/>
          <p:nvPr/>
        </p:nvSpPr>
        <p:spPr>
          <a:xfrm>
            <a:off x="611560" y="2240868"/>
            <a:ext cx="6336704" cy="30243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5292080" y="3266581"/>
            <a:ext cx="1512168" cy="923330"/>
          </a:xfrm>
          <a:prstGeom prst="rect">
            <a:avLst/>
          </a:prstGeom>
          <a:noFill/>
        </p:spPr>
        <p:txBody>
          <a:bodyPr wrap="square" rtlCol="0">
            <a:spAutoFit/>
          </a:bodyPr>
          <a:lstStyle/>
          <a:p>
            <a:r>
              <a:rPr lang="es-EC" dirty="0" smtClean="0">
                <a:solidFill>
                  <a:schemeClr val="bg1"/>
                </a:solidFill>
              </a:rPr>
              <a:t>Segmentación</a:t>
            </a:r>
          </a:p>
          <a:p>
            <a:r>
              <a:rPr lang="es-EC" dirty="0" smtClean="0">
                <a:solidFill>
                  <a:schemeClr val="bg1"/>
                </a:solidFill>
              </a:rPr>
              <a:t>De redes</a:t>
            </a:r>
          </a:p>
          <a:p>
            <a:r>
              <a:rPr lang="es-EC" dirty="0" smtClean="0">
                <a:solidFill>
                  <a:schemeClr val="bg1"/>
                </a:solidFill>
              </a:rPr>
              <a:t>(LAN, VLAN,..)</a:t>
            </a:r>
            <a:endParaRPr lang="es-ES" dirty="0">
              <a:solidFill>
                <a:schemeClr val="bg1"/>
              </a:solidFill>
            </a:endParaRPr>
          </a:p>
        </p:txBody>
      </p:sp>
      <p:sp>
        <p:nvSpPr>
          <p:cNvPr id="11" name="10 Elipse"/>
          <p:cNvSpPr/>
          <p:nvPr/>
        </p:nvSpPr>
        <p:spPr>
          <a:xfrm>
            <a:off x="611560" y="2492896"/>
            <a:ext cx="4680520" cy="25922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3635896" y="3291371"/>
            <a:ext cx="1512168" cy="923330"/>
          </a:xfrm>
          <a:prstGeom prst="rect">
            <a:avLst/>
          </a:prstGeom>
          <a:noFill/>
        </p:spPr>
        <p:txBody>
          <a:bodyPr wrap="square" rtlCol="0">
            <a:spAutoFit/>
          </a:bodyPr>
          <a:lstStyle/>
          <a:p>
            <a:r>
              <a:rPr lang="es-EC" dirty="0" smtClean="0">
                <a:solidFill>
                  <a:schemeClr val="bg1"/>
                </a:solidFill>
              </a:rPr>
              <a:t>Configuración</a:t>
            </a:r>
          </a:p>
          <a:p>
            <a:r>
              <a:rPr lang="es-EC" dirty="0" smtClean="0">
                <a:solidFill>
                  <a:schemeClr val="bg1"/>
                </a:solidFill>
              </a:rPr>
              <a:t>Segura de </a:t>
            </a:r>
          </a:p>
          <a:p>
            <a:r>
              <a:rPr lang="es-EC" dirty="0" smtClean="0">
                <a:solidFill>
                  <a:schemeClr val="bg1"/>
                </a:solidFill>
              </a:rPr>
              <a:t>Equipos</a:t>
            </a:r>
            <a:endParaRPr lang="es-ES" dirty="0">
              <a:solidFill>
                <a:schemeClr val="bg1"/>
              </a:solidFill>
            </a:endParaRPr>
          </a:p>
        </p:txBody>
      </p:sp>
      <p:sp>
        <p:nvSpPr>
          <p:cNvPr id="13" name="12 Elipse"/>
          <p:cNvSpPr/>
          <p:nvPr/>
        </p:nvSpPr>
        <p:spPr>
          <a:xfrm>
            <a:off x="611560" y="2684130"/>
            <a:ext cx="3024336" cy="20882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CuadroTexto"/>
          <p:cNvSpPr txBox="1"/>
          <p:nvPr/>
        </p:nvSpPr>
        <p:spPr>
          <a:xfrm>
            <a:off x="2627784" y="3291371"/>
            <a:ext cx="1152128" cy="923330"/>
          </a:xfrm>
          <a:prstGeom prst="rect">
            <a:avLst/>
          </a:prstGeom>
          <a:noFill/>
        </p:spPr>
        <p:txBody>
          <a:bodyPr wrap="square" rtlCol="0">
            <a:spAutoFit/>
          </a:bodyPr>
          <a:lstStyle/>
          <a:p>
            <a:r>
              <a:rPr lang="es-EC" dirty="0" smtClean="0">
                <a:solidFill>
                  <a:schemeClr val="bg1"/>
                </a:solidFill>
              </a:rPr>
              <a:t>Gestión</a:t>
            </a:r>
          </a:p>
          <a:p>
            <a:r>
              <a:rPr lang="es-EC" dirty="0" smtClean="0">
                <a:solidFill>
                  <a:schemeClr val="bg1"/>
                </a:solidFill>
              </a:rPr>
              <a:t>De </a:t>
            </a:r>
          </a:p>
          <a:p>
            <a:r>
              <a:rPr lang="es-EC" dirty="0" smtClean="0">
                <a:solidFill>
                  <a:schemeClr val="bg1"/>
                </a:solidFill>
              </a:rPr>
              <a:t>Usuarios</a:t>
            </a:r>
            <a:endParaRPr lang="es-ES" dirty="0">
              <a:solidFill>
                <a:schemeClr val="bg1"/>
              </a:solidFill>
            </a:endParaRPr>
          </a:p>
        </p:txBody>
      </p:sp>
      <p:sp>
        <p:nvSpPr>
          <p:cNvPr id="15" name="14 Elipse"/>
          <p:cNvSpPr/>
          <p:nvPr/>
        </p:nvSpPr>
        <p:spPr>
          <a:xfrm>
            <a:off x="611560" y="2852937"/>
            <a:ext cx="2016224"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15 CuadroTexto"/>
          <p:cNvSpPr txBox="1"/>
          <p:nvPr/>
        </p:nvSpPr>
        <p:spPr>
          <a:xfrm>
            <a:off x="1007604" y="3255368"/>
            <a:ext cx="1224136" cy="923330"/>
          </a:xfrm>
          <a:prstGeom prst="rect">
            <a:avLst/>
          </a:prstGeom>
          <a:noFill/>
        </p:spPr>
        <p:txBody>
          <a:bodyPr wrap="square" rtlCol="0">
            <a:spAutoFit/>
          </a:bodyPr>
          <a:lstStyle/>
          <a:p>
            <a:r>
              <a:rPr lang="es-EC" dirty="0" smtClean="0">
                <a:solidFill>
                  <a:schemeClr val="bg1"/>
                </a:solidFill>
              </a:rPr>
              <a:t>Cifrado de </a:t>
            </a:r>
          </a:p>
          <a:p>
            <a:r>
              <a:rPr lang="es-EC" dirty="0" smtClean="0">
                <a:solidFill>
                  <a:schemeClr val="bg1"/>
                </a:solidFill>
              </a:rPr>
              <a:t>Datos </a:t>
            </a:r>
          </a:p>
          <a:p>
            <a:r>
              <a:rPr lang="es-EC" dirty="0" smtClean="0">
                <a:solidFill>
                  <a:schemeClr val="bg1"/>
                </a:solidFill>
              </a:rPr>
              <a:t>Sensibles</a:t>
            </a:r>
            <a:endParaRPr lang="es-ES" dirty="0">
              <a:solidFill>
                <a:schemeClr val="bg1"/>
              </a:solidFill>
            </a:endParaRPr>
          </a:p>
        </p:txBody>
      </p:sp>
    </p:spTree>
    <p:extLst>
      <p:ext uri="{BB962C8B-B14F-4D97-AF65-F5344CB8AC3E}">
        <p14:creationId xmlns:p14="http://schemas.microsoft.com/office/powerpoint/2010/main" val="37434109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1.6 Gestión 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13</a:t>
            </a:fld>
            <a:endParaRPr lang="es-ES"/>
          </a:p>
        </p:txBody>
      </p:sp>
      <p:sp>
        <p:nvSpPr>
          <p:cNvPr id="3" name="2 CuadroTexto"/>
          <p:cNvSpPr txBox="1"/>
          <p:nvPr/>
        </p:nvSpPr>
        <p:spPr>
          <a:xfrm>
            <a:off x="1043608" y="1844824"/>
            <a:ext cx="7344816" cy="1477328"/>
          </a:xfrm>
          <a:prstGeom prst="rect">
            <a:avLst/>
          </a:prstGeom>
          <a:noFill/>
        </p:spPr>
        <p:txBody>
          <a:bodyPr wrap="square" rtlCol="0">
            <a:spAutoFit/>
          </a:bodyPr>
          <a:lstStyle/>
          <a:p>
            <a:r>
              <a:rPr lang="es-EC" dirty="0" smtClean="0"/>
              <a:t>Podemos definir el Sistema de Seguridad de Gestión  de Seguridad de la Información SGSI como aquella parte del sistema general de gestión que comprende la política, la estructura organizativa, los recursos necesarios, los procedimientos y los procesos necesarios para implantar la gestión de la seguridad de la información en una organización.</a:t>
            </a:r>
            <a:endParaRPr lang="es-ES" dirty="0"/>
          </a:p>
        </p:txBody>
      </p:sp>
    </p:spTree>
    <p:extLst>
      <p:ext uri="{BB962C8B-B14F-4D97-AF65-F5344CB8AC3E}">
        <p14:creationId xmlns:p14="http://schemas.microsoft.com/office/powerpoint/2010/main" val="33526314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754852"/>
          </a:xfrm>
        </p:spPr>
        <p:txBody>
          <a:bodyPr>
            <a:normAutofit fontScale="90000"/>
          </a:bodyPr>
          <a:lstStyle/>
          <a:p>
            <a:r>
              <a:rPr lang="es-EC" dirty="0"/>
              <a:t>1.6 </a:t>
            </a:r>
            <a:r>
              <a:rPr lang="es-EC" dirty="0" smtClean="0"/>
              <a:t>Implantación de un Sistema de Gestión </a:t>
            </a:r>
            <a:r>
              <a:rPr lang="es-EC" dirty="0"/>
              <a:t>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14</a:t>
            </a:fld>
            <a:endParaRPr lang="es-ES"/>
          </a:p>
        </p:txBody>
      </p:sp>
      <p:sp>
        <p:nvSpPr>
          <p:cNvPr id="7" name="6 CuadroTexto"/>
          <p:cNvSpPr txBox="1"/>
          <p:nvPr/>
        </p:nvSpPr>
        <p:spPr>
          <a:xfrm>
            <a:off x="827584" y="2492896"/>
            <a:ext cx="7920880" cy="1754326"/>
          </a:xfrm>
          <a:prstGeom prst="rect">
            <a:avLst/>
          </a:prstGeom>
          <a:noFill/>
        </p:spPr>
        <p:txBody>
          <a:bodyPr wrap="square" rtlCol="0">
            <a:spAutoFit/>
          </a:bodyPr>
          <a:lstStyle/>
          <a:p>
            <a:pPr marL="342900" indent="-342900">
              <a:buAutoNum type="arabicPeriod"/>
            </a:pPr>
            <a:r>
              <a:rPr lang="es-EC" dirty="0" smtClean="0"/>
              <a:t>Formalizar la gestión de la seguridad de la </a:t>
            </a:r>
            <a:r>
              <a:rPr lang="es-EC" dirty="0" err="1" smtClean="0"/>
              <a:t>inofrmación</a:t>
            </a:r>
            <a:endParaRPr lang="es-EC" dirty="0" smtClean="0"/>
          </a:p>
          <a:p>
            <a:pPr marL="342900" indent="-342900">
              <a:buAutoNum type="arabicPeriod"/>
            </a:pPr>
            <a:r>
              <a:rPr lang="es-EC" dirty="0" smtClean="0"/>
              <a:t>Analizar y gestionar los riesgos</a:t>
            </a:r>
          </a:p>
          <a:p>
            <a:pPr marL="342900" indent="-342900">
              <a:buAutoNum type="arabicPeriod"/>
            </a:pPr>
            <a:r>
              <a:rPr lang="es-EC" dirty="0" smtClean="0"/>
              <a:t>Establecer los procesos de gestión de la seguridad siguiendo la metodología PDCA: (Plan, Do, </a:t>
            </a:r>
            <a:r>
              <a:rPr lang="es-EC" dirty="0" err="1" smtClean="0"/>
              <a:t>Check</a:t>
            </a:r>
            <a:r>
              <a:rPr lang="es-EC" dirty="0" smtClean="0"/>
              <a:t>, </a:t>
            </a:r>
            <a:r>
              <a:rPr lang="es-EC" dirty="0" err="1" smtClean="0"/>
              <a:t>Act</a:t>
            </a:r>
            <a:r>
              <a:rPr lang="es-EC" dirty="0" smtClean="0"/>
              <a:t>)</a:t>
            </a:r>
          </a:p>
          <a:p>
            <a:pPr marL="342900" indent="-342900">
              <a:buAutoNum type="arabicPeriod"/>
            </a:pPr>
            <a:r>
              <a:rPr lang="es-EC" dirty="0" smtClean="0"/>
              <a:t>Certificar la gestión de la seguridad.</a:t>
            </a:r>
          </a:p>
          <a:p>
            <a:pPr marL="342900" indent="-342900">
              <a:buAutoNum type="arabicPeriod"/>
            </a:pPr>
            <a:endParaRPr lang="es-ES" dirty="0"/>
          </a:p>
        </p:txBody>
      </p:sp>
    </p:spTree>
    <p:extLst>
      <p:ext uri="{BB962C8B-B14F-4D97-AF65-F5344CB8AC3E}">
        <p14:creationId xmlns:p14="http://schemas.microsoft.com/office/powerpoint/2010/main" val="793384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754852"/>
          </a:xfrm>
        </p:spPr>
        <p:txBody>
          <a:bodyPr>
            <a:normAutofit fontScale="90000"/>
          </a:bodyPr>
          <a:lstStyle/>
          <a:p>
            <a:r>
              <a:rPr lang="es-EC" dirty="0"/>
              <a:t>1.6 </a:t>
            </a:r>
            <a:r>
              <a:rPr lang="es-EC" dirty="0" smtClean="0"/>
              <a:t>Niveles de un Sistema de Gestión </a:t>
            </a:r>
            <a:r>
              <a:rPr lang="es-EC" dirty="0"/>
              <a:t>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15</a:t>
            </a:fld>
            <a:endParaRPr lang="es-ES"/>
          </a:p>
        </p:txBody>
      </p:sp>
      <p:sp>
        <p:nvSpPr>
          <p:cNvPr id="7" name="6 CuadroTexto"/>
          <p:cNvSpPr txBox="1"/>
          <p:nvPr/>
        </p:nvSpPr>
        <p:spPr>
          <a:xfrm>
            <a:off x="827584" y="2492896"/>
            <a:ext cx="7920880" cy="3970318"/>
          </a:xfrm>
          <a:prstGeom prst="rect">
            <a:avLst/>
          </a:prstGeom>
          <a:noFill/>
        </p:spPr>
        <p:txBody>
          <a:bodyPr wrap="square" rtlCol="0">
            <a:spAutoFit/>
          </a:bodyPr>
          <a:lstStyle/>
          <a:p>
            <a:pPr marL="342900" indent="-342900">
              <a:buAutoNum type="arabicPeriod"/>
            </a:pPr>
            <a:r>
              <a:rPr lang="es-EC" dirty="0" smtClean="0"/>
              <a:t>Medidas básicas de seguridad </a:t>
            </a:r>
          </a:p>
          <a:p>
            <a:pPr marL="800100" lvl="1" indent="-342900">
              <a:buAutoNum type="arabicPeriod"/>
            </a:pPr>
            <a:r>
              <a:rPr lang="es-EC" dirty="0" smtClean="0"/>
              <a:t>(por sentido común)</a:t>
            </a:r>
          </a:p>
          <a:p>
            <a:pPr marL="800100" lvl="1" indent="-342900">
              <a:buAutoNum type="arabicPeriod"/>
            </a:pPr>
            <a:r>
              <a:rPr lang="es-EC" dirty="0" smtClean="0"/>
              <a:t>Copias de seguridad</a:t>
            </a:r>
          </a:p>
          <a:p>
            <a:pPr marL="800100" lvl="1" indent="-342900">
              <a:buAutoNum type="arabicPeriod"/>
            </a:pPr>
            <a:r>
              <a:rPr lang="es-EC" dirty="0" smtClean="0"/>
              <a:t>Control de acceso a los recursos</a:t>
            </a:r>
          </a:p>
          <a:p>
            <a:pPr marL="342900" indent="-342900">
              <a:buAutoNum type="arabicPeriod"/>
            </a:pPr>
            <a:r>
              <a:rPr lang="es-EC" dirty="0" smtClean="0"/>
              <a:t>Adaptación de los requisitos acorde con el marco legal y las exigencias de los clientes</a:t>
            </a:r>
          </a:p>
          <a:p>
            <a:pPr marL="800100" lvl="1" indent="-342900">
              <a:buAutoNum type="arabicPeriod"/>
            </a:pPr>
            <a:r>
              <a:rPr lang="es-EC" dirty="0" smtClean="0"/>
              <a:t>Cumplimiento de la legislación vigente</a:t>
            </a:r>
          </a:p>
          <a:p>
            <a:pPr marL="800100" lvl="1" indent="-342900">
              <a:buAutoNum type="arabicPeriod"/>
            </a:pPr>
            <a:r>
              <a:rPr lang="es-EC" dirty="0" smtClean="0"/>
              <a:t>Acuerdos de nivel de servicio</a:t>
            </a:r>
          </a:p>
          <a:p>
            <a:pPr marL="342900" indent="-342900">
              <a:buAutoNum type="arabicPeriod"/>
            </a:pPr>
            <a:r>
              <a:rPr lang="es-EC" dirty="0" smtClean="0"/>
              <a:t>Gestión Integral de la seguridad de la información</a:t>
            </a:r>
          </a:p>
          <a:p>
            <a:pPr marL="800100" lvl="1" indent="-342900">
              <a:buAutoNum type="arabicPeriod"/>
            </a:pPr>
            <a:r>
              <a:rPr lang="es-EC" dirty="0" smtClean="0"/>
              <a:t>Definición de políticas</a:t>
            </a:r>
          </a:p>
          <a:p>
            <a:pPr marL="800100" lvl="1" indent="-342900">
              <a:buAutoNum type="arabicPeriod"/>
            </a:pPr>
            <a:r>
              <a:rPr lang="es-EC" dirty="0" smtClean="0"/>
              <a:t>Implantación de planes</a:t>
            </a:r>
          </a:p>
          <a:p>
            <a:pPr marL="800100" lvl="1" indent="-342900">
              <a:buAutoNum type="arabicPeriod"/>
            </a:pPr>
            <a:r>
              <a:rPr lang="es-EC" dirty="0" smtClean="0"/>
              <a:t>Análisis y gestión de riesgos</a:t>
            </a:r>
          </a:p>
          <a:p>
            <a:pPr marL="800100" lvl="1" indent="-342900">
              <a:buAutoNum type="arabicPeriod"/>
            </a:pPr>
            <a:r>
              <a:rPr lang="es-EC" dirty="0" smtClean="0"/>
              <a:t>Definición de un plan de respuesta a incidentes</a:t>
            </a:r>
          </a:p>
          <a:p>
            <a:pPr marL="342900" indent="-342900">
              <a:buAutoNum type="arabicPeriod"/>
            </a:pPr>
            <a:r>
              <a:rPr lang="es-EC" dirty="0" smtClean="0"/>
              <a:t>Certificación de la seguridad de la información (ISO 27000).</a:t>
            </a:r>
            <a:endParaRPr lang="es-ES" dirty="0"/>
          </a:p>
        </p:txBody>
      </p:sp>
    </p:spTree>
    <p:extLst>
      <p:ext uri="{BB962C8B-B14F-4D97-AF65-F5344CB8AC3E}">
        <p14:creationId xmlns:p14="http://schemas.microsoft.com/office/powerpoint/2010/main" val="2045745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2935013" cy="6250706"/>
          </a:xfrm>
        </p:spPr>
        <p:txBody>
          <a:bodyPr>
            <a:normAutofit/>
          </a:bodyPr>
          <a:lstStyle/>
          <a:p>
            <a:r>
              <a:rPr lang="es-EC" sz="4000" dirty="0"/>
              <a:t>1.6.1. Implantación de un Sistema de Seguridad de la Información</a:t>
            </a:r>
            <a:r>
              <a:rPr lang="es-EC" dirty="0" smtClean="0"/>
              <a:t>.</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16</a:t>
            </a:fld>
            <a:endParaRPr lang="es-ES"/>
          </a:p>
        </p:txBody>
      </p:sp>
      <p:pic>
        <p:nvPicPr>
          <p:cNvPr id="1026" name="Picture 2" descr="doc_certificacion_all_archivos/image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278" y="0"/>
            <a:ext cx="573269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00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Autofit/>
          </a:bodyPr>
          <a:lstStyle/>
          <a:p>
            <a:r>
              <a:rPr lang="es-EC" sz="3600" dirty="0"/>
              <a:t>1.6.1. Implantación de un Sistema de Seguridad de la Información</a:t>
            </a:r>
            <a:r>
              <a:rPr lang="es-EC" sz="3600" dirty="0" smtClean="0"/>
              <a:t>.</a:t>
            </a:r>
            <a:endParaRPr lang="es-ES" sz="3600"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17</a:t>
            </a:fld>
            <a:endParaRPr lang="es-E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17638"/>
            <a:ext cx="9144000" cy="530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82362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1.7 Análisis de gestión de riesgos en un Sistema </a:t>
            </a:r>
            <a:r>
              <a:rPr lang="es-EC" dirty="0" smtClean="0"/>
              <a:t>Informático</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18</a:t>
            </a:fld>
            <a:endParaRPr lang="es-ES"/>
          </a:p>
        </p:txBody>
      </p:sp>
      <p:sp>
        <p:nvSpPr>
          <p:cNvPr id="3" name="2 CuadroTexto"/>
          <p:cNvSpPr txBox="1"/>
          <p:nvPr/>
        </p:nvSpPr>
        <p:spPr>
          <a:xfrm>
            <a:off x="1043608" y="1916832"/>
            <a:ext cx="7848872" cy="3970318"/>
          </a:xfrm>
          <a:prstGeom prst="rect">
            <a:avLst/>
          </a:prstGeom>
          <a:noFill/>
        </p:spPr>
        <p:txBody>
          <a:bodyPr wrap="square" rtlCol="0">
            <a:spAutoFit/>
          </a:bodyPr>
          <a:lstStyle/>
          <a:p>
            <a:pPr marL="457200" indent="-457200">
              <a:buFont typeface="Arial" panose="020B0604020202020204" pitchFamily="34" charset="0"/>
              <a:buChar char="•"/>
            </a:pPr>
            <a:r>
              <a:rPr lang="es-EC" sz="2800" dirty="0" smtClean="0"/>
              <a:t>Definir el riesgo</a:t>
            </a:r>
          </a:p>
          <a:p>
            <a:pPr marL="457200" indent="-457200">
              <a:buFont typeface="Arial" panose="020B0604020202020204" pitchFamily="34" charset="0"/>
              <a:buChar char="•"/>
            </a:pPr>
            <a:r>
              <a:rPr lang="es-EC" sz="2800" dirty="0" err="1" smtClean="0"/>
              <a:t>Analisis</a:t>
            </a:r>
            <a:r>
              <a:rPr lang="es-EC" sz="2800" dirty="0" smtClean="0"/>
              <a:t> del sistema</a:t>
            </a:r>
          </a:p>
          <a:p>
            <a:pPr marL="457200" indent="-457200">
              <a:buFont typeface="Arial" panose="020B0604020202020204" pitchFamily="34" charset="0"/>
              <a:buChar char="•"/>
            </a:pPr>
            <a:r>
              <a:rPr lang="es-EC" sz="2800" dirty="0" err="1" smtClean="0"/>
              <a:t>Identificacion</a:t>
            </a:r>
            <a:r>
              <a:rPr lang="es-EC" sz="2800" dirty="0" smtClean="0"/>
              <a:t> de vulnerabilidades</a:t>
            </a:r>
          </a:p>
          <a:p>
            <a:pPr marL="457200" indent="-457200">
              <a:buFont typeface="Arial" panose="020B0604020202020204" pitchFamily="34" charset="0"/>
              <a:buChar char="•"/>
            </a:pPr>
            <a:r>
              <a:rPr lang="es-EC" sz="2800" dirty="0" smtClean="0"/>
              <a:t>Plan </a:t>
            </a:r>
            <a:r>
              <a:rPr lang="es-EC" sz="2800" dirty="0" err="1" smtClean="0"/>
              <a:t>estrategico</a:t>
            </a:r>
            <a:r>
              <a:rPr lang="es-EC" sz="2800" dirty="0" smtClean="0"/>
              <a:t> de seguridad</a:t>
            </a:r>
          </a:p>
          <a:p>
            <a:pPr marL="457200" indent="-457200">
              <a:buFont typeface="Arial" panose="020B0604020202020204" pitchFamily="34" charset="0"/>
              <a:buChar char="•"/>
            </a:pPr>
            <a:r>
              <a:rPr lang="es-EC" sz="2800" dirty="0" smtClean="0"/>
              <a:t>Atención de incidentes de seguridad</a:t>
            </a:r>
          </a:p>
          <a:p>
            <a:pPr marL="457200" indent="-457200">
              <a:buFont typeface="Arial" panose="020B0604020202020204" pitchFamily="34" charset="0"/>
              <a:buChar char="•"/>
            </a:pPr>
            <a:r>
              <a:rPr lang="es-EC" sz="2800" dirty="0" smtClean="0"/>
              <a:t>Infraestructura de seguridad</a:t>
            </a:r>
          </a:p>
          <a:p>
            <a:pPr marL="457200" indent="-457200">
              <a:buFont typeface="Arial" panose="020B0604020202020204" pitchFamily="34" charset="0"/>
              <a:buChar char="•"/>
            </a:pPr>
            <a:r>
              <a:rPr lang="es-EC" sz="2800" dirty="0" smtClean="0"/>
              <a:t>Cultura de seguridad</a:t>
            </a:r>
          </a:p>
          <a:p>
            <a:pPr marL="457200" indent="-457200">
              <a:buFont typeface="Arial" panose="020B0604020202020204" pitchFamily="34" charset="0"/>
              <a:buChar char="•"/>
            </a:pPr>
            <a:r>
              <a:rPr lang="es-EC" sz="2800" dirty="0" smtClean="0"/>
              <a:t>Recuperación de desastres</a:t>
            </a:r>
          </a:p>
          <a:p>
            <a:pPr marL="457200" indent="-457200">
              <a:buFont typeface="Arial" panose="020B0604020202020204" pitchFamily="34" charset="0"/>
              <a:buChar char="•"/>
            </a:pPr>
            <a:r>
              <a:rPr lang="es-EC" sz="2800" dirty="0" smtClean="0"/>
              <a:t>Auditorias de seguridad</a:t>
            </a:r>
          </a:p>
        </p:txBody>
      </p:sp>
    </p:spTree>
    <p:extLst>
      <p:ext uri="{BB962C8B-B14F-4D97-AF65-F5344CB8AC3E}">
        <p14:creationId xmlns:p14="http://schemas.microsoft.com/office/powerpoint/2010/main" val="3078900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1.7.1. Recursos del </a:t>
            </a:r>
            <a:r>
              <a:rPr lang="es-EC" dirty="0" smtClean="0"/>
              <a:t>Sistema</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19</a:t>
            </a:fld>
            <a:endParaRPr lang="es-ES"/>
          </a:p>
        </p:txBody>
      </p:sp>
      <p:sp>
        <p:nvSpPr>
          <p:cNvPr id="3" name="2 CuadroTexto"/>
          <p:cNvSpPr txBox="1"/>
          <p:nvPr/>
        </p:nvSpPr>
        <p:spPr>
          <a:xfrm>
            <a:off x="827584" y="1628800"/>
            <a:ext cx="7632848" cy="2677656"/>
          </a:xfrm>
          <a:prstGeom prst="rect">
            <a:avLst/>
          </a:prstGeom>
          <a:noFill/>
        </p:spPr>
        <p:txBody>
          <a:bodyPr wrap="square" rtlCol="0">
            <a:spAutoFit/>
          </a:bodyPr>
          <a:lstStyle/>
          <a:p>
            <a:pPr marL="285750" indent="-285750">
              <a:buFont typeface="Arial" panose="020B0604020202020204" pitchFamily="34" charset="0"/>
              <a:buChar char="•"/>
            </a:pPr>
            <a:r>
              <a:rPr lang="es-EC" sz="2800" dirty="0" smtClean="0"/>
              <a:t>Sistema Operativo</a:t>
            </a:r>
          </a:p>
          <a:p>
            <a:pPr marL="285750" indent="-285750">
              <a:buFont typeface="Arial" panose="020B0604020202020204" pitchFamily="34" charset="0"/>
              <a:buChar char="•"/>
            </a:pPr>
            <a:r>
              <a:rPr lang="es-EC" sz="2800" dirty="0" smtClean="0"/>
              <a:t>Protección de Datos</a:t>
            </a:r>
          </a:p>
          <a:p>
            <a:pPr marL="285750" indent="-285750">
              <a:buFont typeface="Arial" panose="020B0604020202020204" pitchFamily="34" charset="0"/>
              <a:buChar char="•"/>
            </a:pPr>
            <a:r>
              <a:rPr lang="es-EC" sz="2800" dirty="0" smtClean="0"/>
              <a:t>Infraestructura Telemática</a:t>
            </a:r>
          </a:p>
          <a:p>
            <a:pPr marL="285750" indent="-285750">
              <a:buFont typeface="Arial" panose="020B0604020202020204" pitchFamily="34" charset="0"/>
              <a:buChar char="•"/>
            </a:pPr>
            <a:r>
              <a:rPr lang="es-EC" sz="2800" dirty="0" smtClean="0"/>
              <a:t>Infraestructura de seguridad</a:t>
            </a:r>
          </a:p>
          <a:p>
            <a:pPr marL="285750" indent="-285750">
              <a:buFont typeface="Arial" panose="020B0604020202020204" pitchFamily="34" charset="0"/>
              <a:buChar char="•"/>
            </a:pPr>
            <a:r>
              <a:rPr lang="es-EC" sz="2800" dirty="0" smtClean="0"/>
              <a:t>Cultura organizacional</a:t>
            </a:r>
          </a:p>
          <a:p>
            <a:pPr marL="285750" indent="-285750">
              <a:buFont typeface="Arial" panose="020B0604020202020204" pitchFamily="34" charset="0"/>
              <a:buChar char="•"/>
            </a:pPr>
            <a:r>
              <a:rPr lang="es-EC" sz="2800" dirty="0" smtClean="0"/>
              <a:t>Capacitación</a:t>
            </a:r>
            <a:endParaRPr lang="es-EC" sz="2800" dirty="0"/>
          </a:p>
        </p:txBody>
      </p:sp>
    </p:spTree>
    <p:extLst>
      <p:ext uri="{BB962C8B-B14F-4D97-AF65-F5344CB8AC3E}">
        <p14:creationId xmlns:p14="http://schemas.microsoft.com/office/powerpoint/2010/main" val="34590834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a:t>Capítulo 1. Principios de la Seguridad Informática</a:t>
            </a:r>
          </a:p>
        </p:txBody>
      </p:sp>
      <p:sp>
        <p:nvSpPr>
          <p:cNvPr id="3" name="2 Subtítulo"/>
          <p:cNvSpPr>
            <a:spLocks noGrp="1"/>
          </p:cNvSpPr>
          <p:nvPr>
            <p:ph type="subTitle" idx="1"/>
          </p:nvPr>
        </p:nvSpPr>
        <p:spPr>
          <a:xfrm>
            <a:off x="1371600" y="4797152"/>
            <a:ext cx="6400800" cy="1224136"/>
          </a:xfrm>
        </p:spPr>
        <p:txBody>
          <a:bodyPr>
            <a:normAutofit fontScale="77500" lnSpcReduction="20000"/>
          </a:bodyPr>
          <a:lstStyle/>
          <a:p>
            <a:r>
              <a:rPr lang="es-EC" dirty="0" smtClean="0"/>
              <a:t>Seguridad Informática</a:t>
            </a:r>
          </a:p>
          <a:p>
            <a:r>
              <a:rPr lang="es-EC" dirty="0" smtClean="0"/>
              <a:t>Diego Ponce Vásquez, Ph.D.</a:t>
            </a:r>
          </a:p>
          <a:p>
            <a:r>
              <a:rPr lang="es-EC" dirty="0"/>
              <a:t>d</a:t>
            </a:r>
            <a:r>
              <a:rPr lang="es-EC" dirty="0" smtClean="0"/>
              <a:t>iego.ponce@ucuenca.edu.ec</a:t>
            </a:r>
            <a:endParaRPr lang="es-ES"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112068"/>
            <a:ext cx="3312368" cy="1888048"/>
          </a:xfrm>
          <a:prstGeom prst="rect">
            <a:avLst/>
          </a:prstGeom>
        </p:spPr>
      </p:pic>
      <p:sp>
        <p:nvSpPr>
          <p:cNvPr id="5" name="4 Marcador de número de diapositiva"/>
          <p:cNvSpPr>
            <a:spLocks noGrp="1"/>
          </p:cNvSpPr>
          <p:nvPr>
            <p:ph type="sldNum" sz="quarter" idx="12"/>
          </p:nvPr>
        </p:nvSpPr>
        <p:spPr/>
        <p:txBody>
          <a:bodyPr/>
          <a:lstStyle/>
          <a:p>
            <a:fld id="{CFB11AA1-AC65-4E4D-940A-2F483A734E38}" type="slidenum">
              <a:rPr lang="es-ES" smtClean="0"/>
              <a:t>2</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6383187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1.7.2. </a:t>
            </a:r>
            <a:r>
              <a:rPr lang="es-EC" dirty="0" smtClean="0"/>
              <a:t>Amenazas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20</a:t>
            </a:fld>
            <a:endParaRPr lang="es-ES"/>
          </a:p>
        </p:txBody>
      </p:sp>
      <p:sp>
        <p:nvSpPr>
          <p:cNvPr id="3" name="2 CuadroTexto"/>
          <p:cNvSpPr txBox="1"/>
          <p:nvPr/>
        </p:nvSpPr>
        <p:spPr>
          <a:xfrm>
            <a:off x="1043608" y="1772816"/>
            <a:ext cx="7272808" cy="2862322"/>
          </a:xfrm>
          <a:prstGeom prst="rect">
            <a:avLst/>
          </a:prstGeom>
          <a:noFill/>
        </p:spPr>
        <p:txBody>
          <a:bodyPr wrap="square" rtlCol="0">
            <a:spAutoFit/>
          </a:bodyPr>
          <a:lstStyle/>
          <a:p>
            <a:r>
              <a:rPr lang="es-EC" dirty="0" smtClean="0"/>
              <a:t>Ataques Pasivos</a:t>
            </a:r>
          </a:p>
          <a:p>
            <a:r>
              <a:rPr lang="es-EC" dirty="0"/>
              <a:t>	</a:t>
            </a:r>
            <a:r>
              <a:rPr lang="es-EC" dirty="0" err="1" smtClean="0"/>
              <a:t>Man</a:t>
            </a:r>
            <a:r>
              <a:rPr lang="es-EC" dirty="0" smtClean="0"/>
              <a:t> in </a:t>
            </a:r>
            <a:r>
              <a:rPr lang="es-EC" dirty="0" err="1" smtClean="0"/>
              <a:t>the</a:t>
            </a:r>
            <a:r>
              <a:rPr lang="es-EC" dirty="0" smtClean="0"/>
              <a:t> </a:t>
            </a:r>
            <a:r>
              <a:rPr lang="es-EC" dirty="0" err="1" smtClean="0"/>
              <a:t>middle</a:t>
            </a:r>
            <a:endParaRPr lang="es-EC" dirty="0" smtClean="0"/>
          </a:p>
          <a:p>
            <a:r>
              <a:rPr lang="es-EC" dirty="0" smtClean="0"/>
              <a:t>Ataques Activos</a:t>
            </a:r>
          </a:p>
          <a:p>
            <a:r>
              <a:rPr lang="es-EC" dirty="0"/>
              <a:t>	</a:t>
            </a:r>
            <a:r>
              <a:rPr lang="es-EC" dirty="0" err="1" smtClean="0"/>
              <a:t>DoS</a:t>
            </a:r>
            <a:r>
              <a:rPr lang="es-EC" dirty="0" smtClean="0"/>
              <a:t>, </a:t>
            </a:r>
            <a:r>
              <a:rPr lang="es-EC" dirty="0" err="1" smtClean="0"/>
              <a:t>DDoS</a:t>
            </a:r>
            <a:endParaRPr lang="es-EC" dirty="0" smtClean="0"/>
          </a:p>
          <a:p>
            <a:r>
              <a:rPr lang="es-EC" dirty="0"/>
              <a:t>	</a:t>
            </a:r>
            <a:r>
              <a:rPr lang="es-EC" dirty="0" smtClean="0"/>
              <a:t>Eliminación</a:t>
            </a:r>
          </a:p>
          <a:p>
            <a:r>
              <a:rPr lang="es-EC" dirty="0"/>
              <a:t>	</a:t>
            </a:r>
            <a:r>
              <a:rPr lang="es-EC" dirty="0" smtClean="0"/>
              <a:t>Modificación</a:t>
            </a:r>
          </a:p>
          <a:p>
            <a:r>
              <a:rPr lang="es-EC" dirty="0"/>
              <a:t>	</a:t>
            </a:r>
            <a:r>
              <a:rPr lang="es-EC" dirty="0" smtClean="0"/>
              <a:t>Suplantación</a:t>
            </a:r>
          </a:p>
          <a:p>
            <a:r>
              <a:rPr lang="es-EC" dirty="0"/>
              <a:t>	</a:t>
            </a:r>
            <a:r>
              <a:rPr lang="es-EC" dirty="0" smtClean="0"/>
              <a:t>Interceptación</a:t>
            </a:r>
          </a:p>
          <a:p>
            <a:r>
              <a:rPr lang="es-EC" dirty="0"/>
              <a:t>	</a:t>
            </a:r>
            <a:r>
              <a:rPr lang="es-EC" dirty="0" smtClean="0"/>
              <a:t>Ataque combinado (hacker, cracker, </a:t>
            </a:r>
            <a:r>
              <a:rPr lang="es-EC" dirty="0" err="1" smtClean="0"/>
              <a:t>ciberdelito</a:t>
            </a:r>
            <a:r>
              <a:rPr lang="es-EC" dirty="0" smtClean="0"/>
              <a:t>)</a:t>
            </a:r>
          </a:p>
          <a:p>
            <a:r>
              <a:rPr lang="es-EC" dirty="0"/>
              <a:t>	</a:t>
            </a:r>
            <a:r>
              <a:rPr lang="es-EC" dirty="0" smtClean="0"/>
              <a:t>Virus, </a:t>
            </a:r>
            <a:r>
              <a:rPr lang="es-EC" dirty="0" err="1" smtClean="0"/>
              <a:t>Worms</a:t>
            </a:r>
            <a:r>
              <a:rPr lang="es-EC" dirty="0" smtClean="0"/>
              <a:t>, Troyanos, Spyware, malware, </a:t>
            </a:r>
            <a:r>
              <a:rPr lang="es-EC" dirty="0" err="1" smtClean="0"/>
              <a:t>rootkis</a:t>
            </a:r>
            <a:r>
              <a:rPr lang="es-EC" dirty="0" smtClean="0"/>
              <a:t>.</a:t>
            </a:r>
            <a:endParaRPr lang="es-EC" dirty="0"/>
          </a:p>
        </p:txBody>
      </p:sp>
    </p:spTree>
    <p:extLst>
      <p:ext uri="{BB962C8B-B14F-4D97-AF65-F5344CB8AC3E}">
        <p14:creationId xmlns:p14="http://schemas.microsoft.com/office/powerpoint/2010/main" val="389945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1.7.3 </a:t>
            </a:r>
            <a:r>
              <a:rPr lang="es-EC" dirty="0" smtClean="0"/>
              <a:t>Vulnerabilidades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21</a:t>
            </a:fld>
            <a:endParaRPr lang="es-ES"/>
          </a:p>
        </p:txBody>
      </p:sp>
      <p:sp>
        <p:nvSpPr>
          <p:cNvPr id="3" name="2 CuadroTexto"/>
          <p:cNvSpPr txBox="1"/>
          <p:nvPr/>
        </p:nvSpPr>
        <p:spPr>
          <a:xfrm>
            <a:off x="1295725" y="1484784"/>
            <a:ext cx="6624736" cy="5570756"/>
          </a:xfrm>
          <a:prstGeom prst="rect">
            <a:avLst/>
          </a:prstGeom>
          <a:noFill/>
        </p:spPr>
        <p:txBody>
          <a:bodyPr wrap="square" rtlCol="0">
            <a:spAutoFit/>
          </a:bodyPr>
          <a:lstStyle/>
          <a:p>
            <a:r>
              <a:rPr lang="es-EC" sz="3600" dirty="0" smtClean="0"/>
              <a:t>Hardware</a:t>
            </a:r>
          </a:p>
          <a:p>
            <a:r>
              <a:rPr lang="es-EC" sz="3600" dirty="0"/>
              <a:t>	</a:t>
            </a:r>
            <a:r>
              <a:rPr lang="es-EC" sz="2400" dirty="0" smtClean="0"/>
              <a:t>Equipos </a:t>
            </a:r>
            <a:r>
              <a:rPr lang="es-EC" sz="2400" dirty="0" err="1" smtClean="0"/>
              <a:t>informaticos</a:t>
            </a:r>
            <a:r>
              <a:rPr lang="es-EC" sz="2400" dirty="0" smtClean="0"/>
              <a:t> y </a:t>
            </a:r>
            <a:r>
              <a:rPr lang="es-EC" sz="2400" dirty="0" err="1" smtClean="0"/>
              <a:t>telematicos</a:t>
            </a:r>
            <a:endParaRPr lang="es-EC" sz="2400" dirty="0" smtClean="0"/>
          </a:p>
          <a:p>
            <a:r>
              <a:rPr lang="es-EC" sz="3600" dirty="0" smtClean="0"/>
              <a:t>Software</a:t>
            </a:r>
          </a:p>
          <a:p>
            <a:r>
              <a:rPr lang="es-EC" sz="3600" dirty="0"/>
              <a:t>	</a:t>
            </a:r>
            <a:r>
              <a:rPr lang="es-EC" sz="2800" dirty="0" smtClean="0"/>
              <a:t>S.O, configuraciones, puertos</a:t>
            </a:r>
          </a:p>
          <a:p>
            <a:r>
              <a:rPr lang="es-EC" sz="3600" dirty="0" smtClean="0"/>
              <a:t>Humano</a:t>
            </a:r>
          </a:p>
          <a:p>
            <a:r>
              <a:rPr lang="es-EC" sz="2400" dirty="0"/>
              <a:t>	</a:t>
            </a:r>
            <a:r>
              <a:rPr lang="es-EC" sz="2400" dirty="0" smtClean="0"/>
              <a:t>Ingeniería social, ambiente laboral.</a:t>
            </a:r>
            <a:endParaRPr lang="es-EC" sz="3200" dirty="0" smtClean="0"/>
          </a:p>
          <a:p>
            <a:r>
              <a:rPr lang="es-EC" sz="3600" dirty="0" smtClean="0"/>
              <a:t>Negligencia</a:t>
            </a:r>
          </a:p>
          <a:p>
            <a:r>
              <a:rPr lang="es-EC" sz="2800" dirty="0"/>
              <a:t>	</a:t>
            </a:r>
            <a:r>
              <a:rPr lang="es-EC" sz="2800" dirty="0" smtClean="0"/>
              <a:t>No valorar el riesgo</a:t>
            </a:r>
            <a:endParaRPr lang="es-EC" sz="3600" dirty="0" smtClean="0"/>
          </a:p>
          <a:p>
            <a:r>
              <a:rPr lang="es-EC" sz="3600" dirty="0" smtClean="0"/>
              <a:t>Desconocimiento.</a:t>
            </a:r>
          </a:p>
          <a:p>
            <a:endParaRPr lang="es-EC" sz="4000" dirty="0"/>
          </a:p>
        </p:txBody>
      </p:sp>
    </p:spTree>
    <p:extLst>
      <p:ext uri="{BB962C8B-B14F-4D97-AF65-F5344CB8AC3E}">
        <p14:creationId xmlns:p14="http://schemas.microsoft.com/office/powerpoint/2010/main" val="4511810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1.7.4 Incidentes de </a:t>
            </a:r>
            <a:r>
              <a:rPr lang="es-EC" dirty="0" smtClean="0"/>
              <a:t>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22</a:t>
            </a:fld>
            <a:endParaRPr lang="es-ES"/>
          </a:p>
        </p:txBody>
      </p:sp>
      <p:sp>
        <p:nvSpPr>
          <p:cNvPr id="3" name="2 CuadroTexto"/>
          <p:cNvSpPr txBox="1"/>
          <p:nvPr/>
        </p:nvSpPr>
        <p:spPr>
          <a:xfrm>
            <a:off x="1115616" y="1628800"/>
            <a:ext cx="6912768" cy="2308324"/>
          </a:xfrm>
          <a:prstGeom prst="rect">
            <a:avLst/>
          </a:prstGeom>
          <a:noFill/>
        </p:spPr>
        <p:txBody>
          <a:bodyPr wrap="square" rtlCol="0">
            <a:spAutoFit/>
          </a:bodyPr>
          <a:lstStyle/>
          <a:p>
            <a:pPr marL="342900" indent="-342900">
              <a:buFont typeface="Arial" panose="020B0604020202020204" pitchFamily="34" charset="0"/>
              <a:buChar char="•"/>
            </a:pPr>
            <a:r>
              <a:rPr lang="es-EC" sz="3600" dirty="0" smtClean="0"/>
              <a:t>Recopilar evidencia</a:t>
            </a:r>
          </a:p>
          <a:p>
            <a:pPr marL="342900" indent="-342900">
              <a:buFont typeface="Arial" panose="020B0604020202020204" pitchFamily="34" charset="0"/>
              <a:buChar char="•"/>
            </a:pPr>
            <a:r>
              <a:rPr lang="es-EC" sz="3600" dirty="0" smtClean="0"/>
              <a:t>Utilizar plan de </a:t>
            </a:r>
            <a:r>
              <a:rPr lang="es-EC" sz="3600" dirty="0" err="1" smtClean="0"/>
              <a:t>contigencia</a:t>
            </a:r>
            <a:endParaRPr lang="es-EC" sz="3600" dirty="0" smtClean="0"/>
          </a:p>
          <a:p>
            <a:pPr marL="342900" indent="-342900">
              <a:buFont typeface="Arial" panose="020B0604020202020204" pitchFamily="34" charset="0"/>
              <a:buChar char="•"/>
            </a:pPr>
            <a:r>
              <a:rPr lang="es-EC" sz="3600" dirty="0" smtClean="0"/>
              <a:t>Utilizar recursos de seguridad</a:t>
            </a:r>
          </a:p>
          <a:p>
            <a:pPr marL="342900" indent="-342900">
              <a:buFont typeface="Arial" panose="020B0604020202020204" pitchFamily="34" charset="0"/>
              <a:buChar char="•"/>
            </a:pPr>
            <a:r>
              <a:rPr lang="es-EC" sz="3600" dirty="0" smtClean="0"/>
              <a:t>Prevención.</a:t>
            </a:r>
            <a:endParaRPr lang="es-EC" sz="3600" dirty="0"/>
          </a:p>
        </p:txBody>
      </p:sp>
    </p:spTree>
    <p:extLst>
      <p:ext uri="{BB962C8B-B14F-4D97-AF65-F5344CB8AC3E}">
        <p14:creationId xmlns:p14="http://schemas.microsoft.com/office/powerpoint/2010/main" val="521404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1.7.5. </a:t>
            </a:r>
            <a:r>
              <a:rPr lang="es-EC" dirty="0" smtClean="0"/>
              <a:t>Impactos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23</a:t>
            </a:fld>
            <a:endParaRPr lang="es-ES"/>
          </a:p>
        </p:txBody>
      </p:sp>
      <p:sp>
        <p:nvSpPr>
          <p:cNvPr id="3" name="2 CuadroTexto"/>
          <p:cNvSpPr txBox="1"/>
          <p:nvPr/>
        </p:nvSpPr>
        <p:spPr>
          <a:xfrm>
            <a:off x="1043608" y="1628800"/>
            <a:ext cx="7200800" cy="3693319"/>
          </a:xfrm>
          <a:prstGeom prst="rect">
            <a:avLst/>
          </a:prstGeom>
          <a:noFill/>
        </p:spPr>
        <p:txBody>
          <a:bodyPr wrap="square" rtlCol="0">
            <a:spAutoFit/>
          </a:bodyPr>
          <a:lstStyle/>
          <a:p>
            <a:r>
              <a:rPr lang="es-EC" dirty="0" smtClean="0"/>
              <a:t>Negocio</a:t>
            </a:r>
          </a:p>
          <a:p>
            <a:r>
              <a:rPr lang="es-EC" dirty="0" smtClean="0"/>
              <a:t>	Perdidas: económicas, información.</a:t>
            </a:r>
          </a:p>
          <a:p>
            <a:r>
              <a:rPr lang="es-EC" dirty="0"/>
              <a:t>	</a:t>
            </a:r>
            <a:r>
              <a:rPr lang="es-EC" dirty="0" smtClean="0"/>
              <a:t>Credibilidad</a:t>
            </a:r>
          </a:p>
          <a:p>
            <a:r>
              <a:rPr lang="es-EC" dirty="0"/>
              <a:t>	</a:t>
            </a:r>
            <a:r>
              <a:rPr lang="es-EC" dirty="0" smtClean="0"/>
              <a:t>Reputación</a:t>
            </a:r>
          </a:p>
          <a:p>
            <a:r>
              <a:rPr lang="es-EC" dirty="0"/>
              <a:t>	</a:t>
            </a:r>
            <a:r>
              <a:rPr lang="es-EC" smtClean="0"/>
              <a:t>Competividad</a:t>
            </a:r>
            <a:endParaRPr lang="es-EC" dirty="0" smtClean="0"/>
          </a:p>
          <a:p>
            <a:r>
              <a:rPr lang="es-EC" dirty="0" smtClean="0"/>
              <a:t>Terceros</a:t>
            </a:r>
          </a:p>
          <a:p>
            <a:r>
              <a:rPr lang="es-EC" dirty="0" smtClean="0"/>
              <a:t>	Proveedores y Clientes</a:t>
            </a:r>
          </a:p>
          <a:p>
            <a:r>
              <a:rPr lang="es-EC" dirty="0"/>
              <a:t>	</a:t>
            </a:r>
            <a:r>
              <a:rPr lang="es-EC" dirty="0" smtClean="0"/>
              <a:t>Datos personales</a:t>
            </a:r>
          </a:p>
          <a:p>
            <a:r>
              <a:rPr lang="es-EC" dirty="0"/>
              <a:t>	</a:t>
            </a:r>
            <a:r>
              <a:rPr lang="es-EC" dirty="0" smtClean="0"/>
              <a:t>Acuerdos de servicio</a:t>
            </a:r>
          </a:p>
          <a:p>
            <a:r>
              <a:rPr lang="es-EC" dirty="0"/>
              <a:t>	</a:t>
            </a:r>
            <a:r>
              <a:rPr lang="es-EC" dirty="0" smtClean="0"/>
              <a:t>Daños y Perjuicios</a:t>
            </a:r>
          </a:p>
          <a:p>
            <a:r>
              <a:rPr lang="es-EC" dirty="0"/>
              <a:t>	</a:t>
            </a:r>
            <a:r>
              <a:rPr lang="es-EC" dirty="0" smtClean="0"/>
              <a:t>Perdida de oportunidades</a:t>
            </a:r>
          </a:p>
          <a:p>
            <a:r>
              <a:rPr lang="es-EC" dirty="0"/>
              <a:t>	</a:t>
            </a:r>
            <a:r>
              <a:rPr lang="es-EC" dirty="0" smtClean="0"/>
              <a:t>Desconfianza.</a:t>
            </a:r>
          </a:p>
          <a:p>
            <a:endParaRPr lang="es-EC" dirty="0"/>
          </a:p>
        </p:txBody>
      </p:sp>
    </p:spTree>
    <p:extLst>
      <p:ext uri="{BB962C8B-B14F-4D97-AF65-F5344CB8AC3E}">
        <p14:creationId xmlns:p14="http://schemas.microsoft.com/office/powerpoint/2010/main" val="9022446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a:bodyPr>
          <a:lstStyle/>
          <a:p>
            <a:r>
              <a:rPr lang="es-EC" dirty="0"/>
              <a:t>1.7.6 </a:t>
            </a:r>
            <a:r>
              <a:rPr lang="es-EC" dirty="0" smtClean="0"/>
              <a:t>Riesgos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24</a:t>
            </a:fld>
            <a:endParaRPr lang="es-ES"/>
          </a:p>
        </p:txBody>
      </p:sp>
      <p:sp>
        <p:nvSpPr>
          <p:cNvPr id="3" name="2 CuadroTexto"/>
          <p:cNvSpPr txBox="1"/>
          <p:nvPr/>
        </p:nvSpPr>
        <p:spPr>
          <a:xfrm>
            <a:off x="1403648" y="1196752"/>
            <a:ext cx="5760640" cy="2677656"/>
          </a:xfrm>
          <a:prstGeom prst="rect">
            <a:avLst/>
          </a:prstGeom>
          <a:noFill/>
        </p:spPr>
        <p:txBody>
          <a:bodyPr wrap="square" rtlCol="0">
            <a:spAutoFit/>
          </a:bodyPr>
          <a:lstStyle/>
          <a:p>
            <a:pPr marL="457200" indent="-457200">
              <a:buFont typeface="Arial" panose="020B0604020202020204" pitchFamily="34" charset="0"/>
              <a:buChar char="•"/>
            </a:pPr>
            <a:r>
              <a:rPr lang="es-EC" sz="2800" dirty="0" smtClean="0"/>
              <a:t>Evaluación del riesgo</a:t>
            </a:r>
          </a:p>
          <a:p>
            <a:pPr marL="457200" indent="-457200">
              <a:buFont typeface="Arial" panose="020B0604020202020204" pitchFamily="34" charset="0"/>
              <a:buChar char="•"/>
            </a:pPr>
            <a:r>
              <a:rPr lang="es-EC" sz="2800" dirty="0" smtClean="0"/>
              <a:t>Análisis de medidas</a:t>
            </a:r>
          </a:p>
          <a:p>
            <a:pPr marL="457200" indent="-457200">
              <a:buFont typeface="Arial" panose="020B0604020202020204" pitchFamily="34" charset="0"/>
              <a:buChar char="•"/>
            </a:pPr>
            <a:r>
              <a:rPr lang="es-EC" sz="2800" dirty="0" smtClean="0"/>
              <a:t>Mitigación del riesgo</a:t>
            </a:r>
          </a:p>
          <a:p>
            <a:pPr marL="457200" indent="-457200">
              <a:buFont typeface="Arial" panose="020B0604020202020204" pitchFamily="34" charset="0"/>
              <a:buChar char="•"/>
            </a:pPr>
            <a:r>
              <a:rPr lang="es-EC" sz="2800" dirty="0" smtClean="0"/>
              <a:t>Mitigación de los impactos e incidentes.</a:t>
            </a:r>
          </a:p>
          <a:p>
            <a:pPr marL="457200" indent="-457200">
              <a:buFont typeface="Arial" panose="020B0604020202020204" pitchFamily="34" charset="0"/>
              <a:buChar char="•"/>
            </a:pPr>
            <a:r>
              <a:rPr lang="es-EC" sz="2800" dirty="0" smtClean="0"/>
              <a:t>Registro de incidentes aislados.</a:t>
            </a:r>
            <a:endParaRPr lang="es-EC" sz="2800" dirty="0"/>
          </a:p>
        </p:txBody>
      </p:sp>
    </p:spTree>
    <p:extLst>
      <p:ext uri="{BB962C8B-B14F-4D97-AF65-F5344CB8AC3E}">
        <p14:creationId xmlns:p14="http://schemas.microsoft.com/office/powerpoint/2010/main" val="36698884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1.7.7 Defensas Salvaguardas o medidas de </a:t>
            </a:r>
            <a:r>
              <a:rPr lang="es-EC" dirty="0" smtClean="0"/>
              <a:t>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25</a:t>
            </a:fld>
            <a:endParaRPr lang="es-ES"/>
          </a:p>
        </p:txBody>
      </p:sp>
      <p:sp>
        <p:nvSpPr>
          <p:cNvPr id="3" name="2 CuadroTexto"/>
          <p:cNvSpPr txBox="1"/>
          <p:nvPr/>
        </p:nvSpPr>
        <p:spPr>
          <a:xfrm>
            <a:off x="1187624" y="1772816"/>
            <a:ext cx="7056784" cy="4247317"/>
          </a:xfrm>
          <a:prstGeom prst="rect">
            <a:avLst/>
          </a:prstGeom>
          <a:noFill/>
        </p:spPr>
        <p:txBody>
          <a:bodyPr wrap="square" rtlCol="0">
            <a:spAutoFit/>
          </a:bodyPr>
          <a:lstStyle/>
          <a:p>
            <a:r>
              <a:rPr lang="es-EC" sz="2800" dirty="0" smtClean="0"/>
              <a:t>Plan </a:t>
            </a:r>
            <a:r>
              <a:rPr lang="es-EC" sz="2800" smtClean="0"/>
              <a:t>de contingencias</a:t>
            </a:r>
            <a:endParaRPr lang="es-EC" sz="2800" dirty="0" smtClean="0"/>
          </a:p>
          <a:p>
            <a:r>
              <a:rPr lang="es-EC" sz="2800" dirty="0" smtClean="0"/>
              <a:t>Infraestructura de seguridad</a:t>
            </a:r>
          </a:p>
          <a:p>
            <a:r>
              <a:rPr lang="es-EC" sz="2800" dirty="0" smtClean="0"/>
              <a:t>Auditoría de seguridad</a:t>
            </a:r>
          </a:p>
          <a:p>
            <a:r>
              <a:rPr lang="es-EC" sz="2800" dirty="0" smtClean="0"/>
              <a:t>Defensa en profundidad</a:t>
            </a:r>
          </a:p>
          <a:p>
            <a:r>
              <a:rPr lang="es-EC" sz="2800" dirty="0" smtClean="0"/>
              <a:t>Elemento humano</a:t>
            </a:r>
          </a:p>
          <a:p>
            <a:r>
              <a:rPr lang="es-EC" sz="2800" dirty="0" smtClean="0"/>
              <a:t>Cultura empresarial</a:t>
            </a:r>
          </a:p>
          <a:p>
            <a:r>
              <a:rPr lang="es-EC" sz="2800" dirty="0" smtClean="0"/>
              <a:t>Manejo de incidentes</a:t>
            </a:r>
          </a:p>
          <a:p>
            <a:r>
              <a:rPr lang="es-EC" sz="2800" dirty="0" smtClean="0"/>
              <a:t>Estrategia</a:t>
            </a:r>
          </a:p>
          <a:p>
            <a:r>
              <a:rPr lang="es-EC" sz="2800" dirty="0" smtClean="0"/>
              <a:t>Auditorías de seguridad.</a:t>
            </a:r>
          </a:p>
          <a:p>
            <a:endParaRPr lang="es-EC" dirty="0"/>
          </a:p>
        </p:txBody>
      </p:sp>
    </p:spTree>
    <p:extLst>
      <p:ext uri="{BB962C8B-B14F-4D97-AF65-F5344CB8AC3E}">
        <p14:creationId xmlns:p14="http://schemas.microsoft.com/office/powerpoint/2010/main" val="11401366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normAutofit fontScale="90000"/>
          </a:bodyPr>
          <a:lstStyle/>
          <a:p>
            <a:r>
              <a:rPr lang="es-EC" dirty="0"/>
              <a:t>1.7.8 Transferencia de riesgos a </a:t>
            </a:r>
            <a:r>
              <a:rPr lang="es-EC" dirty="0" smtClean="0"/>
              <a:t>terceros.</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26</a:t>
            </a:fld>
            <a:endParaRPr lang="es-ES"/>
          </a:p>
        </p:txBody>
      </p:sp>
      <p:sp>
        <p:nvSpPr>
          <p:cNvPr id="3" name="2 CuadroTexto"/>
          <p:cNvSpPr txBox="1"/>
          <p:nvPr/>
        </p:nvSpPr>
        <p:spPr>
          <a:xfrm>
            <a:off x="899592" y="1988840"/>
            <a:ext cx="7344816" cy="2862322"/>
          </a:xfrm>
          <a:prstGeom prst="rect">
            <a:avLst/>
          </a:prstGeom>
          <a:noFill/>
        </p:spPr>
        <p:txBody>
          <a:bodyPr wrap="square" rtlCol="0">
            <a:spAutoFit/>
          </a:bodyPr>
          <a:lstStyle/>
          <a:p>
            <a:pPr marL="571500" indent="-571500">
              <a:buFont typeface="Arial" panose="020B0604020202020204" pitchFamily="34" charset="0"/>
              <a:buChar char="•"/>
            </a:pPr>
            <a:r>
              <a:rPr lang="es-EC" sz="3600" dirty="0" err="1" smtClean="0"/>
              <a:t>Outsourcing</a:t>
            </a:r>
            <a:endParaRPr lang="es-EC" sz="3600" dirty="0" smtClean="0"/>
          </a:p>
          <a:p>
            <a:pPr marL="571500" indent="-571500">
              <a:buFont typeface="Arial" panose="020B0604020202020204" pitchFamily="34" charset="0"/>
              <a:buChar char="•"/>
            </a:pPr>
            <a:r>
              <a:rPr lang="es-EC" sz="3600" dirty="0" smtClean="0"/>
              <a:t>Auditoria</a:t>
            </a:r>
          </a:p>
          <a:p>
            <a:pPr marL="571500" indent="-571500">
              <a:buFont typeface="Arial" panose="020B0604020202020204" pitchFamily="34" charset="0"/>
              <a:buChar char="•"/>
            </a:pPr>
            <a:r>
              <a:rPr lang="es-EC" sz="3600" dirty="0" smtClean="0"/>
              <a:t>Equipo de respuesta ante incidentes</a:t>
            </a:r>
          </a:p>
          <a:p>
            <a:pPr marL="571500" indent="-571500">
              <a:buFont typeface="Arial" panose="020B0604020202020204" pitchFamily="34" charset="0"/>
              <a:buChar char="•"/>
            </a:pPr>
            <a:r>
              <a:rPr lang="es-EC" sz="3600" dirty="0" smtClean="0"/>
              <a:t>Escalamiento de la responsabilidad</a:t>
            </a:r>
            <a:endParaRPr lang="es-EC" sz="3600" dirty="0"/>
          </a:p>
        </p:txBody>
      </p:sp>
    </p:spTree>
    <p:extLst>
      <p:ext uri="{BB962C8B-B14F-4D97-AF65-F5344CB8AC3E}">
        <p14:creationId xmlns:p14="http://schemas.microsoft.com/office/powerpoint/2010/main" val="17710505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Certificación: Consejos Básicos</a:t>
            </a:r>
            <a:endParaRPr lang="es-EC" dirty="0"/>
          </a:p>
        </p:txBody>
      </p:sp>
      <p:sp>
        <p:nvSpPr>
          <p:cNvPr id="3" name="2 Marcador de contenido"/>
          <p:cNvSpPr>
            <a:spLocks noGrp="1"/>
          </p:cNvSpPr>
          <p:nvPr>
            <p:ph idx="1"/>
          </p:nvPr>
        </p:nvSpPr>
        <p:spPr/>
        <p:txBody>
          <a:bodyPr>
            <a:normAutofit fontScale="25000" lnSpcReduction="20000"/>
          </a:bodyPr>
          <a:lstStyle/>
          <a:p>
            <a:pPr marL="0" indent="0">
              <a:buNone/>
            </a:pPr>
            <a:r>
              <a:rPr lang="es-ES" sz="8000" dirty="0" smtClean="0"/>
              <a:t>• </a:t>
            </a:r>
            <a:r>
              <a:rPr lang="es-ES" sz="8000" dirty="0"/>
              <a:t>Mantener la sencillez y restringirse a un alcance manejable y reducido: un centro de </a:t>
            </a:r>
            <a:r>
              <a:rPr lang="es-ES" sz="8000" dirty="0" smtClean="0"/>
              <a:t>trabajo.</a:t>
            </a:r>
          </a:p>
          <a:p>
            <a:pPr marL="0" indent="0">
              <a:buNone/>
            </a:pPr>
            <a:r>
              <a:rPr lang="es-ES" sz="8000" dirty="0" smtClean="0"/>
              <a:t>• </a:t>
            </a:r>
            <a:r>
              <a:rPr lang="es-ES" sz="8000" dirty="0"/>
              <a:t>Comprender en detalle el proceso de </a:t>
            </a:r>
            <a:r>
              <a:rPr lang="es-ES" sz="8000" dirty="0" smtClean="0"/>
              <a:t>implantación.</a:t>
            </a:r>
            <a:endParaRPr lang="es-ES" sz="8000" dirty="0"/>
          </a:p>
          <a:p>
            <a:pPr marL="0" indent="0">
              <a:buNone/>
            </a:pPr>
            <a:r>
              <a:rPr lang="es-ES" sz="8000" dirty="0"/>
              <a:t>• Gestionar el proyecto fijando los diferentes hitos con sus objetivos y resultados.</a:t>
            </a:r>
          </a:p>
          <a:p>
            <a:pPr marL="0" indent="0">
              <a:buNone/>
            </a:pPr>
            <a:r>
              <a:rPr lang="es-ES" sz="8000" dirty="0"/>
              <a:t>• La autoridad y compromiso decidido de la Dirección de la </a:t>
            </a:r>
            <a:r>
              <a:rPr lang="es-ES" sz="8000" dirty="0" smtClean="0"/>
              <a:t>empresa.</a:t>
            </a:r>
          </a:p>
          <a:p>
            <a:pPr marL="0" indent="0">
              <a:buNone/>
            </a:pPr>
            <a:r>
              <a:rPr lang="es-ES" sz="8000" dirty="0" smtClean="0"/>
              <a:t>• </a:t>
            </a:r>
            <a:r>
              <a:rPr lang="es-ES" sz="8000" dirty="0"/>
              <a:t>La certificación como objetivo</a:t>
            </a:r>
            <a:r>
              <a:rPr lang="es-ES" sz="8000" dirty="0" smtClean="0"/>
              <a:t>: El </a:t>
            </a:r>
            <a:r>
              <a:rPr lang="es-ES" sz="8000" dirty="0"/>
              <a:t>objetivo principal es la gestión de la seguridad de la información alineada con el negocio.</a:t>
            </a:r>
          </a:p>
          <a:p>
            <a:pPr marL="0" indent="0">
              <a:buNone/>
            </a:pPr>
            <a:r>
              <a:rPr lang="es-ES" sz="8000" dirty="0"/>
              <a:t>• No reinventar la rueda: apoyarse lo más posible en estándares, métodos y guías ya establecidos, así como en la experiencia de otras organizaciones.</a:t>
            </a:r>
          </a:p>
          <a:p>
            <a:pPr marL="0" indent="0">
              <a:buNone/>
            </a:pPr>
            <a:r>
              <a:rPr lang="es-ES" sz="8000" dirty="0"/>
              <a:t>• Servirse de lo ya implementado: </a:t>
            </a:r>
            <a:r>
              <a:rPr lang="es-ES" sz="8000" dirty="0" smtClean="0"/>
              <a:t>sinergias con otros </a:t>
            </a:r>
            <a:r>
              <a:rPr lang="es-ES" sz="8000" dirty="0"/>
              <a:t>sistemas de gestión (como ISO 9001 para la calidad o ISO 14001 para medio ambiente) </a:t>
            </a:r>
            <a:endParaRPr lang="es-ES" sz="8000" dirty="0" smtClean="0"/>
          </a:p>
          <a:p>
            <a:pPr marL="0" indent="0">
              <a:buNone/>
            </a:pPr>
            <a:r>
              <a:rPr lang="es-ES" sz="8000" dirty="0" smtClean="0"/>
              <a:t>• </a:t>
            </a:r>
            <a:r>
              <a:rPr lang="es-ES" sz="8000" dirty="0"/>
              <a:t>Reservar la dedicación necesaria diaria o </a:t>
            </a:r>
            <a:r>
              <a:rPr lang="es-ES" sz="8000" dirty="0" smtClean="0"/>
              <a:t>semanal</a:t>
            </a:r>
            <a:endParaRPr lang="es-ES" sz="8000" dirty="0"/>
          </a:p>
          <a:p>
            <a:pPr marL="0" indent="0">
              <a:buNone/>
            </a:pPr>
            <a:r>
              <a:rPr lang="es-ES" sz="8000" dirty="0"/>
              <a:t>• Registrar </a:t>
            </a:r>
            <a:r>
              <a:rPr lang="es-ES" sz="8000" dirty="0" smtClean="0"/>
              <a:t>evidencias:  </a:t>
            </a:r>
            <a:r>
              <a:rPr lang="es-ES" sz="8000" dirty="0"/>
              <a:t>demostrar que el SGSI funciona adecuadamente</a:t>
            </a:r>
            <a:r>
              <a:rPr lang="es-ES" sz="8000" dirty="0" smtClean="0"/>
              <a:t>.</a:t>
            </a:r>
            <a:endParaRPr lang="es-ES" sz="8000" dirty="0"/>
          </a:p>
          <a:p>
            <a:pPr marL="0" indent="0">
              <a:buNone/>
            </a:pPr>
            <a:r>
              <a:rPr lang="es-ES" sz="8000" dirty="0"/>
              <a:t>• Mantenimiento y mejora continua: tener en consideración que el mantenimiento y la mejora del SGSI a lo largo de los años posteriores </a:t>
            </a:r>
            <a:r>
              <a:rPr lang="es-ES" sz="8000" dirty="0" smtClean="0"/>
              <a:t>requerirán </a:t>
            </a:r>
            <a:r>
              <a:rPr lang="es-ES" sz="8000" dirty="0"/>
              <a:t>también esfuerzo y recursos.</a:t>
            </a:r>
          </a:p>
          <a:p>
            <a:endParaRPr lang="es-EC" dirty="0"/>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27</a:t>
            </a:fld>
            <a:endParaRPr lang="es-ES"/>
          </a:p>
        </p:txBody>
      </p:sp>
    </p:spTree>
    <p:extLst>
      <p:ext uri="{BB962C8B-B14F-4D97-AF65-F5344CB8AC3E}">
        <p14:creationId xmlns:p14="http://schemas.microsoft.com/office/powerpoint/2010/main" val="30013631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Título"/>
          <p:cNvSpPr>
            <a:spLocks noGrp="1"/>
          </p:cNvSpPr>
          <p:nvPr>
            <p:ph type="title"/>
          </p:nvPr>
        </p:nvSpPr>
        <p:spPr/>
        <p:txBody>
          <a:bodyPr/>
          <a:lstStyle/>
          <a:p>
            <a:r>
              <a:rPr lang="es-EC" dirty="0" smtClean="0"/>
              <a:t>Certificación</a:t>
            </a:r>
            <a:r>
              <a:rPr lang="es-EC" dirty="0" smtClean="0"/>
              <a:t>: Factores de </a:t>
            </a:r>
            <a:r>
              <a:rPr lang="es-EC" dirty="0" smtClean="0"/>
              <a:t>Éxito</a:t>
            </a:r>
            <a:endParaRPr lang="es-EC" dirty="0"/>
          </a:p>
        </p:txBody>
      </p:sp>
      <p:sp>
        <p:nvSpPr>
          <p:cNvPr id="7" name="6 Marcador de contenido"/>
          <p:cNvSpPr>
            <a:spLocks noGrp="1"/>
          </p:cNvSpPr>
          <p:nvPr>
            <p:ph idx="1"/>
          </p:nvPr>
        </p:nvSpPr>
        <p:spPr/>
        <p:txBody>
          <a:bodyPr>
            <a:normAutofit fontScale="70000" lnSpcReduction="20000"/>
          </a:bodyPr>
          <a:lstStyle/>
          <a:p>
            <a:pPr marL="0" indent="0">
              <a:buNone/>
            </a:pPr>
            <a:r>
              <a:rPr lang="es-ES" b="1" dirty="0" smtClean="0"/>
              <a:t>Compromiso</a:t>
            </a:r>
          </a:p>
          <a:p>
            <a:r>
              <a:rPr lang="es-ES" dirty="0"/>
              <a:t>Comunicar a la organización tanto la importancia como el cumplimiento de las políticas.</a:t>
            </a:r>
          </a:p>
          <a:p>
            <a:r>
              <a:rPr lang="es-ES" dirty="0" smtClean="0"/>
              <a:t>Apoyo </a:t>
            </a:r>
            <a:r>
              <a:rPr lang="es-ES" dirty="0"/>
              <a:t>de la Dirección de la </a:t>
            </a:r>
            <a:r>
              <a:rPr lang="es-ES" dirty="0" smtClean="0"/>
              <a:t>organización.</a:t>
            </a:r>
            <a:endParaRPr lang="es-ES" dirty="0"/>
          </a:p>
          <a:p>
            <a:r>
              <a:rPr lang="es-ES" dirty="0" smtClean="0"/>
              <a:t>Establecer </a:t>
            </a:r>
            <a:r>
              <a:rPr lang="es-ES" dirty="0"/>
              <a:t>roles y responsabilidades de seguridad de la información.</a:t>
            </a:r>
          </a:p>
          <a:p>
            <a:r>
              <a:rPr lang="es-ES" dirty="0" smtClean="0"/>
              <a:t>Asignar </a:t>
            </a:r>
            <a:r>
              <a:rPr lang="es-ES" dirty="0"/>
              <a:t>suficientes recursos al SGSI en todas sus fases.</a:t>
            </a:r>
          </a:p>
          <a:p>
            <a:r>
              <a:rPr lang="es-ES" dirty="0"/>
              <a:t>Decidir los criterios de aceptación de riesgos y sus correspondientes niveles.</a:t>
            </a:r>
          </a:p>
          <a:p>
            <a:r>
              <a:rPr lang="es-ES" dirty="0"/>
              <a:t>Establecer una política de seguridad de la información.</a:t>
            </a:r>
          </a:p>
          <a:p>
            <a:r>
              <a:rPr lang="es-ES" dirty="0"/>
              <a:t>Asegurarse de que se establecen objetivos y planes del SGSI.</a:t>
            </a:r>
          </a:p>
          <a:p>
            <a:r>
              <a:rPr lang="es-ES" dirty="0" smtClean="0"/>
              <a:t>Asegurar </a:t>
            </a:r>
            <a:r>
              <a:rPr lang="es-ES" dirty="0"/>
              <a:t>que se realizan auditorías internas</a:t>
            </a:r>
            <a:r>
              <a:rPr lang="es-ES" dirty="0" smtClean="0"/>
              <a:t>.</a:t>
            </a:r>
            <a:endParaRPr lang="es-ES" dirty="0"/>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28</a:t>
            </a:fld>
            <a:endParaRPr lang="es-ES"/>
          </a:p>
        </p:txBody>
      </p:sp>
    </p:spTree>
    <p:extLst>
      <p:ext uri="{BB962C8B-B14F-4D97-AF65-F5344CB8AC3E}">
        <p14:creationId xmlns:p14="http://schemas.microsoft.com/office/powerpoint/2010/main" val="536157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Certificación: Factores de </a:t>
            </a:r>
            <a:r>
              <a:rPr lang="es-EC" dirty="0" smtClean="0"/>
              <a:t>Éxito</a:t>
            </a:r>
            <a:endParaRPr lang="es-EC" dirty="0"/>
          </a:p>
        </p:txBody>
      </p:sp>
      <p:sp>
        <p:nvSpPr>
          <p:cNvPr id="3" name="2 Marcador de contenido"/>
          <p:cNvSpPr>
            <a:spLocks noGrp="1"/>
          </p:cNvSpPr>
          <p:nvPr>
            <p:ph idx="1"/>
          </p:nvPr>
        </p:nvSpPr>
        <p:spPr>
          <a:xfrm>
            <a:off x="457200" y="1600200"/>
            <a:ext cx="8229600" cy="4853136"/>
          </a:xfrm>
        </p:spPr>
        <p:txBody>
          <a:bodyPr>
            <a:noAutofit/>
          </a:bodyPr>
          <a:lstStyle/>
          <a:p>
            <a:pPr marL="0" indent="0">
              <a:buNone/>
            </a:pPr>
            <a:r>
              <a:rPr lang="es-ES" sz="2400" b="1" dirty="0" smtClean="0"/>
              <a:t>Seguimiento</a:t>
            </a:r>
            <a:endParaRPr lang="es-ES" sz="2400" b="1" dirty="0"/>
          </a:p>
          <a:p>
            <a:r>
              <a:rPr lang="es-ES" sz="2400" dirty="0"/>
              <a:t>Al menos una vez al año, revisar el SGSI, para asegurar que continúe siendo adecuado y eficaz. </a:t>
            </a:r>
            <a:endParaRPr lang="es-ES" sz="2400" dirty="0" smtClean="0"/>
          </a:p>
          <a:p>
            <a:r>
              <a:rPr lang="es-ES" sz="2400" dirty="0" smtClean="0"/>
              <a:t>Socializar con los involucrados los temas de  seguridad. </a:t>
            </a:r>
            <a:endParaRPr lang="es-ES" sz="2400" dirty="0" smtClean="0"/>
          </a:p>
          <a:p>
            <a:r>
              <a:rPr lang="es-ES" sz="2400" dirty="0" smtClean="0"/>
              <a:t>Considerar </a:t>
            </a:r>
            <a:r>
              <a:rPr lang="es-ES" sz="2400" dirty="0"/>
              <a:t>técnicas, productos o procedimientos que pudieran ser </a:t>
            </a:r>
            <a:r>
              <a:rPr lang="es-ES" sz="2400" dirty="0" smtClean="0"/>
              <a:t>útiles.</a:t>
            </a:r>
          </a:p>
          <a:p>
            <a:r>
              <a:rPr lang="es-ES" sz="2400" dirty="0" smtClean="0"/>
              <a:t>Identificar las vulnerabilidades </a:t>
            </a:r>
            <a:r>
              <a:rPr lang="es-ES" sz="2400" dirty="0"/>
              <a:t>o amenazas que no fueran tratadas adecuadamente en evaluaciones de riesgos anteriores.</a:t>
            </a:r>
          </a:p>
          <a:p>
            <a:r>
              <a:rPr lang="es-ES" sz="2400" dirty="0" smtClean="0"/>
              <a:t>Valoración </a:t>
            </a:r>
            <a:r>
              <a:rPr lang="es-ES" sz="2400" dirty="0"/>
              <a:t>de cualquier cambio que pueda afectar al SGSI.</a:t>
            </a:r>
          </a:p>
          <a:p>
            <a:r>
              <a:rPr lang="es-ES" sz="2400" dirty="0"/>
              <a:t>Medir la eficacia de las medidas.</a:t>
            </a:r>
          </a:p>
          <a:p>
            <a:r>
              <a:rPr lang="es-ES" sz="2400" dirty="0" smtClean="0"/>
              <a:t>Mejora </a:t>
            </a:r>
            <a:r>
              <a:rPr lang="es-ES" sz="2400" dirty="0"/>
              <a:t>de la eficacia del SGSI</a:t>
            </a:r>
            <a:r>
              <a:rPr lang="es-ES" sz="2400" dirty="0" smtClean="0"/>
              <a:t>.</a:t>
            </a:r>
            <a:endParaRPr lang="es-ES" sz="2400" dirty="0"/>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29</a:t>
            </a:fld>
            <a:endParaRPr lang="es-ES"/>
          </a:p>
        </p:txBody>
      </p:sp>
    </p:spTree>
    <p:extLst>
      <p:ext uri="{BB962C8B-B14F-4D97-AF65-F5344CB8AC3E}">
        <p14:creationId xmlns:p14="http://schemas.microsoft.com/office/powerpoint/2010/main" val="32469465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7272808" cy="1143000"/>
          </a:xfrm>
        </p:spPr>
        <p:txBody>
          <a:bodyPr/>
          <a:lstStyle/>
          <a:p>
            <a:r>
              <a:rPr lang="es-EC" dirty="0"/>
              <a:t>Í</a:t>
            </a:r>
            <a:r>
              <a:rPr lang="es-EC" dirty="0" smtClean="0"/>
              <a:t>ndice de Contenido</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52" y="260648"/>
            <a:ext cx="1212135" cy="1080120"/>
          </a:xfrm>
        </p:spPr>
      </p:pic>
      <p:sp>
        <p:nvSpPr>
          <p:cNvPr id="8" name="7 Marcador de número de diapositiva"/>
          <p:cNvSpPr>
            <a:spLocks noGrp="1"/>
          </p:cNvSpPr>
          <p:nvPr>
            <p:ph type="sldNum" sz="quarter" idx="12"/>
          </p:nvPr>
        </p:nvSpPr>
        <p:spPr/>
        <p:txBody>
          <a:bodyPr/>
          <a:lstStyle/>
          <a:p>
            <a:fld id="{CFB11AA1-AC65-4E4D-940A-2F483A734E38}" type="slidenum">
              <a:rPr lang="es-ES" smtClean="0"/>
              <a:t>3</a:t>
            </a:fld>
            <a:endParaRPr lang="es-ES"/>
          </a:p>
        </p:txBody>
      </p:sp>
      <p:sp>
        <p:nvSpPr>
          <p:cNvPr id="4" name="3 CuadroTexto"/>
          <p:cNvSpPr txBox="1"/>
          <p:nvPr/>
        </p:nvSpPr>
        <p:spPr>
          <a:xfrm>
            <a:off x="323528" y="1772816"/>
            <a:ext cx="8424936" cy="4801314"/>
          </a:xfrm>
          <a:prstGeom prst="rect">
            <a:avLst/>
          </a:prstGeom>
          <a:noFill/>
        </p:spPr>
        <p:txBody>
          <a:bodyPr wrap="square" rtlCol="0">
            <a:spAutoFit/>
          </a:bodyPr>
          <a:lstStyle/>
          <a:p>
            <a:r>
              <a:rPr lang="es-EC" dirty="0" smtClean="0"/>
              <a:t>1.1 Qué se entiende por seguridad informática</a:t>
            </a:r>
          </a:p>
          <a:p>
            <a:r>
              <a:rPr lang="es-EC" dirty="0" smtClean="0"/>
              <a:t>1.2 Objetivos de la Seguridad Informática</a:t>
            </a:r>
          </a:p>
          <a:p>
            <a:r>
              <a:rPr lang="es-EC" dirty="0" smtClean="0"/>
              <a:t>1.3 Servicios de la Seguridad de la Información</a:t>
            </a:r>
          </a:p>
          <a:p>
            <a:r>
              <a:rPr lang="es-EC" dirty="0" smtClean="0"/>
              <a:t>1.4 Consecuencias de la falta de seguridad</a:t>
            </a:r>
          </a:p>
          <a:p>
            <a:r>
              <a:rPr lang="es-EC" dirty="0" smtClean="0"/>
              <a:t>1.5 Principio de la Defensa en Profundidad</a:t>
            </a:r>
          </a:p>
          <a:p>
            <a:r>
              <a:rPr lang="es-EC" dirty="0" smtClean="0"/>
              <a:t>1.6 Gestión de la Seguridad de la Información</a:t>
            </a:r>
          </a:p>
          <a:p>
            <a:r>
              <a:rPr lang="es-EC" dirty="0" smtClean="0"/>
              <a:t>1.6.1. Implantación de un Sistema de Seguridad de la Información.</a:t>
            </a:r>
          </a:p>
          <a:p>
            <a:r>
              <a:rPr lang="es-EC" dirty="0" smtClean="0"/>
              <a:t>1.7 Análisis de gestión de riesgos en un Sistema Informático</a:t>
            </a:r>
          </a:p>
          <a:p>
            <a:r>
              <a:rPr lang="es-EC" dirty="0" smtClean="0"/>
              <a:t>1.7.1. Recursos del Sistema</a:t>
            </a:r>
          </a:p>
          <a:p>
            <a:r>
              <a:rPr lang="es-EC" dirty="0" smtClean="0"/>
              <a:t>1.7.2. Amenazas</a:t>
            </a:r>
          </a:p>
          <a:p>
            <a:r>
              <a:rPr lang="es-EC" dirty="0" smtClean="0"/>
              <a:t>1.7.3 Vulnerabilidades</a:t>
            </a:r>
          </a:p>
          <a:p>
            <a:r>
              <a:rPr lang="es-EC" dirty="0" smtClean="0"/>
              <a:t>1.7.4 Incidentes de Seguridad</a:t>
            </a:r>
          </a:p>
          <a:p>
            <a:r>
              <a:rPr lang="es-EC" dirty="0" smtClean="0"/>
              <a:t>1.7.5. Impactos</a:t>
            </a:r>
          </a:p>
          <a:p>
            <a:r>
              <a:rPr lang="es-EC" dirty="0" smtClean="0"/>
              <a:t>1.7.6 Riesgos</a:t>
            </a:r>
          </a:p>
          <a:p>
            <a:r>
              <a:rPr lang="es-EC" dirty="0" smtClean="0"/>
              <a:t>1.7.7 Defensas Salvaguardas o medidas de Seguridad</a:t>
            </a:r>
          </a:p>
          <a:p>
            <a:r>
              <a:rPr lang="es-EC" dirty="0" smtClean="0"/>
              <a:t>1.7.8 Transferencia de riesgos a terceros</a:t>
            </a:r>
          </a:p>
          <a:p>
            <a:r>
              <a:rPr lang="es-EC" dirty="0" smtClean="0"/>
              <a:t>1.8 Referencias e Interés.</a:t>
            </a:r>
            <a:endParaRPr lang="es-ES" dirty="0"/>
          </a:p>
        </p:txBody>
      </p:sp>
      <p:sp>
        <p:nvSpPr>
          <p:cNvPr id="3" name="2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10260264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err="1" smtClean="0"/>
              <a:t>Certificación:Factores</a:t>
            </a:r>
            <a:r>
              <a:rPr lang="es-EC" dirty="0" smtClean="0"/>
              <a:t> de </a:t>
            </a:r>
            <a:r>
              <a:rPr lang="es-EC" dirty="0" err="1" smtClean="0"/>
              <a:t>Exito</a:t>
            </a:r>
            <a:endParaRPr lang="es-EC" dirty="0"/>
          </a:p>
        </p:txBody>
      </p:sp>
      <p:sp>
        <p:nvSpPr>
          <p:cNvPr id="3" name="2 Marcador de contenido"/>
          <p:cNvSpPr>
            <a:spLocks noGrp="1"/>
          </p:cNvSpPr>
          <p:nvPr>
            <p:ph idx="1"/>
          </p:nvPr>
        </p:nvSpPr>
        <p:spPr/>
        <p:txBody>
          <a:bodyPr>
            <a:normAutofit fontScale="92500" lnSpcReduction="10000"/>
          </a:bodyPr>
          <a:lstStyle/>
          <a:p>
            <a:pPr marL="0" indent="0">
              <a:buNone/>
            </a:pPr>
            <a:r>
              <a:rPr lang="es-ES" b="1" dirty="0" smtClean="0"/>
              <a:t>Concienciación </a:t>
            </a:r>
            <a:r>
              <a:rPr lang="es-ES" b="1" dirty="0"/>
              <a:t>y formación del </a:t>
            </a:r>
            <a:r>
              <a:rPr lang="es-ES" b="1" dirty="0" smtClean="0"/>
              <a:t>personal</a:t>
            </a:r>
          </a:p>
          <a:p>
            <a:r>
              <a:rPr lang="es-ES" dirty="0" smtClean="0"/>
              <a:t>Determinar </a:t>
            </a:r>
            <a:r>
              <a:rPr lang="es-ES" dirty="0"/>
              <a:t>las competencias necesarias para el personal que realiza tareas en aplicación del SGSI.</a:t>
            </a:r>
          </a:p>
          <a:p>
            <a:r>
              <a:rPr lang="es-ES" dirty="0"/>
              <a:t>Satisfacer dichas necesidades por medio de formación o de otras acciones como, p. ej., contratación de personal ya formado.</a:t>
            </a:r>
          </a:p>
          <a:p>
            <a:r>
              <a:rPr lang="es-ES" dirty="0"/>
              <a:t>Evaluar la eficacia de las acciones realizadas.</a:t>
            </a:r>
          </a:p>
          <a:p>
            <a:r>
              <a:rPr lang="es-ES" dirty="0"/>
              <a:t>Mantener registros de estudios, formación, habilidades, experiencia y cualificación.</a:t>
            </a:r>
          </a:p>
          <a:p>
            <a:pPr marL="0" indent="0">
              <a:buNone/>
            </a:pPr>
            <a:endParaRPr lang="es-EC" dirty="0"/>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30</a:t>
            </a:fld>
            <a:endParaRPr lang="es-ES"/>
          </a:p>
        </p:txBody>
      </p:sp>
    </p:spTree>
    <p:extLst>
      <p:ext uri="{BB962C8B-B14F-4D97-AF65-F5344CB8AC3E}">
        <p14:creationId xmlns:p14="http://schemas.microsoft.com/office/powerpoint/2010/main" val="28547781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Certificación</a:t>
            </a:r>
            <a:r>
              <a:rPr lang="es-EC" dirty="0" smtClean="0"/>
              <a:t>: Factores de </a:t>
            </a:r>
            <a:r>
              <a:rPr lang="es-EC" dirty="0" smtClean="0"/>
              <a:t>Éxito</a:t>
            </a:r>
            <a:endParaRPr lang="es-EC" dirty="0"/>
          </a:p>
        </p:txBody>
      </p:sp>
      <p:sp>
        <p:nvSpPr>
          <p:cNvPr id="3" name="2 Marcador de contenido"/>
          <p:cNvSpPr>
            <a:spLocks noGrp="1"/>
          </p:cNvSpPr>
          <p:nvPr>
            <p:ph idx="1"/>
          </p:nvPr>
        </p:nvSpPr>
        <p:spPr/>
        <p:txBody>
          <a:bodyPr>
            <a:normAutofit lnSpcReduction="10000"/>
          </a:bodyPr>
          <a:lstStyle/>
          <a:p>
            <a:pPr marL="0" indent="0">
              <a:buNone/>
            </a:pPr>
            <a:r>
              <a:rPr lang="es-ES" b="1" dirty="0"/>
              <a:t>Actualización de la evaluación de riesgos y del plan de tratamiento de riesgos.</a:t>
            </a:r>
          </a:p>
          <a:p>
            <a:r>
              <a:rPr lang="es-ES" dirty="0" smtClean="0"/>
              <a:t>Modificar </a:t>
            </a:r>
            <a:r>
              <a:rPr lang="es-ES" dirty="0"/>
              <a:t>los procedimientos y controles que afecten a la seguridad de la información, en respuesta a cambios internos o externos en los requisitos de negocio, requerimientos de seguridad, procesos de negocio, marco legal, obligaciones contractuales, niveles de riesgo y criterios de aceptación de riesgos.</a:t>
            </a:r>
          </a:p>
          <a:p>
            <a:pPr marL="0" indent="0">
              <a:buNone/>
            </a:pPr>
            <a:endParaRPr lang="es-EC" dirty="0"/>
          </a:p>
          <a:p>
            <a:endParaRPr lang="es-EC" dirty="0"/>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31</a:t>
            </a:fld>
            <a:endParaRPr lang="es-ES"/>
          </a:p>
        </p:txBody>
      </p:sp>
    </p:spTree>
    <p:extLst>
      <p:ext uri="{BB962C8B-B14F-4D97-AF65-F5344CB8AC3E}">
        <p14:creationId xmlns:p14="http://schemas.microsoft.com/office/powerpoint/2010/main" val="32432080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C" dirty="0" smtClean="0"/>
              <a:t>Certificación: Factores de </a:t>
            </a:r>
            <a:r>
              <a:rPr lang="es-EC" dirty="0" smtClean="0"/>
              <a:t>Éxito</a:t>
            </a:r>
            <a:endParaRPr lang="es-EC" dirty="0"/>
          </a:p>
        </p:txBody>
      </p:sp>
      <p:sp>
        <p:nvSpPr>
          <p:cNvPr id="3" name="2 Marcador de contenido"/>
          <p:cNvSpPr>
            <a:spLocks noGrp="1"/>
          </p:cNvSpPr>
          <p:nvPr>
            <p:ph idx="1"/>
          </p:nvPr>
        </p:nvSpPr>
        <p:spPr/>
        <p:txBody>
          <a:bodyPr>
            <a:normAutofit fontScale="62500" lnSpcReduction="20000"/>
          </a:bodyPr>
          <a:lstStyle/>
          <a:p>
            <a:pPr marL="0" indent="0">
              <a:buNone/>
            </a:pPr>
            <a:r>
              <a:rPr lang="es-ES" b="1" dirty="0"/>
              <a:t>Riesgos</a:t>
            </a:r>
          </a:p>
          <a:p>
            <a:pPr marL="0" indent="0">
              <a:buNone/>
            </a:pPr>
            <a:r>
              <a:rPr lang="es-ES" dirty="0"/>
              <a:t>• Exceso de tiempos de implantación: con los consecuentes costes descontrolados, desmotivación, alejamiento de los objetivos iniciales, etc.</a:t>
            </a:r>
          </a:p>
          <a:p>
            <a:pPr marL="0" indent="0">
              <a:buNone/>
            </a:pPr>
            <a:r>
              <a:rPr lang="es-ES" dirty="0"/>
              <a:t>• Temor ante el cambio: resistencia de las personas.</a:t>
            </a:r>
          </a:p>
          <a:p>
            <a:pPr marL="0" indent="0">
              <a:buNone/>
            </a:pPr>
            <a:r>
              <a:rPr lang="es-ES" dirty="0"/>
              <a:t>• Discrepancias en los comités de dirección.</a:t>
            </a:r>
          </a:p>
          <a:p>
            <a:pPr marL="0" indent="0">
              <a:buNone/>
            </a:pPr>
            <a:r>
              <a:rPr lang="es-ES" dirty="0"/>
              <a:t>• Delegación de todas las responsabilidades en departamentos técnicos.</a:t>
            </a:r>
          </a:p>
          <a:p>
            <a:pPr marL="0" indent="0">
              <a:buNone/>
            </a:pPr>
            <a:r>
              <a:rPr lang="es-ES" dirty="0"/>
              <a:t>• No asumir que la seguridad de la información es inherente a los procesos de negocio.</a:t>
            </a:r>
          </a:p>
          <a:p>
            <a:pPr marL="0" indent="0">
              <a:buNone/>
            </a:pPr>
            <a:r>
              <a:rPr lang="es-ES" dirty="0"/>
              <a:t>• Planes de formación y concienciación inadecuados.</a:t>
            </a:r>
          </a:p>
          <a:p>
            <a:pPr marL="0" indent="0">
              <a:buNone/>
            </a:pPr>
            <a:r>
              <a:rPr lang="es-ES" dirty="0"/>
              <a:t>• Calendario de revisiones que no se puedan cumplir.</a:t>
            </a:r>
          </a:p>
          <a:p>
            <a:pPr marL="0" indent="0">
              <a:buNone/>
            </a:pPr>
            <a:r>
              <a:rPr lang="es-ES" dirty="0"/>
              <a:t>• Definición poco clara del alcance.</a:t>
            </a:r>
          </a:p>
          <a:p>
            <a:pPr marL="0" indent="0">
              <a:buNone/>
            </a:pPr>
            <a:r>
              <a:rPr lang="es-ES" dirty="0"/>
              <a:t>• Exceso de medidas técnicas en detrimento de la formación, concienciación y medidas de tipo organizativo.</a:t>
            </a:r>
          </a:p>
          <a:p>
            <a:pPr marL="0" indent="0">
              <a:buNone/>
            </a:pPr>
            <a:r>
              <a:rPr lang="es-ES" dirty="0"/>
              <a:t>• Falta de comunicación de los progresos al personal de la organización.</a:t>
            </a:r>
          </a:p>
          <a:p>
            <a:endParaRPr lang="es-EC" dirty="0"/>
          </a:p>
        </p:txBody>
      </p:sp>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32</a:t>
            </a:fld>
            <a:endParaRPr lang="es-ES"/>
          </a:p>
        </p:txBody>
      </p:sp>
    </p:spTree>
    <p:extLst>
      <p:ext uri="{BB962C8B-B14F-4D97-AF65-F5344CB8AC3E}">
        <p14:creationId xmlns:p14="http://schemas.microsoft.com/office/powerpoint/2010/main" val="26820020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683568" y="1556792"/>
            <a:ext cx="7772400" cy="1362075"/>
          </a:xfrm>
        </p:spPr>
        <p:txBody>
          <a:bodyPr/>
          <a:lstStyle/>
          <a:p>
            <a:pPr algn="ctr"/>
            <a:r>
              <a:rPr lang="es-EC" dirty="0" smtClean="0"/>
              <a:t>¿Preguntas?</a:t>
            </a:r>
            <a:endParaRPr lang="es-ES" dirty="0"/>
          </a:p>
        </p:txBody>
      </p:sp>
      <p:sp>
        <p:nvSpPr>
          <p:cNvPr id="6" name="5 Marcador de texto"/>
          <p:cNvSpPr>
            <a:spLocks noGrp="1"/>
          </p:cNvSpPr>
          <p:nvPr>
            <p:ph type="body" idx="1"/>
          </p:nvPr>
        </p:nvSpPr>
        <p:spPr>
          <a:xfrm>
            <a:off x="683568" y="4149080"/>
            <a:ext cx="7772400" cy="1500187"/>
          </a:xfrm>
        </p:spPr>
        <p:txBody>
          <a:bodyPr>
            <a:normAutofit/>
          </a:bodyPr>
          <a:lstStyle/>
          <a:p>
            <a:pPr algn="ctr"/>
            <a:r>
              <a:rPr lang="es-EC" sz="2400" b="1" dirty="0" smtClean="0"/>
              <a:t>Gracias por su atención</a:t>
            </a:r>
            <a:endParaRPr lang="es-ES" sz="2400" b="1" dirty="0"/>
          </a:p>
        </p:txBody>
      </p:sp>
      <p:sp>
        <p:nvSpPr>
          <p:cNvPr id="4" name="3 Marcador de número de diapositiva"/>
          <p:cNvSpPr>
            <a:spLocks noGrp="1"/>
          </p:cNvSpPr>
          <p:nvPr>
            <p:ph type="sldNum" sz="quarter" idx="12"/>
          </p:nvPr>
        </p:nvSpPr>
        <p:spPr/>
        <p:txBody>
          <a:bodyPr/>
          <a:lstStyle/>
          <a:p>
            <a:fld id="{CFB11AA1-AC65-4E4D-940A-2F483A734E38}" type="slidenum">
              <a:rPr lang="es-ES" smtClean="0"/>
              <a:t>33</a:t>
            </a:fld>
            <a:endParaRPr lang="es-ES"/>
          </a:p>
        </p:txBody>
      </p:sp>
      <p:sp>
        <p:nvSpPr>
          <p:cNvPr id="2" name="1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428218182"/>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7272808" cy="1728192"/>
          </a:xfrm>
        </p:spPr>
        <p:txBody>
          <a:bodyPr>
            <a:normAutofit/>
          </a:bodyPr>
          <a:lstStyle/>
          <a:p>
            <a:r>
              <a:rPr lang="es-EC" dirty="0"/>
              <a:t>1.1 Qué se entiende por seguridad </a:t>
            </a:r>
            <a:r>
              <a:rPr lang="es-EC" dirty="0" smtClean="0"/>
              <a:t>informática</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52" y="260648"/>
            <a:ext cx="1212135" cy="1080120"/>
          </a:xfrm>
        </p:spPr>
      </p:pic>
      <p:sp>
        <p:nvSpPr>
          <p:cNvPr id="3" name="2 Marcador de número de diapositiva"/>
          <p:cNvSpPr>
            <a:spLocks noGrp="1"/>
          </p:cNvSpPr>
          <p:nvPr>
            <p:ph type="sldNum" sz="quarter" idx="12"/>
          </p:nvPr>
        </p:nvSpPr>
        <p:spPr/>
        <p:txBody>
          <a:bodyPr/>
          <a:lstStyle/>
          <a:p>
            <a:fld id="{CFB11AA1-AC65-4E4D-940A-2F483A734E38}" type="slidenum">
              <a:rPr lang="es-ES" smtClean="0"/>
              <a:t>4</a:t>
            </a:fld>
            <a:endParaRPr lang="es-ES"/>
          </a:p>
        </p:txBody>
      </p:sp>
      <p:sp>
        <p:nvSpPr>
          <p:cNvPr id="4" name="3 CuadroTexto"/>
          <p:cNvSpPr txBox="1"/>
          <p:nvPr/>
        </p:nvSpPr>
        <p:spPr>
          <a:xfrm>
            <a:off x="539552" y="2492896"/>
            <a:ext cx="7560840" cy="3970318"/>
          </a:xfrm>
          <a:prstGeom prst="rect">
            <a:avLst/>
          </a:prstGeom>
          <a:noFill/>
        </p:spPr>
        <p:txBody>
          <a:bodyPr wrap="square" rtlCol="0">
            <a:spAutoFit/>
          </a:bodyPr>
          <a:lstStyle/>
          <a:p>
            <a:pPr algn="just"/>
            <a:r>
              <a:rPr lang="es-EC" sz="2800" dirty="0" smtClean="0"/>
              <a:t>Podemos definir la seguridad informática como cualquier medida que impida la ejecución de operaciones no autorizadas sobre un sistema o una red informática, cuyos efectos puedan conllevar daños sobre la información, comprometer su confidencialidad, autenticidad o integridad, disminuir el rendimiento de los equipos o bloquear el acceso de usuario autorizados al sistema.</a:t>
            </a:r>
            <a:endParaRPr lang="es-ES" sz="2800" dirty="0"/>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41253900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7272808" cy="1728192"/>
          </a:xfrm>
        </p:spPr>
        <p:txBody>
          <a:bodyPr>
            <a:normAutofit/>
          </a:bodyPr>
          <a:lstStyle/>
          <a:p>
            <a:r>
              <a:rPr lang="es-EC" dirty="0"/>
              <a:t>1.2 Objetivos de la Seguridad Informática</a:t>
            </a:r>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40352" y="260648"/>
            <a:ext cx="1212135" cy="1080120"/>
          </a:xfrm>
        </p:spPr>
      </p:pic>
      <p:sp>
        <p:nvSpPr>
          <p:cNvPr id="3" name="2 Marcador de número de diapositiva"/>
          <p:cNvSpPr>
            <a:spLocks noGrp="1"/>
          </p:cNvSpPr>
          <p:nvPr>
            <p:ph type="sldNum" sz="quarter" idx="12"/>
          </p:nvPr>
        </p:nvSpPr>
        <p:spPr/>
        <p:txBody>
          <a:bodyPr/>
          <a:lstStyle/>
          <a:p>
            <a:fld id="{CFB11AA1-AC65-4E4D-940A-2F483A734E38}" type="slidenum">
              <a:rPr lang="es-ES" smtClean="0"/>
              <a:t>5</a:t>
            </a:fld>
            <a:endParaRPr lang="es-ES"/>
          </a:p>
        </p:txBody>
      </p:sp>
      <p:sp>
        <p:nvSpPr>
          <p:cNvPr id="4" name="3 CuadroTexto"/>
          <p:cNvSpPr txBox="1"/>
          <p:nvPr/>
        </p:nvSpPr>
        <p:spPr>
          <a:xfrm>
            <a:off x="539552" y="2492896"/>
            <a:ext cx="7560840" cy="3970318"/>
          </a:xfrm>
          <a:prstGeom prst="rect">
            <a:avLst/>
          </a:prstGeom>
          <a:noFill/>
        </p:spPr>
        <p:txBody>
          <a:bodyPr wrap="square" rtlCol="0">
            <a:spAutoFit/>
          </a:bodyPr>
          <a:lstStyle/>
          <a:p>
            <a:pPr marL="514350" indent="-514350">
              <a:buAutoNum type="arabicPeriod"/>
            </a:pPr>
            <a:r>
              <a:rPr lang="es-EC" sz="2800" dirty="0" smtClean="0"/>
              <a:t>Minimizar y gestionar los riesgos</a:t>
            </a:r>
          </a:p>
          <a:p>
            <a:pPr marL="514350" indent="-514350">
              <a:buAutoNum type="arabicPeriod"/>
            </a:pPr>
            <a:r>
              <a:rPr lang="es-EC" sz="2800" dirty="0" smtClean="0"/>
              <a:t>Garantizar la adecuada utilización de los recursos</a:t>
            </a:r>
          </a:p>
          <a:p>
            <a:pPr marL="514350" indent="-514350">
              <a:buAutoNum type="arabicPeriod"/>
            </a:pPr>
            <a:r>
              <a:rPr lang="es-EC" sz="2800" dirty="0" smtClean="0"/>
              <a:t>Limitar las pérdidas y adecuada recuperación del sistema</a:t>
            </a:r>
          </a:p>
          <a:p>
            <a:pPr marL="514350" indent="-514350">
              <a:buAutoNum type="arabicPeriod"/>
            </a:pPr>
            <a:r>
              <a:rPr lang="es-EC" sz="2800" dirty="0" smtClean="0"/>
              <a:t>Cumplir el marco legal y los requisitos impuestos</a:t>
            </a:r>
          </a:p>
          <a:p>
            <a:pPr marL="514350" indent="-514350">
              <a:buAutoNum type="arabicPeriod"/>
            </a:pPr>
            <a:r>
              <a:rPr lang="es-EC" sz="2800" dirty="0" smtClean="0"/>
              <a:t>Cumplir los contratos y nivel de servicio con los clientes.</a:t>
            </a:r>
            <a:endParaRPr lang="es-ES" sz="2800" dirty="0"/>
          </a:p>
        </p:txBody>
      </p:sp>
      <p:sp>
        <p:nvSpPr>
          <p:cNvPr id="5" name="4 Marcador de pie de página"/>
          <p:cNvSpPr>
            <a:spLocks noGrp="1"/>
          </p:cNvSpPr>
          <p:nvPr>
            <p:ph type="ftr" sz="quarter" idx="11"/>
          </p:nvPr>
        </p:nvSpPr>
        <p:spPr/>
        <p:txBody>
          <a:bodyPr/>
          <a:lstStyle/>
          <a:p>
            <a:r>
              <a:rPr lang="es-ES" smtClean="0"/>
              <a:t>Seguridad Informática</a:t>
            </a:r>
            <a:endParaRPr lang="es-ES"/>
          </a:p>
        </p:txBody>
      </p:sp>
    </p:spTree>
    <p:extLst>
      <p:ext uri="{BB962C8B-B14F-4D97-AF65-F5344CB8AC3E}">
        <p14:creationId xmlns:p14="http://schemas.microsoft.com/office/powerpoint/2010/main" val="7579661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332656"/>
            <a:ext cx="7704856" cy="1143000"/>
          </a:xfrm>
        </p:spPr>
        <p:txBody>
          <a:bodyPr>
            <a:normAutofit fontScale="90000"/>
          </a:bodyPr>
          <a:lstStyle/>
          <a:p>
            <a:r>
              <a:rPr lang="es-EC" dirty="0" smtClean="0"/>
              <a:t>Planos de actuación</a:t>
            </a:r>
            <a:br>
              <a:rPr lang="es-EC" dirty="0" smtClean="0"/>
            </a:br>
            <a:endParaRPr lang="es-ES" dirty="0"/>
          </a:p>
        </p:txBody>
      </p:sp>
      <p:pic>
        <p:nvPicPr>
          <p:cNvPr id="5" name="4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1975" y="0"/>
            <a:ext cx="962025" cy="857250"/>
          </a:xfrm>
        </p:spPr>
      </p:pic>
      <p:sp>
        <p:nvSpPr>
          <p:cNvPr id="4" name="3 Marcador de número de diapositiva"/>
          <p:cNvSpPr>
            <a:spLocks noGrp="1"/>
          </p:cNvSpPr>
          <p:nvPr>
            <p:ph type="sldNum" sz="quarter" idx="12"/>
          </p:nvPr>
        </p:nvSpPr>
        <p:spPr/>
        <p:txBody>
          <a:bodyPr/>
          <a:lstStyle/>
          <a:p>
            <a:fld id="{CFB11AA1-AC65-4E4D-940A-2F483A734E38}" type="slidenum">
              <a:rPr lang="es-ES" smtClean="0"/>
              <a:t>6</a:t>
            </a:fld>
            <a:endParaRPr lang="es-ES"/>
          </a:p>
        </p:txBody>
      </p:sp>
      <p:sp>
        <p:nvSpPr>
          <p:cNvPr id="6" name="5 Marcador de pie de página"/>
          <p:cNvSpPr>
            <a:spLocks noGrp="1"/>
          </p:cNvSpPr>
          <p:nvPr>
            <p:ph type="ftr" sz="quarter" idx="11"/>
          </p:nvPr>
        </p:nvSpPr>
        <p:spPr/>
        <p:txBody>
          <a:bodyPr/>
          <a:lstStyle/>
          <a:p>
            <a:r>
              <a:rPr lang="es-ES" smtClean="0"/>
              <a:t>Seguridad Informática</a:t>
            </a:r>
            <a:endParaRPr lang="es-ES"/>
          </a:p>
        </p:txBody>
      </p:sp>
      <p:sp>
        <p:nvSpPr>
          <p:cNvPr id="7" name="6 Rectángulo"/>
          <p:cNvSpPr/>
          <p:nvPr/>
        </p:nvSpPr>
        <p:spPr>
          <a:xfrm>
            <a:off x="827584" y="1135777"/>
            <a:ext cx="3744416" cy="2437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4788023" y="1124744"/>
            <a:ext cx="3600399"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Rectángulo"/>
          <p:cNvSpPr/>
          <p:nvPr/>
        </p:nvSpPr>
        <p:spPr>
          <a:xfrm>
            <a:off x="827584" y="3861048"/>
            <a:ext cx="3744416"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b="1" dirty="0" smtClean="0"/>
              <a:t>Organización</a:t>
            </a:r>
          </a:p>
          <a:p>
            <a:pPr algn="ctr"/>
            <a:endParaRPr lang="es-EC" b="1" dirty="0" smtClean="0"/>
          </a:p>
          <a:p>
            <a:pPr marL="285750" indent="-285750">
              <a:buFont typeface="Arial" panose="020B0604020202020204" pitchFamily="34" charset="0"/>
              <a:buChar char="•"/>
            </a:pPr>
            <a:r>
              <a:rPr lang="es-EC" b="1" dirty="0" smtClean="0"/>
              <a:t>Políticas , Normas y Procedimientos</a:t>
            </a:r>
          </a:p>
          <a:p>
            <a:pPr marL="285750" indent="-285750">
              <a:buFont typeface="Arial" panose="020B0604020202020204" pitchFamily="34" charset="0"/>
              <a:buChar char="•"/>
            </a:pPr>
            <a:r>
              <a:rPr lang="es-EC" b="1" dirty="0" smtClean="0"/>
              <a:t>Planes de Contingencia y respuestas a incidentes</a:t>
            </a:r>
          </a:p>
          <a:p>
            <a:pPr marL="285750" indent="-285750">
              <a:buFont typeface="Arial" panose="020B0604020202020204" pitchFamily="34" charset="0"/>
              <a:buChar char="•"/>
            </a:pPr>
            <a:r>
              <a:rPr lang="es-EC" b="1" dirty="0" smtClean="0"/>
              <a:t>Relaciones con Terceros (clientes y proveedores)</a:t>
            </a:r>
            <a:endParaRPr lang="es-ES" b="1" dirty="0"/>
          </a:p>
        </p:txBody>
      </p:sp>
      <p:sp>
        <p:nvSpPr>
          <p:cNvPr id="10" name="9 Rectángulo"/>
          <p:cNvSpPr/>
          <p:nvPr/>
        </p:nvSpPr>
        <p:spPr>
          <a:xfrm>
            <a:off x="4798430" y="3861048"/>
            <a:ext cx="3589993" cy="2448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CuadroTexto"/>
          <p:cNvSpPr txBox="1"/>
          <p:nvPr/>
        </p:nvSpPr>
        <p:spPr>
          <a:xfrm>
            <a:off x="827584" y="1143595"/>
            <a:ext cx="3732762" cy="2308324"/>
          </a:xfrm>
          <a:prstGeom prst="rect">
            <a:avLst/>
          </a:prstGeom>
          <a:noFill/>
        </p:spPr>
        <p:txBody>
          <a:bodyPr wrap="square" rtlCol="0">
            <a:spAutoFit/>
          </a:bodyPr>
          <a:lstStyle/>
          <a:p>
            <a:pPr algn="ctr"/>
            <a:r>
              <a:rPr lang="es-EC" b="1" dirty="0" smtClean="0">
                <a:solidFill>
                  <a:schemeClr val="bg1"/>
                </a:solidFill>
              </a:rPr>
              <a:t>Plano Humano</a:t>
            </a:r>
          </a:p>
          <a:p>
            <a:pPr algn="ctr"/>
            <a:endParaRPr lang="es-EC" b="1" dirty="0" smtClean="0">
              <a:solidFill>
                <a:schemeClr val="bg1"/>
              </a:solidFill>
            </a:endParaRPr>
          </a:p>
          <a:p>
            <a:pPr marL="285750" indent="-285750">
              <a:buFont typeface="Arial" panose="020B0604020202020204" pitchFamily="34" charset="0"/>
              <a:buChar char="•"/>
            </a:pPr>
            <a:r>
              <a:rPr lang="es-EC" b="1" dirty="0" smtClean="0">
                <a:solidFill>
                  <a:schemeClr val="bg1"/>
                </a:solidFill>
              </a:rPr>
              <a:t>Formación y sensibilización</a:t>
            </a:r>
          </a:p>
          <a:p>
            <a:pPr marL="285750" indent="-285750">
              <a:buFont typeface="Arial" panose="020B0604020202020204" pitchFamily="34" charset="0"/>
              <a:buChar char="•"/>
            </a:pPr>
            <a:r>
              <a:rPr lang="es-EC" b="1" dirty="0" smtClean="0">
                <a:solidFill>
                  <a:schemeClr val="bg1"/>
                </a:solidFill>
              </a:rPr>
              <a:t>Funciones, Obligaciones y responsabilidades del personal</a:t>
            </a:r>
          </a:p>
          <a:p>
            <a:pPr marL="285750" indent="-285750">
              <a:buFont typeface="Arial" panose="020B0604020202020204" pitchFamily="34" charset="0"/>
              <a:buChar char="•"/>
            </a:pPr>
            <a:r>
              <a:rPr lang="es-EC" b="1" dirty="0" smtClean="0">
                <a:solidFill>
                  <a:schemeClr val="bg1"/>
                </a:solidFill>
              </a:rPr>
              <a:t>Control y supervisión de los empleados</a:t>
            </a:r>
          </a:p>
          <a:p>
            <a:endParaRPr lang="es-ES" dirty="0"/>
          </a:p>
        </p:txBody>
      </p:sp>
      <p:sp>
        <p:nvSpPr>
          <p:cNvPr id="12" name="11 CuadroTexto"/>
          <p:cNvSpPr txBox="1"/>
          <p:nvPr/>
        </p:nvSpPr>
        <p:spPr>
          <a:xfrm>
            <a:off x="4798430" y="1135777"/>
            <a:ext cx="3589992" cy="2585323"/>
          </a:xfrm>
          <a:prstGeom prst="rect">
            <a:avLst/>
          </a:prstGeom>
          <a:noFill/>
        </p:spPr>
        <p:txBody>
          <a:bodyPr wrap="square" rtlCol="0">
            <a:spAutoFit/>
          </a:bodyPr>
          <a:lstStyle/>
          <a:p>
            <a:pPr algn="ctr"/>
            <a:r>
              <a:rPr lang="es-EC" b="1" dirty="0" smtClean="0">
                <a:solidFill>
                  <a:schemeClr val="bg1"/>
                </a:solidFill>
              </a:rPr>
              <a:t>Plano Técnico</a:t>
            </a:r>
          </a:p>
          <a:p>
            <a:pPr marL="285750" indent="-285750">
              <a:buFont typeface="Arial" panose="020B0604020202020204" pitchFamily="34" charset="0"/>
              <a:buChar char="•"/>
            </a:pPr>
            <a:r>
              <a:rPr lang="es-EC" b="1" dirty="0" smtClean="0">
                <a:solidFill>
                  <a:schemeClr val="bg1"/>
                </a:solidFill>
              </a:rPr>
              <a:t>Selección, Instalación, Configuración, Actualización de </a:t>
            </a:r>
            <a:r>
              <a:rPr lang="es-EC" b="1" dirty="0" err="1" smtClean="0">
                <a:solidFill>
                  <a:schemeClr val="bg1"/>
                </a:solidFill>
              </a:rPr>
              <a:t>Hw</a:t>
            </a:r>
            <a:r>
              <a:rPr lang="es-EC" b="1" dirty="0" smtClean="0">
                <a:solidFill>
                  <a:schemeClr val="bg1"/>
                </a:solidFill>
              </a:rPr>
              <a:t> y </a:t>
            </a:r>
            <a:r>
              <a:rPr lang="es-EC" b="1" dirty="0" err="1" smtClean="0">
                <a:solidFill>
                  <a:schemeClr val="bg1"/>
                </a:solidFill>
              </a:rPr>
              <a:t>Sw</a:t>
            </a:r>
            <a:endParaRPr lang="es-EC" b="1" dirty="0" smtClean="0">
              <a:solidFill>
                <a:schemeClr val="bg1"/>
              </a:solidFill>
            </a:endParaRPr>
          </a:p>
          <a:p>
            <a:pPr marL="285750" indent="-285750">
              <a:buFont typeface="Arial" panose="020B0604020202020204" pitchFamily="34" charset="0"/>
              <a:buChar char="•"/>
            </a:pPr>
            <a:r>
              <a:rPr lang="es-EC" b="1" dirty="0" smtClean="0">
                <a:solidFill>
                  <a:schemeClr val="bg1"/>
                </a:solidFill>
              </a:rPr>
              <a:t>Utilización de Criptografía</a:t>
            </a:r>
          </a:p>
          <a:p>
            <a:pPr marL="285750" indent="-285750">
              <a:buFont typeface="Arial" panose="020B0604020202020204" pitchFamily="34" charset="0"/>
              <a:buChar char="•"/>
            </a:pPr>
            <a:r>
              <a:rPr lang="es-EC" b="1" dirty="0" smtClean="0">
                <a:solidFill>
                  <a:schemeClr val="bg1"/>
                </a:solidFill>
              </a:rPr>
              <a:t>Estandarización de productos</a:t>
            </a:r>
          </a:p>
          <a:p>
            <a:pPr marL="285750" indent="-285750">
              <a:buFont typeface="Arial" panose="020B0604020202020204" pitchFamily="34" charset="0"/>
              <a:buChar char="•"/>
            </a:pPr>
            <a:r>
              <a:rPr lang="es-EC" b="1" dirty="0" smtClean="0">
                <a:solidFill>
                  <a:schemeClr val="bg1"/>
                </a:solidFill>
              </a:rPr>
              <a:t>Desarrollo seguro de aplicaciones</a:t>
            </a:r>
          </a:p>
          <a:p>
            <a:endParaRPr lang="es-ES" dirty="0"/>
          </a:p>
        </p:txBody>
      </p:sp>
      <p:sp>
        <p:nvSpPr>
          <p:cNvPr id="13" name="12 CuadroTexto"/>
          <p:cNvSpPr txBox="1"/>
          <p:nvPr/>
        </p:nvSpPr>
        <p:spPr>
          <a:xfrm>
            <a:off x="4798430" y="3862148"/>
            <a:ext cx="3445978" cy="2308324"/>
          </a:xfrm>
          <a:prstGeom prst="rect">
            <a:avLst/>
          </a:prstGeom>
          <a:noFill/>
        </p:spPr>
        <p:txBody>
          <a:bodyPr wrap="square" rtlCol="0">
            <a:spAutoFit/>
          </a:bodyPr>
          <a:lstStyle/>
          <a:p>
            <a:pPr algn="ctr"/>
            <a:r>
              <a:rPr lang="es-EC" b="1" dirty="0" smtClean="0">
                <a:solidFill>
                  <a:schemeClr val="bg1"/>
                </a:solidFill>
              </a:rPr>
              <a:t>Legislación</a:t>
            </a:r>
          </a:p>
          <a:p>
            <a:pPr algn="ctr"/>
            <a:endParaRPr lang="es-EC" b="1" dirty="0" smtClean="0">
              <a:solidFill>
                <a:schemeClr val="bg1"/>
              </a:solidFill>
            </a:endParaRPr>
          </a:p>
          <a:p>
            <a:pPr marL="285750" indent="-285750">
              <a:buFont typeface="Arial" panose="020B0604020202020204" pitchFamily="34" charset="0"/>
              <a:buChar char="•"/>
            </a:pPr>
            <a:r>
              <a:rPr lang="es-EC" b="1" dirty="0" smtClean="0">
                <a:solidFill>
                  <a:schemeClr val="bg1"/>
                </a:solidFill>
              </a:rPr>
              <a:t>Cumplimiento y Adaptación a la legislación vigente</a:t>
            </a:r>
          </a:p>
          <a:p>
            <a:pPr marL="285750" indent="-285750">
              <a:buFont typeface="Arial" panose="020B0604020202020204" pitchFamily="34" charset="0"/>
              <a:buChar char="•"/>
            </a:pPr>
            <a:r>
              <a:rPr lang="es-EC" b="1" dirty="0" smtClean="0">
                <a:solidFill>
                  <a:schemeClr val="bg1"/>
                </a:solidFill>
              </a:rPr>
              <a:t>(ley de comercio electrónico y firma digital, INCOP, SRI, protección de datos personales,…)</a:t>
            </a:r>
            <a:endParaRPr lang="es-ES" b="1" dirty="0">
              <a:solidFill>
                <a:schemeClr val="bg1"/>
              </a:solidFill>
            </a:endParaRPr>
          </a:p>
        </p:txBody>
      </p:sp>
    </p:spTree>
    <p:extLst>
      <p:ext uri="{BB962C8B-B14F-4D97-AF65-F5344CB8AC3E}">
        <p14:creationId xmlns:p14="http://schemas.microsoft.com/office/powerpoint/2010/main" val="2145446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99176" cy="1143000"/>
          </a:xfrm>
        </p:spPr>
        <p:txBody>
          <a:bodyPr>
            <a:normAutofit fontScale="90000"/>
          </a:bodyPr>
          <a:lstStyle/>
          <a:p>
            <a:r>
              <a:rPr lang="es-EC" dirty="0"/>
              <a:t>1.3 Servicios de la Seguridad de la </a:t>
            </a:r>
            <a:r>
              <a:rPr lang="es-EC" dirty="0" smtClean="0"/>
              <a:t>Información</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5830"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7</a:t>
            </a:fld>
            <a:endParaRPr lang="es-ES"/>
          </a:p>
        </p:txBody>
      </p:sp>
      <p:sp>
        <p:nvSpPr>
          <p:cNvPr id="7" name="6 CuadroTexto"/>
          <p:cNvSpPr txBox="1"/>
          <p:nvPr/>
        </p:nvSpPr>
        <p:spPr>
          <a:xfrm>
            <a:off x="467544" y="1772816"/>
            <a:ext cx="7992888" cy="4401205"/>
          </a:xfrm>
          <a:prstGeom prst="rect">
            <a:avLst/>
          </a:prstGeom>
          <a:noFill/>
        </p:spPr>
        <p:txBody>
          <a:bodyPr wrap="square" rtlCol="0">
            <a:spAutoFit/>
          </a:bodyPr>
          <a:lstStyle/>
          <a:p>
            <a:pPr marL="285750" indent="-285750">
              <a:buFont typeface="Arial" panose="020B0604020202020204" pitchFamily="34" charset="0"/>
              <a:buChar char="•"/>
            </a:pPr>
            <a:r>
              <a:rPr lang="es-EC" sz="2000" dirty="0" smtClean="0"/>
              <a:t>Confidencialidad</a:t>
            </a:r>
          </a:p>
          <a:p>
            <a:pPr marL="285750" indent="-285750">
              <a:buFont typeface="Arial" panose="020B0604020202020204" pitchFamily="34" charset="0"/>
              <a:buChar char="•"/>
            </a:pPr>
            <a:r>
              <a:rPr lang="es-EC" sz="2000" dirty="0" smtClean="0"/>
              <a:t>Autenticación</a:t>
            </a:r>
          </a:p>
          <a:p>
            <a:pPr marL="285750" indent="-285750">
              <a:buFont typeface="Arial" panose="020B0604020202020204" pitchFamily="34" charset="0"/>
              <a:buChar char="•"/>
            </a:pPr>
            <a:r>
              <a:rPr lang="es-EC" sz="2000" dirty="0" smtClean="0"/>
              <a:t>Integridad</a:t>
            </a:r>
          </a:p>
          <a:p>
            <a:pPr marL="285750" indent="-285750">
              <a:buFont typeface="Arial" panose="020B0604020202020204" pitchFamily="34" charset="0"/>
              <a:buChar char="•"/>
            </a:pPr>
            <a:r>
              <a:rPr lang="es-EC" sz="2000" dirty="0" smtClean="0"/>
              <a:t>No repudiación</a:t>
            </a:r>
          </a:p>
          <a:p>
            <a:pPr marL="285750" indent="-285750">
              <a:buFont typeface="Arial" panose="020B0604020202020204" pitchFamily="34" charset="0"/>
              <a:buChar char="•"/>
            </a:pPr>
            <a:r>
              <a:rPr lang="es-EC" sz="2000" dirty="0" smtClean="0"/>
              <a:t>Disponibilidad</a:t>
            </a:r>
          </a:p>
          <a:p>
            <a:pPr marL="285750" indent="-285750">
              <a:buFont typeface="Arial" panose="020B0604020202020204" pitchFamily="34" charset="0"/>
              <a:buChar char="•"/>
            </a:pPr>
            <a:r>
              <a:rPr lang="es-EC" sz="2000" dirty="0" smtClean="0"/>
              <a:t>Autorización</a:t>
            </a:r>
          </a:p>
          <a:p>
            <a:pPr marL="285750" indent="-285750">
              <a:buFont typeface="Arial" panose="020B0604020202020204" pitchFamily="34" charset="0"/>
              <a:buChar char="•"/>
            </a:pPr>
            <a:r>
              <a:rPr lang="es-EC" sz="2000" dirty="0" err="1" smtClean="0"/>
              <a:t>Auditabilidad</a:t>
            </a:r>
            <a:endParaRPr lang="es-EC" sz="2000" dirty="0" smtClean="0"/>
          </a:p>
          <a:p>
            <a:pPr marL="285750" indent="-285750">
              <a:buFont typeface="Arial" panose="020B0604020202020204" pitchFamily="34" charset="0"/>
              <a:buChar char="•"/>
            </a:pPr>
            <a:r>
              <a:rPr lang="es-EC" sz="2000" dirty="0" smtClean="0"/>
              <a:t>Reclamación de origen</a:t>
            </a:r>
          </a:p>
          <a:p>
            <a:pPr marL="285750" indent="-285750">
              <a:buFont typeface="Arial" panose="020B0604020202020204" pitchFamily="34" charset="0"/>
              <a:buChar char="•"/>
            </a:pPr>
            <a:r>
              <a:rPr lang="es-EC" sz="2000" dirty="0" smtClean="0"/>
              <a:t>Reclamación de propiedad</a:t>
            </a:r>
          </a:p>
          <a:p>
            <a:pPr marL="285750" indent="-285750">
              <a:buFont typeface="Arial" panose="020B0604020202020204" pitchFamily="34" charset="0"/>
              <a:buChar char="•"/>
            </a:pPr>
            <a:r>
              <a:rPr lang="es-EC" sz="2000" dirty="0" smtClean="0"/>
              <a:t>Anonimato en el uso de los servicios</a:t>
            </a:r>
          </a:p>
          <a:p>
            <a:pPr marL="285750" indent="-285750">
              <a:buFont typeface="Arial" panose="020B0604020202020204" pitchFamily="34" charset="0"/>
              <a:buChar char="•"/>
            </a:pPr>
            <a:r>
              <a:rPr lang="es-EC" sz="2000" dirty="0" smtClean="0"/>
              <a:t>Protección a la réplica</a:t>
            </a:r>
          </a:p>
          <a:p>
            <a:pPr marL="285750" indent="-285750">
              <a:buFont typeface="Arial" panose="020B0604020202020204" pitchFamily="34" charset="0"/>
              <a:buChar char="•"/>
            </a:pPr>
            <a:r>
              <a:rPr lang="es-EC" sz="2000" dirty="0" smtClean="0"/>
              <a:t>Confirmación de la prestación de un servicio al realizar una transacción</a:t>
            </a:r>
          </a:p>
          <a:p>
            <a:pPr marL="285750" indent="-285750">
              <a:buFont typeface="Arial" panose="020B0604020202020204" pitchFamily="34" charset="0"/>
              <a:buChar char="•"/>
            </a:pPr>
            <a:r>
              <a:rPr lang="es-EC" sz="2000" dirty="0" smtClean="0"/>
              <a:t>Referencia Temporal</a:t>
            </a:r>
          </a:p>
          <a:p>
            <a:pPr marL="285750" indent="-285750">
              <a:buFont typeface="Arial" panose="020B0604020202020204" pitchFamily="34" charset="0"/>
              <a:buChar char="•"/>
            </a:pPr>
            <a:r>
              <a:rPr lang="es-EC" sz="2000" dirty="0" smtClean="0"/>
              <a:t>Certificación mediante terceros de </a:t>
            </a:r>
            <a:r>
              <a:rPr lang="es-EC" sz="2000" dirty="0" err="1" smtClean="0"/>
              <a:t>confienza</a:t>
            </a:r>
            <a:endParaRPr lang="es-ES" sz="2000" dirty="0"/>
          </a:p>
        </p:txBody>
      </p:sp>
    </p:spTree>
    <p:extLst>
      <p:ext uri="{BB962C8B-B14F-4D97-AF65-F5344CB8AC3E}">
        <p14:creationId xmlns:p14="http://schemas.microsoft.com/office/powerpoint/2010/main" val="37473264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lstStyle/>
          <a:p>
            <a:r>
              <a:rPr lang="es-EC" dirty="0" smtClean="0"/>
              <a:t>La seguridad como un proceso</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1975"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8</a:t>
            </a:fld>
            <a:endParaRPr lang="es-ES"/>
          </a:p>
        </p:txBody>
      </p:sp>
      <p:sp>
        <p:nvSpPr>
          <p:cNvPr id="7" name="6 Elipse"/>
          <p:cNvSpPr/>
          <p:nvPr/>
        </p:nvSpPr>
        <p:spPr>
          <a:xfrm>
            <a:off x="2971234" y="2659900"/>
            <a:ext cx="3384376"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3439286" y="3052410"/>
            <a:ext cx="2448272" cy="830997"/>
          </a:xfrm>
          <a:prstGeom prst="rect">
            <a:avLst/>
          </a:prstGeom>
          <a:noFill/>
        </p:spPr>
        <p:txBody>
          <a:bodyPr wrap="square" rtlCol="0">
            <a:spAutoFit/>
          </a:bodyPr>
          <a:lstStyle/>
          <a:p>
            <a:pPr algn="ctr"/>
            <a:r>
              <a:rPr lang="es-EC" sz="2400" dirty="0" smtClean="0">
                <a:solidFill>
                  <a:schemeClr val="bg1"/>
                </a:solidFill>
              </a:rPr>
              <a:t>La Seguridad como proceso</a:t>
            </a:r>
            <a:endParaRPr lang="es-ES" sz="2400" dirty="0">
              <a:solidFill>
                <a:schemeClr val="bg1"/>
              </a:solidFill>
            </a:endParaRPr>
          </a:p>
        </p:txBody>
      </p:sp>
      <p:sp>
        <p:nvSpPr>
          <p:cNvPr id="9" name="8 Rectángulo"/>
          <p:cNvSpPr/>
          <p:nvPr/>
        </p:nvSpPr>
        <p:spPr>
          <a:xfrm>
            <a:off x="3419872" y="1340768"/>
            <a:ext cx="2592288"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3059832" y="1412776"/>
            <a:ext cx="3312368" cy="646331"/>
          </a:xfrm>
          <a:prstGeom prst="rect">
            <a:avLst/>
          </a:prstGeom>
          <a:noFill/>
        </p:spPr>
        <p:txBody>
          <a:bodyPr wrap="square" rtlCol="0">
            <a:spAutoFit/>
          </a:bodyPr>
          <a:lstStyle/>
          <a:p>
            <a:pPr algn="ctr"/>
            <a:r>
              <a:rPr lang="es-EC" dirty="0" smtClean="0">
                <a:solidFill>
                  <a:schemeClr val="bg1"/>
                </a:solidFill>
              </a:rPr>
              <a:t>Reducir la posibilidad de incidentes de seguridad</a:t>
            </a:r>
            <a:endParaRPr lang="es-ES" dirty="0">
              <a:solidFill>
                <a:schemeClr val="bg1"/>
              </a:solidFill>
            </a:endParaRPr>
          </a:p>
        </p:txBody>
      </p:sp>
      <p:sp>
        <p:nvSpPr>
          <p:cNvPr id="11" name="10 Rectángulo"/>
          <p:cNvSpPr/>
          <p:nvPr/>
        </p:nvSpPr>
        <p:spPr>
          <a:xfrm>
            <a:off x="6660232" y="2699435"/>
            <a:ext cx="2160240" cy="1183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Facilitar la rápida detección de incidencias</a:t>
            </a:r>
          </a:p>
          <a:p>
            <a:pPr algn="ctr"/>
            <a:endParaRPr lang="es-ES" dirty="0"/>
          </a:p>
        </p:txBody>
      </p:sp>
      <p:sp>
        <p:nvSpPr>
          <p:cNvPr id="12" name="11 Rectángulo"/>
          <p:cNvSpPr/>
          <p:nvPr/>
        </p:nvSpPr>
        <p:spPr>
          <a:xfrm>
            <a:off x="5508104" y="4820701"/>
            <a:ext cx="277855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Minimizar el impacto en sistemas de información</a:t>
            </a:r>
            <a:endParaRPr lang="es-ES" dirty="0"/>
          </a:p>
        </p:txBody>
      </p:sp>
      <p:sp>
        <p:nvSpPr>
          <p:cNvPr id="13" name="12 Rectángulo"/>
          <p:cNvSpPr/>
          <p:nvPr/>
        </p:nvSpPr>
        <p:spPr>
          <a:xfrm>
            <a:off x="1043608" y="4820701"/>
            <a:ext cx="2736304"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Conseguir la rápida recuperación de datos  y ante daños experimentados</a:t>
            </a:r>
            <a:endParaRPr lang="es-ES" dirty="0"/>
          </a:p>
        </p:txBody>
      </p:sp>
      <p:sp>
        <p:nvSpPr>
          <p:cNvPr id="14" name="13 Rectángulo"/>
          <p:cNvSpPr/>
          <p:nvPr/>
        </p:nvSpPr>
        <p:spPr>
          <a:xfrm>
            <a:off x="251520" y="2773119"/>
            <a:ext cx="2448272" cy="1063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dirty="0" smtClean="0"/>
              <a:t>Revisión y actualización de las medidas de seguridad implantadas</a:t>
            </a:r>
          </a:p>
          <a:p>
            <a:pPr algn="ctr"/>
            <a:endParaRPr lang="es-ES" dirty="0"/>
          </a:p>
        </p:txBody>
      </p:sp>
      <p:cxnSp>
        <p:nvCxnSpPr>
          <p:cNvPr id="16" name="15 Conector recto de flecha"/>
          <p:cNvCxnSpPr/>
          <p:nvPr/>
        </p:nvCxnSpPr>
        <p:spPr>
          <a:xfrm flipV="1">
            <a:off x="1619672" y="1735942"/>
            <a:ext cx="1584176" cy="684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18 Conector recto de flecha"/>
          <p:cNvCxnSpPr/>
          <p:nvPr/>
        </p:nvCxnSpPr>
        <p:spPr>
          <a:xfrm>
            <a:off x="6228184" y="1556792"/>
            <a:ext cx="158417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de flecha"/>
          <p:cNvCxnSpPr/>
          <p:nvPr/>
        </p:nvCxnSpPr>
        <p:spPr>
          <a:xfrm>
            <a:off x="7596336" y="4077072"/>
            <a:ext cx="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flipH="1">
            <a:off x="3923928" y="5432769"/>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25 Conector recto de flecha"/>
          <p:cNvCxnSpPr/>
          <p:nvPr/>
        </p:nvCxnSpPr>
        <p:spPr>
          <a:xfrm flipV="1">
            <a:off x="1619672" y="3883407"/>
            <a:ext cx="0" cy="6977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751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571184" cy="1143000"/>
          </a:xfrm>
        </p:spPr>
        <p:txBody>
          <a:bodyPr/>
          <a:lstStyle/>
          <a:p>
            <a:r>
              <a:rPr lang="es-EC" dirty="0" smtClean="0"/>
              <a:t>Mecanismos de Seguridad</a:t>
            </a:r>
            <a:endParaRPr lang="es-ES" dirty="0"/>
          </a:p>
        </p:txBody>
      </p:sp>
      <p:pic>
        <p:nvPicPr>
          <p:cNvPr id="6" name="5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949" y="0"/>
            <a:ext cx="962025" cy="857250"/>
          </a:xfrm>
        </p:spPr>
      </p:pic>
      <p:sp>
        <p:nvSpPr>
          <p:cNvPr id="4" name="3 Marcador de pie de página"/>
          <p:cNvSpPr>
            <a:spLocks noGrp="1"/>
          </p:cNvSpPr>
          <p:nvPr>
            <p:ph type="ftr" sz="quarter" idx="11"/>
          </p:nvPr>
        </p:nvSpPr>
        <p:spPr/>
        <p:txBody>
          <a:bodyPr/>
          <a:lstStyle/>
          <a:p>
            <a:r>
              <a:rPr lang="es-ES" smtClean="0"/>
              <a:t>Seguridad Informática</a:t>
            </a:r>
            <a:endParaRPr lang="es-ES"/>
          </a:p>
        </p:txBody>
      </p:sp>
      <p:sp>
        <p:nvSpPr>
          <p:cNvPr id="5" name="4 Marcador de número de diapositiva"/>
          <p:cNvSpPr>
            <a:spLocks noGrp="1"/>
          </p:cNvSpPr>
          <p:nvPr>
            <p:ph type="sldNum" sz="quarter" idx="12"/>
          </p:nvPr>
        </p:nvSpPr>
        <p:spPr/>
        <p:txBody>
          <a:bodyPr/>
          <a:lstStyle/>
          <a:p>
            <a:fld id="{CFB11AA1-AC65-4E4D-940A-2F483A734E38}" type="slidenum">
              <a:rPr lang="es-ES" smtClean="0"/>
              <a:t>9</a:t>
            </a:fld>
            <a:endParaRPr lang="es-ES"/>
          </a:p>
        </p:txBody>
      </p:sp>
      <p:sp>
        <p:nvSpPr>
          <p:cNvPr id="3" name="2 CuadroTexto"/>
          <p:cNvSpPr txBox="1"/>
          <p:nvPr/>
        </p:nvSpPr>
        <p:spPr>
          <a:xfrm>
            <a:off x="539552" y="1412776"/>
            <a:ext cx="8064896" cy="4247317"/>
          </a:xfrm>
          <a:prstGeom prst="rect">
            <a:avLst/>
          </a:prstGeom>
          <a:noFill/>
        </p:spPr>
        <p:txBody>
          <a:bodyPr wrap="square" rtlCol="0">
            <a:spAutoFit/>
          </a:bodyPr>
          <a:lstStyle/>
          <a:p>
            <a:pPr marL="285750" indent="-285750">
              <a:buFont typeface="Arial" panose="020B0604020202020204" pitchFamily="34" charset="0"/>
              <a:buChar char="•"/>
            </a:pPr>
            <a:r>
              <a:rPr lang="es-EC" dirty="0" smtClean="0"/>
              <a:t>Identificación de usuarios y política de contraseñas</a:t>
            </a:r>
          </a:p>
          <a:p>
            <a:pPr marL="285750" indent="-285750">
              <a:buFont typeface="Arial" panose="020B0604020202020204" pitchFamily="34" charset="0"/>
              <a:buChar char="•"/>
            </a:pPr>
            <a:r>
              <a:rPr lang="es-EC" dirty="0" smtClean="0"/>
              <a:t>Control lógico de acceso a los recursos</a:t>
            </a:r>
          </a:p>
          <a:p>
            <a:pPr marL="285750" indent="-285750">
              <a:buFont typeface="Arial" panose="020B0604020202020204" pitchFamily="34" charset="0"/>
              <a:buChar char="•"/>
            </a:pPr>
            <a:r>
              <a:rPr lang="es-EC" dirty="0" smtClean="0"/>
              <a:t>Copias de Seguridad</a:t>
            </a:r>
          </a:p>
          <a:p>
            <a:pPr marL="285750" indent="-285750">
              <a:buFont typeface="Arial" panose="020B0604020202020204" pitchFamily="34" charset="0"/>
              <a:buChar char="•"/>
            </a:pPr>
            <a:r>
              <a:rPr lang="es-EC" dirty="0" smtClean="0"/>
              <a:t>Centros de Respaldo</a:t>
            </a:r>
          </a:p>
          <a:p>
            <a:pPr marL="285750" indent="-285750">
              <a:buFont typeface="Arial" panose="020B0604020202020204" pitchFamily="34" charset="0"/>
              <a:buChar char="•"/>
            </a:pPr>
            <a:r>
              <a:rPr lang="es-EC" dirty="0" smtClean="0"/>
              <a:t>Cifrado de las transmisiones</a:t>
            </a:r>
          </a:p>
          <a:p>
            <a:pPr marL="285750" indent="-285750">
              <a:buFont typeface="Arial" panose="020B0604020202020204" pitchFamily="34" charset="0"/>
              <a:buChar char="•"/>
            </a:pPr>
            <a:r>
              <a:rPr lang="es-EC" dirty="0" smtClean="0"/>
              <a:t>Huella digital de mensajes</a:t>
            </a:r>
          </a:p>
          <a:p>
            <a:pPr marL="285750" indent="-285750">
              <a:buFont typeface="Arial" panose="020B0604020202020204" pitchFamily="34" charset="0"/>
              <a:buChar char="•"/>
            </a:pPr>
            <a:r>
              <a:rPr lang="es-EC" dirty="0" smtClean="0"/>
              <a:t>Sellado temporal de mensajes</a:t>
            </a:r>
          </a:p>
          <a:p>
            <a:pPr marL="285750" indent="-285750">
              <a:buFont typeface="Arial" panose="020B0604020202020204" pitchFamily="34" charset="0"/>
              <a:buChar char="•"/>
            </a:pPr>
            <a:r>
              <a:rPr lang="es-EC" dirty="0" smtClean="0"/>
              <a:t>Utilización de la firma electrónica</a:t>
            </a:r>
          </a:p>
          <a:p>
            <a:pPr marL="285750" indent="-285750">
              <a:buFont typeface="Arial" panose="020B0604020202020204" pitchFamily="34" charset="0"/>
              <a:buChar char="•"/>
            </a:pPr>
            <a:r>
              <a:rPr lang="es-EC" dirty="0" smtClean="0"/>
              <a:t>Protocolos criptográficos</a:t>
            </a:r>
          </a:p>
          <a:p>
            <a:pPr marL="285750" indent="-285750">
              <a:buFont typeface="Arial" panose="020B0604020202020204" pitchFamily="34" charset="0"/>
              <a:buChar char="•"/>
            </a:pPr>
            <a:r>
              <a:rPr lang="es-EC" dirty="0" smtClean="0"/>
              <a:t>Análisis y filtrado del tráfico</a:t>
            </a:r>
          </a:p>
          <a:p>
            <a:pPr marL="285750" indent="-285750">
              <a:buFont typeface="Arial" panose="020B0604020202020204" pitchFamily="34" charset="0"/>
              <a:buChar char="•"/>
            </a:pPr>
            <a:r>
              <a:rPr lang="es-EC" dirty="0" smtClean="0"/>
              <a:t>Servidores Proxy</a:t>
            </a:r>
          </a:p>
          <a:p>
            <a:pPr marL="285750" indent="-285750">
              <a:buFont typeface="Arial" panose="020B0604020202020204" pitchFamily="34" charset="0"/>
              <a:buChar char="•"/>
            </a:pPr>
            <a:r>
              <a:rPr lang="es-EC" dirty="0" smtClean="0"/>
              <a:t>Sistema de detección de intrusiones</a:t>
            </a:r>
          </a:p>
          <a:p>
            <a:pPr marL="285750" indent="-285750">
              <a:buFont typeface="Arial" panose="020B0604020202020204" pitchFamily="34" charset="0"/>
              <a:buChar char="•"/>
            </a:pPr>
            <a:r>
              <a:rPr lang="es-EC" dirty="0" smtClean="0"/>
              <a:t>Antivirus</a:t>
            </a:r>
          </a:p>
          <a:p>
            <a:pPr marL="285750" indent="-285750">
              <a:buFont typeface="Arial" panose="020B0604020202020204" pitchFamily="34" charset="0"/>
              <a:buChar char="•"/>
            </a:pPr>
            <a:r>
              <a:rPr lang="es-EC" dirty="0" smtClean="0"/>
              <a:t>…</a:t>
            </a:r>
          </a:p>
          <a:p>
            <a:endParaRPr lang="es-ES" dirty="0"/>
          </a:p>
        </p:txBody>
      </p:sp>
    </p:spTree>
    <p:extLst>
      <p:ext uri="{BB962C8B-B14F-4D97-AF65-F5344CB8AC3E}">
        <p14:creationId xmlns:p14="http://schemas.microsoft.com/office/powerpoint/2010/main" val="4087840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Capítulo 1. Principios de la Seguridad Informátic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Capítulo 1. Principios de la Seguridad Informática</Template>
  <TotalTime>236</TotalTime>
  <Words>1864</Words>
  <Application>Microsoft Office PowerPoint</Application>
  <PresentationFormat>Presentación en pantalla (4:3)</PresentationFormat>
  <Paragraphs>339</Paragraphs>
  <Slides>33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33</vt:i4>
      </vt:variant>
    </vt:vector>
  </HeadingPairs>
  <TitlesOfParts>
    <vt:vector size="36" baseType="lpstr">
      <vt:lpstr>Arial</vt:lpstr>
      <vt:lpstr>Calibri</vt:lpstr>
      <vt:lpstr>Capítulo 1. Principios de la Seguridad Informática</vt:lpstr>
      <vt:lpstr>Parte I. Principios Básicos de la Seguridad Informática </vt:lpstr>
      <vt:lpstr>Capítulo 1. Principios de la Seguridad Informática</vt:lpstr>
      <vt:lpstr>Índice de Contenido</vt:lpstr>
      <vt:lpstr>1.1 Qué se entiende por seguridad informática</vt:lpstr>
      <vt:lpstr>1.2 Objetivos de la Seguridad Informática</vt:lpstr>
      <vt:lpstr>Planos de actuación </vt:lpstr>
      <vt:lpstr>1.3 Servicios de la Seguridad de la Información</vt:lpstr>
      <vt:lpstr>La seguridad como un proceso</vt:lpstr>
      <vt:lpstr>Mecanismos de Seguridad</vt:lpstr>
      <vt:lpstr>1.4 Consecuencias de la falta de seguridad</vt:lpstr>
      <vt:lpstr>Peligros potenciales</vt:lpstr>
      <vt:lpstr>1.5 Principio de la Defensa en Profundidad</vt:lpstr>
      <vt:lpstr>1.6 Gestión de la Seguridad de la Información</vt:lpstr>
      <vt:lpstr>1.6 Implantación de un Sistema de Gestión de la Seguridad de la Información</vt:lpstr>
      <vt:lpstr>1.6 Niveles de un Sistema de Gestión de la Seguridad de la Información</vt:lpstr>
      <vt:lpstr>1.6.1. Implantación de un Sistema de Seguridad de la Información.</vt:lpstr>
      <vt:lpstr>1.6.1. Implantación de un Sistema de Seguridad de la Información.</vt:lpstr>
      <vt:lpstr>1.7 Análisis de gestión de riesgos en un Sistema Informático</vt:lpstr>
      <vt:lpstr>1.7.1. Recursos del Sistema</vt:lpstr>
      <vt:lpstr>1.7.2. Amenazas</vt:lpstr>
      <vt:lpstr>1.7.3 Vulnerabilidades</vt:lpstr>
      <vt:lpstr>1.7.4 Incidentes de Seguridad</vt:lpstr>
      <vt:lpstr>1.7.5. Impactos</vt:lpstr>
      <vt:lpstr>1.7.6 Riesgos</vt:lpstr>
      <vt:lpstr>1.7.7 Defensas Salvaguardas o medidas de Seguridad</vt:lpstr>
      <vt:lpstr>1.7.8 Transferencia de riesgos a terceros.</vt:lpstr>
      <vt:lpstr>Certificación: Consejos Básicos</vt:lpstr>
      <vt:lpstr>Certificación: Factores de Éxito</vt:lpstr>
      <vt:lpstr>Certificación: Factores de Éxito</vt:lpstr>
      <vt:lpstr>Certificación:Factores de Exito</vt:lpstr>
      <vt:lpstr>Certificación: Factores de Éxito</vt:lpstr>
      <vt:lpstr>Certificación: Factores de Éxito</vt:lpstr>
      <vt:lpstr>¿Preguntas?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Parte I. Principios Básicos de la Seguridad Informática </dc:title>
  <dc:creator>Diego</dc:creator>
  <cp:lastModifiedBy>Diego Arturo Ponce Vásquez</cp:lastModifiedBy>
  <cp:revision>48</cp:revision>
  <dcterms:created xsi:type="dcterms:W3CDTF">2014-09-09T17:23:18Z</dcterms:created>
  <dcterms:modified xsi:type="dcterms:W3CDTF">2016-11-10T15:54:27Z</dcterms:modified>
</cp:coreProperties>
</file>