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9" r:id="rId5"/>
    <p:sldId id="260" r:id="rId6"/>
    <p:sldId id="264" r:id="rId7"/>
    <p:sldId id="262" r:id="rId8"/>
    <p:sldId id="265"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4/11/2022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4/11/2022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latindex.org/latindex/postulacion/postulacionCatalog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latindex.org/latindex/postulacion/postulacionCatalog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C" dirty="0" smtClean="0"/>
              <a:t>LATINDEX</a:t>
            </a:r>
            <a:endParaRPr lang="es-EC" dirty="0"/>
          </a:p>
        </p:txBody>
      </p:sp>
      <p:sp>
        <p:nvSpPr>
          <p:cNvPr id="3" name="Subtítulo 2"/>
          <p:cNvSpPr>
            <a:spLocks noGrp="1"/>
          </p:cNvSpPr>
          <p:nvPr>
            <p:ph type="subTitle" idx="1"/>
          </p:nvPr>
        </p:nvSpPr>
        <p:spPr/>
        <p:txBody>
          <a:bodyPr/>
          <a:lstStyle/>
          <a:p>
            <a:endParaRPr lang="es-EC"/>
          </a:p>
        </p:txBody>
      </p:sp>
    </p:spTree>
    <p:extLst>
      <p:ext uri="{BB962C8B-B14F-4D97-AF65-F5344CB8AC3E}">
        <p14:creationId xmlns:p14="http://schemas.microsoft.com/office/powerpoint/2010/main" val="257241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QUE ES?</a:t>
            </a:r>
            <a:endParaRPr lang="es-EC" dirty="0"/>
          </a:p>
        </p:txBody>
      </p:sp>
      <p:sp>
        <p:nvSpPr>
          <p:cNvPr id="3" name="Marcador de contenido 2"/>
          <p:cNvSpPr>
            <a:spLocks noGrp="1"/>
          </p:cNvSpPr>
          <p:nvPr>
            <p:ph idx="1"/>
          </p:nvPr>
        </p:nvSpPr>
        <p:spPr>
          <a:xfrm>
            <a:off x="818712" y="2222287"/>
            <a:ext cx="10554574" cy="4740216"/>
          </a:xfrm>
        </p:spPr>
        <p:txBody>
          <a:bodyPr>
            <a:normAutofit/>
          </a:bodyPr>
          <a:lstStyle/>
          <a:p>
            <a:r>
              <a:rPr lang="es-MX" dirty="0"/>
              <a:t>Sistema Regional de </a:t>
            </a:r>
            <a:r>
              <a:rPr lang="es-MX" dirty="0" smtClean="0"/>
              <a:t>Información en </a:t>
            </a:r>
            <a:r>
              <a:rPr lang="es-MX" dirty="0"/>
              <a:t>línea para Revistas Científicas de América Latina,</a:t>
            </a:r>
            <a:br>
              <a:rPr lang="es-MX" dirty="0"/>
            </a:br>
            <a:r>
              <a:rPr lang="es-MX" dirty="0"/>
              <a:t>el Caribe, España y </a:t>
            </a:r>
            <a:r>
              <a:rPr lang="es-MX" dirty="0" smtClean="0"/>
              <a:t>Portugal</a:t>
            </a:r>
            <a:endParaRPr lang="es-MX" dirty="0"/>
          </a:p>
          <a:p>
            <a:r>
              <a:rPr lang="es-MX" dirty="0" err="1" smtClean="0"/>
              <a:t>Latindex</a:t>
            </a:r>
            <a:r>
              <a:rPr lang="es-MX" dirty="0" smtClean="0"/>
              <a:t> </a:t>
            </a:r>
            <a:r>
              <a:rPr lang="es-MX" dirty="0"/>
              <a:t>es una red de 24 instituciones que operan de manera coordinada para reunir y </a:t>
            </a:r>
            <a:r>
              <a:rPr lang="es-MX" dirty="0" smtClean="0"/>
              <a:t>esparcir </a:t>
            </a:r>
            <a:r>
              <a:rPr lang="es-MX" dirty="0"/>
              <a:t>información sobre las revistas científicas producidas en </a:t>
            </a:r>
            <a:r>
              <a:rPr lang="es-MX" dirty="0" err="1"/>
              <a:t>I</a:t>
            </a:r>
            <a:r>
              <a:rPr lang="es-MX" dirty="0" err="1" smtClean="0"/>
              <a:t>beroamerica</a:t>
            </a:r>
            <a:r>
              <a:rPr lang="es-MX" dirty="0" smtClean="0"/>
              <a:t>, </a:t>
            </a:r>
            <a:r>
              <a:rPr lang="es-MX" dirty="0"/>
              <a:t>integrando también </a:t>
            </a:r>
            <a:r>
              <a:rPr lang="es-MX" dirty="0" smtClean="0"/>
              <a:t>a </a:t>
            </a:r>
            <a:r>
              <a:rPr lang="es-MX" dirty="0" smtClean="0"/>
              <a:t>también revistas editadas </a:t>
            </a:r>
            <a:r>
              <a:rPr lang="es-MX" dirty="0"/>
              <a:t>en cualquier parte del </a:t>
            </a:r>
            <a:r>
              <a:rPr lang="es-MX" dirty="0"/>
              <a:t>mundo </a:t>
            </a:r>
            <a:r>
              <a:rPr lang="es-MX" dirty="0" smtClean="0"/>
              <a:t>pero con un enfoque en </a:t>
            </a:r>
            <a:r>
              <a:rPr lang="es-MX" dirty="0" err="1" smtClean="0"/>
              <a:t>iberoamerica</a:t>
            </a:r>
            <a:endParaRPr lang="es-MX" dirty="0" smtClean="0"/>
          </a:p>
          <a:p>
            <a:r>
              <a:rPr lang="es-MX" dirty="0" smtClean="0"/>
              <a:t>Con </a:t>
            </a:r>
            <a:r>
              <a:rPr lang="es-MX" dirty="0"/>
              <a:t>LATINDEX, se busca apoyar tanto el desarrollo de los sectores científico y editorial en la región, así como proveer de un sistema de información </a:t>
            </a:r>
            <a:r>
              <a:rPr lang="es-MX" dirty="0" smtClean="0"/>
              <a:t> </a:t>
            </a:r>
            <a:r>
              <a:rPr lang="es-MX" dirty="0"/>
              <a:t>que </a:t>
            </a:r>
            <a:r>
              <a:rPr lang="es-MX" dirty="0" smtClean="0"/>
              <a:t>cubra las </a:t>
            </a:r>
            <a:r>
              <a:rPr lang="es-MX" dirty="0"/>
              <a:t>necesidades de información, evitando duplicidades y omisiones. </a:t>
            </a:r>
            <a:endParaRPr lang="es-MX" dirty="0" smtClean="0"/>
          </a:p>
        </p:txBody>
      </p:sp>
    </p:spTree>
    <p:extLst>
      <p:ext uri="{BB962C8B-B14F-4D97-AF65-F5344CB8AC3E}">
        <p14:creationId xmlns:p14="http://schemas.microsoft.com/office/powerpoint/2010/main" val="272339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ORIGEN</a:t>
            </a:r>
            <a:endParaRPr lang="es-EC" dirty="0"/>
          </a:p>
        </p:txBody>
      </p:sp>
      <p:sp>
        <p:nvSpPr>
          <p:cNvPr id="3" name="Marcador de contenido 2"/>
          <p:cNvSpPr>
            <a:spLocks noGrp="1"/>
          </p:cNvSpPr>
          <p:nvPr>
            <p:ph idx="1"/>
          </p:nvPr>
        </p:nvSpPr>
        <p:spPr>
          <a:xfrm>
            <a:off x="106679" y="1993687"/>
            <a:ext cx="11978640" cy="5027599"/>
          </a:xfrm>
        </p:spPr>
        <p:txBody>
          <a:bodyPr>
            <a:normAutofit/>
          </a:bodyPr>
          <a:lstStyle/>
          <a:p>
            <a:r>
              <a:rPr lang="es-MX" dirty="0"/>
              <a:t>Los antecedentes de creación </a:t>
            </a:r>
            <a:r>
              <a:rPr lang="es-MX" dirty="0" smtClean="0"/>
              <a:t>del sistema se encuentra en el Primer </a:t>
            </a:r>
            <a:r>
              <a:rPr lang="es-MX" dirty="0"/>
              <a:t>Taller sobre Publicaciones Científicas en América Latina, </a:t>
            </a:r>
            <a:r>
              <a:rPr lang="es-MX" dirty="0" smtClean="0"/>
              <a:t>celebrado </a:t>
            </a:r>
            <a:r>
              <a:rPr lang="es-MX" dirty="0"/>
              <a:t>en </a:t>
            </a:r>
            <a:r>
              <a:rPr lang="es-MX" dirty="0" smtClean="0"/>
              <a:t>México </a:t>
            </a:r>
            <a:r>
              <a:rPr lang="es-MX" dirty="0"/>
              <a:t>en 1994, donde </a:t>
            </a:r>
            <a:r>
              <a:rPr lang="es-MX" dirty="0" smtClean="0"/>
              <a:t>se </a:t>
            </a:r>
            <a:r>
              <a:rPr lang="es-MX" dirty="0"/>
              <a:t>manifiesto la falta de un sistema de información propio para las revistas científicas que se producen en América Latina y el </a:t>
            </a:r>
            <a:r>
              <a:rPr lang="es-MX" dirty="0" smtClean="0"/>
              <a:t>Caribe. </a:t>
            </a:r>
          </a:p>
          <a:p>
            <a:r>
              <a:rPr lang="es-MX" dirty="0" smtClean="0"/>
              <a:t>Tomando en cuenta dichas recomendaciones, se comenzó a desarrollar un sistema de información para las publicaciones científicas editadas en </a:t>
            </a:r>
            <a:r>
              <a:rPr lang="es-MX" dirty="0" err="1" smtClean="0"/>
              <a:t>Iberoamerica</a:t>
            </a:r>
            <a:r>
              <a:rPr lang="es-MX" dirty="0" smtClean="0"/>
              <a:t> y en 1995 se tuvo ya una primera versión del proyecto elaborado por la Universidad Nacional Autónoma de México, al cual se dio el nombre de LATINDEX: Índice Latinoamericano de Publicaciones Científicas Seriadas. </a:t>
            </a:r>
          </a:p>
          <a:p>
            <a:r>
              <a:rPr lang="es-MX" dirty="0" smtClean="0"/>
              <a:t>Por ultimo en </a:t>
            </a:r>
            <a:r>
              <a:rPr lang="es-MX" dirty="0"/>
              <a:t>1997, se llevó a cabo la reunión de instalación de </a:t>
            </a:r>
            <a:r>
              <a:rPr lang="es-MX" dirty="0" err="1"/>
              <a:t>Latindex</a:t>
            </a:r>
            <a:r>
              <a:rPr lang="es-MX" dirty="0"/>
              <a:t> como una red de </a:t>
            </a:r>
            <a:r>
              <a:rPr lang="es-MX" dirty="0" smtClean="0"/>
              <a:t>cooperación</a:t>
            </a:r>
          </a:p>
        </p:txBody>
      </p:sp>
    </p:spTree>
    <p:extLst>
      <p:ext uri="{BB962C8B-B14F-4D97-AF65-F5344CB8AC3E}">
        <p14:creationId xmlns:p14="http://schemas.microsoft.com/office/powerpoint/2010/main" val="257145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OBJETIVOS</a:t>
            </a:r>
            <a:endParaRPr lang="es-EC" dirty="0"/>
          </a:p>
        </p:txBody>
      </p:sp>
      <p:sp>
        <p:nvSpPr>
          <p:cNvPr id="3" name="Marcador de contenido 2"/>
          <p:cNvSpPr>
            <a:spLocks noGrp="1"/>
          </p:cNvSpPr>
          <p:nvPr>
            <p:ph idx="1"/>
          </p:nvPr>
        </p:nvSpPr>
        <p:spPr/>
        <p:txBody>
          <a:bodyPr/>
          <a:lstStyle/>
          <a:p>
            <a:r>
              <a:rPr lang="es-MX" dirty="0"/>
              <a:t>D</a:t>
            </a:r>
            <a:r>
              <a:rPr lang="es-MX" dirty="0" smtClean="0"/>
              <a:t>ifundir </a:t>
            </a:r>
            <a:r>
              <a:rPr lang="es-MX" dirty="0"/>
              <a:t>y </a:t>
            </a:r>
            <a:r>
              <a:rPr lang="es-MX" dirty="0" smtClean="0"/>
              <a:t>aumentar </a:t>
            </a:r>
            <a:r>
              <a:rPr lang="es-MX" dirty="0"/>
              <a:t>la calidad las revistas académicas editadas en la región, a través del trabajo compartido.</a:t>
            </a:r>
          </a:p>
          <a:p>
            <a:r>
              <a:rPr lang="es-MX" dirty="0" smtClean="0"/>
              <a:t>Reforzar </a:t>
            </a:r>
            <a:r>
              <a:rPr lang="es-MX" dirty="0"/>
              <a:t>y elevar </a:t>
            </a:r>
            <a:r>
              <a:rPr lang="es-MX" dirty="0" smtClean="0"/>
              <a:t>el</a:t>
            </a:r>
            <a:r>
              <a:rPr lang="es-MX" dirty="0" smtClean="0"/>
              <a:t> </a:t>
            </a:r>
            <a:r>
              <a:rPr lang="es-MX" dirty="0"/>
              <a:t>impacto de nuestras revistas</a:t>
            </a:r>
          </a:p>
          <a:p>
            <a:r>
              <a:rPr lang="es-MX" dirty="0" smtClean="0"/>
              <a:t>Dar mayor </a:t>
            </a:r>
            <a:r>
              <a:rPr lang="es-MX" dirty="0"/>
              <a:t>visibilidad y cobertura internacional a las revistas </a:t>
            </a:r>
            <a:r>
              <a:rPr lang="es-MX" dirty="0" smtClean="0"/>
              <a:t>iberoamericanas, para tener mayor influencia en el mundo.</a:t>
            </a:r>
            <a:endParaRPr lang="es-MX" dirty="0"/>
          </a:p>
        </p:txBody>
      </p:sp>
    </p:spTree>
    <p:extLst>
      <p:ext uri="{BB962C8B-B14F-4D97-AF65-F5344CB8AC3E}">
        <p14:creationId xmlns:p14="http://schemas.microsoft.com/office/powerpoint/2010/main" val="273054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COBERTURA</a:t>
            </a:r>
            <a:endParaRPr lang="es-EC" dirty="0"/>
          </a:p>
        </p:txBody>
      </p:sp>
      <p:sp>
        <p:nvSpPr>
          <p:cNvPr id="3" name="Marcador de contenido 2"/>
          <p:cNvSpPr>
            <a:spLocks noGrp="1"/>
          </p:cNvSpPr>
          <p:nvPr>
            <p:ph idx="1"/>
          </p:nvPr>
        </p:nvSpPr>
        <p:spPr/>
        <p:txBody>
          <a:bodyPr/>
          <a:lstStyle/>
          <a:p>
            <a:pPr marL="0" indent="0">
              <a:buNone/>
            </a:pPr>
            <a:endParaRPr lang="es-MX" b="1" cap="all" dirty="0" smtClean="0"/>
          </a:p>
          <a:p>
            <a:r>
              <a:rPr lang="es-MX" dirty="0" smtClean="0"/>
              <a:t>Geográfica: América Latina, el Caribe, España y Portugal. Incluye también revistas especializadas en asuntos iberoamericanos editadas en cualquier parte del mundo.</a:t>
            </a:r>
          </a:p>
          <a:p>
            <a:r>
              <a:rPr lang="es-MX" dirty="0" smtClean="0"/>
              <a:t>Temática</a:t>
            </a:r>
            <a:r>
              <a:rPr lang="es-MX" dirty="0"/>
              <a:t>: Cubre todas las disciplinas, clasificadas en siete grandes grupos: Artes y humanidades; Ciencias agrícolas; Ciencias de la ingeniería; Ciencias exactas y naturales; Ciencias médicas; Ciencias sociales y Multidisciplinarias.</a:t>
            </a:r>
          </a:p>
          <a:p>
            <a:r>
              <a:rPr lang="es-MX" dirty="0"/>
              <a:t>Idiomática: Cualquier idioma empleado en Iberoamérica.</a:t>
            </a:r>
          </a:p>
          <a:p>
            <a:r>
              <a:rPr lang="es-MX" dirty="0"/>
              <a:t>Soporte: Registra revistas impresas y en línea.</a:t>
            </a:r>
          </a:p>
          <a:p>
            <a:endParaRPr lang="es-EC" dirty="0"/>
          </a:p>
        </p:txBody>
      </p:sp>
    </p:spTree>
    <p:extLst>
      <p:ext uri="{BB962C8B-B14F-4D97-AF65-F5344CB8AC3E}">
        <p14:creationId xmlns:p14="http://schemas.microsoft.com/office/powerpoint/2010/main" val="206079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INGRESO INSTITUCIONAL</a:t>
            </a:r>
            <a:endParaRPr lang="es-EC" dirty="0"/>
          </a:p>
        </p:txBody>
      </p:sp>
      <p:sp>
        <p:nvSpPr>
          <p:cNvPr id="3" name="Marcador de contenido 2"/>
          <p:cNvSpPr>
            <a:spLocks noGrp="1"/>
          </p:cNvSpPr>
          <p:nvPr>
            <p:ph idx="1"/>
          </p:nvPr>
        </p:nvSpPr>
        <p:spPr/>
        <p:txBody>
          <a:bodyPr/>
          <a:lstStyle/>
          <a:p>
            <a:r>
              <a:rPr lang="es-MX" dirty="0"/>
              <a:t>Cada país participante está representado por una sola institución, la cual puede ser el organismo nacional de ciencia y tecnología, una universidad, una biblioteca nacional, un </a:t>
            </a:r>
            <a:r>
              <a:rPr lang="es-MX" dirty="0" smtClean="0"/>
              <a:t>instituto, entre otros.</a:t>
            </a:r>
          </a:p>
          <a:p>
            <a:r>
              <a:rPr lang="es-MX" dirty="0" smtClean="0"/>
              <a:t>En el caso de Ecuador la institución que esta asociada es la SENECYT </a:t>
            </a:r>
            <a:r>
              <a:rPr lang="es-MX" dirty="0" smtClean="0"/>
              <a:t>desde el </a:t>
            </a:r>
            <a:r>
              <a:rPr lang="es-MX" dirty="0" smtClean="0"/>
              <a:t>2001</a:t>
            </a:r>
            <a:endParaRPr lang="es-EC" dirty="0"/>
          </a:p>
        </p:txBody>
      </p:sp>
    </p:spTree>
    <p:extLst>
      <p:ext uri="{BB962C8B-B14F-4D97-AF65-F5344CB8AC3E}">
        <p14:creationId xmlns:p14="http://schemas.microsoft.com/office/powerpoint/2010/main" val="83872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PRODUCTOS</a:t>
            </a:r>
            <a:endParaRPr lang="es-EC" dirty="0"/>
          </a:p>
        </p:txBody>
      </p:sp>
      <p:sp>
        <p:nvSpPr>
          <p:cNvPr id="3" name="Marcador de contenido 2"/>
          <p:cNvSpPr>
            <a:spLocks noGrp="1"/>
          </p:cNvSpPr>
          <p:nvPr>
            <p:ph idx="1"/>
          </p:nvPr>
        </p:nvSpPr>
        <p:spPr>
          <a:xfrm>
            <a:off x="818712" y="2222287"/>
            <a:ext cx="10554574" cy="4335267"/>
          </a:xfrm>
        </p:spPr>
        <p:txBody>
          <a:bodyPr>
            <a:normAutofit fontScale="85000" lnSpcReduction="20000"/>
          </a:bodyPr>
          <a:lstStyle/>
          <a:p>
            <a:pPr marL="0" indent="0">
              <a:buNone/>
            </a:pPr>
            <a:r>
              <a:rPr lang="es-MX" dirty="0" err="1"/>
              <a:t>Latindex</a:t>
            </a:r>
            <a:r>
              <a:rPr lang="es-MX" dirty="0"/>
              <a:t> cuenta con dos productos de información: 1. DIRECTORIO, ofrece datos bibliográficos y de contacto de todas las revistas registradas y 2. CATÁLOGO 2.0, compuesto por las revistas que cumplen con los más altos estándares de calidad según la </a:t>
            </a:r>
            <a:r>
              <a:rPr lang="es-MX" dirty="0">
                <a:hlinkClick r:id="rId2"/>
              </a:rPr>
              <a:t>metodología</a:t>
            </a:r>
            <a:r>
              <a:rPr lang="es-MX" dirty="0"/>
              <a:t> de </a:t>
            </a:r>
            <a:r>
              <a:rPr lang="es-MX" dirty="0" err="1"/>
              <a:t>Latindex</a:t>
            </a:r>
            <a:r>
              <a:rPr lang="es-MX" dirty="0"/>
              <a:t>.</a:t>
            </a:r>
          </a:p>
          <a:p>
            <a:endParaRPr lang="es-MX" b="1" cap="all" dirty="0" smtClean="0"/>
          </a:p>
          <a:p>
            <a:r>
              <a:rPr lang="es-MX" b="1" cap="all" dirty="0" smtClean="0"/>
              <a:t>DIRECTORIO</a:t>
            </a:r>
            <a:endParaRPr lang="es-MX" b="1" cap="all" dirty="0"/>
          </a:p>
          <a:p>
            <a:pPr marL="0" indent="0">
              <a:buNone/>
            </a:pPr>
            <a:r>
              <a:rPr lang="es-MX" dirty="0"/>
              <a:t>Disponible desde 1997, registra la existencia de revistas académicas editadas en los países iberoamericanos. Cada registro ofrece datos de identificación así como datos de contacto. Incluye además revistas </a:t>
            </a:r>
            <a:r>
              <a:rPr lang="es-MX" dirty="0" err="1"/>
              <a:t>iberoamericanistas</a:t>
            </a:r>
            <a:r>
              <a:rPr lang="es-MX" dirty="0"/>
              <a:t> que se editan fuera de la región iberoamericana, pero cuyo enfoque y alcance están dedicados a difundir exclusivamente documentos sobre estudios iberoamericanos, latinoamericanos, hispanos, </a:t>
            </a:r>
            <a:r>
              <a:rPr lang="es-MX" dirty="0" err="1"/>
              <a:t>lusistas</a:t>
            </a:r>
            <a:r>
              <a:rPr lang="es-MX" dirty="0"/>
              <a:t> y otros relevantes a los fenómenos sociales, políticos y culturales de la región. Asimismo, registra revistas editadas por organismos internacionales donde participan los países de Iberoamérica. Los datos son actualizados desde cada institución asociada al Sistema.</a:t>
            </a:r>
          </a:p>
          <a:p>
            <a:r>
              <a:rPr lang="es-MX" b="1" cap="all" dirty="0" smtClean="0"/>
              <a:t>CATÁLOGO </a:t>
            </a:r>
            <a:r>
              <a:rPr lang="es-MX" b="1" cap="all" dirty="0"/>
              <a:t>2.0</a:t>
            </a:r>
          </a:p>
          <a:p>
            <a:pPr marL="0" indent="0">
              <a:buNone/>
            </a:pPr>
            <a:r>
              <a:rPr lang="es-MX" dirty="0"/>
              <a:t>Integrado por revistas que cumplen estándares de calidad de acuerdo con la metodología de </a:t>
            </a:r>
            <a:r>
              <a:rPr lang="es-MX" dirty="0" err="1"/>
              <a:t>Latindex</a:t>
            </a:r>
            <a:r>
              <a:rPr lang="es-MX" dirty="0"/>
              <a:t>. La primera versión del Catálogo inició en 2002 y fue sustituida en 2018 por la versión 2.0 que incluye 38 características aplicables solamente a revistas en </a:t>
            </a:r>
            <a:r>
              <a:rPr lang="es-MX" dirty="0" smtClean="0"/>
              <a:t>línea. </a:t>
            </a:r>
            <a:r>
              <a:rPr lang="es-MX" dirty="0"/>
              <a:t>Las revistas que ingresan al Catálogo se acompañan de una breve descripción de su naturaleza y alcance, así como una imagen de su cubierta. El Catálogo no es un instrumento de evaluación propiamente dicho, sino un servicio de referencia especializado en las características de calidad de cada revista.</a:t>
            </a:r>
          </a:p>
          <a:p>
            <a:endParaRPr lang="es-EC" dirty="0"/>
          </a:p>
        </p:txBody>
      </p:sp>
    </p:spTree>
    <p:extLst>
      <p:ext uri="{BB962C8B-B14F-4D97-AF65-F5344CB8AC3E}">
        <p14:creationId xmlns:p14="http://schemas.microsoft.com/office/powerpoint/2010/main" val="60733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REGISTRO EN EL DIRECTORIO</a:t>
            </a:r>
            <a:endParaRPr lang="es-EC" dirty="0"/>
          </a:p>
        </p:txBody>
      </p:sp>
      <p:sp>
        <p:nvSpPr>
          <p:cNvPr id="3" name="Marcador de contenido 2"/>
          <p:cNvSpPr>
            <a:spLocks noGrp="1"/>
          </p:cNvSpPr>
          <p:nvPr>
            <p:ph idx="1"/>
          </p:nvPr>
        </p:nvSpPr>
        <p:spPr>
          <a:xfrm>
            <a:off x="818712" y="2222287"/>
            <a:ext cx="10554574" cy="4452833"/>
          </a:xfrm>
        </p:spPr>
        <p:txBody>
          <a:bodyPr>
            <a:normAutofit fontScale="85000" lnSpcReduction="20000"/>
          </a:bodyPr>
          <a:lstStyle/>
          <a:p>
            <a:pPr marL="0" indent="0">
              <a:buNone/>
            </a:pPr>
            <a:r>
              <a:rPr lang="es-MX" dirty="0"/>
              <a:t>Ingresan únicamente </a:t>
            </a:r>
            <a:r>
              <a:rPr lang="es-MX" dirty="0" smtClean="0"/>
              <a:t>publicaciones </a:t>
            </a:r>
            <a:r>
              <a:rPr lang="es-MX" dirty="0"/>
              <a:t>con contenidos de interés académico publicadas en Iberoamérica y el Caribe, o </a:t>
            </a:r>
            <a:r>
              <a:rPr lang="es-MX" dirty="0" smtClean="0"/>
              <a:t>aquellas revistas </a:t>
            </a:r>
            <a:r>
              <a:rPr lang="es-MX" dirty="0"/>
              <a:t>que se editan fuera de la región iberoamericana, pero cuyos contenidos están </a:t>
            </a:r>
            <a:r>
              <a:rPr lang="es-MX" dirty="0" smtClean="0"/>
              <a:t>relacionados a estudios iberoamericanos, relevantes </a:t>
            </a:r>
            <a:r>
              <a:rPr lang="es-MX" dirty="0"/>
              <a:t>a los fenómenos sociales, políticos y culturales de la región.</a:t>
            </a:r>
          </a:p>
          <a:p>
            <a:pPr marL="0" indent="0">
              <a:buNone/>
            </a:pPr>
            <a:r>
              <a:rPr lang="es-MX" dirty="0"/>
              <a:t>Puede tratarse de revistas de investigación científica, técnico profesionales o de divulgación científica y cultural. No se incluyen revistas que sean de interés para los integrantes de empresas o entidades específicas, ni las de carácter exclusivamente promocional de productos o servicios. </a:t>
            </a:r>
            <a:endParaRPr lang="es-MX" dirty="0" smtClean="0"/>
          </a:p>
          <a:p>
            <a:pPr marL="0" indent="0">
              <a:buNone/>
            </a:pPr>
            <a:r>
              <a:rPr lang="es-MX" dirty="0" smtClean="0"/>
              <a:t>El </a:t>
            </a:r>
            <a:r>
              <a:rPr lang="es-MX" dirty="0"/>
              <a:t>registro es gratuito.</a:t>
            </a:r>
          </a:p>
          <a:p>
            <a:pPr marL="0" indent="0">
              <a:buNone/>
            </a:pPr>
            <a:r>
              <a:rPr lang="es-MX" dirty="0"/>
              <a:t>Para ser registradas en el </a:t>
            </a:r>
            <a:r>
              <a:rPr lang="es-MX" b="1" dirty="0"/>
              <a:t>Directorio</a:t>
            </a:r>
            <a:r>
              <a:rPr lang="es-MX" dirty="0"/>
              <a:t> las revistas deben cumplir los siguientes requisitos:</a:t>
            </a:r>
          </a:p>
          <a:p>
            <a:r>
              <a:rPr lang="es-MX" dirty="0"/>
              <a:t>Difundir contenidos académicos</a:t>
            </a:r>
          </a:p>
          <a:p>
            <a:r>
              <a:rPr lang="es-MX" dirty="0"/>
              <a:t>Estar vigentes</a:t>
            </a:r>
          </a:p>
          <a:p>
            <a:r>
              <a:rPr lang="es-MX" dirty="0"/>
              <a:t>Tener al menos un número publicado</a:t>
            </a:r>
          </a:p>
          <a:p>
            <a:r>
              <a:rPr lang="es-MX" dirty="0"/>
              <a:t>Contar con registro </a:t>
            </a:r>
            <a:r>
              <a:rPr lang="es-MX" dirty="0" smtClean="0"/>
              <a:t>ISSN(</a:t>
            </a:r>
            <a:r>
              <a:rPr lang="en-US" dirty="0" err="1"/>
              <a:t>Número</a:t>
            </a:r>
            <a:r>
              <a:rPr lang="en-US" dirty="0"/>
              <a:t> </a:t>
            </a:r>
            <a:r>
              <a:rPr lang="en-US" dirty="0" err="1"/>
              <a:t>Internacional</a:t>
            </a:r>
            <a:r>
              <a:rPr lang="en-US" dirty="0"/>
              <a:t> </a:t>
            </a:r>
            <a:r>
              <a:rPr lang="en-US" dirty="0" err="1"/>
              <a:t>Normalizado</a:t>
            </a:r>
            <a:r>
              <a:rPr lang="en-US" dirty="0"/>
              <a:t> de </a:t>
            </a:r>
            <a:r>
              <a:rPr lang="en-US" dirty="0" err="1"/>
              <a:t>Publicaciones</a:t>
            </a:r>
            <a:r>
              <a:rPr lang="en-US" dirty="0"/>
              <a:t> </a:t>
            </a:r>
            <a:r>
              <a:rPr lang="en-US" dirty="0" err="1" smtClean="0"/>
              <a:t>Seriadas</a:t>
            </a:r>
            <a:r>
              <a:rPr lang="es-MX" dirty="0" smtClean="0"/>
              <a:t>) </a:t>
            </a:r>
            <a:r>
              <a:rPr lang="es-MX" dirty="0"/>
              <a:t>correspondiente al soporte de publicación </a:t>
            </a:r>
            <a:endParaRPr lang="es-MX" dirty="0" smtClean="0"/>
          </a:p>
          <a:p>
            <a:r>
              <a:rPr lang="es-MX" dirty="0" smtClean="0"/>
              <a:t>El </a:t>
            </a:r>
            <a:r>
              <a:rPr lang="es-MX" dirty="0"/>
              <a:t>registro en el Directorio da cuenta de la existencia de una revista, pero no certifica su calidad editorial; ésta se obtiene cuando una revista postula y califica al Catálogo 2.0. Para ser calificadas al Catálogo 2.0 todas las revistas deben estar previamente registradas en el Directorio y cumplir los criterios de inclusión documentados en la </a:t>
            </a:r>
            <a:r>
              <a:rPr lang="es-MX" dirty="0">
                <a:hlinkClick r:id="rId2"/>
              </a:rPr>
              <a:t>Metodología</a:t>
            </a:r>
            <a:r>
              <a:rPr lang="es-MX" dirty="0"/>
              <a:t>.</a:t>
            </a:r>
          </a:p>
          <a:p>
            <a:endParaRPr lang="es-EC" dirty="0"/>
          </a:p>
        </p:txBody>
      </p:sp>
    </p:spTree>
    <p:extLst>
      <p:ext uri="{BB962C8B-B14F-4D97-AF65-F5344CB8AC3E}">
        <p14:creationId xmlns:p14="http://schemas.microsoft.com/office/powerpoint/2010/main" val="15223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FUNCIONAMIENTO ACTUAL</a:t>
            </a:r>
            <a:endParaRPr lang="es-EC" dirty="0"/>
          </a:p>
        </p:txBody>
      </p:sp>
      <p:sp>
        <p:nvSpPr>
          <p:cNvPr id="3" name="Marcador de contenido 2"/>
          <p:cNvSpPr>
            <a:spLocks noGrp="1"/>
          </p:cNvSpPr>
          <p:nvPr>
            <p:ph idx="1"/>
          </p:nvPr>
        </p:nvSpPr>
        <p:spPr/>
        <p:txBody>
          <a:bodyPr/>
          <a:lstStyle/>
          <a:p>
            <a:r>
              <a:rPr lang="es-MX" dirty="0" err="1"/>
              <a:t>Latindex</a:t>
            </a:r>
            <a:r>
              <a:rPr lang="es-MX" dirty="0"/>
              <a:t> funciona sobre la base de la cooperación regional a través de una institución responsable en cada país participante. La coordinación general del sistema reside en la Dirección General de Bibliotecas y Servicios Digitales de Información (DGBSDI) de la Universidad Nacional Autónoma de México (UNAM). El soporte informático, desarrollo del sitio web y construcción y mantenimiento del sistema de ingreso de datos en línea está a cargo de la Dirección General de Publicaciones y Fomento Editorial (</a:t>
            </a:r>
            <a:r>
              <a:rPr lang="es-MX" dirty="0" err="1"/>
              <a:t>DGPyFE</a:t>
            </a:r>
            <a:r>
              <a:rPr lang="es-MX" dirty="0"/>
              <a:t>) de la propia UNAM.</a:t>
            </a:r>
            <a:endParaRPr lang="es-EC" dirty="0"/>
          </a:p>
        </p:txBody>
      </p:sp>
    </p:spTree>
    <p:extLst>
      <p:ext uri="{BB962C8B-B14F-4D97-AF65-F5344CB8AC3E}">
        <p14:creationId xmlns:p14="http://schemas.microsoft.com/office/powerpoint/2010/main" val="2033474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2134</TotalTime>
  <Words>562</Words>
  <Application>Microsoft Office PowerPoint</Application>
  <PresentationFormat>Panorámica</PresentationFormat>
  <Paragraphs>41</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Century Gothic</vt:lpstr>
      <vt:lpstr>Wingdings 2</vt:lpstr>
      <vt:lpstr>Citable</vt:lpstr>
      <vt:lpstr>LATINDEX</vt:lpstr>
      <vt:lpstr>QUE ES?</vt:lpstr>
      <vt:lpstr>ORIGEN</vt:lpstr>
      <vt:lpstr>OBJETIVOS</vt:lpstr>
      <vt:lpstr>COBERTURA</vt:lpstr>
      <vt:lpstr>INGRESO INSTITUCIONAL</vt:lpstr>
      <vt:lpstr>PRODUCTOS</vt:lpstr>
      <vt:lpstr>REGISTRO EN EL DIRECTORIO</vt:lpstr>
      <vt:lpstr>FUNCIONAMIENTO ACTUAL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LATINDEX</dc:title>
  <dc:creator>PC</dc:creator>
  <cp:lastModifiedBy>PC</cp:lastModifiedBy>
  <cp:revision>22</cp:revision>
  <dcterms:created xsi:type="dcterms:W3CDTF">2022-04-09T15:42:48Z</dcterms:created>
  <dcterms:modified xsi:type="dcterms:W3CDTF">2022-04-12T05:01:18Z</dcterms:modified>
</cp:coreProperties>
</file>