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Relationship Id="rId3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1-07-12T19:52:20Z" idx="1">
    <p:pos x="5840" y="0"/>
    <p:text/>
    <p:extLst>
      <p:ext uri="{C676402C-5697-4E1C-873F-D02D1690AC5C}">
        <p15:threadingInfo xmlns:p15="http://schemas.microsoft.com/office/powerpoint/2012/main" timeZoneBias="-480"/>
      </p:ext>
      <p:ext uri="{19B8F6BF-5375-455C-9EA6-DF929625EA0E}">
        <p15:presenceInfo xmlns:p15="http://schemas.microsoft.com/office/powerpoint/2012/main" userId="teamlab_data:0;1;1;1;4;Asus;2;1;0;3;20;2021-07-12T11:52:20Z;4;38;{00180049-0002-47F1-8E1E-0083001600C5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446534" y="3085764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>
            <a:spLocks noChangeAspect="1"/>
          </p:cNvSpPr>
          <p:nvPr isPhoto="0" userDrawn="0"/>
        </p:nvSpPr>
        <p:spPr bwMode="auto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>
            <a:spLocks noChangeAspect="1"/>
          </p:cNvSpPr>
          <p:nvPr isPhoto="0" userDrawn="0"/>
        </p:nvSpPr>
        <p:spPr bwMode="auto"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201" y="675726"/>
            <a:ext cx="2004164" cy="5183073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4923" y="5951811"/>
            <a:ext cx="789627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>
            <a:spLocks noChangeAspect="1"/>
          </p:cNvSpPr>
          <p:nvPr isPhoto="0" userDrawn="0"/>
        </p:nvSpPr>
        <p:spPr bwMode="auto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1192" y="2180496"/>
            <a:ext cx="11029615" cy="367830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558300" y="5956137"/>
            <a:ext cx="1052508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>
            <a:spLocks noChangeAspect="1"/>
          </p:cNvSpPr>
          <p:nvPr isPhoto="0" userDrawn="0"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>
            <a:spLocks noChangeAspect="1"/>
          </p:cNvSpPr>
          <p:nvPr isPhoto="0" userDrawn="0"/>
        </p:nvSpPr>
        <p:spPr bwMode="auto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0" hidden="0"/>
          <p:cNvSpPr>
            <a:spLocks noChangeAspect="1"/>
          </p:cNvSpPr>
          <p:nvPr isPhoto="0" userDrawn="0"/>
        </p:nvSpPr>
        <p:spPr bwMode="auto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11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7" name="Rectangle 6" hidden="0"/>
          <p:cNvSpPr>
            <a:spLocks noChangeAspect="1"/>
          </p:cNvSpPr>
          <p:nvPr isPhoto="0" userDrawn="0"/>
        </p:nvSpPr>
        <p:spPr bwMode="auto"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75894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>
            <a:spLocks noChangeAspect="1"/>
          </p:cNvSpPr>
          <p:nvPr isPhoto="0" userDrawn="0"/>
        </p:nvSpPr>
        <p:spPr bwMode="auto"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2" y="705123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81192" y="2336003"/>
            <a:ext cx="11029616" cy="352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605951" y="595613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 hidden="0"/>
          <p:cNvSpPr/>
          <p:nvPr isPhoto="0" userDrawn="0"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 hidden="0"/>
          <p:cNvSpPr/>
          <p:nvPr isPhoto="0" userDrawn="0"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>
        <a:spcBef>
          <a:spcPts val="0"/>
        </a:spcBef>
        <a:buNone/>
        <a:defRPr sz="2800" b="0" cap="all">
          <a:solidFill>
            <a:schemeClr val="bg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2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2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2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3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3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comments" Target="../comments/commen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14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6" descr="Digital Connections" hidden="0"/>
          <p:cNvPicPr>
            <a:picLocks noChangeAspect="1"/>
          </p:cNvPicPr>
          <p:nvPr isPhoto="0" userDrawn="0"/>
        </p:nvPicPr>
        <p:blipFill>
          <a:blip r:embed="rId2"/>
          <a:srcRect l="13265" t="9091" r="3501" b="-1"/>
          <a:stretch/>
        </p:blipFill>
        <p:spPr bwMode="auto"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6" name="Group 16" hidden="0"/>
          <p:cNvGrpSpPr>
            <a:grpSpLocks noChangeAspect="1" noGrp="1" noMove="1" noResize="1" noRot="1" noUngrp="1"/>
          </p:cNvGrpSpPr>
          <p:nvPr isPhoto="0" userDrawn="0"/>
        </p:nvGrpSpPr>
        <p:grpSpPr bwMode="auto"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" name="Rectangle 17" hidden="0"/>
            <p:cNvSpPr/>
            <p:nvPr isPhoto="0" userDrawn="0"/>
          </p:nvSpPr>
          <p:spPr bwMode="auto"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18" hidden="0"/>
            <p:cNvSpPr/>
            <p:nvPr isPhoto="0" userDrawn="0"/>
          </p:nvSpPr>
          <p:spPr bwMode="auto"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19" hidden="0"/>
            <p:cNvSpPr/>
            <p:nvPr isPhoto="0" userDrawn="0"/>
          </p:nvSpPr>
          <p:spPr bwMode="auto"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ctangle 2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81191" y="4572000"/>
            <a:ext cx="10993549" cy="895244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cap="none">
                <a:ln w="0"/>
                <a:solidFill>
                  <a:schemeClr val="tx1"/>
                </a:solidFill>
                <a:latin typeface="Britannic Bold"/>
              </a:rPr>
              <a:t>GDetech</a:t>
            </a:r>
            <a:endParaRPr lang="en-US" sz="6000" cap="none">
              <a:ln w="0"/>
              <a:solidFill>
                <a:schemeClr val="tx1"/>
              </a:solidFill>
              <a:latin typeface="Britannic Bold"/>
            </a:endParaRPr>
          </a:p>
        </p:txBody>
      </p:sp>
      <p:sp>
        <p:nvSpPr>
          <p:cNvPr id="12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81194" y="5467246"/>
            <a:ext cx="10993546" cy="93355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Copperplate Gothic Bold"/>
                <a:ea typeface="Tahoma"/>
              </a:rPr>
              <a:t>Detecting Duplicate and Fraudulent </a:t>
            </a:r>
            <a:r>
              <a:rPr lang="en-US" sz="2400" b="1">
                <a:solidFill>
                  <a:schemeClr val="bg1"/>
                </a:solidFill>
                <a:latin typeface="Copperplate Gothic Bold"/>
                <a:ea typeface="Tahoma"/>
              </a:rPr>
              <a:t>GCash</a:t>
            </a:r>
            <a:r>
              <a:rPr lang="en-US" sz="2400" b="1">
                <a:solidFill>
                  <a:schemeClr val="bg1"/>
                </a:solidFill>
                <a:latin typeface="Copperplate Gothic Bold"/>
                <a:ea typeface="Tahoma"/>
              </a:rPr>
              <a:t> Entries using Deep Learning Methods</a:t>
            </a:r>
            <a:endParaRPr lang="en-US" sz="2400">
              <a:solidFill>
                <a:schemeClr val="bg1"/>
              </a:solidFill>
              <a:latin typeface="Copperplate Gothic Bold"/>
              <a:ea typeface="Arial"/>
            </a:endParaRPr>
          </a:p>
          <a:p>
            <a:pPr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Oval 3" hidden="0"/>
          <p:cNvSpPr/>
          <p:nvPr isPhoto="0" userDrawn="0"/>
        </p:nvSpPr>
        <p:spPr bwMode="auto">
          <a:xfrm>
            <a:off x="446533" y="848139"/>
            <a:ext cx="3429000" cy="342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Mobile Banking Flat Icon, Mobile Icons, Online Banking Icon, Mobile Banking  Icon PNG and Vector with Transparent Background for Free Download | Mobile  banking, Mobile icon, Credit card icon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20854" y="700915"/>
            <a:ext cx="3429000" cy="3429000"/>
          </a:xfrm>
          <a:prstGeom prst="rect">
            <a:avLst/>
          </a:prstGeom>
          <a:noFill/>
        </p:spPr>
      </p:pic>
      <p:sp>
        <p:nvSpPr>
          <p:cNvPr id="15" name="Oval 12" hidden="0"/>
          <p:cNvSpPr/>
          <p:nvPr isPhoto="0" userDrawn="0"/>
        </p:nvSpPr>
        <p:spPr bwMode="auto">
          <a:xfrm>
            <a:off x="4424175" y="846792"/>
            <a:ext cx="3429000" cy="342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 hidden="0"/>
          <p:cNvSpPr/>
          <p:nvPr isPhoto="0" userDrawn="0"/>
        </p:nvSpPr>
        <p:spPr bwMode="auto">
          <a:xfrm>
            <a:off x="8179307" y="785404"/>
            <a:ext cx="3429000" cy="342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4" descr="Free Image on Pixabay - Money, Transfer, Banking, Icon, Buy in 2021 | E  banking, Banking, Banking illustration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8296992" y="884889"/>
            <a:ext cx="3193628" cy="3193628"/>
          </a:xfrm>
          <a:prstGeom prst="rect">
            <a:avLst/>
          </a:prstGeom>
          <a:noFill/>
        </p:spPr>
      </p:pic>
      <p:pic>
        <p:nvPicPr>
          <p:cNvPr id="18" name="Picture 6" descr="GCash on the App Store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3221640" y="988430"/>
            <a:ext cx="5885881" cy="30900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888434" y="3600375"/>
            <a:ext cx="8049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IMPACT OF THE SOLUTION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  <p:pic>
        <p:nvPicPr>
          <p:cNvPr id="6" name="Picture 2" descr="Solution icon design Royalty Free Vector Image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0" b="10432"/>
          <a:stretch/>
        </p:blipFill>
        <p:spPr bwMode="auto">
          <a:xfrm>
            <a:off x="707888" y="3391995"/>
            <a:ext cx="2764182" cy="26738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Benefit to the target audience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259702" y="2550739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Reducing costs and driving growth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259702" y="3856408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Security Increases</a:t>
            </a:r>
            <a:endParaRPr/>
          </a:p>
        </p:txBody>
      </p:sp>
      <p:pic>
        <p:nvPicPr>
          <p:cNvPr id="7" name="Picture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7312" y="1987879"/>
            <a:ext cx="1649384" cy="1526296"/>
          </a:xfrm>
          <a:prstGeom prst="rect">
            <a:avLst/>
          </a:prstGeom>
        </p:spPr>
      </p:pic>
      <p:pic>
        <p:nvPicPr>
          <p:cNvPr id="8" name="Picture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24306" y="3429000"/>
            <a:ext cx="2735396" cy="1735457"/>
          </a:xfrm>
          <a:prstGeom prst="rect">
            <a:avLst/>
          </a:prstGeom>
        </p:spPr>
      </p:pic>
      <p:pic>
        <p:nvPicPr>
          <p:cNvPr id="9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259694" y="5318926"/>
            <a:ext cx="1457002" cy="1457002"/>
          </a:xfrm>
          <a:prstGeom prst="rect">
            <a:avLst/>
          </a:prstGeom>
          <a:noFill/>
        </p:spPr>
      </p:pic>
      <p:sp>
        <p:nvSpPr>
          <p:cNvPr id="10" name="TextBox 12" hidden="0"/>
          <p:cNvSpPr txBox="1"/>
          <p:nvPr isPhoto="0" userDrawn="0"/>
        </p:nvSpPr>
        <p:spPr bwMode="auto">
          <a:xfrm>
            <a:off x="3259702" y="54137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/>
              <a:t>Faster Transaction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1" y="702156"/>
            <a:ext cx="11093973" cy="1013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SOLUTION’S EDGE FROM EXISTING SOLUTIONS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2782957" y="3576432"/>
            <a:ext cx="8614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/>
              <a:t>High security     Customers’ experience</a:t>
            </a:r>
            <a:endParaRPr/>
          </a:p>
        </p:txBody>
      </p:sp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007168" y="3095733"/>
            <a:ext cx="1775789" cy="1775789"/>
          </a:xfrm>
          <a:prstGeom prst="rect">
            <a:avLst/>
          </a:prstGeom>
          <a:noFill/>
        </p:spPr>
      </p:pic>
      <p:cxnSp>
        <p:nvCxnSpPr>
          <p:cNvPr id="7" name="Straight Arrow Connector 4" hidden="0"/>
          <p:cNvCxnSpPr>
            <a:cxnSpLocks/>
          </p:cNvCxnSpPr>
          <p:nvPr isPhoto="0" userDrawn="0"/>
        </p:nvCxnSpPr>
        <p:spPr bwMode="auto">
          <a:xfrm>
            <a:off x="5750306" y="3949147"/>
            <a:ext cx="5580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1" y="702156"/>
            <a:ext cx="11093973" cy="1013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COMPETITIVE ADVANTAGE/UNIQUE SELLING POINT</a:t>
            </a:r>
            <a:endParaRPr/>
          </a:p>
        </p:txBody>
      </p:sp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550809" y="2400962"/>
            <a:ext cx="1917288" cy="1745193"/>
          </a:xfrm>
          <a:prstGeom prst="rect">
            <a:avLst/>
          </a:prstGeom>
          <a:noFill/>
        </p:spPr>
      </p:pic>
      <p:pic>
        <p:nvPicPr>
          <p:cNvPr id="6" name="Picture 4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408331" y="4382006"/>
            <a:ext cx="2059765" cy="2059765"/>
          </a:xfrm>
          <a:prstGeom prst="rect">
            <a:avLst/>
          </a:prstGeom>
          <a:noFill/>
        </p:spPr>
      </p:pic>
      <p:sp>
        <p:nvSpPr>
          <p:cNvPr id="7" name="TextBox 7" hidden="0"/>
          <p:cNvSpPr txBox="1"/>
          <p:nvPr isPhoto="0" userDrawn="0"/>
        </p:nvSpPr>
        <p:spPr bwMode="auto">
          <a:xfrm>
            <a:off x="3468097" y="3674120"/>
            <a:ext cx="694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/>
              <a:t>Deep Learning Method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888433" y="3600374"/>
            <a:ext cx="8051001" cy="22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SOLUTIONS 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7200">
                <a:solidFill>
                  <a:schemeClr val="bg1"/>
                </a:solidFill>
              </a:rPr>
              <a:t>INTRODUCTION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6" y="715617"/>
            <a:ext cx="3077766" cy="2308322"/>
          </a:xfrm>
          <a:prstGeom prst="rect">
            <a:avLst/>
          </a:prstGeom>
          <a:noFill/>
        </p:spPr>
      </p:pic>
      <p:pic>
        <p:nvPicPr>
          <p:cNvPr id="6" name="Picture 2" descr="Solution icon design Royalty Free Vector Image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0" b="10432"/>
          <a:stretch/>
        </p:blipFill>
        <p:spPr bwMode="auto">
          <a:xfrm>
            <a:off x="707887" y="3391995"/>
            <a:ext cx="2764181" cy="26738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81191" y="702155"/>
            <a:ext cx="11029615" cy="1013799"/>
          </a:xfrm>
        </p:spPr>
        <p:txBody>
          <a:bodyPr/>
          <a:lstStyle/>
          <a:p>
            <a:pPr>
              <a:defRPr/>
            </a:pPr>
            <a:r>
              <a:rPr/>
              <a:t>Countermeasures to fraudulent entries</a:t>
            </a:r>
            <a:endParaRPr/>
          </a:p>
        </p:txBody>
      </p:sp>
      <p:sp>
        <p:nvSpPr>
          <p:cNvPr id="5" name="" hidden="0"/>
          <p:cNvSpPr txBox="1"/>
          <p:nvPr isPhoto="0" userDrawn="0"/>
        </p:nvSpPr>
        <p:spPr bwMode="auto">
          <a:xfrm flipH="0" flipV="0">
            <a:off x="581190" y="5488631"/>
            <a:ext cx="430640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Duplicate Face Detection</a:t>
            </a:r>
            <a:endParaRPr/>
          </a:p>
        </p:txBody>
      </p:sp>
      <p:sp>
        <p:nvSpPr>
          <p:cNvPr id="6" name="" hidden="0"/>
          <p:cNvSpPr txBox="1"/>
          <p:nvPr isPhoto="0" userDrawn="0"/>
        </p:nvSpPr>
        <p:spPr bwMode="auto">
          <a:xfrm flipH="0" flipV="0">
            <a:off x="601671" y="2736655"/>
            <a:ext cx="430575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Facial Similarity Test</a:t>
            </a:r>
            <a:endParaRPr/>
          </a:p>
        </p:txBody>
      </p:sp>
      <p:sp>
        <p:nvSpPr>
          <p:cNvPr id="7" name="" hidden="0"/>
          <p:cNvSpPr txBox="1"/>
          <p:nvPr isPhoto="0" userDrawn="0"/>
        </p:nvSpPr>
        <p:spPr bwMode="auto">
          <a:xfrm flipH="0" flipV="0">
            <a:off x="641810" y="4020237"/>
            <a:ext cx="430709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ID Information Validation</a:t>
            </a:r>
            <a:endParaRPr/>
          </a:p>
        </p:txBody>
      </p:sp>
      <p:sp>
        <p:nvSpPr>
          <p:cNvPr id="8" name="" hidden="0"/>
          <p:cNvSpPr txBox="1"/>
          <p:nvPr isPhoto="0" userDrawn="0"/>
        </p:nvSpPr>
        <p:spPr bwMode="auto">
          <a:xfrm flipH="0" flipV="0">
            <a:off x="581190" y="4674263"/>
            <a:ext cx="4308207" cy="12830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ID Type Validation</a:t>
            </a:r>
            <a:endParaRPr/>
          </a:p>
        </p:txBody>
      </p:sp>
      <p:sp>
        <p:nvSpPr>
          <p:cNvPr id="9" name="" hidden="0"/>
          <p:cNvSpPr txBox="1"/>
          <p:nvPr isPhoto="0" userDrawn="0"/>
        </p:nvSpPr>
        <p:spPr bwMode="auto">
          <a:xfrm flipH="0" flipV="0">
            <a:off x="533636" y="1988552"/>
            <a:ext cx="430950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Automatic Face Detection</a:t>
            </a:r>
            <a:endParaRPr/>
          </a:p>
        </p:txBody>
      </p:sp>
      <p:sp>
        <p:nvSpPr>
          <p:cNvPr id="10" name="" hidden="0"/>
          <p:cNvSpPr txBox="1"/>
          <p:nvPr isPhoto="0" userDrawn="0"/>
        </p:nvSpPr>
        <p:spPr bwMode="auto">
          <a:xfrm flipH="0" flipV="0">
            <a:off x="1690026" y="4339206"/>
            <a:ext cx="430860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Used for detecting fake information</a:t>
            </a:r>
            <a:endParaRPr/>
          </a:p>
        </p:txBody>
      </p:sp>
      <p:sp>
        <p:nvSpPr>
          <p:cNvPr id="11" name="" hidden="0"/>
          <p:cNvSpPr txBox="1"/>
          <p:nvPr isPhoto="0" userDrawn="0"/>
        </p:nvSpPr>
        <p:spPr bwMode="auto">
          <a:xfrm flipH="0" flipV="0">
            <a:off x="1588188" y="5053712"/>
            <a:ext cx="483884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Used for detecting fake/unsupported IDs</a:t>
            </a:r>
            <a:endParaRPr/>
          </a:p>
        </p:txBody>
      </p:sp>
      <p:sp>
        <p:nvSpPr>
          <p:cNvPr id="12" name="" hidden="0"/>
          <p:cNvSpPr txBox="1"/>
          <p:nvPr isPhoto="0" userDrawn="0"/>
        </p:nvSpPr>
        <p:spPr bwMode="auto">
          <a:xfrm flipH="0" flipV="0">
            <a:off x="1492938" y="5868705"/>
            <a:ext cx="483884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Prevents duplicate/fraudulent entries</a:t>
            </a:r>
            <a:endParaRPr/>
          </a:p>
        </p:txBody>
      </p:sp>
      <p:sp>
        <p:nvSpPr>
          <p:cNvPr id="13" name="" hidden="0"/>
          <p:cNvSpPr txBox="1"/>
          <p:nvPr isPhoto="0" userDrawn="0"/>
        </p:nvSpPr>
        <p:spPr bwMode="auto">
          <a:xfrm flipH="0" flipV="0">
            <a:off x="1690026" y="3102450"/>
            <a:ext cx="7075050" cy="36226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Detects if the face in the selfie picture matches with the face in the ID picture</a:t>
            </a:r>
            <a:endParaRPr/>
          </a:p>
        </p:txBody>
      </p:sp>
      <p:sp>
        <p:nvSpPr>
          <p:cNvPr id="14" name="" hidden="0"/>
          <p:cNvSpPr txBox="1"/>
          <p:nvPr isPhoto="0" userDrawn="0"/>
        </p:nvSpPr>
        <p:spPr bwMode="auto">
          <a:xfrm flipH="0" flipV="0">
            <a:off x="1540564" y="2279437"/>
            <a:ext cx="613662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Makes sure that faces can be detected by the system</a:t>
            </a:r>
            <a:endParaRPr/>
          </a:p>
        </p:txBody>
      </p:sp>
      <p:sp>
        <p:nvSpPr>
          <p:cNvPr id="15" name="" hidden="0"/>
          <p:cNvSpPr txBox="1"/>
          <p:nvPr isPhoto="0" userDrawn="0"/>
        </p:nvSpPr>
        <p:spPr bwMode="auto">
          <a:xfrm flipH="0" flipV="0">
            <a:off x="1647720" y="3707147"/>
            <a:ext cx="430874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Used for detecting fake 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888434" y="3600375"/>
            <a:ext cx="8049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TECHNICAL DETAILS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  <p:pic>
        <p:nvPicPr>
          <p:cNvPr id="6" name="Picture 2" descr="Technical support icon flat design Royalty Free Vector Image" hidden="0"/>
          <p:cNvPicPr>
            <a:picLocks noChangeAspect="1" noChangeArrowheads="1"/>
          </p:cNvPicPr>
          <p:nvPr isPhoto="0" userDrawn="0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0" t="0" r="0" b="7825"/>
          <a:stretch/>
        </p:blipFill>
        <p:spPr bwMode="auto">
          <a:xfrm>
            <a:off x="1145209" y="3530406"/>
            <a:ext cx="2459383" cy="24482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5334" y="951265"/>
            <a:ext cx="6405956" cy="5492993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8486110" y="1852083"/>
            <a:ext cx="202919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Face Detection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21843" y="650874"/>
            <a:ext cx="5250835" cy="6081006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8486110" y="1852082"/>
            <a:ext cx="264103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Duplicate Face Detection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8862" y="900112"/>
            <a:ext cx="3419512" cy="5564593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6466810" y="2671231"/>
            <a:ext cx="264103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ID Information Validation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280516" y="4226222"/>
            <a:ext cx="8049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INTRODUCTION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  <p:pic>
        <p:nvPicPr>
          <p:cNvPr id="6" name="Picture 10" descr="Main idea - Free shapes and symbols icons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-119269" y="3735342"/>
            <a:ext cx="4156364" cy="21820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80121" y="549274"/>
            <a:ext cx="4174928" cy="6174893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6466808" y="2671230"/>
            <a:ext cx="264103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ID Type Validation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24012" y="1019174"/>
            <a:ext cx="3914775" cy="5581649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7888649" y="1695449"/>
            <a:ext cx="3295649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Facial Similarity Detection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95437" y="1257300"/>
            <a:ext cx="7409625" cy="4991099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8822099" y="1695449"/>
            <a:ext cx="3295649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AWS Architecture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888433" y="3600374"/>
            <a:ext cx="8049813" cy="118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DEMO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  <p:pic>
        <p:nvPicPr>
          <p:cNvPr id="6" name="Picture 2" descr="Results Icon #30851 - Free Icons Library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980661" y="3429000"/>
            <a:ext cx="2609775" cy="2609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795668" y="4133722"/>
            <a:ext cx="8049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GOING FURTHER</a:t>
            </a:r>
            <a:endParaRPr/>
          </a:p>
        </p:txBody>
      </p:sp>
      <p:pic>
        <p:nvPicPr>
          <p:cNvPr id="5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2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  <p:pic>
        <p:nvPicPr>
          <p:cNvPr id="6" name="Picture 2" descr="For Further Information On Our Products And Services - Sketch Up Icon -  Free Transparent PNG Download - PNGkey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63726" y="3429000"/>
            <a:ext cx="2845987" cy="27242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Subsequent improvements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351271" y="247490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Financial Aid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351271" y="390863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User Friendly</a:t>
            </a:r>
            <a:endParaRPr/>
          </a:p>
        </p:txBody>
      </p:sp>
      <p:sp>
        <p:nvSpPr>
          <p:cNvPr id="7" name="TextBox 11" hidden="0"/>
          <p:cNvSpPr txBox="1"/>
          <p:nvPr isPhoto="0" userDrawn="0"/>
        </p:nvSpPr>
        <p:spPr bwMode="auto">
          <a:xfrm>
            <a:off x="3351271" y="534236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Application Programming Interface</a:t>
            </a:r>
            <a:endParaRPr/>
          </a:p>
        </p:txBody>
      </p:sp>
      <p:pic>
        <p:nvPicPr>
          <p:cNvPr id="8" name="Picture 2" descr="Finance-icon - Financial Services Icon Transparent, HD Png Download -  kind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241746" y="1875793"/>
            <a:ext cx="1593574" cy="1667694"/>
          </a:xfrm>
          <a:prstGeom prst="rect">
            <a:avLst/>
          </a:prstGeom>
          <a:noFill/>
        </p:spPr>
      </p:pic>
      <p:pic>
        <p:nvPicPr>
          <p:cNvPr id="9" name="Picture 4" descr="Computer Icons User Icon design, numerous, logo, electric Blue png | PNGEg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094260" y="3429000"/>
            <a:ext cx="1921565" cy="1557130"/>
          </a:xfrm>
          <a:prstGeom prst="rect">
            <a:avLst/>
          </a:prstGeom>
          <a:noFill/>
        </p:spPr>
      </p:pic>
      <p:pic>
        <p:nvPicPr>
          <p:cNvPr id="10" name="Picture 6" descr="Free Icon | Api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249201" y="5096694"/>
            <a:ext cx="1586119" cy="15861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Swim lane diagram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351271" y="247490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Screening Process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351271" y="390863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Bottleneck </a:t>
            </a:r>
            <a:endParaRPr/>
          </a:p>
        </p:txBody>
      </p:sp>
      <p:sp>
        <p:nvSpPr>
          <p:cNvPr id="7" name="TextBox 11" hidden="0"/>
          <p:cNvSpPr txBox="1"/>
          <p:nvPr isPhoto="0" userDrawn="0"/>
        </p:nvSpPr>
        <p:spPr bwMode="auto">
          <a:xfrm>
            <a:off x="3351270" y="5342360"/>
            <a:ext cx="836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Impact, risk, failure mode, and effects analysis</a:t>
            </a:r>
            <a:endParaRPr/>
          </a:p>
        </p:txBody>
      </p:sp>
      <p:pic>
        <p:nvPicPr>
          <p:cNvPr id="8" name="Picture 2" descr="Screening, applicants screening, background check icon - Download on  Iconfinder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144811" y="1849088"/>
            <a:ext cx="1794897" cy="1794897"/>
          </a:xfrm>
          <a:prstGeom prst="rect">
            <a:avLst/>
          </a:prstGeom>
          <a:noFill/>
        </p:spPr>
      </p:pic>
      <p:pic>
        <p:nvPicPr>
          <p:cNvPr id="9" name="Picture 4" descr="Bottleneck, filtering, filtration, funnel, gear, optimization, tool icon -  Download on Iconfinder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308220" y="3628617"/>
            <a:ext cx="1468077" cy="1468077"/>
          </a:xfrm>
          <a:prstGeom prst="rect">
            <a:avLst/>
          </a:prstGeom>
          <a:noFill/>
        </p:spPr>
      </p:pic>
      <p:pic>
        <p:nvPicPr>
          <p:cNvPr id="10" name="Picture 6" descr="Checklist Magnifying Assessment. Flat Design Icon Stock Vector -  Illustration of control, assessment: 104302404" hidden="0"/>
          <p:cNvPicPr>
            <a:picLocks noChangeAspect="1" noChangeArrowheads="1"/>
          </p:cNvPicPr>
          <p:nvPr isPhoto="0" userDrawn="0"/>
        </p:nvPicPr>
        <p:blipFill>
          <a:blip r:embed="rId4"/>
          <a:srcRect l="11842" t="5343" r="10221" b="4316"/>
          <a:stretch/>
        </p:blipFill>
        <p:spPr bwMode="auto">
          <a:xfrm>
            <a:off x="1308220" y="5096694"/>
            <a:ext cx="1468077" cy="17017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commercialization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351271" y="247490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Target User 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351271" y="390863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Market Analysis</a:t>
            </a:r>
            <a:endParaRPr/>
          </a:p>
        </p:txBody>
      </p:sp>
      <p:sp>
        <p:nvSpPr>
          <p:cNvPr id="7" name="TextBox 11" hidden="0"/>
          <p:cNvSpPr txBox="1"/>
          <p:nvPr isPhoto="0" userDrawn="0"/>
        </p:nvSpPr>
        <p:spPr bwMode="auto">
          <a:xfrm>
            <a:off x="3351270" y="5342360"/>
            <a:ext cx="83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B2B Business Model</a:t>
            </a:r>
            <a:endParaRPr/>
          </a:p>
        </p:txBody>
      </p:sp>
      <p:pic>
        <p:nvPicPr>
          <p:cNvPr id="8" name="Picture 2" descr="B2b - Free business icons" hidden="0"/>
          <p:cNvPicPr>
            <a:picLocks noChangeAspect="1" noChangeArrowheads="1"/>
          </p:cNvPicPr>
          <p:nvPr isPhoto="0" userDrawn="0"/>
        </p:nvPicPr>
        <p:blipFill>
          <a:blip r:embed="rId2"/>
          <a:srcRect l="0" t="13338" r="0" b="13298"/>
          <a:stretch/>
        </p:blipFill>
        <p:spPr bwMode="auto">
          <a:xfrm>
            <a:off x="1144811" y="5342360"/>
            <a:ext cx="1881527" cy="1380369"/>
          </a:xfrm>
          <a:prstGeom prst="rect">
            <a:avLst/>
          </a:prstGeom>
          <a:noFill/>
        </p:spPr>
      </p:pic>
      <p:pic>
        <p:nvPicPr>
          <p:cNvPr id="9" name="Picture 4" descr="Free Market Icon of Colored Outline style - Available in SVG, PNG, EPS, AI  &amp;amp; Icon fonts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192844" y="3499500"/>
            <a:ext cx="1698830" cy="1698830"/>
          </a:xfrm>
          <a:prstGeom prst="rect">
            <a:avLst/>
          </a:prstGeom>
          <a:noFill/>
        </p:spPr>
      </p:pic>
      <p:pic>
        <p:nvPicPr>
          <p:cNvPr id="10" name="Picture 4" descr="Computer Icons User Icon design, numerous, logo, electric Blue png | PNGEgg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124791" y="1972028"/>
            <a:ext cx="1921565" cy="1557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Digital Numbers" hidden="0"/>
          <p:cNvPicPr>
            <a:picLocks noChangeAspect="1"/>
          </p:cNvPicPr>
          <p:nvPr isPhoto="0" userDrawn="0"/>
        </p:nvPicPr>
        <p:blipFill>
          <a:blip r:embed="rId2"/>
          <a:srcRect l="2189" t="0" r="9641" b="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Rectangle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296274" y="1419226"/>
            <a:ext cx="3081576" cy="1746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Thank You for listening!</a:t>
            </a:r>
            <a:endParaRPr/>
          </a:p>
        </p:txBody>
      </p:sp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296274" y="3505095"/>
            <a:ext cx="3081576" cy="2629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Prepared by:</a:t>
            </a:r>
            <a:endParaRPr/>
          </a:p>
          <a:p>
            <a:pPr>
              <a:defRPr/>
            </a:pPr>
            <a:endParaRPr lang="en-US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Brymer</a:t>
            </a:r>
            <a:r>
              <a:rPr lang="en-US">
                <a:solidFill>
                  <a:schemeClr val="bg2"/>
                </a:solidFill>
              </a:rPr>
              <a:t> Bernard r. menses</a:t>
            </a:r>
            <a:endParaRPr/>
          </a:p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Julie-mark s. </a:t>
            </a:r>
            <a:r>
              <a:rPr lang="en-US">
                <a:solidFill>
                  <a:schemeClr val="bg2"/>
                </a:solidFill>
              </a:rPr>
              <a:t>cabingas</a:t>
            </a:r>
            <a:endParaRPr lang="en-US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Natasha </a:t>
            </a:r>
            <a:r>
              <a:rPr lang="en-US">
                <a:solidFill>
                  <a:schemeClr val="bg2"/>
                </a:solidFill>
              </a:rPr>
              <a:t>ann</a:t>
            </a:r>
            <a:r>
              <a:rPr lang="en-US">
                <a:solidFill>
                  <a:schemeClr val="bg2"/>
                </a:solidFill>
              </a:rPr>
              <a:t> a. </a:t>
            </a:r>
            <a:r>
              <a:rPr lang="en-US">
                <a:solidFill>
                  <a:schemeClr val="bg2"/>
                </a:solidFill>
              </a:rPr>
              <a:t>marañon</a:t>
            </a:r>
            <a:endParaRPr lang="en-US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Gillian Hannah g. </a:t>
            </a:r>
            <a:r>
              <a:rPr lang="en-US">
                <a:solidFill>
                  <a:schemeClr val="bg2"/>
                </a:solidFill>
              </a:rPr>
              <a:t>llagas</a:t>
            </a:r>
            <a:endParaRPr lang="en-US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Paul t. </a:t>
            </a:r>
            <a:r>
              <a:rPr lang="en-US">
                <a:solidFill>
                  <a:schemeClr val="bg2"/>
                </a:solidFill>
              </a:rPr>
              <a:t>jimenez</a:t>
            </a:r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9" name="Group 13" hidden="0"/>
          <p:cNvGrpSpPr>
            <a:grpSpLocks noChangeAspect="1" noGrp="1" noMove="1" noResize="1" noRot="1" noUngrp="1"/>
          </p:cNvGrpSpPr>
          <p:nvPr isPhoto="0" userDrawn="0"/>
        </p:nvGrpSpPr>
        <p:grpSpPr bwMode="auto"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" name="Rectangle 14" hidden="0"/>
            <p:cNvSpPr/>
            <p:nvPr isPhoto="0" userDrawn="0"/>
          </p:nvSpPr>
          <p:spPr bwMode="auto"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5" hidden="0"/>
            <p:cNvSpPr/>
            <p:nvPr isPhoto="0" userDrawn="0"/>
          </p:nvSpPr>
          <p:spPr bwMode="auto"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6" hidden="0"/>
            <p:cNvSpPr/>
            <p:nvPr isPhoto="0" userDrawn="0"/>
          </p:nvSpPr>
          <p:spPr bwMode="auto"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About the project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570284" y="2239202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High-Tech Verification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6" name="Picture 6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372370" y="1906684"/>
            <a:ext cx="1465107" cy="1465107"/>
          </a:xfrm>
          <a:prstGeom prst="rect">
            <a:avLst/>
          </a:prstGeom>
          <a:noFill/>
        </p:spPr>
      </p:pic>
      <p:pic>
        <p:nvPicPr>
          <p:cNvPr id="7" name="Picture 8" descr="User Account Icon – Free Download, PNG and Vector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212914" y="3310019"/>
            <a:ext cx="1784015" cy="1784015"/>
          </a:xfrm>
          <a:prstGeom prst="rect">
            <a:avLst/>
          </a:prstGeom>
          <a:noFill/>
        </p:spPr>
      </p:pic>
      <p:sp>
        <p:nvSpPr>
          <p:cNvPr id="8" name="TextBox 11" hidden="0"/>
          <p:cNvSpPr txBox="1"/>
          <p:nvPr isPhoto="0" userDrawn="0"/>
        </p:nvSpPr>
        <p:spPr bwMode="auto">
          <a:xfrm>
            <a:off x="3570284" y="40550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Avoid Account Duplication</a:t>
            </a:r>
            <a:endParaRPr/>
          </a:p>
        </p:txBody>
      </p:sp>
      <p:pic>
        <p:nvPicPr>
          <p:cNvPr id="9" name="Picture 2" descr="Download HD Advanced Security - Unhackme 9.85 Build 685 Transparent PNG  Image - NicePNG.com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456776" y="5384644"/>
            <a:ext cx="1296293" cy="1296293"/>
          </a:xfrm>
          <a:prstGeom prst="rect">
            <a:avLst/>
          </a:prstGeom>
          <a:noFill/>
        </p:spPr>
      </p:pic>
      <p:sp>
        <p:nvSpPr>
          <p:cNvPr id="10" name="TextBox 13" hidden="0"/>
          <p:cNvSpPr txBox="1"/>
          <p:nvPr isPhoto="0" userDrawn="0"/>
        </p:nvSpPr>
        <p:spPr bwMode="auto">
          <a:xfrm>
            <a:off x="3570284" y="57096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Secured Identity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now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570284" y="2239202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Easier Identity Fraudulence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11" hidden="0"/>
          <p:cNvSpPr txBox="1"/>
          <p:nvPr isPhoto="0" userDrawn="0"/>
        </p:nvSpPr>
        <p:spPr bwMode="auto">
          <a:xfrm>
            <a:off x="3570284" y="38937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Manual Validation</a:t>
            </a:r>
            <a:endParaRPr/>
          </a:p>
        </p:txBody>
      </p:sp>
      <p:sp>
        <p:nvSpPr>
          <p:cNvPr id="7" name="TextBox 13" hidden="0"/>
          <p:cNvSpPr txBox="1"/>
          <p:nvPr isPhoto="0" userDrawn="0"/>
        </p:nvSpPr>
        <p:spPr bwMode="auto">
          <a:xfrm>
            <a:off x="3570284" y="5709624"/>
            <a:ext cx="6819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Unintuitive as face-to-face process</a:t>
            </a:r>
            <a:endParaRPr/>
          </a:p>
        </p:txBody>
      </p:sp>
      <p:pic>
        <p:nvPicPr>
          <p:cNvPr id="8" name="Picture 2" descr="Manual Icon #321817 - Free Icons Library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501141" y="3213854"/>
            <a:ext cx="1680918" cy="1928191"/>
          </a:xfrm>
          <a:prstGeom prst="rect">
            <a:avLst/>
          </a:prstGeom>
          <a:noFill/>
        </p:spPr>
      </p:pic>
      <p:pic>
        <p:nvPicPr>
          <p:cNvPr id="9" name="Picture 4" descr="Incognito Mode Images, Stock Photos &amp;amp; Vectors | Shutterstock" hidden="0"/>
          <p:cNvPicPr>
            <a:picLocks noChangeAspect="1" noChangeArrowheads="1"/>
          </p:cNvPicPr>
          <p:nvPr isPhoto="0" userDrawn="0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p:blipFill>
        <p:spPr bwMode="auto">
          <a:xfrm>
            <a:off x="1392962" y="1799990"/>
            <a:ext cx="1512652" cy="1629010"/>
          </a:xfrm>
          <a:prstGeom prst="rect">
            <a:avLst/>
          </a:prstGeom>
          <a:noFill/>
        </p:spPr>
      </p:pic>
      <p:pic>
        <p:nvPicPr>
          <p:cNvPr id="10" name="Picture 4" descr="Treatment process rounded icon Royalty Free Vector Image" hidden="0"/>
          <p:cNvPicPr>
            <a:picLocks noChangeAspect="1" noChangeArrowheads="1"/>
          </p:cNvPicPr>
          <p:nvPr isPhoto="0" userDrawn="0"/>
        </p:nvPicPr>
        <p:blipFill>
          <a:blip r:embed="rId4"/>
          <a:srcRect l="0" t="0" r="0" b="7319"/>
          <a:stretch/>
        </p:blipFill>
        <p:spPr bwMode="auto">
          <a:xfrm>
            <a:off x="1501141" y="5402658"/>
            <a:ext cx="1310481" cy="1311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then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473974" y="2239172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Tighter Identity Verification Security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6" name="Picture 6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372370" y="1906684"/>
            <a:ext cx="1465107" cy="1465107"/>
          </a:xfrm>
          <a:prstGeom prst="rect">
            <a:avLst/>
          </a:prstGeom>
          <a:noFill/>
        </p:spPr>
      </p:pic>
      <p:pic>
        <p:nvPicPr>
          <p:cNvPr id="7" name="Picture 8" descr="User Account Icon – Free Download, PNG and Vector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212915" y="4939532"/>
            <a:ext cx="1662098" cy="1662098"/>
          </a:xfrm>
          <a:prstGeom prst="rect">
            <a:avLst/>
          </a:prstGeom>
          <a:noFill/>
        </p:spPr>
      </p:pic>
      <p:sp>
        <p:nvSpPr>
          <p:cNvPr id="8" name="TextBox 11" hidden="0"/>
          <p:cNvSpPr txBox="1"/>
          <p:nvPr isPhoto="0" userDrawn="0"/>
        </p:nvSpPr>
        <p:spPr bwMode="auto">
          <a:xfrm>
            <a:off x="3570284" y="3972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AI Validation</a:t>
            </a:r>
            <a:endParaRPr/>
          </a:p>
        </p:txBody>
      </p:sp>
      <p:sp>
        <p:nvSpPr>
          <p:cNvPr id="9" name="TextBox 13" hidden="0"/>
          <p:cNvSpPr txBox="1"/>
          <p:nvPr isPhoto="0" userDrawn="0"/>
        </p:nvSpPr>
        <p:spPr bwMode="auto">
          <a:xfrm>
            <a:off x="3570284" y="57096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Intuitive as face-to-face process</a:t>
            </a:r>
            <a:endParaRPr/>
          </a:p>
        </p:txBody>
      </p:sp>
      <p:pic>
        <p:nvPicPr>
          <p:cNvPr id="10" name="Picture 2" descr="AI - Free computer icons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334829" y="3423929"/>
            <a:ext cx="1540185" cy="1540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3214255" y="3609109"/>
            <a:ext cx="8049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bg1"/>
                </a:solidFill>
              </a:rPr>
              <a:t>SIGNIFICANCE OF THE PROBLEM</a:t>
            </a:r>
            <a:endParaRPr/>
          </a:p>
        </p:txBody>
      </p:sp>
      <p:pic>
        <p:nvPicPr>
          <p:cNvPr id="5" name="Picture 2" descr="Research - Free business and finance icons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713510" y="3416688"/>
            <a:ext cx="2500745" cy="2500745"/>
          </a:xfrm>
          <a:prstGeom prst="rect">
            <a:avLst/>
          </a:prstGeom>
          <a:noFill/>
        </p:spPr>
      </p:pic>
      <p:pic>
        <p:nvPicPr>
          <p:cNvPr id="6" name="Picture 8" descr="Visual Walkthrough: Examples of Tiny Animated Icon Gifs - Designmodo" hidden="0"/>
          <p:cNvPicPr>
            <a:picLocks noChangeAspect="1" noChangeArrowheads="1" noCrop="1"/>
          </p:cNvPicPr>
          <p:nvPr isPhoto="0" userDrawn="0"/>
        </p:nvPicPr>
        <p:blipFill>
          <a:blip r:embed="rId3"/>
          <a:stretch/>
        </p:blipFill>
        <p:spPr bwMode="auto">
          <a:xfrm>
            <a:off x="4557117" y="715618"/>
            <a:ext cx="3077766" cy="23083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Why is it necessary?</a:t>
            </a:r>
            <a:endParaRPr/>
          </a:p>
        </p:txBody>
      </p:sp>
      <p:pic>
        <p:nvPicPr>
          <p:cNvPr id="5" name="Picture 2" descr="COVID-19 | Zurich Insurance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460004" y="2247491"/>
            <a:ext cx="1559318" cy="1559318"/>
          </a:xfrm>
          <a:prstGeom prst="rect">
            <a:avLst/>
          </a:prstGeom>
          <a:noFill/>
        </p:spPr>
      </p:pic>
      <p:sp>
        <p:nvSpPr>
          <p:cNvPr id="6" name="TextBox 3" hidden="0"/>
          <p:cNvSpPr txBox="1"/>
          <p:nvPr isPhoto="0" userDrawn="0"/>
        </p:nvSpPr>
        <p:spPr bwMode="auto">
          <a:xfrm>
            <a:off x="3570284" y="2606480"/>
            <a:ext cx="813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COVID-19 hinders most of day-to-day activities</a:t>
            </a:r>
            <a:endParaRPr/>
          </a:p>
        </p:txBody>
      </p:sp>
      <p:pic>
        <p:nvPicPr>
          <p:cNvPr id="7" name="Picture 2" descr="GCash – Logos Download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372370" y="4397416"/>
            <a:ext cx="1734585" cy="1531370"/>
          </a:xfrm>
          <a:prstGeom prst="rect">
            <a:avLst/>
          </a:prstGeom>
          <a:noFill/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3570284" y="4697332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Makes it possible to do online transactions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Problems and issues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629566" y="2936278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Faulty verification process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629566" y="4273827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Fake identities and frauds</a:t>
            </a:r>
            <a:endParaRPr/>
          </a:p>
        </p:txBody>
      </p:sp>
      <p:pic>
        <p:nvPicPr>
          <p:cNvPr id="7" name="Picture 2" descr="Appliance Repair Vector Art, Icons, and Graphics for Free Download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461971" y="2045012"/>
            <a:ext cx="2115445" cy="2115445"/>
          </a:xfrm>
          <a:prstGeom prst="rect">
            <a:avLst/>
          </a:prstGeom>
          <a:noFill/>
        </p:spPr>
      </p:pic>
      <p:pic>
        <p:nvPicPr>
          <p:cNvPr id="8" name="Picture 4" descr="Incognito Mode Images, Stock Photos &amp;amp; Vectors | Shutterstock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763367" y="3782487"/>
            <a:ext cx="1512652" cy="1629010"/>
          </a:xfrm>
          <a:prstGeom prst="rect">
            <a:avLst/>
          </a:prstGeom>
          <a:noFill/>
        </p:spPr>
      </p:pic>
      <p:pic>
        <p:nvPicPr>
          <p:cNvPr id="9" name="Picture 6" descr="Security, broken, protection, shield icon - Download on Iconfinder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871547" y="5358770"/>
            <a:ext cx="1296292" cy="1296292"/>
          </a:xfrm>
          <a:prstGeom prst="rect">
            <a:avLst/>
          </a:prstGeom>
          <a:noFill/>
        </p:spPr>
      </p:pic>
      <p:sp>
        <p:nvSpPr>
          <p:cNvPr id="10" name="TextBox 11" hidden="0"/>
          <p:cNvSpPr txBox="1"/>
          <p:nvPr isPhoto="0" userDrawn="0"/>
        </p:nvSpPr>
        <p:spPr bwMode="auto">
          <a:xfrm>
            <a:off x="3629566" y="5611376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Security Issues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800"/>
              <a:t>Significance of the problem</a:t>
            </a:r>
            <a:endParaRPr/>
          </a:p>
        </p:txBody>
      </p:sp>
      <p:sp>
        <p:nvSpPr>
          <p:cNvPr id="5" name="TextBox 3" hidden="0"/>
          <p:cNvSpPr txBox="1"/>
          <p:nvPr isPhoto="0" userDrawn="0"/>
        </p:nvSpPr>
        <p:spPr bwMode="auto">
          <a:xfrm>
            <a:off x="3351271" y="247490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Improves security of users and company</a:t>
            </a:r>
            <a:endParaRPr/>
          </a:p>
        </p:txBody>
      </p:sp>
      <p:sp>
        <p:nvSpPr>
          <p:cNvPr id="6" name="TextBox 7" hidden="0"/>
          <p:cNvSpPr txBox="1"/>
          <p:nvPr isPhoto="0" userDrawn="0"/>
        </p:nvSpPr>
        <p:spPr bwMode="auto">
          <a:xfrm>
            <a:off x="3351271" y="3908630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Improves fraud detection</a:t>
            </a:r>
            <a:endParaRPr/>
          </a:p>
        </p:txBody>
      </p:sp>
      <p:sp>
        <p:nvSpPr>
          <p:cNvPr id="7" name="TextBox 11" hidden="0"/>
          <p:cNvSpPr txBox="1"/>
          <p:nvPr isPhoto="0" userDrawn="0"/>
        </p:nvSpPr>
        <p:spPr bwMode="auto">
          <a:xfrm>
            <a:off x="3351271" y="5342360"/>
            <a:ext cx="813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Hastens the process of verification through AI usage</a:t>
            </a:r>
            <a:endParaRPr/>
          </a:p>
        </p:txBody>
      </p:sp>
      <p:pic>
        <p:nvPicPr>
          <p:cNvPr id="8" name="Picture 2" descr="Download HD Advanced Security - Unhackme 9.85 Build 685 Transparent PNG  Image - NicePNG.com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375030" y="2192050"/>
            <a:ext cx="1296293" cy="1296293"/>
          </a:xfrm>
          <a:prstGeom prst="rect">
            <a:avLst/>
          </a:prstGeom>
          <a:noFill/>
        </p:spPr>
      </p:pic>
      <p:pic>
        <p:nvPicPr>
          <p:cNvPr id="9" name="Picture 4" descr="Fraud - Free ui icons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375030" y="3703324"/>
            <a:ext cx="1593573" cy="1593573"/>
          </a:xfrm>
          <a:prstGeom prst="rect">
            <a:avLst/>
          </a:prstGeom>
          <a:noFill/>
        </p:spPr>
      </p:pic>
      <p:pic>
        <p:nvPicPr>
          <p:cNvPr id="10" name="Picture 6" descr="Work process - Free arrows icons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375030" y="5296897"/>
            <a:ext cx="1460289" cy="14602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l"/>
      </p:transition>
    </mc:Choice>
    <mc:Fallback>
      <p:transition spd="med" advClick="1">
        <p:pull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0</Words>
  <Application>ONLYOFFICE/6.3.1.56</Application>
  <DocSecurity>0</DocSecurity>
  <PresentationFormat>Widescreen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GDetech</dc:title>
  <dc:subject/>
  <dc:creator>Asus</dc:creator>
  <cp:keywords/>
  <dc:description/>
  <dc:identifier/>
  <dc:language/>
  <cp:lastModifiedBy/>
  <cp:revision>20</cp:revision>
  <dcterms:created xsi:type="dcterms:W3CDTF">2021-07-11T12:49:43Z</dcterms:created>
  <dcterms:modified xsi:type="dcterms:W3CDTF">2021-08-05T04:55:06Z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