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4"/>
  </p:notesMasterIdLst>
  <p:sldIdLst>
    <p:sldId id="256" r:id="rId2"/>
    <p:sldId id="264" r:id="rId3"/>
    <p:sldId id="280" r:id="rId4"/>
    <p:sldId id="263" r:id="rId5"/>
    <p:sldId id="279" r:id="rId6"/>
    <p:sldId id="266" r:id="rId7"/>
    <p:sldId id="281" r:id="rId8"/>
    <p:sldId id="282" r:id="rId9"/>
    <p:sldId id="283" r:id="rId10"/>
    <p:sldId id="271" r:id="rId11"/>
    <p:sldId id="272" r:id="rId12"/>
    <p:sldId id="267" r:id="rId13"/>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94598" autoAdjust="0"/>
  </p:normalViewPr>
  <p:slideViewPr>
    <p:cSldViewPr snapToGrid="0">
      <p:cViewPr varScale="1">
        <p:scale>
          <a:sx n="108" d="100"/>
          <a:sy n="108" d="100"/>
        </p:scale>
        <p:origin x="960" y="9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58" y="7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80.png"/><Relationship Id="rId4" Type="http://schemas.openxmlformats.org/officeDocument/2006/relationships/image" Target="../media/image150.png"/><Relationship Id="rId9" Type="http://schemas.openxmlformats.org/officeDocument/2006/relationships/customXml" Target="../ink/ink10.xml"/><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000"/>
              <a:buFont typeface="Arial"/>
              <a:buNone/>
            </a:pPr>
            <a:r>
              <a:rPr lang="en-US" sz="4000" dirty="0"/>
              <a:t>Constructors and Polymorphism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01AC-E766-4AF1-8D3E-911A6E3F664B}"/>
              </a:ext>
            </a:extLst>
          </p:cNvPr>
          <p:cNvSpPr>
            <a:spLocks noGrp="1"/>
          </p:cNvSpPr>
          <p:nvPr>
            <p:ph type="title"/>
          </p:nvPr>
        </p:nvSpPr>
        <p:spPr/>
        <p:txBody>
          <a:bodyPr/>
          <a:lstStyle/>
          <a:p>
            <a:r>
              <a:rPr lang="en-US" dirty="0"/>
              <a:t>Overriding</a:t>
            </a:r>
          </a:p>
        </p:txBody>
      </p:sp>
      <p:sp>
        <p:nvSpPr>
          <p:cNvPr id="3" name="Content Placeholder 2">
            <a:extLst>
              <a:ext uri="{FF2B5EF4-FFF2-40B4-BE49-F238E27FC236}">
                <a16:creationId xmlns:a16="http://schemas.microsoft.com/office/drawing/2014/main" id="{A172CE6E-B066-4B2D-AA9E-6F3E85B9478B}"/>
              </a:ext>
            </a:extLst>
          </p:cNvPr>
          <p:cNvSpPr>
            <a:spLocks noGrp="1"/>
          </p:cNvSpPr>
          <p:nvPr>
            <p:ph idx="1"/>
          </p:nvPr>
        </p:nvSpPr>
        <p:spPr/>
        <p:txBody>
          <a:bodyPr>
            <a:normAutofit lnSpcReduction="10000"/>
          </a:bodyPr>
          <a:lstStyle/>
          <a:p>
            <a:r>
              <a:rPr lang="en-US" dirty="0"/>
              <a:t>Method of the same name with the same parameter list is defined in both the superclass and the subclass.</a:t>
            </a:r>
          </a:p>
          <a:p>
            <a:r>
              <a:rPr lang="en-US" dirty="0"/>
              <a:t>The subclass method must be as or more public than the superclass method. </a:t>
            </a:r>
          </a:p>
          <a:p>
            <a:r>
              <a:rPr lang="en-US" dirty="0"/>
              <a:t>The return type must have an IS-A relationship with the return type of the superclass method. </a:t>
            </a:r>
          </a:p>
          <a:p>
            <a:r>
              <a:rPr lang="en-US" dirty="0"/>
              <a:t>@Overrride is an annotation that can indicate to the compiler/IDE that the following method is intended to override a parent class method. </a:t>
            </a:r>
          </a:p>
        </p:txBody>
      </p:sp>
      <p:sp>
        <p:nvSpPr>
          <p:cNvPr id="4" name="Slide Number Placeholder 3">
            <a:extLst>
              <a:ext uri="{FF2B5EF4-FFF2-40B4-BE49-F238E27FC236}">
                <a16:creationId xmlns:a16="http://schemas.microsoft.com/office/drawing/2014/main" id="{59237E3A-C9B5-4B22-996D-2D31CCF07617}"/>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61234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E3EC-3E39-4DCC-8B6C-D6C90196BEF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9D6A3CA-D9EB-4DBF-9235-9E69236FB94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77C7701-8E51-47DF-919E-F31E71FFD4F9}"/>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
        <p:nvSpPr>
          <p:cNvPr id="5" name="Rectangle 4">
            <a:extLst>
              <a:ext uri="{FF2B5EF4-FFF2-40B4-BE49-F238E27FC236}">
                <a16:creationId xmlns:a16="http://schemas.microsoft.com/office/drawing/2014/main" id="{BF96E4E5-446B-4B93-9648-2EDC62FE2010}"/>
              </a:ext>
            </a:extLst>
          </p:cNvPr>
          <p:cNvSpPr/>
          <p:nvPr/>
        </p:nvSpPr>
        <p:spPr>
          <a:xfrm>
            <a:off x="380010" y="1329512"/>
            <a:ext cx="8383980" cy="46778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defTabSz="228600"/>
            <a:r>
              <a:rPr lang="en-US" sz="1600" dirty="0">
                <a:latin typeface="Courier New" panose="02070309020205020404" pitchFamily="49" charset="0"/>
                <a:cs typeface="Courier New" panose="02070309020205020404" pitchFamily="49" charset="0"/>
              </a:rPr>
              <a:t>public class Animal{</a:t>
            </a:r>
          </a:p>
          <a:p>
            <a:pPr defTabSz="228600"/>
            <a:endParaRPr lang="en-US" sz="1600" dirty="0">
              <a:latin typeface="Courier New" panose="02070309020205020404" pitchFamily="49" charset="0"/>
              <a:cs typeface="Courier New" panose="02070309020205020404" pitchFamily="49" charset="0"/>
            </a:endParaRPr>
          </a:p>
          <a:p>
            <a:pPr defTabSz="228600"/>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printAnimalSound</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(“An animal sound”); </a:t>
            </a:r>
          </a:p>
          <a:p>
            <a:pPr defTabSz="228600"/>
            <a:r>
              <a:rPr lang="en-US" sz="1600" dirty="0">
                <a:latin typeface="Courier New" panose="02070309020205020404" pitchFamily="49" charset="0"/>
                <a:cs typeface="Courier New" panose="02070309020205020404" pitchFamily="49" charset="0"/>
              </a:rPr>
              <a:t>  }</a:t>
            </a:r>
          </a:p>
          <a:p>
            <a:pPr defTabSz="228600"/>
            <a:r>
              <a:rPr lang="en-US" sz="1600" dirty="0">
                <a:latin typeface="Courier New" panose="02070309020205020404" pitchFamily="49" charset="0"/>
                <a:cs typeface="Courier New" panose="02070309020205020404" pitchFamily="49" charset="0"/>
              </a:rPr>
              <a:t>	</a:t>
            </a:r>
          </a:p>
          <a:p>
            <a:pPr defTabSz="228600"/>
            <a:r>
              <a:rPr lang="en-US" sz="1600" dirty="0">
                <a:latin typeface="Courier New" panose="02070309020205020404" pitchFamily="49" charset="0"/>
                <a:cs typeface="Courier New" panose="02070309020205020404" pitchFamily="49" charset="0"/>
              </a:rPr>
              <a:t>}</a:t>
            </a:r>
          </a:p>
          <a:p>
            <a:pPr defTabSz="228600"/>
            <a:endParaRPr lang="en-US" sz="1600" dirty="0">
              <a:latin typeface="Courier New" panose="02070309020205020404" pitchFamily="49" charset="0"/>
              <a:cs typeface="Courier New" panose="02070309020205020404" pitchFamily="49" charset="0"/>
            </a:endParaRPr>
          </a:p>
          <a:p>
            <a:pPr defTabSz="228600"/>
            <a:r>
              <a:rPr lang="en-US" sz="1600" dirty="0">
                <a:latin typeface="Courier New" panose="02070309020205020404" pitchFamily="49" charset="0"/>
                <a:cs typeface="Courier New" panose="02070309020205020404" pitchFamily="49" charset="0"/>
              </a:rPr>
              <a:t>public class Dog extends Animal{</a:t>
            </a:r>
          </a:p>
          <a:p>
            <a:pPr defTabSz="228600"/>
            <a:endParaRPr lang="en-US" sz="1600" dirty="0">
              <a:latin typeface="Courier New" panose="02070309020205020404" pitchFamily="49" charset="0"/>
              <a:cs typeface="Courier New" panose="02070309020205020404" pitchFamily="49" charset="0"/>
            </a:endParaRPr>
          </a:p>
          <a:p>
            <a:pPr defTabSz="228600"/>
            <a:r>
              <a:rPr lang="en-US" sz="1600" dirty="0">
                <a:latin typeface="Courier New" panose="02070309020205020404" pitchFamily="49" charset="0"/>
                <a:cs typeface="Courier New" panose="02070309020205020404" pitchFamily="49" charset="0"/>
              </a:rPr>
              <a:t>	@Override</a:t>
            </a:r>
          </a:p>
          <a:p>
            <a:pPr defTabSz="228600"/>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printAnimalSound</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(“bark”); </a:t>
            </a:r>
          </a:p>
          <a:p>
            <a:pPr defTabSz="228600"/>
            <a:r>
              <a:rPr lang="en-US" sz="1600" dirty="0">
                <a:latin typeface="Courier New" panose="02070309020205020404" pitchFamily="49" charset="0"/>
                <a:cs typeface="Courier New" panose="02070309020205020404" pitchFamily="49" charset="0"/>
              </a:rPr>
              <a:t>  }</a:t>
            </a:r>
          </a:p>
          <a:p>
            <a:pPr defTabSz="228600"/>
            <a:r>
              <a:rPr lang="en-US" sz="16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0334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Recall 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one.Dog</a:t>
            </a: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 Super </a:t>
            </a:r>
            <a:r>
              <a:rPr lang="en-US" sz="2220" dirty="0">
                <a:latin typeface="Arial"/>
                <a:ea typeface="Arial"/>
                <a:cs typeface="Arial"/>
                <a:sym typeface="Arial"/>
              </a:rPr>
              <a:t>is a reference to the current class’ superclass, so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then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09B1-0FA8-4795-AE9B-08ED7A46041A}"/>
              </a:ext>
            </a:extLst>
          </p:cNvPr>
          <p:cNvSpPr>
            <a:spLocks noGrp="1"/>
          </p:cNvSpPr>
          <p:nvPr>
            <p:ph type="title"/>
          </p:nvPr>
        </p:nvSpPr>
        <p:spPr/>
        <p:txBody>
          <a:bodyPr/>
          <a:lstStyle/>
          <a:p>
            <a:r>
              <a:rPr lang="en-US" dirty="0"/>
              <a:t>Polymorphism</a:t>
            </a:r>
          </a:p>
        </p:txBody>
      </p:sp>
      <p:sp>
        <p:nvSpPr>
          <p:cNvPr id="3" name="Text Placeholder 2">
            <a:extLst>
              <a:ext uri="{FF2B5EF4-FFF2-40B4-BE49-F238E27FC236}">
                <a16:creationId xmlns:a16="http://schemas.microsoft.com/office/drawing/2014/main" id="{12E937AF-A054-4F63-8A94-4B1E8717456E}"/>
              </a:ext>
            </a:extLst>
          </p:cNvPr>
          <p:cNvSpPr>
            <a:spLocks noGrp="1"/>
          </p:cNvSpPr>
          <p:nvPr>
            <p:ph type="body" idx="1"/>
          </p:nvPr>
        </p:nvSpPr>
        <p:spPr/>
        <p:txBody>
          <a:bodyPr/>
          <a:lstStyle/>
          <a:p>
            <a:r>
              <a:rPr lang="en-US" b="0" i="0" dirty="0">
                <a:solidFill>
                  <a:srgbClr val="000000"/>
                </a:solidFill>
                <a:effectLst/>
                <a:latin typeface="Arial" panose="020B0604020202020204" pitchFamily="34" charset="0"/>
              </a:rPr>
              <a:t>The ability of an object to be or behave differently in different contexts. </a:t>
            </a:r>
          </a:p>
          <a:p>
            <a:r>
              <a:rPr lang="en-US" i="1" dirty="0">
                <a:solidFill>
                  <a:srgbClr val="000000"/>
                </a:solidFill>
                <a:latin typeface="Arial" panose="020B0604020202020204" pitchFamily="34" charset="0"/>
              </a:rPr>
              <a:t>Many – poly , morph- form </a:t>
            </a:r>
          </a:p>
          <a:p>
            <a:r>
              <a:rPr lang="en-US" dirty="0">
                <a:solidFill>
                  <a:srgbClr val="000000"/>
                </a:solidFill>
                <a:latin typeface="Arial" panose="020B0604020202020204" pitchFamily="34" charset="0"/>
              </a:rPr>
              <a:t>Writing code in a flexible manner, where one term or invocation can mean different things depending on the way in which it is used. </a:t>
            </a:r>
          </a:p>
          <a:p>
            <a:pPr lvl="1"/>
            <a:r>
              <a:rPr lang="en-US" sz="2000" dirty="0">
                <a:solidFill>
                  <a:srgbClr val="000000"/>
                </a:solidFill>
                <a:latin typeface="Arial" panose="020B0604020202020204" pitchFamily="34" charset="0"/>
              </a:rPr>
              <a:t>Covariant types</a:t>
            </a:r>
          </a:p>
          <a:p>
            <a:pPr lvl="1"/>
            <a:r>
              <a:rPr lang="en-US" sz="2000" dirty="0">
                <a:solidFill>
                  <a:srgbClr val="000000"/>
                </a:solidFill>
                <a:latin typeface="Arial" panose="020B0604020202020204" pitchFamily="34" charset="0"/>
              </a:rPr>
              <a:t>Overloading</a:t>
            </a:r>
          </a:p>
          <a:p>
            <a:pPr lvl="1"/>
            <a:r>
              <a:rPr lang="en-US" sz="2000" dirty="0">
                <a:solidFill>
                  <a:srgbClr val="000000"/>
                </a:solidFill>
                <a:latin typeface="Arial" panose="020B0604020202020204" pitchFamily="34" charset="0"/>
              </a:rPr>
              <a:t>Overriding </a:t>
            </a:r>
            <a:endParaRPr lang="en-US" sz="3600" dirty="0"/>
          </a:p>
        </p:txBody>
      </p:sp>
      <p:sp>
        <p:nvSpPr>
          <p:cNvPr id="4" name="Slide Number Placeholder 3">
            <a:extLst>
              <a:ext uri="{FF2B5EF4-FFF2-40B4-BE49-F238E27FC236}">
                <a16:creationId xmlns:a16="http://schemas.microsoft.com/office/drawing/2014/main" id="{11CAD0F6-B559-4370-89B4-05C415163D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7771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76F1-A442-4DE3-8450-1547ED353243}"/>
              </a:ext>
            </a:extLst>
          </p:cNvPr>
          <p:cNvSpPr>
            <a:spLocks noGrp="1"/>
          </p:cNvSpPr>
          <p:nvPr>
            <p:ph type="title"/>
          </p:nvPr>
        </p:nvSpPr>
        <p:spPr/>
        <p:txBody>
          <a:bodyPr/>
          <a:lstStyle/>
          <a:p>
            <a:r>
              <a:rPr lang="en-US" dirty="0"/>
              <a:t>Covariant Types</a:t>
            </a:r>
          </a:p>
        </p:txBody>
      </p:sp>
      <p:sp>
        <p:nvSpPr>
          <p:cNvPr id="3" name="Text Placeholder 2">
            <a:extLst>
              <a:ext uri="{FF2B5EF4-FFF2-40B4-BE49-F238E27FC236}">
                <a16:creationId xmlns:a16="http://schemas.microsoft.com/office/drawing/2014/main" id="{AF865F8B-1B85-4AF4-AFF4-E92C268D7324}"/>
              </a:ext>
            </a:extLst>
          </p:cNvPr>
          <p:cNvSpPr>
            <a:spLocks noGrp="1"/>
          </p:cNvSpPr>
          <p:nvPr>
            <p:ph type="body" idx="1"/>
          </p:nvPr>
        </p:nvSpPr>
        <p:spPr/>
        <p:txBody>
          <a:bodyPr/>
          <a:lstStyle/>
          <a:p>
            <a:r>
              <a:rPr lang="en-US" sz="2600" dirty="0"/>
              <a:t>An instance of a subclass can be referred to using a reference who type is any of that object’s </a:t>
            </a:r>
            <a:r>
              <a:rPr lang="en-US" sz="2600" dirty="0" err="1"/>
              <a:t>superclasses</a:t>
            </a:r>
            <a:r>
              <a:rPr lang="en-US" sz="2600" dirty="0"/>
              <a:t>. </a:t>
            </a:r>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This feature of polymorphism is enabled by inheritance.</a:t>
            </a:r>
          </a:p>
          <a:p>
            <a:endParaRPr lang="en-US" dirty="0"/>
          </a:p>
        </p:txBody>
      </p:sp>
      <p:sp>
        <p:nvSpPr>
          <p:cNvPr id="4" name="Slide Number Placeholder 3">
            <a:extLst>
              <a:ext uri="{FF2B5EF4-FFF2-40B4-BE49-F238E27FC236}">
                <a16:creationId xmlns:a16="http://schemas.microsoft.com/office/drawing/2014/main" id="{2B2ECE1C-3C45-4EE3-AE10-5BBE7B12C8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7" name="Rectangle 6">
            <a:extLst>
              <a:ext uri="{FF2B5EF4-FFF2-40B4-BE49-F238E27FC236}">
                <a16:creationId xmlns:a16="http://schemas.microsoft.com/office/drawing/2014/main" id="{7DA26679-55D4-4BFB-9151-D8C8F56C5322}"/>
              </a:ext>
            </a:extLst>
          </p:cNvPr>
          <p:cNvSpPr/>
          <p:nvPr/>
        </p:nvSpPr>
        <p:spPr>
          <a:xfrm>
            <a:off x="848591" y="2947917"/>
            <a:ext cx="5754090" cy="25611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p>
          <a:p>
            <a:pPr lvl="0">
              <a:lnSpc>
                <a:spcPct val="80000"/>
              </a:lnSpc>
              <a:spcBef>
                <a:spcPts val="350"/>
              </a:spcBef>
              <a:buSzPts val="1750"/>
            </a:pPr>
            <a:endParaRPr lang="en-US" dirty="0">
              <a:latin typeface="Courier New"/>
              <a:cs typeface="Courier New"/>
              <a:sym typeface="Courier New"/>
            </a:endParaRPr>
          </a:p>
          <a:p>
            <a:pPr>
              <a:lnSpc>
                <a:spcPct val="80000"/>
              </a:lnSpc>
              <a:spcBef>
                <a:spcPts val="350"/>
              </a:spcBef>
              <a:buSzPts val="1750"/>
            </a:pPr>
            <a:r>
              <a:rPr lang="en-US" dirty="0">
                <a:latin typeface="Courier New"/>
                <a:ea typeface="Courier New"/>
                <a:cs typeface="Courier New"/>
                <a:sym typeface="Courier New"/>
              </a:rPr>
              <a:t>public class </a:t>
            </a:r>
            <a:r>
              <a:rPr lang="en-US" dirty="0" err="1">
                <a:latin typeface="Courier New"/>
                <a:ea typeface="Courier New"/>
                <a:cs typeface="Courier New"/>
                <a:sym typeface="Courier New"/>
              </a:rPr>
              <a:t>TestAnimal</a:t>
            </a:r>
            <a:r>
              <a:rPr lang="en-US" dirty="0">
                <a:latin typeface="Courier New"/>
                <a:ea typeface="Courier New"/>
                <a:cs typeface="Courier New"/>
                <a:sym typeface="Courier New"/>
              </a:rPr>
              <a:t>{</a:t>
            </a:r>
          </a:p>
          <a:p>
            <a:pPr>
              <a:lnSpc>
                <a:spcPct val="80000"/>
              </a:lnSpc>
              <a:spcBef>
                <a:spcPts val="350"/>
              </a:spcBef>
              <a:buSzPts val="1750"/>
            </a:pPr>
            <a:r>
              <a:rPr lang="en-US" dirty="0">
                <a:latin typeface="Courier New"/>
                <a:ea typeface="Courier New"/>
                <a:cs typeface="Courier New"/>
                <a:sym typeface="Courier New"/>
              </a:rPr>
              <a:t>	public static void main(String[] </a:t>
            </a:r>
            <a:r>
              <a:rPr lang="en-US" dirty="0" err="1">
                <a:latin typeface="Courier New"/>
                <a:ea typeface="Courier New"/>
                <a:cs typeface="Courier New"/>
                <a:sym typeface="Courier New"/>
              </a:rPr>
              <a:t>args</a:t>
            </a:r>
            <a:r>
              <a:rPr lang="en-US" dirty="0">
                <a:latin typeface="Courier New"/>
                <a:ea typeface="Courier New"/>
                <a:cs typeface="Courier New"/>
                <a:sym typeface="Courier New"/>
              </a:rPr>
              <a:t>){</a:t>
            </a:r>
          </a:p>
          <a:p>
            <a:pPr>
              <a:lnSpc>
                <a:spcPct val="80000"/>
              </a:lnSpc>
              <a:spcBef>
                <a:spcPts val="350"/>
              </a:spcBef>
              <a:buSzPts val="1750"/>
            </a:pPr>
            <a:r>
              <a:rPr lang="en-US" dirty="0">
                <a:latin typeface="Courier New"/>
                <a:ea typeface="Courier New"/>
                <a:cs typeface="Courier New"/>
                <a:sym typeface="Courier New"/>
              </a:rPr>
              <a:t>		</a:t>
            </a:r>
            <a:r>
              <a:rPr lang="en-US" b="1" dirty="0">
                <a:latin typeface="Courier New"/>
                <a:ea typeface="Courier New"/>
                <a:cs typeface="Courier New"/>
                <a:sym typeface="Courier New"/>
              </a:rPr>
              <a:t>Animal a </a:t>
            </a:r>
            <a:r>
              <a:rPr lang="en-US" dirty="0">
                <a:latin typeface="Courier New"/>
                <a:ea typeface="Courier New"/>
                <a:cs typeface="Courier New"/>
                <a:sym typeface="Courier New"/>
              </a:rPr>
              <a:t>= new Dog();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a:lnSpc>
                <a:spcPct val="80000"/>
              </a:lnSpc>
              <a:spcBef>
                <a:spcPts val="350"/>
              </a:spcBef>
              <a:buSzPts val="1750"/>
            </a:pPr>
            <a:r>
              <a:rPr lang="en-US" dirty="0">
                <a:latin typeface="Courier New"/>
                <a:ea typeface="Courier New"/>
                <a:cs typeface="Courier New"/>
                <a:sym typeface="Courier New"/>
              </a:rPr>
              <a:t>}</a:t>
            </a:r>
            <a:endParaRPr lang="en-US" dirty="0"/>
          </a:p>
          <a:p>
            <a:pPr algn="ctr"/>
            <a:endParaRPr lang="en-US" dirty="0"/>
          </a:p>
        </p:txBody>
      </p:sp>
    </p:spTree>
    <p:extLst>
      <p:ext uri="{BB962C8B-B14F-4D97-AF65-F5344CB8AC3E}">
        <p14:creationId xmlns:p14="http://schemas.microsoft.com/office/powerpoint/2010/main" val="157492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EC6-F6C1-4C24-95AD-8FF1F21693FE}"/>
              </a:ext>
            </a:extLst>
          </p:cNvPr>
          <p:cNvSpPr>
            <a:spLocks noGrp="1"/>
          </p:cNvSpPr>
          <p:nvPr>
            <p:ph type="title"/>
          </p:nvPr>
        </p:nvSpPr>
        <p:spPr/>
        <p:txBody>
          <a:bodyPr/>
          <a:lstStyle/>
          <a:p>
            <a:r>
              <a:rPr lang="en-US" dirty="0"/>
              <a:t>Overloading</a:t>
            </a:r>
          </a:p>
        </p:txBody>
      </p:sp>
      <p:sp>
        <p:nvSpPr>
          <p:cNvPr id="3" name="Text Placeholder 2">
            <a:extLst>
              <a:ext uri="{FF2B5EF4-FFF2-40B4-BE49-F238E27FC236}">
                <a16:creationId xmlns:a16="http://schemas.microsoft.com/office/drawing/2014/main" id="{F7CFAE28-6DEE-4061-B15A-C0B69A35AB6A}"/>
              </a:ext>
            </a:extLst>
          </p:cNvPr>
          <p:cNvSpPr>
            <a:spLocks noGrp="1"/>
          </p:cNvSpPr>
          <p:nvPr>
            <p:ph type="body" idx="1"/>
          </p:nvPr>
        </p:nvSpPr>
        <p:spPr/>
        <p:txBody>
          <a:bodyPr/>
          <a:lstStyle/>
          <a:p>
            <a:r>
              <a:rPr lang="en-US" dirty="0"/>
              <a:t>Two methods in the same class with the </a:t>
            </a:r>
            <a:r>
              <a:rPr lang="en-US" i="1" dirty="0"/>
              <a:t>same name </a:t>
            </a:r>
            <a:r>
              <a:rPr lang="en-US" dirty="0"/>
              <a:t>but different parameter lists. </a:t>
            </a:r>
          </a:p>
          <a:p>
            <a:endParaRPr lang="en-US" dirty="0"/>
          </a:p>
          <a:p>
            <a:endParaRPr lang="en-US" dirty="0"/>
          </a:p>
          <a:p>
            <a:endParaRPr lang="en-US" dirty="0"/>
          </a:p>
          <a:p>
            <a:endParaRPr lang="en-US" dirty="0"/>
          </a:p>
          <a:p>
            <a:endParaRPr lang="en-US" dirty="0"/>
          </a:p>
          <a:p>
            <a:endParaRPr lang="en-US" dirty="0"/>
          </a:p>
          <a:p>
            <a:r>
              <a:rPr lang="en-US" dirty="0"/>
              <a:t>Can be performed with methods and constructors</a:t>
            </a:r>
          </a:p>
          <a:p>
            <a:pPr marL="50800" indent="0">
              <a:buNone/>
            </a:pPr>
            <a:endParaRPr lang="en-US" dirty="0"/>
          </a:p>
        </p:txBody>
      </p:sp>
      <p:sp>
        <p:nvSpPr>
          <p:cNvPr id="4" name="Slide Number Placeholder 3">
            <a:extLst>
              <a:ext uri="{FF2B5EF4-FFF2-40B4-BE49-F238E27FC236}">
                <a16:creationId xmlns:a16="http://schemas.microsoft.com/office/drawing/2014/main" id="{5FA3B802-FFC7-497A-92B9-C59E8ABB06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Rectangle 4">
            <a:extLst>
              <a:ext uri="{FF2B5EF4-FFF2-40B4-BE49-F238E27FC236}">
                <a16:creationId xmlns:a16="http://schemas.microsoft.com/office/drawing/2014/main" id="{F764A644-973F-46ED-82C1-53087C91377A}"/>
              </a:ext>
            </a:extLst>
          </p:cNvPr>
          <p:cNvSpPr/>
          <p:nvPr/>
        </p:nvSpPr>
        <p:spPr>
          <a:xfrm>
            <a:off x="971421" y="2702257"/>
            <a:ext cx="6412018" cy="25611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p>
          <a:p>
            <a:pPr lvl="0">
              <a:lnSpc>
                <a:spcPct val="80000"/>
              </a:lnSpc>
              <a:buSzPts val="1750"/>
            </a:pPr>
            <a:r>
              <a:rPr lang="en-US" dirty="0">
                <a:latin typeface="Courier New"/>
                <a:ea typeface="Courier New"/>
                <a:cs typeface="Courier New"/>
                <a:sym typeface="Courier New"/>
              </a:rPr>
              <a:t>	public void </a:t>
            </a:r>
            <a:r>
              <a:rPr lang="en-US" dirty="0" err="1">
                <a:latin typeface="Courier New"/>
                <a:ea typeface="Courier New"/>
                <a:cs typeface="Courier New"/>
                <a:sym typeface="Courier New"/>
              </a:rPr>
              <a:t>printInfo</a:t>
            </a:r>
            <a:r>
              <a:rPr lang="en-US" dirty="0">
                <a:latin typeface="Courier New"/>
                <a:ea typeface="Courier New"/>
                <a:cs typeface="Courier New"/>
                <a:sym typeface="Courier New"/>
              </a:rPr>
              <a:t>(){</a:t>
            </a:r>
            <a:br>
              <a:rPr lang="en-US" dirty="0">
                <a:latin typeface="Courier New"/>
                <a:ea typeface="Courier New"/>
                <a:cs typeface="Courier New"/>
                <a:sym typeface="Courier New"/>
              </a:rPr>
            </a:br>
            <a:r>
              <a:rPr lang="en-US" dirty="0">
                <a:latin typeface="Courier New"/>
                <a:ea typeface="Courier New"/>
                <a:cs typeface="Courier New"/>
                <a:sym typeface="Courier New"/>
              </a:rPr>
              <a:t>		</a:t>
            </a:r>
            <a:r>
              <a:rPr lang="en-US" dirty="0" err="1">
                <a:latin typeface="Courier New"/>
                <a:ea typeface="Courier New"/>
                <a:cs typeface="Courier New"/>
                <a:sym typeface="Courier New"/>
              </a:rPr>
              <a:t>System.out.println</a:t>
            </a:r>
            <a:r>
              <a:rPr lang="en-US" dirty="0">
                <a:latin typeface="Courier New"/>
                <a:ea typeface="Courier New"/>
                <a:cs typeface="Courier New"/>
                <a:sym typeface="Courier New"/>
              </a:rPr>
              <a:t>(“Print info”);</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buSzPts val="1750"/>
            </a:pPr>
            <a:r>
              <a:rPr lang="en-US" dirty="0">
                <a:latin typeface="Courier New"/>
                <a:ea typeface="Courier New"/>
                <a:cs typeface="Courier New"/>
                <a:sym typeface="Courier New"/>
              </a:rPr>
              <a:t>	</a:t>
            </a:r>
          </a:p>
          <a:p>
            <a:pPr lvl="0">
              <a:lnSpc>
                <a:spcPct val="80000"/>
              </a:lnSpc>
              <a:buSzPts val="1750"/>
            </a:pPr>
            <a:r>
              <a:rPr lang="en-US" dirty="0">
                <a:latin typeface="Courier New"/>
                <a:ea typeface="Courier New"/>
                <a:cs typeface="Courier New"/>
                <a:sym typeface="Courier New"/>
              </a:rPr>
              <a:t>	public void </a:t>
            </a:r>
            <a:r>
              <a:rPr lang="en-US" dirty="0" err="1">
                <a:latin typeface="Courier New"/>
                <a:ea typeface="Courier New"/>
                <a:cs typeface="Courier New"/>
                <a:sym typeface="Courier New"/>
              </a:rPr>
              <a:t>printInfo</a:t>
            </a:r>
            <a:r>
              <a:rPr lang="en-US" dirty="0">
                <a:latin typeface="Courier New"/>
                <a:ea typeface="Courier New"/>
                <a:cs typeface="Courier New"/>
                <a:sym typeface="Courier New"/>
              </a:rPr>
              <a:t>(</a:t>
            </a:r>
            <a:r>
              <a:rPr lang="en-US" b="1" dirty="0">
                <a:latin typeface="Courier New"/>
                <a:ea typeface="Courier New"/>
                <a:cs typeface="Courier New"/>
                <a:sym typeface="Courier New"/>
              </a:rPr>
              <a:t>String s</a:t>
            </a:r>
            <a:r>
              <a:rPr lang="en-US" dirty="0">
                <a:latin typeface="Courier New"/>
                <a:ea typeface="Courier New"/>
                <a:cs typeface="Courier New"/>
                <a:sym typeface="Courier New"/>
              </a:rPr>
              <a:t>){</a:t>
            </a:r>
            <a:br>
              <a:rPr lang="en-US" dirty="0">
                <a:latin typeface="Courier New"/>
                <a:ea typeface="Courier New"/>
                <a:cs typeface="Courier New"/>
                <a:sym typeface="Courier New"/>
              </a:rPr>
            </a:br>
            <a:r>
              <a:rPr lang="en-US" dirty="0">
                <a:latin typeface="Courier New"/>
                <a:ea typeface="Courier New"/>
                <a:cs typeface="Courier New"/>
                <a:sym typeface="Courier New"/>
              </a:rPr>
              <a:t>		 </a:t>
            </a:r>
            <a:r>
              <a:rPr lang="en-US" dirty="0" err="1">
                <a:latin typeface="Courier New"/>
                <a:ea typeface="Courier New"/>
                <a:cs typeface="Courier New"/>
                <a:sym typeface="Courier New"/>
              </a:rPr>
              <a:t>System.out.println</a:t>
            </a:r>
            <a:r>
              <a:rPr lang="en-US" dirty="0">
                <a:latin typeface="Courier New"/>
                <a:ea typeface="Courier New"/>
                <a:cs typeface="Courier New"/>
                <a:sym typeface="Courier New"/>
              </a:rPr>
              <a:t>(“Print info: ”+s);</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algn="ctr"/>
            <a:endParaRPr lang="en-US" dirty="0"/>
          </a:p>
        </p:txBody>
      </p:sp>
    </p:spTree>
    <p:extLst>
      <p:ext uri="{BB962C8B-B14F-4D97-AF65-F5344CB8AC3E}">
        <p14:creationId xmlns:p14="http://schemas.microsoft.com/office/powerpoint/2010/main" val="29750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TotalTime>
  <Words>943</Words>
  <Application>Microsoft Office PowerPoint</Application>
  <PresentationFormat>On-screen Show (4:3)</PresentationFormat>
  <Paragraphs>145</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Segoe Print</vt:lpstr>
      <vt:lpstr>2_Custom Design</vt:lpstr>
      <vt:lpstr>Constructors and Polymorphism</vt:lpstr>
      <vt:lpstr>Recall Constructors </vt:lpstr>
      <vt:lpstr>Default Constructor</vt:lpstr>
      <vt:lpstr>Constructors</vt:lpstr>
      <vt:lpstr>More Implicit Behavior </vt:lpstr>
      <vt:lpstr>Pitfalls of Constructors:</vt:lpstr>
      <vt:lpstr>Polymorphism</vt:lpstr>
      <vt:lpstr>Covariant Types</vt:lpstr>
      <vt:lpstr>Overloading</vt:lpstr>
      <vt:lpstr>Overriding</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Constructors</dc:title>
  <dc:creator>Bryn Portella</dc:creator>
  <cp:lastModifiedBy>Bryn Portella</cp:lastModifiedBy>
  <cp:revision>38</cp:revision>
  <dcterms:modified xsi:type="dcterms:W3CDTF">2021-04-05T16:58:17Z</dcterms:modified>
</cp:coreProperties>
</file>