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0"/>
  </p:notesMasterIdLst>
  <p:sldIdLst>
    <p:sldId id="256" r:id="rId2"/>
    <p:sldId id="316" r:id="rId3"/>
    <p:sldId id="317" r:id="rId4"/>
    <p:sldId id="328" r:id="rId5"/>
    <p:sldId id="329" r:id="rId6"/>
    <p:sldId id="330" r:id="rId7"/>
    <p:sldId id="333" r:id="rId8"/>
    <p:sldId id="334" r:id="rId9"/>
    <p:sldId id="315" r:id="rId10"/>
    <p:sldId id="331" r:id="rId11"/>
    <p:sldId id="318" r:id="rId12"/>
    <p:sldId id="320" r:id="rId13"/>
    <p:sldId id="321" r:id="rId14"/>
    <p:sldId id="319" r:id="rId15"/>
    <p:sldId id="322" r:id="rId16"/>
    <p:sldId id="323" r:id="rId17"/>
    <p:sldId id="332" r:id="rId18"/>
    <p:sldId id="270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0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D034C-CF51-4B22-9742-2A4F1E78825C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847B-4054-49FB-B927-CC22EB7E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8924-9A92-4C04-B505-EA1D30C59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88DC-622E-44CF-8E31-113F9A9DE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Lambdas, Stream API, Reflection API</a:t>
            </a:r>
          </a:p>
        </p:txBody>
      </p:sp>
    </p:spTree>
    <p:extLst>
      <p:ext uri="{BB962C8B-B14F-4D97-AF65-F5344CB8AC3E}">
        <p14:creationId xmlns:p14="http://schemas.microsoft.com/office/powerpoint/2010/main" val="137729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reflections API includes (but is not limited to):</a:t>
            </a:r>
          </a:p>
          <a:p>
            <a:pPr lvl="1"/>
            <a:r>
              <a:rPr lang="en-US" b="1" dirty="0"/>
              <a:t>Class*</a:t>
            </a:r>
            <a:r>
              <a:rPr lang="en-US" dirty="0"/>
              <a:t> – provides a representation of classes and interfaces running in a java application</a:t>
            </a:r>
          </a:p>
          <a:p>
            <a:pPr lvl="2"/>
            <a:r>
              <a:rPr lang="en-US" dirty="0"/>
              <a:t>*Technically Class is part of the </a:t>
            </a:r>
            <a:r>
              <a:rPr lang="en-US" dirty="0" err="1"/>
              <a:t>java.lang</a:t>
            </a:r>
            <a:r>
              <a:rPr lang="en-US" dirty="0"/>
              <a:t> package, but is widely used in the reflections API, and reflection operations.</a:t>
            </a:r>
          </a:p>
          <a:p>
            <a:pPr lvl="1"/>
            <a:r>
              <a:rPr lang="en-US" b="1" dirty="0"/>
              <a:t>Constructor</a:t>
            </a:r>
            <a:r>
              <a:rPr lang="en-US" dirty="0"/>
              <a:t> – provides a representation of, and access to, a constructor method declared in a class.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 – provides a representation of, and access to, a single method declared in a class, including access information and parameters. Method can be instance or class methods, as well as abstract.</a:t>
            </a:r>
            <a:endParaRPr lang="en-US" b="1" dirty="0"/>
          </a:p>
          <a:p>
            <a:pPr lvl="1"/>
            <a:r>
              <a:rPr lang="en-US" b="1" dirty="0"/>
              <a:t>Field</a:t>
            </a:r>
            <a:r>
              <a:rPr lang="en-US" dirty="0"/>
              <a:t> – provides a representation of, and access to, a single field/variable declared in a class, including access information, modifiers and datatype. Field can be static or instance.</a:t>
            </a:r>
          </a:p>
          <a:p>
            <a:pPr lvl="1"/>
            <a:r>
              <a:rPr lang="en-US" b="1" dirty="0"/>
              <a:t>Modifier</a:t>
            </a:r>
            <a:r>
              <a:rPr lang="en-US" dirty="0"/>
              <a:t> – a class that provides static methods and constants used to decode modifiers on a method or field.</a:t>
            </a:r>
          </a:p>
          <a:p>
            <a:pPr lvl="2"/>
            <a:r>
              <a:rPr lang="en-US" dirty="0"/>
              <a:t>Modifiers are represented using integers with distinct bit positions.</a:t>
            </a:r>
          </a:p>
          <a:p>
            <a:pPr lvl="1"/>
            <a:r>
              <a:rPr lang="en-US" b="1" dirty="0"/>
              <a:t>Parameter</a:t>
            </a:r>
            <a:r>
              <a:rPr lang="en-US" dirty="0"/>
              <a:t> – a class which represents information about a method’s parameters, including the name, modifiers and parameter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cast </a:t>
            </a:r>
            <a:r>
              <a:rPr lang="en-US" dirty="0"/>
              <a:t>– casts the object as a representation of another.</a:t>
            </a:r>
          </a:p>
          <a:p>
            <a:r>
              <a:rPr lang="en-US" b="1" dirty="0" err="1"/>
              <a:t>getDeclaredConstructor</a:t>
            </a:r>
            <a:r>
              <a:rPr lang="en-US" dirty="0"/>
              <a:t> – returns a Constructor object that reflects the constructor specified by parameter types</a:t>
            </a:r>
          </a:p>
          <a:p>
            <a:r>
              <a:rPr lang="en-US" b="1" dirty="0" err="1"/>
              <a:t>getConstructors</a:t>
            </a:r>
            <a:r>
              <a:rPr lang="en-US" dirty="0"/>
              <a:t> – returns an array containing Constructor objects which reflect all public constructors of the class</a:t>
            </a:r>
          </a:p>
          <a:p>
            <a:r>
              <a:rPr lang="en-US" b="1" dirty="0" err="1"/>
              <a:t>getDeclaredMethods</a:t>
            </a:r>
            <a:r>
              <a:rPr lang="en-US" dirty="0"/>
              <a:t> – returns an array containing Method objects which reflect all methods declared in a class</a:t>
            </a:r>
          </a:p>
          <a:p>
            <a:r>
              <a:rPr lang="en-US" b="1" dirty="0" err="1"/>
              <a:t>getMethod</a:t>
            </a:r>
            <a:r>
              <a:rPr lang="en-US" dirty="0"/>
              <a:t> - returns a method object that matches a given name and parameter list</a:t>
            </a:r>
          </a:p>
          <a:p>
            <a:r>
              <a:rPr lang="en-US" b="1" dirty="0" err="1"/>
              <a:t>getDeclaredFields</a:t>
            </a:r>
            <a:r>
              <a:rPr lang="en-US" dirty="0"/>
              <a:t> – returns an array containing Field objects which reflect all fields declared in a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constructor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constructor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getDeclaringClass</a:t>
            </a:r>
            <a:r>
              <a:rPr lang="en-US" dirty="0"/>
              <a:t> – returns the class which the constructor represents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method as a String</a:t>
            </a:r>
          </a:p>
          <a:p>
            <a:r>
              <a:rPr lang="en-US" b="1" dirty="0" err="1"/>
              <a:t>getParameterCount</a:t>
            </a:r>
            <a:r>
              <a:rPr lang="en-US" dirty="0"/>
              <a:t> – returns the number of parameters declared for the method</a:t>
            </a:r>
          </a:p>
          <a:p>
            <a:r>
              <a:rPr lang="en-US" b="1" dirty="0" err="1"/>
              <a:t>getParameterTypes</a:t>
            </a:r>
            <a:r>
              <a:rPr lang="en-US" dirty="0"/>
              <a:t> – returns an array of class objects that represent the parameters types, in declared order.</a:t>
            </a:r>
          </a:p>
          <a:p>
            <a:r>
              <a:rPr lang="en-US" b="1" dirty="0" err="1"/>
              <a:t>getReturnType</a:t>
            </a:r>
            <a:r>
              <a:rPr lang="en-US" dirty="0"/>
              <a:t> – returns a class object that represents the return type declared for the method</a:t>
            </a:r>
          </a:p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</a:t>
            </a:r>
          </a:p>
          <a:p>
            <a:r>
              <a:rPr lang="en-US" b="1" dirty="0"/>
              <a:t>invoke</a:t>
            </a:r>
            <a:r>
              <a:rPr lang="en-US" dirty="0"/>
              <a:t> – invokes the underlying method represented by this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getModifiers</a:t>
            </a:r>
            <a:r>
              <a:rPr lang="en-US" dirty="0"/>
              <a:t> – returns an integer representing the modifiers for the constructor. 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that identifies the declared type for the field</a:t>
            </a:r>
          </a:p>
          <a:p>
            <a:r>
              <a:rPr lang="en-US" b="1" dirty="0"/>
              <a:t>set</a:t>
            </a:r>
            <a:r>
              <a:rPr lang="en-US" dirty="0"/>
              <a:t> – method which sets the field on an object to the value specified in the argument</a:t>
            </a:r>
          </a:p>
          <a:p>
            <a:r>
              <a:rPr lang="en-US" b="1" dirty="0" err="1"/>
              <a:t>setBoolean</a:t>
            </a:r>
            <a:r>
              <a:rPr lang="en-US" dirty="0"/>
              <a:t> – sets the value of the field as a </a:t>
            </a:r>
            <a:r>
              <a:rPr lang="en-US" dirty="0" err="1"/>
              <a:t>boolean</a:t>
            </a:r>
            <a:r>
              <a:rPr lang="en-US" dirty="0"/>
              <a:t> on a specified object.</a:t>
            </a:r>
          </a:p>
          <a:p>
            <a:r>
              <a:rPr lang="en-US" b="1" dirty="0" err="1"/>
              <a:t>setByte</a:t>
            </a:r>
            <a:r>
              <a:rPr lang="en-US" dirty="0"/>
              <a:t> – sets the value of the field as a byte on a specified object</a:t>
            </a:r>
          </a:p>
          <a:p>
            <a:r>
              <a:rPr lang="en-US" b="1" dirty="0" err="1"/>
              <a:t>setDouble</a:t>
            </a:r>
            <a:r>
              <a:rPr lang="en-US" dirty="0"/>
              <a:t> – sets the value of the field as a double on the specified object</a:t>
            </a:r>
          </a:p>
          <a:p>
            <a:r>
              <a:rPr lang="en-US" b="1" dirty="0" err="1"/>
              <a:t>setInt</a:t>
            </a:r>
            <a:r>
              <a:rPr lang="en-US" dirty="0"/>
              <a:t> – sets the value of the field as an int on the specified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Static int values which represent the modifiers:</a:t>
            </a:r>
          </a:p>
          <a:p>
            <a:pPr lvl="1"/>
            <a:r>
              <a:rPr lang="en-US" b="1" dirty="0"/>
              <a:t>PUBLIC</a:t>
            </a:r>
            <a:r>
              <a:rPr lang="en-US" dirty="0"/>
              <a:t> – the int value representing the public modifier</a:t>
            </a:r>
          </a:p>
          <a:p>
            <a:pPr lvl="1"/>
            <a:r>
              <a:rPr lang="en-US" b="1" dirty="0"/>
              <a:t>PRIVATE</a:t>
            </a:r>
            <a:r>
              <a:rPr lang="en-US" dirty="0"/>
              <a:t> – the int value representing the private modifier</a:t>
            </a:r>
          </a:p>
          <a:p>
            <a:pPr lvl="1"/>
            <a:r>
              <a:rPr lang="en-US" b="1" dirty="0"/>
              <a:t>STATIC</a:t>
            </a:r>
            <a:r>
              <a:rPr lang="en-US" dirty="0"/>
              <a:t> – the int value representing the static modifier</a:t>
            </a:r>
          </a:p>
          <a:p>
            <a:pPr lvl="1"/>
            <a:r>
              <a:rPr lang="en-US" b="1" dirty="0"/>
              <a:t>FINAL</a:t>
            </a:r>
            <a:r>
              <a:rPr lang="en-US" dirty="0"/>
              <a:t> – the int value representing the final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Static methods which accept an int argument which return a </a:t>
            </a:r>
            <a:r>
              <a:rPr lang="en-US" dirty="0" err="1"/>
              <a:t>boolean</a:t>
            </a:r>
            <a:r>
              <a:rPr lang="en-US" dirty="0"/>
              <a:t> indicating whether the int represents the modifier in question:</a:t>
            </a:r>
          </a:p>
          <a:p>
            <a:pPr lvl="1"/>
            <a:r>
              <a:rPr lang="en-US" b="1" dirty="0" err="1"/>
              <a:t>isNative</a:t>
            </a:r>
            <a:r>
              <a:rPr lang="en-US" dirty="0"/>
              <a:t> – returns true if the integer argument includes the native modifier</a:t>
            </a:r>
          </a:p>
          <a:p>
            <a:pPr lvl="1"/>
            <a:r>
              <a:rPr lang="en-US" b="1" dirty="0" err="1"/>
              <a:t>isProtected</a:t>
            </a:r>
            <a:r>
              <a:rPr lang="en-US" dirty="0"/>
              <a:t> – returns true if the integer argument includes the protected modifier</a:t>
            </a:r>
          </a:p>
          <a:p>
            <a:pPr lvl="1"/>
            <a:r>
              <a:rPr lang="en-US" b="1" dirty="0" err="1"/>
              <a:t>isAbstract</a:t>
            </a:r>
            <a:r>
              <a:rPr lang="en-US" dirty="0"/>
              <a:t> – returns true if the integer argument includes the abstract modifier</a:t>
            </a:r>
          </a:p>
          <a:p>
            <a:pPr lvl="1"/>
            <a:r>
              <a:rPr lang="en-US" b="1" dirty="0" err="1"/>
              <a:t>isSynchronized</a:t>
            </a:r>
            <a:r>
              <a:rPr lang="en-US" dirty="0"/>
              <a:t> – return true of the integer argument includes the synchronized modifier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5350611"/>
          </a:xfrm>
        </p:spPr>
        <p:txBody>
          <a:bodyPr>
            <a:normAutofit/>
          </a:bodyPr>
          <a:lstStyle/>
          <a:p>
            <a:r>
              <a:rPr lang="en-US" b="1" dirty="0" err="1"/>
              <a:t>getName</a:t>
            </a:r>
            <a:r>
              <a:rPr lang="en-US" dirty="0"/>
              <a:t> – Returns the name of the parameter</a:t>
            </a:r>
          </a:p>
          <a:p>
            <a:r>
              <a:rPr lang="en-US" b="1" dirty="0" err="1"/>
              <a:t>getType</a:t>
            </a:r>
            <a:r>
              <a:rPr lang="en-US" dirty="0"/>
              <a:t> – returns a class object that identifies the declared type for the parameter represented by the parameter object</a:t>
            </a:r>
          </a:p>
          <a:p>
            <a:r>
              <a:rPr lang="en-US" b="1" dirty="0" err="1"/>
              <a:t>isVarArgs</a:t>
            </a:r>
            <a:r>
              <a:rPr lang="en-US" dirty="0"/>
              <a:t> – returns true if the parameter represents a variable argument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226"/>
            <a:ext cx="8383980" cy="49854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b="1" dirty="0"/>
              <a:t>Extensibility features</a:t>
            </a:r>
            <a:r>
              <a:rPr lang="en-US" dirty="0"/>
              <a:t> – external, user defined classes can be used by extending their functionality</a:t>
            </a:r>
          </a:p>
          <a:p>
            <a:pPr lvl="1"/>
            <a:r>
              <a:rPr lang="en-US" b="1" dirty="0"/>
              <a:t>Debugging and testing tools</a:t>
            </a:r>
            <a:r>
              <a:rPr lang="en-US" dirty="0"/>
              <a:t> – Proper use of the Reflections API can provide examination of the internal working code</a:t>
            </a:r>
          </a:p>
          <a:p>
            <a:pPr lvl="1"/>
            <a:r>
              <a:rPr lang="en-US" b="1" dirty="0"/>
              <a:t>More robust IDEs and Frameworks</a:t>
            </a:r>
            <a:r>
              <a:rPr lang="en-US" dirty="0"/>
              <a:t> – Tools and Frameworks can provide additional functionality to existing code and provide conveniences or helpful tools using reflective code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b="1" dirty="0"/>
              <a:t>Performance Overhead</a:t>
            </a:r>
            <a:r>
              <a:rPr lang="en-US" dirty="0"/>
              <a:t> – Reflective operations have slower performance and should be avoided in sections of code which are frequently called, or in performance-sensitive applications.</a:t>
            </a:r>
          </a:p>
          <a:p>
            <a:pPr lvl="1"/>
            <a:r>
              <a:rPr lang="en-US" b="1" dirty="0"/>
              <a:t>Exposure of Internals</a:t>
            </a:r>
            <a:r>
              <a:rPr lang="en-US" dirty="0"/>
              <a:t> – Reflective code inherently breaks abstractions and contradicts encapsulated structure. This can therefore change behavior and potentially break behavior.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Functional interfaces are interfaces that only have one abstract method.</a:t>
            </a:r>
          </a:p>
          <a:p>
            <a:r>
              <a:rPr lang="en-US" dirty="0"/>
              <a:t>The purpose of functional interfaces is to provide a specific function that can be applied easily to any class.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Runnable (used to create threads)</a:t>
            </a:r>
          </a:p>
          <a:p>
            <a:pPr lvl="1"/>
            <a:r>
              <a:rPr lang="en-US" dirty="0"/>
              <a:t>Comparable</a:t>
            </a:r>
          </a:p>
          <a:p>
            <a:pPr lvl="1"/>
            <a:r>
              <a:rPr lang="en-US" dirty="0"/>
              <a:t>Comparator</a:t>
            </a:r>
          </a:p>
          <a:p>
            <a:pPr marL="50800" indent="0">
              <a:buNone/>
            </a:pPr>
            <a:r>
              <a:rPr lang="en-US" dirty="0"/>
              <a:t>More examples: https://docs.oracle.com/javase/8/docs/api/java/util/function/package-summary.html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Lambda expression is one of the biggest new features of Java 8, introducing aspects important to the use of functional programming in java.</a:t>
            </a:r>
          </a:p>
          <a:p>
            <a:pPr lvl="1"/>
            <a:r>
              <a:rPr lang="en-US" b="1" dirty="0"/>
              <a:t>Functional Programming</a:t>
            </a:r>
            <a:r>
              <a:rPr lang="en-US" dirty="0"/>
              <a:t> – A programming paradigm in which programs are constructed by applying and composing functionality.</a:t>
            </a:r>
          </a:p>
          <a:p>
            <a:r>
              <a:rPr lang="en-US" dirty="0"/>
              <a:t>Lambdas allow for the creation and execution of a function or method without needing to create a dedicated space in memory. </a:t>
            </a:r>
          </a:p>
          <a:p>
            <a:pPr lvl="1"/>
            <a:r>
              <a:rPr lang="en-US" dirty="0"/>
              <a:t>i.e. you can create a temporary method, use it, and be done with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11751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Lambas</a:t>
            </a:r>
            <a:r>
              <a:rPr lang="en-US" dirty="0"/>
              <a:t> utilize ‘arrow notation’, to specify an input and output for the lambda function.</a:t>
            </a:r>
          </a:p>
          <a:p>
            <a:r>
              <a:rPr lang="en-US" dirty="0"/>
              <a:t>The most basic syntax for a lambda expression is as follows: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132C5-8724-4468-A029-556CC9F0C5AB}"/>
              </a:ext>
            </a:extLst>
          </p:cNvPr>
          <p:cNvSpPr/>
          <p:nvPr/>
        </p:nvSpPr>
        <p:spPr>
          <a:xfrm>
            <a:off x="2582022" y="2656566"/>
            <a:ext cx="3979955" cy="622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parameter(s) -&gt; expression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B67A7C-4AAA-4AC8-8FD0-B50571E7E640}"/>
              </a:ext>
            </a:extLst>
          </p:cNvPr>
          <p:cNvSpPr txBox="1">
            <a:spLocks/>
          </p:cNvSpPr>
          <p:nvPr/>
        </p:nvSpPr>
        <p:spPr>
          <a:xfrm>
            <a:off x="380009" y="3549777"/>
            <a:ext cx="8383980" cy="904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We can apply lambda functions to certain methods in Java, such as the </a:t>
            </a:r>
            <a:r>
              <a:rPr lang="en-US" sz="2000" dirty="0" err="1"/>
              <a:t>forEach</a:t>
            </a:r>
            <a:r>
              <a:rPr lang="en-US" sz="2000" dirty="0"/>
              <a:t> method of the </a:t>
            </a:r>
            <a:r>
              <a:rPr lang="en-US" sz="2000" dirty="0" err="1"/>
              <a:t>Iterable</a:t>
            </a:r>
            <a:r>
              <a:rPr lang="en-US" sz="2000" dirty="0"/>
              <a:t> interface: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416D5-D31C-4014-A3CA-AC641B805EE3}"/>
              </a:ext>
            </a:extLst>
          </p:cNvPr>
          <p:cNvSpPr/>
          <p:nvPr/>
        </p:nvSpPr>
        <p:spPr>
          <a:xfrm>
            <a:off x="1292087" y="4483343"/>
            <a:ext cx="6559826" cy="16097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List&lt;String&gt; names = new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&lt;String&gt;();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(“Alice”);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(“Bob”);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(“Charlies”);</a:t>
            </a:r>
          </a:p>
          <a:p>
            <a:pPr defTabSz="228600"/>
            <a:r>
              <a:rPr lang="en-US" sz="2000" dirty="0" err="1">
                <a:latin typeface="+mj-lt"/>
                <a:cs typeface="Courier New" panose="02070309020205020404" pitchFamily="49" charset="0"/>
              </a:rPr>
              <a:t>names.forEach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 -&gt;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(str));</a:t>
            </a:r>
          </a:p>
        </p:txBody>
      </p:sp>
    </p:spTree>
    <p:extLst>
      <p:ext uri="{BB962C8B-B14F-4D97-AF65-F5344CB8AC3E}">
        <p14:creationId xmlns:p14="http://schemas.microsoft.com/office/powerpoint/2010/main" val="302831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 anchor="ctr">
            <a:normAutofit/>
          </a:bodyPr>
          <a:lstStyle/>
          <a:p>
            <a:r>
              <a:rPr lang="en-US" dirty="0"/>
              <a:t>Lambda expressions in Java are only* usable with functional interfaces.</a:t>
            </a:r>
          </a:p>
          <a:p>
            <a:endParaRPr lang="en-US" dirty="0"/>
          </a:p>
          <a:p>
            <a:r>
              <a:rPr lang="en-US" dirty="0"/>
              <a:t>Lambda expressions allow you to instantiate interface objects by providing an implementation for a functional interface during object creation.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F7B15-2A1D-41A7-8198-DDBC068EFF0B}"/>
              </a:ext>
            </a:extLst>
          </p:cNvPr>
          <p:cNvSpPr/>
          <p:nvPr/>
        </p:nvSpPr>
        <p:spPr>
          <a:xfrm>
            <a:off x="1543878" y="1628520"/>
            <a:ext cx="6056244" cy="1224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2286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printHelloWorld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09EFC-A750-4E28-8E3A-5778FDBD56DD}"/>
              </a:ext>
            </a:extLst>
          </p:cNvPr>
          <p:cNvSpPr/>
          <p:nvPr/>
        </p:nvSpPr>
        <p:spPr>
          <a:xfrm>
            <a:off x="380010" y="3140765"/>
            <a:ext cx="8604418" cy="32229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Simulator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HelloWorldInterface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-&gt; {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.printHelloWorld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0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CBC7-9B34-4C16-9C41-05516CAC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A948-346B-454B-ABEA-5F518BEB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Stream API allows you to easily convert collections of objects to streams to allow the contents to be processed as such. </a:t>
            </a:r>
          </a:p>
          <a:p>
            <a:r>
              <a:rPr lang="en-US" i="1" dirty="0" err="1"/>
              <a:t>referenceToCollection.stream</a:t>
            </a:r>
            <a:r>
              <a:rPr lang="en-US" i="1" dirty="0"/>
              <a:t>()</a:t>
            </a:r>
            <a:br>
              <a:rPr lang="en-US" i="1" dirty="0"/>
            </a:br>
            <a:r>
              <a:rPr lang="en-US" i="1" dirty="0"/>
              <a:t>    .</a:t>
            </a:r>
            <a:r>
              <a:rPr lang="en-US" i="1" dirty="0" err="1"/>
              <a:t>methodsToProcessCollection</a:t>
            </a:r>
            <a:r>
              <a:rPr lang="en-US" i="1" dirty="0"/>
              <a:t>()</a:t>
            </a:r>
            <a:br>
              <a:rPr lang="en-US" i="1" dirty="0"/>
            </a:br>
            <a:r>
              <a:rPr lang="en-US" i="1" dirty="0"/>
              <a:t>    .</a:t>
            </a:r>
            <a:r>
              <a:rPr lang="en-US" i="1" dirty="0" err="1"/>
              <a:t>methodsToPrepareResult</a:t>
            </a:r>
            <a:r>
              <a:rPr lang="en-US" i="1" dirty="0"/>
              <a:t>();</a:t>
            </a:r>
          </a:p>
          <a:p>
            <a:r>
              <a:rPr lang="en-US" i="1" dirty="0"/>
              <a:t>map(), filter(), sorted()</a:t>
            </a:r>
          </a:p>
          <a:p>
            <a:r>
              <a:rPr lang="en-US" i="1" dirty="0"/>
              <a:t>reduce(), collect(), </a:t>
            </a:r>
            <a:r>
              <a:rPr lang="en-US" i="1" dirty="0" err="1"/>
              <a:t>forEach</a:t>
            </a:r>
            <a:r>
              <a:rPr lang="en-US" i="1" dirty="0"/>
              <a:t>()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A10C4-406D-4489-B237-D913B8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0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20FD-36E9-44A9-BACD-302BB851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9308-B89C-471B-BFE6-CA57ABFA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D78CE-C97A-4456-83C9-42C0A3A5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BD423-9ADE-421C-A612-105B76C5A426}"/>
              </a:ext>
            </a:extLst>
          </p:cNvPr>
          <p:cNvSpPr/>
          <p:nvPr/>
        </p:nvSpPr>
        <p:spPr>
          <a:xfrm>
            <a:off x="380010" y="1481447"/>
            <a:ext cx="8604418" cy="48822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Arrays;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java.util.stream.Collectors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Simulator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228600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List&lt;String&gt; list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(“a”, “b”); 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List&lt;String&gt; uppercase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2286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.map(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.toUpperCase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defTabSz="22860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.collect(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Reflections API enables Java code to discover information about the fields, methods and constructors of classes which have been loaded into memory.</a:t>
            </a:r>
          </a:p>
          <a:p>
            <a:r>
              <a:rPr lang="en-US" dirty="0"/>
              <a:t>The API will ‘reflect’ meta data about the fields, methods and constructors to unveil their underlying information within security restrictions.</a:t>
            </a:r>
          </a:p>
          <a:p>
            <a:r>
              <a:rPr lang="en-US" dirty="0"/>
              <a:t>It is called ‘reflection’ because you are reflecting/introspecting into the code.</a:t>
            </a:r>
          </a:p>
          <a:p>
            <a:r>
              <a:rPr lang="en-US" dirty="0"/>
              <a:t>This </a:t>
            </a:r>
            <a:r>
              <a:rPr lang="en-US" dirty="0" err="1"/>
              <a:t>api</a:t>
            </a:r>
            <a:r>
              <a:rPr lang="en-US" dirty="0"/>
              <a:t> also allows for the manipulation/modification of the code during runtime.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5033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1224</TotalTime>
  <Words>1418</Words>
  <Application>Microsoft Office PowerPoint</Application>
  <PresentationFormat>On-screen Show (4:3)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Revature</vt:lpstr>
      <vt:lpstr>Advanced Java</vt:lpstr>
      <vt:lpstr>Functional Interfaces</vt:lpstr>
      <vt:lpstr>Lambdas</vt:lpstr>
      <vt:lpstr>Lambdas</vt:lpstr>
      <vt:lpstr>Lambdas</vt:lpstr>
      <vt:lpstr>Lambdas</vt:lpstr>
      <vt:lpstr>Stream API</vt:lpstr>
      <vt:lpstr>Stream Examples</vt:lpstr>
      <vt:lpstr>Reflections API</vt:lpstr>
      <vt:lpstr>Reflections API</vt:lpstr>
      <vt:lpstr>Class Features</vt:lpstr>
      <vt:lpstr>Constructor Features</vt:lpstr>
      <vt:lpstr>Method Features</vt:lpstr>
      <vt:lpstr>Field Features</vt:lpstr>
      <vt:lpstr>Modifier Features</vt:lpstr>
      <vt:lpstr>Parameter Features</vt:lpstr>
      <vt:lpstr>Using the Reflections 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Bryn Portella</cp:lastModifiedBy>
  <cp:revision>5</cp:revision>
  <dcterms:created xsi:type="dcterms:W3CDTF">2021-05-11T18:50:44Z</dcterms:created>
  <dcterms:modified xsi:type="dcterms:W3CDTF">2021-05-14T14:18:07Z</dcterms:modified>
</cp:coreProperties>
</file>