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3" r:id="rId2"/>
    <p:sldId id="270" r:id="rId3"/>
    <p:sldId id="302" r:id="rId4"/>
    <p:sldId id="285" r:id="rId5"/>
    <p:sldId id="838" r:id="rId6"/>
    <p:sldId id="275" r:id="rId7"/>
    <p:sldId id="840" r:id="rId8"/>
    <p:sldId id="839" r:id="rId9"/>
    <p:sldId id="358" r:id="rId10"/>
    <p:sldId id="288" r:id="rId11"/>
    <p:sldId id="827" r:id="rId12"/>
    <p:sldId id="289" r:id="rId13"/>
    <p:sldId id="290" r:id="rId14"/>
    <p:sldId id="359" r:id="rId15"/>
    <p:sldId id="826" r:id="rId16"/>
    <p:sldId id="357" r:id="rId17"/>
    <p:sldId id="360" r:id="rId18"/>
    <p:sldId id="843" r:id="rId19"/>
    <p:sldId id="844" r:id="rId20"/>
    <p:sldId id="833" r:id="rId21"/>
    <p:sldId id="828" r:id="rId22"/>
    <p:sldId id="834" r:id="rId23"/>
    <p:sldId id="829" r:id="rId24"/>
    <p:sldId id="845" r:id="rId25"/>
    <p:sldId id="830" r:id="rId26"/>
    <p:sldId id="846" r:id="rId27"/>
    <p:sldId id="831" r:id="rId28"/>
    <p:sldId id="847" r:id="rId29"/>
    <p:sldId id="832" r:id="rId30"/>
    <p:sldId id="841" r:id="rId31"/>
    <p:sldId id="842" r:id="rId3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678" y="5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57405-2F07-4BD0-AEE8-861D73BDB27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6EFDD-D4E9-47CC-98C8-1D5D21B9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E21E2-845F-4E3D-AC47-F68CA142ED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93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1E21E2-845F-4E3D-AC47-F68CA142ED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587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E21E2-845F-4E3D-AC47-F68CA142ED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E21E2-845F-4E3D-AC47-F68CA142ED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6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E21E2-845F-4E3D-AC47-F68CA142ED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E21E2-845F-4E3D-AC47-F68CA142ED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2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E21E2-845F-4E3D-AC47-F68CA142ED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E21E2-845F-4E3D-AC47-F68CA142ED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E21E2-845F-4E3D-AC47-F68CA142ED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35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1E21E2-845F-4E3D-AC47-F68CA142ED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59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1E21E2-845F-4E3D-AC47-F68CA142ED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35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DB2D2C-8CEC-4D4D-9071-141A56080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B1BFE5-AAD0-42F3-9989-10BC380B4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1A10DB-74DE-4A20-85FF-8E6F9CF4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/>
          <a:lstStyle/>
          <a:p>
            <a:fld id="{2D2AF00D-CA02-4CC1-B2F2-182BA94CB277}" type="datetimeFigureOut">
              <a:rPr lang="it-IT" smtClean="0"/>
              <a:t>24/11/2018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3CDCF7-44DB-46DB-9229-5B07760D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7BD7D9-3CB4-4C1F-8FC6-39CBA434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/>
          <a:lstStyle/>
          <a:p>
            <a:fld id="{21F20B5A-9A88-41AA-A0C8-0BFC911388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77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14" y="243007"/>
            <a:ext cx="11012729" cy="1088500"/>
          </a:xfrm>
        </p:spPr>
        <p:txBody>
          <a:bodyPr/>
          <a:lstStyle>
            <a:lvl1pPr>
              <a:defRPr b="0" i="0" cap="none" baseline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09670" y="1466451"/>
            <a:ext cx="11010674" cy="4113089"/>
          </a:xfrm>
        </p:spPr>
        <p:txBody>
          <a:bodyPr/>
          <a:lstStyle>
            <a:lvl1pPr marL="0" indent="0">
              <a:buFontTx/>
              <a:buNone/>
              <a:defRPr b="0" i="0" cap="none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32008" indent="0">
              <a:buFontTx/>
              <a:buNone/>
              <a:defRPr b="0" i="0" cap="none" baseline="0">
                <a:latin typeface="Calibri Light" charset="0"/>
                <a:ea typeface="Calibri Light" charset="0"/>
                <a:cs typeface="Calibri Light" charset="0"/>
              </a:defRPr>
            </a:lvl2pPr>
            <a:lvl3pPr marL="864017" indent="0">
              <a:buFontTx/>
              <a:buNone/>
              <a:defRPr b="0" i="0" cap="none" baseline="0">
                <a:latin typeface="Calibri Light" charset="0"/>
                <a:ea typeface="Calibri Light" charset="0"/>
                <a:cs typeface="Calibri Light" charset="0"/>
              </a:defRPr>
            </a:lvl3pPr>
            <a:lvl4pPr marL="1296025" indent="0">
              <a:buFontTx/>
              <a:buNone/>
              <a:defRPr b="0" i="0" cap="none" baseline="0">
                <a:latin typeface="Calibri Light" charset="0"/>
                <a:ea typeface="Calibri Light" charset="0"/>
                <a:cs typeface="Calibri Light" charset="0"/>
              </a:defRPr>
            </a:lvl4pPr>
            <a:lvl5pPr marL="1728033" indent="0">
              <a:buFontTx/>
              <a:buNone/>
              <a:defRPr b="0" i="0" cap="none" baseline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81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 rot="10135">
            <a:off x="1306818" y="1542701"/>
            <a:ext cx="9000400" cy="2756015"/>
          </a:xfrm>
        </p:spPr>
        <p:txBody>
          <a:bodyPr anchor="ctr">
            <a:normAutofit/>
          </a:bodyPr>
          <a:lstStyle>
            <a:lvl1pPr algn="ctr">
              <a:defRPr sz="4536" b="0" i="0" cap="none" baseline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 rot="10135">
            <a:off x="1711747" y="4305830"/>
            <a:ext cx="8190542" cy="356956"/>
          </a:xfrm>
        </p:spPr>
        <p:txBody>
          <a:bodyPr anchor="t">
            <a:noAutofit/>
          </a:bodyPr>
          <a:lstStyle>
            <a:lvl1pPr marL="0" indent="0" algn="r">
              <a:buNone/>
              <a:defRPr sz="2268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 rot="10135">
            <a:off x="890642" y="1349743"/>
            <a:ext cx="576024" cy="55255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86402" tIns="43201" rIns="86402" bIns="4320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endParaRPr lang="en-US" sz="18804" dirty="0">
              <a:solidFill>
                <a:srgbClr val="0270C0"/>
              </a:solidFill>
              <a:effectLst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 rot="10135">
            <a:off x="9785369" y="5079730"/>
            <a:ext cx="576024" cy="55255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86402" tIns="43201" rIns="86402" bIns="4320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endParaRPr lang="en-US" sz="18804" dirty="0">
              <a:solidFill>
                <a:srgbClr val="02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51324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585448">
            <a:off x="1142121" y="3765184"/>
            <a:ext cx="9217890" cy="520014"/>
          </a:xfrm>
        </p:spPr>
        <p:txBody>
          <a:bodyPr anchor="t">
            <a:noAutofit/>
          </a:bodyPr>
          <a:lstStyle>
            <a:lvl1pPr marL="0" indent="0" algn="r">
              <a:buNone/>
              <a:defRPr sz="2646" b="0" i="0" cap="none" baseline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 rot="21592486">
            <a:off x="3861237" y="2419634"/>
            <a:ext cx="6559661" cy="1371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32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DEMO</a:t>
            </a:r>
            <a:endParaRPr lang="en-US" sz="3402" b="0" i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9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14" imgW="2279520" imgH="1310400" progId="Photoshop.Image.18">
                  <p:embed/>
                </p:oleObj>
              </mc:Choice>
              <mc:Fallback>
                <p:oleObj name="Image" r:id="rId14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inthuffman/PA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aghettidba/Workload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paghettidba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spaghettidb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Benchmarking in the Cloud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Gianluca Sartori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3B046A-BD80-4048-8BFB-16DA940B37CD}"/>
              </a:ext>
            </a:extLst>
          </p:cNvPr>
          <p:cNvSpPr txBox="1">
            <a:spLocks/>
          </p:cNvSpPr>
          <p:nvPr/>
        </p:nvSpPr>
        <p:spPr>
          <a:xfrm>
            <a:off x="751936" y="1494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Capture Tools - SQLServer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59F0BC-9EA1-454A-BA55-FF5CB96D0A35}"/>
              </a:ext>
            </a:extLst>
          </p:cNvPr>
          <p:cNvSpPr txBox="1">
            <a:spLocks/>
          </p:cNvSpPr>
          <p:nvPr/>
        </p:nvSpPr>
        <p:spPr>
          <a:xfrm>
            <a:off x="751936" y="1609965"/>
            <a:ext cx="10515600" cy="433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Profiler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Non-negligible performance impact on the server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Extended Events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 performance overhead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files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 compatible with all versions of SQL Server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Trace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«Old school»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Compatible with all versions and many analysis/replay tools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3E0158-6B0A-425F-9AAC-728C5F3F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404" y="2547418"/>
            <a:ext cx="5199332" cy="40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0BB742-84F2-4353-BB6A-774145CA4C13}"/>
              </a:ext>
            </a:extLst>
          </p:cNvPr>
          <p:cNvSpPr txBox="1">
            <a:spLocks/>
          </p:cNvSpPr>
          <p:nvPr/>
        </p:nvSpPr>
        <p:spPr>
          <a:xfrm>
            <a:off x="75193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Capture Tools - Windows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2557E6-896A-4773-A4A0-54C84DCDF1D8}"/>
              </a:ext>
            </a:extLst>
          </p:cNvPr>
          <p:cNvSpPr txBox="1">
            <a:spLocks/>
          </p:cNvSpPr>
          <p:nvPr/>
        </p:nvSpPr>
        <p:spPr>
          <a:xfrm>
            <a:off x="751936" y="1825625"/>
            <a:ext cx="10515600" cy="433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Counters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indows general counters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Server specific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PAL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list of important counters for MS applications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https://github.com/clinthuffman/PAL</a:t>
            </a: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87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AC94641-8D1D-47A7-B4F3-C0C94FC9A1BA}"/>
              </a:ext>
            </a:extLst>
          </p:cNvPr>
          <p:cNvSpPr txBox="1">
            <a:spLocks/>
          </p:cNvSpPr>
          <p:nvPr/>
        </p:nvSpPr>
        <p:spPr>
          <a:xfrm>
            <a:off x="73468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Analysis Tools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3E31D2-94D8-4D2B-93BD-C9CB30633508}"/>
              </a:ext>
            </a:extLst>
          </p:cNvPr>
          <p:cNvSpPr txBox="1">
            <a:spLocks/>
          </p:cNvSpPr>
          <p:nvPr/>
        </p:nvSpPr>
        <p:spPr>
          <a:xfrm>
            <a:off x="73468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RML Utilities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ReadTrace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SQLNexus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RML Utilities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ClearTrace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analyze trace files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PAL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counters analysis with thresholds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DE9012-02C9-4195-82CA-303CA3CD3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47417" y="644240"/>
            <a:ext cx="5536095" cy="59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8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C9FD8C9-45C1-4810-8CC5-2223EE3001D3}"/>
              </a:ext>
            </a:extLst>
          </p:cNvPr>
          <p:cNvSpPr txBox="1">
            <a:spLocks/>
          </p:cNvSpPr>
          <p:nvPr/>
        </p:nvSpPr>
        <p:spPr>
          <a:xfrm>
            <a:off x="726056" y="4107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Replay Tools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4A068-FA51-44A2-A220-0DC96BE7D7A3}"/>
              </a:ext>
            </a:extLst>
          </p:cNvPr>
          <p:cNvSpPr txBox="1">
            <a:spLocks/>
          </p:cNvSpPr>
          <p:nvPr/>
        </p:nvSpPr>
        <p:spPr>
          <a:xfrm>
            <a:off x="726056" y="187125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Profiler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set breakpoints for debugging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RML Utilities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Ostress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Stress / Replay mode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Distributed Replay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Introduced in SQL Server 2012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replay a workload from multiple clients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Supports synchronization mode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30448-ED49-4311-A020-CD636F96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317" y="1298962"/>
            <a:ext cx="435133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2F23B8-8A23-47D1-9DAA-45E3D86A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Benchmarking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5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https://3.bp.blogspot.com/-jlLZWhopFxk/WJQat_JwTnI/AAAAAAAAEqI/fni1vyVpbL4NNFMkaky1qTNMQyPIVZJTACLcB/s640/SaaS%2B02.png">
            <a:extLst>
              <a:ext uri="{FF2B5EF4-FFF2-40B4-BE49-F238E27FC236}">
                <a16:creationId xmlns:a16="http://schemas.microsoft.com/office/drawing/2014/main" id="{A5A2AE61-7BED-4355-855A-B835AFB2C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9609" y="1296172"/>
            <a:ext cx="8851037" cy="47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B60F83F-796F-4943-8B4D-B62528D99AEA}"/>
              </a:ext>
            </a:extLst>
          </p:cNvPr>
          <p:cNvSpPr txBox="1"/>
          <p:nvPr/>
        </p:nvSpPr>
        <p:spPr>
          <a:xfrm rot="18653767">
            <a:off x="-347130" y="1678905"/>
            <a:ext cx="250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prstClr val="black"/>
                </a:solidFill>
                <a:latin typeface="Christopherhand" panose="02000000000000000000" pitchFamily="2" charset="0"/>
              </a:rPr>
              <a:t>ON-PREMISES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CD8D10-2DD9-49E3-ACAD-FA50BC318466}"/>
              </a:ext>
            </a:extLst>
          </p:cNvPr>
          <p:cNvCxnSpPr/>
          <p:nvPr/>
        </p:nvCxnSpPr>
        <p:spPr>
          <a:xfrm>
            <a:off x="1205887" y="1908964"/>
            <a:ext cx="442913" cy="37119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1D8E4C-18EC-4012-9477-1850869C38A6}"/>
              </a:ext>
            </a:extLst>
          </p:cNvPr>
          <p:cNvSpPr txBox="1"/>
          <p:nvPr/>
        </p:nvSpPr>
        <p:spPr>
          <a:xfrm rot="348631">
            <a:off x="4637373" y="437181"/>
            <a:ext cx="150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prstClr val="black"/>
                </a:solidFill>
                <a:latin typeface="Christopherhand" panose="02000000000000000000" pitchFamily="2" charset="0"/>
              </a:rPr>
              <a:t>IAAS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2E46FF-B802-4023-89B3-56EAA3630FB0}"/>
              </a:ext>
            </a:extLst>
          </p:cNvPr>
          <p:cNvCxnSpPr>
            <a:cxnSpLocks/>
          </p:cNvCxnSpPr>
          <p:nvPr/>
        </p:nvCxnSpPr>
        <p:spPr>
          <a:xfrm flipH="1">
            <a:off x="4855931" y="960342"/>
            <a:ext cx="414809" cy="47092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5DC487E-2708-4A34-A463-7487267274EA}"/>
              </a:ext>
            </a:extLst>
          </p:cNvPr>
          <p:cNvSpPr txBox="1"/>
          <p:nvPr/>
        </p:nvSpPr>
        <p:spPr>
          <a:xfrm>
            <a:off x="6087833" y="296975"/>
            <a:ext cx="150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prstClr val="black"/>
                </a:solidFill>
                <a:latin typeface="Christopherhand" panose="02000000000000000000" pitchFamily="2" charset="0"/>
              </a:rPr>
              <a:t>PAAS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637370-9FEC-40E8-9220-8B1F4AFA2FCC}"/>
              </a:ext>
            </a:extLst>
          </p:cNvPr>
          <p:cNvCxnSpPr>
            <a:cxnSpLocks/>
          </p:cNvCxnSpPr>
          <p:nvPr/>
        </p:nvCxnSpPr>
        <p:spPr>
          <a:xfrm>
            <a:off x="6819577" y="839571"/>
            <a:ext cx="49426" cy="51594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9940D3-7C8A-443A-891D-0CC339819B63}"/>
              </a:ext>
            </a:extLst>
          </p:cNvPr>
          <p:cNvSpPr txBox="1"/>
          <p:nvPr/>
        </p:nvSpPr>
        <p:spPr>
          <a:xfrm rot="1786374">
            <a:off x="9469209" y="397528"/>
            <a:ext cx="150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prstClr val="black"/>
                </a:solidFill>
                <a:latin typeface="Christopherhand" panose="02000000000000000000" pitchFamily="2" charset="0"/>
              </a:rPr>
              <a:t>SAAS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5F5EE9-392C-4BC2-B12D-9A05E8619682}"/>
              </a:ext>
            </a:extLst>
          </p:cNvPr>
          <p:cNvCxnSpPr>
            <a:cxnSpLocks/>
          </p:cNvCxnSpPr>
          <p:nvPr/>
        </p:nvCxnSpPr>
        <p:spPr>
          <a:xfrm flipH="1">
            <a:off x="9578851" y="851048"/>
            <a:ext cx="437741" cy="65869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Titolo 2">
            <a:extLst>
              <a:ext uri="{FF2B5EF4-FFF2-40B4-BE49-F238E27FC236}">
                <a16:creationId xmlns:a16="http://schemas.microsoft.com/office/drawing/2014/main" id="{C00C3A14-4D0C-4877-8D4B-2242A77DDEBD}"/>
              </a:ext>
            </a:extLst>
          </p:cNvPr>
          <p:cNvSpPr txBox="1">
            <a:spLocks/>
          </p:cNvSpPr>
          <p:nvPr/>
        </p:nvSpPr>
        <p:spPr>
          <a:xfrm>
            <a:off x="740391" y="3909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Cloud Paradigms</a:t>
            </a:r>
          </a:p>
        </p:txBody>
      </p:sp>
    </p:spTree>
    <p:extLst>
      <p:ext uri="{BB962C8B-B14F-4D97-AF65-F5344CB8AC3E}">
        <p14:creationId xmlns:p14="http://schemas.microsoft.com/office/powerpoint/2010/main" val="227569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B843A9-B2A6-4A95-8572-A55943A7303A}"/>
              </a:ext>
            </a:extLst>
          </p:cNvPr>
          <p:cNvSpPr txBox="1">
            <a:spLocks/>
          </p:cNvSpPr>
          <p:nvPr/>
        </p:nvSpPr>
        <p:spPr>
          <a:xfrm>
            <a:off x="7620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Cloud Benchmarking Scenarios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204B73-2095-419F-921F-9A3624E53671}"/>
              </a:ext>
            </a:extLst>
          </p:cNvPr>
          <p:cNvSpPr txBox="1">
            <a:spLocks/>
          </p:cNvSpPr>
          <p:nvPr/>
        </p:nvSpPr>
        <p:spPr>
          <a:xfrm>
            <a:off x="7620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IAAS: Azure VM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as on-premises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PAAS: Managed Instance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Traces not supported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Supports Extended Events:</a:t>
            </a:r>
          </a:p>
          <a:p>
            <a:pPr marL="685800" marR="0" lvl="1" indent="-2286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blob storage file target</a:t>
            </a:r>
          </a:p>
          <a:p>
            <a:pPr marL="685800" marR="0" lvl="1" indent="-2286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streaming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Perfmon not supported 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34DDA9D-B171-4913-B86A-5D0309A166AA}"/>
              </a:ext>
            </a:extLst>
          </p:cNvPr>
          <p:cNvSpPr txBox="1">
            <a:spLocks/>
          </p:cNvSpPr>
          <p:nvPr/>
        </p:nvSpPr>
        <p:spPr>
          <a:xfrm>
            <a:off x="6096000" y="3117669"/>
            <a:ext cx="5181600" cy="3094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PAAS: SQL Database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Traces not supported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Supports Extended Events:</a:t>
            </a:r>
          </a:p>
          <a:p>
            <a:pPr marL="685800" marR="0" lvl="1" indent="-2286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blob storage file target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Perfmon not supported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4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B3F1E2-1B9E-4EC2-B715-B407F3EA49B6}"/>
              </a:ext>
            </a:extLst>
          </p:cNvPr>
          <p:cNvSpPr txBox="1">
            <a:spLocks/>
          </p:cNvSpPr>
          <p:nvPr/>
        </p:nvSpPr>
        <p:spPr>
          <a:xfrm>
            <a:off x="76056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Introducing WorkloadTools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0DDA74-FB1C-4A4A-BAB1-9DC23ED83C64}"/>
              </a:ext>
            </a:extLst>
          </p:cNvPr>
          <p:cNvSpPr txBox="1">
            <a:spLocks/>
          </p:cNvSpPr>
          <p:nvPr/>
        </p:nvSpPr>
        <p:spPr>
          <a:xfrm>
            <a:off x="76056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 of Open Source tools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https://github.com/spaghettidba/WorkloadTools</a:t>
            </a: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Takes care of all aspects of benchmarking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Workload capture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Workload analysis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Workload replay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Works against Azure SQL Database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E9382-E13C-4B46-BE9D-E977400D9EAE}"/>
              </a:ext>
            </a:extLst>
          </p:cNvPr>
          <p:cNvSpPr txBox="1"/>
          <p:nvPr/>
        </p:nvSpPr>
        <p:spPr>
          <a:xfrm rot="20293124">
            <a:off x="7542363" y="2812869"/>
            <a:ext cx="29609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203864"/>
                </a:solidFill>
                <a:latin typeface="Christopherhand" panose="02000000000000000000" pitchFamily="2" charset="0"/>
              </a:rPr>
              <a:t>UNIQUE FEATURE!!!!</a:t>
            </a:r>
            <a:endParaRPr lang="en-US" sz="4400" dirty="0">
              <a:solidFill>
                <a:srgbClr val="203864"/>
              </a:solidFill>
              <a:latin typeface="Christopherhand" panose="02000000000000000000" pitchFamily="2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8732E48-E5B8-4C48-9E9B-4E8455DF7675}"/>
              </a:ext>
            </a:extLst>
          </p:cNvPr>
          <p:cNvSpPr/>
          <p:nvPr/>
        </p:nvSpPr>
        <p:spPr>
          <a:xfrm rot="3479457">
            <a:off x="6833551" y="3884359"/>
            <a:ext cx="253802" cy="1745538"/>
          </a:xfrm>
          <a:prstGeom prst="downArrow">
            <a:avLst>
              <a:gd name="adj1" fmla="val 50000"/>
              <a:gd name="adj2" fmla="val 87586"/>
            </a:avLst>
          </a:prstGeom>
          <a:solidFill>
            <a:srgbClr val="20386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4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12193CC-4813-4B08-A7DB-3E11AA89BE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WorkloadTools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2A9098-57D1-4F8F-9893-407A8CA8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Listener types</a:t>
            </a:r>
            <a:endParaRPr kumimoji="0" lang="it-IT" sz="2800" b="0" i="0" u="none" strike="noStrike" kern="1200" cap="none" spc="0" normalizeH="0" baseline="0" noProof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SqlTrace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Extended Events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(saved workload)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Consumer types</a:t>
            </a:r>
            <a:endParaRPr kumimoji="0" lang="it-IT" sz="2800" b="0" i="0" u="none" strike="noStrike" kern="1200" cap="none" spc="0" normalizeH="0" baseline="0" noProof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(save workload)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Replay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49B8748-46F1-48BA-A329-C3978F4FFC39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configure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Accepts .json configuration files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Scriptable via PowerShell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visualize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lvl="1" indent="0" defTabSz="457200">
              <a:buNone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PowerBI for </a:t>
            </a:r>
            <a:r>
              <a:rPr lang="it-IT" dirty="0">
                <a:solidFill>
                  <a:srgbClr val="767171"/>
                </a:solidFill>
                <a:latin typeface="Calibri" panose="020F0502020204030204"/>
              </a:rPr>
              <a:t>data analysis</a:t>
            </a:r>
            <a:br>
              <a:rPr lang="it-IT" dirty="0">
                <a:solidFill>
                  <a:srgbClr val="767171"/>
                </a:solidFill>
                <a:latin typeface="Calibri" panose="020F0502020204030204"/>
              </a:rPr>
            </a:br>
            <a:r>
              <a:rPr lang="it-IT" dirty="0">
                <a:solidFill>
                  <a:srgbClr val="767171"/>
                </a:solidFill>
                <a:latin typeface="Calibri" panose="020F0502020204030204"/>
              </a:rPr>
              <a:t>WorkloadViewer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Workload Analysis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Workload Comparison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2B348C-3E7E-4AE4-A89C-1EE3A9C1C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918" y="4210332"/>
            <a:ext cx="666682" cy="6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9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2F23B8-8A23-47D1-9DAA-45E3D86A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Benchmarking with WorkloadTools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1870267-92F8-49ED-B25C-638DBFF4C46D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Gianluca Sartori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40CC94A-05F1-4ECC-9A0F-94EDE3679382}"/>
              </a:ext>
            </a:extLst>
          </p:cNvPr>
          <p:cNvSpPr txBox="1">
            <a:spLocks/>
          </p:cNvSpPr>
          <p:nvPr/>
        </p:nvSpPr>
        <p:spPr>
          <a:xfrm>
            <a:off x="360125" y="1439813"/>
            <a:ext cx="10800000" cy="429710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Independent SQL Server consultant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268" b="0" i="0" u="none" strike="noStrike" kern="1200" cap="none" spc="0" normalizeH="0" baseline="0" noProof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 Server MVP, MCTS, MCITP, MCT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268" b="0" i="0" u="none" strike="noStrike" kern="1200" cap="none" spc="0" normalizeH="0" baseline="0" noProof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Works with SQL Server since version 7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268" b="0" i="0" u="none" strike="noStrike" kern="1200" cap="none" spc="0" normalizeH="0" baseline="0" noProof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DBA @ Scuderia Ferrari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268" b="0" i="0" u="none" strike="noStrike" kern="1200" cap="none" spc="0" normalizeH="0" baseline="0" noProof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Blog: 	</a:t>
            </a: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spaghettidba.com</a:t>
            </a:r>
            <a:endParaRPr kumimoji="0" lang="en-US" sz="2268" b="0" i="0" u="none" strike="noStrike" kern="1200" cap="none" spc="0" normalizeH="0" baseline="0" noProof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Twitter: 	</a:t>
            </a: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@spaghettidba</a:t>
            </a:r>
            <a:endParaRPr kumimoji="0" lang="en-US" sz="2268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0" name="Immagine 9" descr="logo_VECT2">
            <a:extLst>
              <a:ext uri="{FF2B5EF4-FFF2-40B4-BE49-F238E27FC236}">
                <a16:creationId xmlns:a16="http://schemas.microsoft.com/office/drawing/2014/main" id="{59C6D14B-6363-4CE9-92F3-C6FE2B81414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59" y="1635318"/>
            <a:ext cx="2779767" cy="54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magine 2">
            <a:extLst>
              <a:ext uri="{FF2B5EF4-FFF2-40B4-BE49-F238E27FC236}">
                <a16:creationId xmlns:a16="http://schemas.microsoft.com/office/drawing/2014/main" id="{435A2FC4-D62C-40FB-A332-AB4613297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69" y="3707811"/>
            <a:ext cx="1226959" cy="8391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517AB6-B993-4CAA-AADA-EAEF5F486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65" y="4706804"/>
            <a:ext cx="889364" cy="9014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05AD65-064D-40A1-BFE8-0EAD9BB25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2129" y="2472770"/>
            <a:ext cx="1770945" cy="7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31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FB62AB-2BAC-415F-B839-B9826BA95FF1}"/>
              </a:ext>
            </a:extLst>
          </p:cNvPr>
          <p:cNvSpPr txBox="1">
            <a:spLocks/>
          </p:cNvSpPr>
          <p:nvPr/>
        </p:nvSpPr>
        <p:spPr>
          <a:xfrm>
            <a:off x="76056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PROBLEM #1: Analyzing a Workload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121D5D-0230-436A-BAE9-EF28E1D31651}"/>
              </a:ext>
            </a:extLst>
          </p:cNvPr>
          <p:cNvSpPr txBox="1">
            <a:spLocks/>
          </p:cNvSpPr>
          <p:nvPr/>
        </p:nvSpPr>
        <p:spPr>
          <a:xfrm>
            <a:off x="76056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to capture?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SqlTrace? 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Extended Events? 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Events? 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Templates?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analyze the workload?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Reports? 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Queries?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66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76C2-DEA9-476F-A03A-2AB8833B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A2747B5-4B32-4938-8AD4-FF061D9166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65550"/>
            <a:ext cx="9218613" cy="51911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Capture Workload and Analyze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8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DFA658-64D4-44D5-A523-FFC34ACEF0BC}"/>
              </a:ext>
            </a:extLst>
          </p:cNvPr>
          <p:cNvSpPr txBox="1">
            <a:spLocks/>
          </p:cNvSpPr>
          <p:nvPr/>
        </p:nvSpPr>
        <p:spPr>
          <a:xfrm>
            <a:off x="7260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it-IT" sz="4000" dirty="0">
                <a:solidFill>
                  <a:schemeClr val="accent3">
                    <a:lumMod val="75000"/>
                  </a:schemeClr>
                </a:solidFill>
              </a:rPr>
              <a:t>PROBLEM #2: Capturing a workload for replay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57F15F-10E2-4202-B0C3-CBE64ED48D34}"/>
              </a:ext>
            </a:extLst>
          </p:cNvPr>
          <p:cNvSpPr txBox="1">
            <a:spLocks/>
          </p:cNvSpPr>
          <p:nvPr/>
        </p:nvSpPr>
        <p:spPr>
          <a:xfrm>
            <a:off x="72605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type of format to use?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capture format (SqlTrace, Extended Events)?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Standard format?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593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389DBE-3A70-47F2-ABC0-8AB84048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A2747B5-4B32-4938-8AD4-FF061D9166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 rot="21585448">
            <a:off x="0" y="3765550"/>
            <a:ext cx="9218613" cy="51911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Capture Workload to a Workload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AE1E04-53AA-4CF5-8B09-37EF4D7A8149}"/>
              </a:ext>
            </a:extLst>
          </p:cNvPr>
          <p:cNvSpPr txBox="1">
            <a:spLocks/>
          </p:cNvSpPr>
          <p:nvPr/>
        </p:nvSpPr>
        <p:spPr>
          <a:xfrm>
            <a:off x="743309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PROBLEM #3: Replaying a Workload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577C8-7E9D-40B6-BCC7-7D4617B878FA}"/>
              </a:ext>
            </a:extLst>
          </p:cNvPr>
          <p:cNvSpPr txBox="1">
            <a:spLocks/>
          </p:cNvSpPr>
          <p:nvPr/>
        </p:nvSpPr>
        <p:spPr>
          <a:xfrm>
            <a:off x="74330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execute the replay?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Should I consume the query results?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Might be a non-negligible part of the query duration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about network latency?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Choose the appropriate location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when a query fails?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 I measure the replay?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Tools for this?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244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3851-6302-4EA7-9FA8-D1A74AF7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A2747B5-4B32-4938-8AD4-FF061D9166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65550"/>
            <a:ext cx="9218613" cy="51911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Replay a Workload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70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823BD5D-941C-450B-8525-B55D91EA1424}"/>
              </a:ext>
            </a:extLst>
          </p:cNvPr>
          <p:cNvSpPr txBox="1">
            <a:spLocks/>
          </p:cNvSpPr>
          <p:nvPr/>
        </p:nvSpPr>
        <p:spPr>
          <a:xfrm>
            <a:off x="75193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PROBLEM #4: Comparing benchmarks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C8B3CB-9661-4BA1-99D1-82ACE5CAA128}"/>
              </a:ext>
            </a:extLst>
          </p:cNvPr>
          <p:cNvSpPr txBox="1">
            <a:spLocks/>
          </p:cNvSpPr>
          <p:nvPr/>
        </p:nvSpPr>
        <p:spPr>
          <a:xfrm>
            <a:off x="75193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 I make sense out of the data I capture?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visualization tools?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733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83B9-B3FA-42FF-B0E3-840E57E5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A2747B5-4B32-4938-8AD4-FF061D9166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65550"/>
            <a:ext cx="9218613" cy="51911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Compare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53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4B2325-BC16-401A-BEC3-2F87769CE44E}"/>
              </a:ext>
            </a:extLst>
          </p:cNvPr>
          <p:cNvSpPr txBox="1">
            <a:spLocks/>
          </p:cNvSpPr>
          <p:nvPr/>
        </p:nvSpPr>
        <p:spPr>
          <a:xfrm>
            <a:off x="76056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PROBLEM #5: Realtime Replay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312F5C-6142-4DC5-B923-B30365BFB786}"/>
              </a:ext>
            </a:extLst>
          </p:cNvPr>
          <p:cNvSpPr txBox="1">
            <a:spLocks/>
          </p:cNvSpPr>
          <p:nvPr/>
        </p:nvSpPr>
        <p:spPr>
          <a:xfrm>
            <a:off x="76056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 I deal with huge workloads?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339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6B4E-B448-40FA-B52F-358D1C59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A2747B5-4B32-4938-8AD4-FF061D9166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65550"/>
            <a:ext cx="9218613" cy="51911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Replay in Real-Time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7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8" indent="-432008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767171"/>
                </a:solidFill>
                <a:latin typeface="Calibri" panose="020F0502020204030204"/>
              </a:rPr>
              <a:t>Migration scenarios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767171"/>
                </a:solidFill>
                <a:latin typeface="Calibri" panose="020F0502020204030204"/>
              </a:rPr>
              <a:t>Benchmarking: tools and challenges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767171"/>
                </a:solidFill>
                <a:latin typeface="Calibri" panose="020F0502020204030204"/>
              </a:rPr>
              <a:t>Benchmarking in the cloud: less tools, more challenges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767171"/>
                </a:solidFill>
                <a:latin typeface="Calibri" panose="020F0502020204030204"/>
              </a:rPr>
              <a:t>DEMO!</a:t>
            </a:r>
            <a:endParaRPr lang="en-US" sz="2800" dirty="0">
              <a:solidFill>
                <a:srgbClr val="76717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8479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7">
            <a:extLst>
              <a:ext uri="{FF2B5EF4-FFF2-40B4-BE49-F238E27FC236}">
                <a16:creationId xmlns:a16="http://schemas.microsoft.com/office/drawing/2014/main" id="{EF49AACC-B9B6-41CE-B4DC-7DCE799F940D}"/>
              </a:ext>
            </a:extLst>
          </p:cNvPr>
          <p:cNvSpPr txBox="1">
            <a:spLocks/>
          </p:cNvSpPr>
          <p:nvPr/>
        </p:nvSpPr>
        <p:spPr>
          <a:xfrm>
            <a:off x="76056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Benchmarking is hard</a:t>
            </a:r>
          </a:p>
        </p:txBody>
      </p:sp>
      <p:sp>
        <p:nvSpPr>
          <p:cNvPr id="20" name="Content Placeholder 46">
            <a:extLst>
              <a:ext uri="{FF2B5EF4-FFF2-40B4-BE49-F238E27FC236}">
                <a16:creationId xmlns:a16="http://schemas.microsoft.com/office/drawing/2014/main" id="{E0698E0F-D4C1-4167-B44E-BED5F6A563B3}"/>
              </a:ext>
            </a:extLst>
          </p:cNvPr>
          <p:cNvSpPr txBox="1">
            <a:spLocks/>
          </p:cNvSpPr>
          <p:nvPr/>
        </p:nvSpPr>
        <p:spPr>
          <a:xfrm>
            <a:off x="76056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Light" charset="0"/>
              </a:rPr>
              <a:t>Capture source workload and performance data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34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tool?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134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r>
              <a:rPr kumimoji="0" lang="en-US" sz="2134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hat to capture?</a:t>
            </a:r>
            <a:endParaRPr kumimoji="0" lang="en-US" sz="2134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134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Light" charset="0"/>
              </a:rPr>
              <a:t>Replay and capture performance data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34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tool?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134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r>
              <a:rPr kumimoji="0" lang="en-US" sz="2134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hat to capture?</a:t>
            </a:r>
            <a:endParaRPr kumimoji="0" lang="en-US" sz="2134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134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Light" charset="0"/>
              </a:rPr>
              <a:t>Compare results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34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tool?</a:t>
            </a:r>
            <a:endParaRPr kumimoji="0" lang="it-IT" sz="2134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34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282340-75A2-47D9-A1AB-B50323567FFF}"/>
              </a:ext>
            </a:extLst>
          </p:cNvPr>
          <p:cNvSpPr/>
          <p:nvPr/>
        </p:nvSpPr>
        <p:spPr>
          <a:xfrm>
            <a:off x="6495676" y="3429000"/>
            <a:ext cx="5144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FFA338"/>
                </a:solidFill>
                <a:latin typeface="Consolas" panose="020B0609020204030204" pitchFamily="49" charset="0"/>
              </a:rPr>
              <a:t>WorkloadTools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FFA338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2776577-CAFD-44FD-B543-2A09AC4551F6}"/>
              </a:ext>
            </a:extLst>
          </p:cNvPr>
          <p:cNvSpPr/>
          <p:nvPr/>
        </p:nvSpPr>
        <p:spPr>
          <a:xfrm rot="17425650">
            <a:off x="4987637" y="1364073"/>
            <a:ext cx="105101" cy="3293451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AD4E53C-7B42-48D9-8DDE-83DDE77EB22C}"/>
              </a:ext>
            </a:extLst>
          </p:cNvPr>
          <p:cNvSpPr/>
          <p:nvPr/>
        </p:nvSpPr>
        <p:spPr>
          <a:xfrm rot="16200000" flipH="1">
            <a:off x="4972863" y="2438065"/>
            <a:ext cx="134651" cy="3123024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086FFDB-9E65-4F6F-B783-5175D6BA230B}"/>
              </a:ext>
            </a:extLst>
          </p:cNvPr>
          <p:cNvSpPr/>
          <p:nvPr/>
        </p:nvSpPr>
        <p:spPr>
          <a:xfrm rot="14885437" flipH="1">
            <a:off x="4987093" y="3249461"/>
            <a:ext cx="106189" cy="3323434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FB7A5E-9DA6-4137-9BC9-9ADD730B6C03}"/>
              </a:ext>
            </a:extLst>
          </p:cNvPr>
          <p:cNvCxnSpPr>
            <a:cxnSpLocks/>
          </p:cNvCxnSpPr>
          <p:nvPr/>
        </p:nvCxnSpPr>
        <p:spPr>
          <a:xfrm flipV="1">
            <a:off x="4990256" y="745725"/>
            <a:ext cx="1207363" cy="550480"/>
          </a:xfrm>
          <a:prstGeom prst="line">
            <a:avLst/>
          </a:prstGeom>
          <a:noFill/>
          <a:ln w="666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D9BC73-92DB-42CC-8C84-C8C7FA125B60}"/>
              </a:ext>
            </a:extLst>
          </p:cNvPr>
          <p:cNvSpPr txBox="1"/>
          <p:nvPr/>
        </p:nvSpPr>
        <p:spPr>
          <a:xfrm>
            <a:off x="6197619" y="603995"/>
            <a:ext cx="3918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 easy as pie!</a:t>
            </a:r>
          </a:p>
        </p:txBody>
      </p:sp>
    </p:spTree>
    <p:extLst>
      <p:ext uri="{BB962C8B-B14F-4D97-AF65-F5344CB8AC3E}">
        <p14:creationId xmlns:p14="http://schemas.microsoft.com/office/powerpoint/2010/main" val="88644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CCB04C-C395-4AE6-B4EF-72478DEE24A8}"/>
              </a:ext>
            </a:extLst>
          </p:cNvPr>
          <p:cNvSpPr txBox="1">
            <a:spLocks/>
          </p:cNvSpPr>
          <p:nvPr/>
        </p:nvSpPr>
        <p:spPr>
          <a:xfrm>
            <a:off x="738997" y="1200000"/>
            <a:ext cx="10044022" cy="4369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QUESTIONS?</a:t>
            </a:r>
            <a:b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ea typeface="+mj-ea"/>
                <a:cs typeface="+mj-cs"/>
              </a:rPr>
            </a:b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ASK ME!</a:t>
            </a:r>
            <a:b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ea typeface="+mj-ea"/>
                <a:cs typeface="+mj-cs"/>
              </a:rPr>
            </a:b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gianluca.sartori@sqlconsulting.it</a:t>
            </a:r>
            <a:b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ea typeface="+mj-ea"/>
                <a:cs typeface="+mj-cs"/>
              </a:rPr>
            </a:br>
            <a:endParaRPr kumimoji="0" lang="it-IT" sz="6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502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577E073-6580-4F15-AC07-28EAA4995DBC}"/>
              </a:ext>
            </a:extLst>
          </p:cNvPr>
          <p:cNvSpPr txBox="1">
            <a:spLocks/>
          </p:cNvSpPr>
          <p:nvPr/>
        </p:nvSpPr>
        <p:spPr>
          <a:xfrm>
            <a:off x="74331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What is a benchmark?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384733-7F1F-4F69-A2D9-08EA8B3B7758}"/>
              </a:ext>
            </a:extLst>
          </p:cNvPr>
          <p:cNvSpPr txBox="1">
            <a:spLocks/>
          </p:cNvSpPr>
          <p:nvPr/>
        </p:nvSpPr>
        <p:spPr>
          <a:xfrm>
            <a:off x="74331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Describes performance in a given scenario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Evaluates </a:t>
            </a:r>
            <a:r>
              <a:rPr kumimoji="0" lang="it-IT" sz="2800" b="0" i="1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whatif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scenarios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HW/Software Upgrade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Virtualization, Migration…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Helps rating tuning efforts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Server-wide configuration changes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Addition / removal of indexes</a:t>
            </a:r>
          </a:p>
        </p:txBody>
      </p:sp>
    </p:spTree>
    <p:extLst>
      <p:ext uri="{BB962C8B-B14F-4D97-AF65-F5344CB8AC3E}">
        <p14:creationId xmlns:p14="http://schemas.microsoft.com/office/powerpoint/2010/main" val="59810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8B894D0-CD34-4E5E-A7BB-A6A790628F92}"/>
              </a:ext>
            </a:extLst>
          </p:cNvPr>
          <p:cNvSpPr txBox="1">
            <a:spLocks/>
          </p:cNvSpPr>
          <p:nvPr/>
        </p:nvSpPr>
        <p:spPr>
          <a:xfrm>
            <a:off x="74331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What’s in a Benchmark?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DE09A63-327A-46F9-BD07-D97DA0EF731C}"/>
              </a:ext>
            </a:extLst>
          </p:cNvPr>
          <p:cNvSpPr txBox="1">
            <a:spLocks/>
          </p:cNvSpPr>
          <p:nvPr/>
        </p:nvSpPr>
        <p:spPr>
          <a:xfrm>
            <a:off x="5043166" y="1825625"/>
            <a:ext cx="62157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Light" charset="0"/>
              </a:rPr>
              <a:t>Performance data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1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Batches / sec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1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1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Wait Stats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67" b="0" i="0" u="none" strike="noStrike" kern="1200" cap="none" spc="0" normalizeH="0" baseline="0" noProof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Calibri" panose="020F0502020204030204"/>
              <a:ea typeface="+mn-ea"/>
              <a:cs typeface="Segoe UI Light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Light" charset="0"/>
              </a:rPr>
              <a:t>Source workload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1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Queries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1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1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1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Reads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1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Writes</a:t>
            </a: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34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B04E7F-15E9-439F-94BD-67D5E400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7" y="1690688"/>
            <a:ext cx="4344006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2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7">
            <a:extLst>
              <a:ext uri="{FF2B5EF4-FFF2-40B4-BE49-F238E27FC236}">
                <a16:creationId xmlns:a16="http://schemas.microsoft.com/office/drawing/2014/main" id="{283C0F26-AA37-4A91-9CB8-712510329EDC}"/>
              </a:ext>
            </a:extLst>
          </p:cNvPr>
          <p:cNvSpPr txBox="1">
            <a:spLocks/>
          </p:cNvSpPr>
          <p:nvPr/>
        </p:nvSpPr>
        <p:spPr>
          <a:xfrm>
            <a:off x="75193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Scenarios</a:t>
            </a:r>
          </a:p>
        </p:txBody>
      </p:sp>
      <p:sp>
        <p:nvSpPr>
          <p:cNvPr id="23" name="Content Placeholder 46">
            <a:extLst>
              <a:ext uri="{FF2B5EF4-FFF2-40B4-BE49-F238E27FC236}">
                <a16:creationId xmlns:a16="http://schemas.microsoft.com/office/drawing/2014/main" id="{911933D1-8543-4794-88BF-3D54C37CEAE7}"/>
              </a:ext>
            </a:extLst>
          </p:cNvPr>
          <p:cNvSpPr txBox="1">
            <a:spLocks/>
          </p:cNvSpPr>
          <p:nvPr/>
        </p:nvSpPr>
        <p:spPr>
          <a:xfrm>
            <a:off x="75193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Light" charset="0"/>
              </a:rPr>
              <a:t>Workload Analysis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Capture Workload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Analyze Captured Data: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Most Expensive Queries (CPU/Reads/Writes/Duration)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Most Recurring Queries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CE68D8-B7A5-4A8B-87E3-F756FBD81D5D}"/>
              </a:ext>
            </a:extLst>
          </p:cNvPr>
          <p:cNvGrpSpPr/>
          <p:nvPr/>
        </p:nvGrpSpPr>
        <p:grpSpPr>
          <a:xfrm>
            <a:off x="2513779" y="4001294"/>
            <a:ext cx="6991914" cy="1929400"/>
            <a:chOff x="1359017" y="3256632"/>
            <a:chExt cx="6991914" cy="19294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2CB435A-7976-4D1D-8C4E-4F9B28803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6052" y="3563982"/>
              <a:ext cx="1101421" cy="1166948"/>
            </a:xfrm>
            <a:prstGeom prst="rect">
              <a:avLst/>
            </a:prstGeom>
          </p:spPr>
        </p:pic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2B7FA870-ED71-4CF9-AA02-954DE738C3EF}"/>
                </a:ext>
              </a:extLst>
            </p:cNvPr>
            <p:cNvSpPr/>
            <p:nvPr/>
          </p:nvSpPr>
          <p:spPr>
            <a:xfrm>
              <a:off x="1359017" y="3563982"/>
              <a:ext cx="886097" cy="1166948"/>
            </a:xfrm>
            <a:prstGeom prst="flowChartMagneticDisk">
              <a:avLst/>
            </a:prstGeom>
            <a:solidFill>
              <a:srgbClr val="E7E6E6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41B33C9D-CCFF-4BA6-81CC-E098BD58FE40}"/>
                </a:ext>
              </a:extLst>
            </p:cNvPr>
            <p:cNvSpPr/>
            <p:nvPr/>
          </p:nvSpPr>
          <p:spPr>
            <a:xfrm>
              <a:off x="2690949" y="4001294"/>
              <a:ext cx="679268" cy="440077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02CE4D6-D398-483A-83E1-CC44F3CB6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A5A5A5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6198126" y="3256632"/>
              <a:ext cx="2152805" cy="1929400"/>
            </a:xfrm>
            <a:prstGeom prst="rect">
              <a:avLst/>
            </a:prstGeom>
          </p:spPr>
        </p:pic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976A127-C86D-49EF-A487-EEB2BF3603D7}"/>
                </a:ext>
              </a:extLst>
            </p:cNvPr>
            <p:cNvSpPr/>
            <p:nvPr/>
          </p:nvSpPr>
          <p:spPr>
            <a:xfrm>
              <a:off x="5363308" y="4001294"/>
              <a:ext cx="679268" cy="440077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94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7">
            <a:extLst>
              <a:ext uri="{FF2B5EF4-FFF2-40B4-BE49-F238E27FC236}">
                <a16:creationId xmlns:a16="http://schemas.microsoft.com/office/drawing/2014/main" id="{425486B4-A402-46FC-A594-AF3B47B7DCFE}"/>
              </a:ext>
            </a:extLst>
          </p:cNvPr>
          <p:cNvSpPr txBox="1">
            <a:spLocks/>
          </p:cNvSpPr>
          <p:nvPr/>
        </p:nvSpPr>
        <p:spPr>
          <a:xfrm>
            <a:off x="418751" y="3752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Scenarios</a:t>
            </a:r>
          </a:p>
        </p:txBody>
      </p:sp>
      <p:sp>
        <p:nvSpPr>
          <p:cNvPr id="51" name="Content Placeholder 46">
            <a:extLst>
              <a:ext uri="{FF2B5EF4-FFF2-40B4-BE49-F238E27FC236}">
                <a16:creationId xmlns:a16="http://schemas.microsoft.com/office/drawing/2014/main" id="{2B41EA23-6CF8-42F5-A1A4-CD98A22983EC}"/>
              </a:ext>
            </a:extLst>
          </p:cNvPr>
          <p:cNvSpPr txBox="1">
            <a:spLocks/>
          </p:cNvSpPr>
          <p:nvPr/>
        </p:nvSpPr>
        <p:spPr>
          <a:xfrm>
            <a:off x="418751" y="18357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Light" charset="0"/>
              </a:rPr>
              <a:t>Performance Comparison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Capture Workload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Replay Workload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Compare Performance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7671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888865-A0AA-471F-AB7E-7F61C688AF51}"/>
              </a:ext>
            </a:extLst>
          </p:cNvPr>
          <p:cNvGrpSpPr/>
          <p:nvPr/>
        </p:nvGrpSpPr>
        <p:grpSpPr>
          <a:xfrm>
            <a:off x="4434493" y="247942"/>
            <a:ext cx="6991914" cy="1929400"/>
            <a:chOff x="1359017" y="3256632"/>
            <a:chExt cx="6991914" cy="192940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22CBE10-A511-46ED-A3AF-1B8524E56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A5A5A5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3816052" y="3563982"/>
              <a:ext cx="1101421" cy="1166948"/>
            </a:xfrm>
            <a:prstGeom prst="rect">
              <a:avLst/>
            </a:prstGeom>
          </p:spPr>
        </p:pic>
        <p:sp>
          <p:nvSpPr>
            <p:cNvPr id="54" name="Flowchart: Magnetic Disk 53">
              <a:extLst>
                <a:ext uri="{FF2B5EF4-FFF2-40B4-BE49-F238E27FC236}">
                  <a16:creationId xmlns:a16="http://schemas.microsoft.com/office/drawing/2014/main" id="{5633383A-7A52-4291-93C0-C24F8D67DD4F}"/>
                </a:ext>
              </a:extLst>
            </p:cNvPr>
            <p:cNvSpPr/>
            <p:nvPr/>
          </p:nvSpPr>
          <p:spPr>
            <a:xfrm>
              <a:off x="1359017" y="3563982"/>
              <a:ext cx="886097" cy="1166948"/>
            </a:xfrm>
            <a:prstGeom prst="flowChartMagneticDisk">
              <a:avLst/>
            </a:prstGeom>
            <a:solidFill>
              <a:srgbClr val="E7E6E6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C1955437-12CA-4ECD-BC6C-F5BCA65B646C}"/>
                </a:ext>
              </a:extLst>
            </p:cNvPr>
            <p:cNvSpPr/>
            <p:nvPr/>
          </p:nvSpPr>
          <p:spPr>
            <a:xfrm>
              <a:off x="2690949" y="4001294"/>
              <a:ext cx="679268" cy="440077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859697A-9ABC-46F5-B2DA-11F721B97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A5A5A5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6198126" y="3256632"/>
              <a:ext cx="2152805" cy="1929400"/>
            </a:xfrm>
            <a:prstGeom prst="rect">
              <a:avLst/>
            </a:prstGeom>
          </p:spPr>
        </p:pic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60EF2C82-9AB8-42A7-A7FF-D552D35672BE}"/>
                </a:ext>
              </a:extLst>
            </p:cNvPr>
            <p:cNvSpPr/>
            <p:nvPr/>
          </p:nvSpPr>
          <p:spPr>
            <a:xfrm>
              <a:off x="5363308" y="4001294"/>
              <a:ext cx="679268" cy="440077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674FE047-8999-4A09-BA90-23243F43CF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rgbClr val="A5A5A5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9790185" y="2856705"/>
            <a:ext cx="1164803" cy="1164803"/>
          </a:xfrm>
          <a:prstGeom prst="rect">
            <a:avLst/>
          </a:prstGeom>
        </p:spPr>
      </p:pic>
      <p:sp>
        <p:nvSpPr>
          <p:cNvPr id="59" name="Arrow: Down 58">
            <a:extLst>
              <a:ext uri="{FF2B5EF4-FFF2-40B4-BE49-F238E27FC236}">
                <a16:creationId xmlns:a16="http://schemas.microsoft.com/office/drawing/2014/main" id="{45C49138-4E67-4663-910B-0491DD8844FA}"/>
              </a:ext>
            </a:extLst>
          </p:cNvPr>
          <p:cNvSpPr/>
          <p:nvPr/>
        </p:nvSpPr>
        <p:spPr>
          <a:xfrm>
            <a:off x="10156491" y="2191851"/>
            <a:ext cx="432192" cy="608481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F752801-405E-43E7-A146-B01A9822C9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A5A5A5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7254531" y="4777915"/>
            <a:ext cx="1101421" cy="1166948"/>
          </a:xfrm>
          <a:prstGeom prst="rect">
            <a:avLst/>
          </a:prstGeom>
        </p:spPr>
      </p:pic>
      <p:sp>
        <p:nvSpPr>
          <p:cNvPr id="61" name="Flowchart: Magnetic Disk 60">
            <a:extLst>
              <a:ext uri="{FF2B5EF4-FFF2-40B4-BE49-F238E27FC236}">
                <a16:creationId xmlns:a16="http://schemas.microsoft.com/office/drawing/2014/main" id="{7F271A24-C87D-4A11-82D5-E4AB3226B127}"/>
              </a:ext>
            </a:extLst>
          </p:cNvPr>
          <p:cNvSpPr/>
          <p:nvPr/>
        </p:nvSpPr>
        <p:spPr>
          <a:xfrm>
            <a:off x="9926890" y="4777915"/>
            <a:ext cx="886097" cy="1166948"/>
          </a:xfrm>
          <a:prstGeom prst="flowChartMagneticDisk">
            <a:avLst/>
          </a:prstGeom>
          <a:solidFill>
            <a:srgbClr val="E7E6E6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91176B8-F64B-4975-82FF-206B634A16B0}"/>
              </a:ext>
            </a:extLst>
          </p:cNvPr>
          <p:cNvSpPr/>
          <p:nvPr/>
        </p:nvSpPr>
        <p:spPr>
          <a:xfrm rot="10800000">
            <a:off x="8694124" y="5168638"/>
            <a:ext cx="679268" cy="440077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967914-1769-4809-A07C-F293C414BAA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A5A5A5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3813244" y="4423977"/>
            <a:ext cx="2152805" cy="1929400"/>
          </a:xfrm>
          <a:prstGeom prst="rect">
            <a:avLst/>
          </a:prstGeom>
        </p:spPr>
      </p:pic>
      <p:sp>
        <p:nvSpPr>
          <p:cNvPr id="64" name="Arrow: Right 63">
            <a:extLst>
              <a:ext uri="{FF2B5EF4-FFF2-40B4-BE49-F238E27FC236}">
                <a16:creationId xmlns:a16="http://schemas.microsoft.com/office/drawing/2014/main" id="{67309C56-FB27-42C4-AE84-2E8891427D00}"/>
              </a:ext>
            </a:extLst>
          </p:cNvPr>
          <p:cNvSpPr/>
          <p:nvPr/>
        </p:nvSpPr>
        <p:spPr>
          <a:xfrm rot="10800000">
            <a:off x="6151104" y="5168638"/>
            <a:ext cx="679268" cy="440077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9ABB0605-34E9-4FED-B867-AC0A00F069CD}"/>
              </a:ext>
            </a:extLst>
          </p:cNvPr>
          <p:cNvSpPr/>
          <p:nvPr/>
        </p:nvSpPr>
        <p:spPr>
          <a:xfrm>
            <a:off x="10156491" y="4077881"/>
            <a:ext cx="432192" cy="608481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0423CA62-9533-47A4-A486-FE1EE4FF947F}"/>
              </a:ext>
            </a:extLst>
          </p:cNvPr>
          <p:cNvSpPr/>
          <p:nvPr/>
        </p:nvSpPr>
        <p:spPr>
          <a:xfrm rot="2865531">
            <a:off x="8980840" y="1654716"/>
            <a:ext cx="432192" cy="1388293"/>
          </a:xfrm>
          <a:prstGeom prst="downArrow">
            <a:avLst/>
          </a:prstGeom>
          <a:solidFill>
            <a:srgbClr val="F9413A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E7CD56C1-C234-445E-B888-DB72C779EC6A}"/>
              </a:ext>
            </a:extLst>
          </p:cNvPr>
          <p:cNvSpPr/>
          <p:nvPr/>
        </p:nvSpPr>
        <p:spPr>
          <a:xfrm rot="13949945">
            <a:off x="6266798" y="3616338"/>
            <a:ext cx="432192" cy="1388293"/>
          </a:xfrm>
          <a:prstGeom prst="downArrow">
            <a:avLst/>
          </a:prstGeom>
          <a:solidFill>
            <a:srgbClr val="F9413A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5F07D6-7D43-4D02-83CD-1D6C9F97ADA8}"/>
              </a:ext>
            </a:extLst>
          </p:cNvPr>
          <p:cNvGrpSpPr/>
          <p:nvPr/>
        </p:nvGrpSpPr>
        <p:grpSpPr>
          <a:xfrm>
            <a:off x="7067304" y="2442412"/>
            <a:ext cx="1817463" cy="1814315"/>
            <a:chOff x="7486753" y="2432305"/>
            <a:chExt cx="1817463" cy="1814315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28A4103-2773-4DA5-9E65-54B9F25A5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A5A5A5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486753" y="2432305"/>
              <a:ext cx="1644629" cy="164462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6ED9C9E-0FAE-44E9-973C-950310A69000}"/>
                </a:ext>
              </a:extLst>
            </p:cNvPr>
            <p:cNvSpPr txBox="1"/>
            <p:nvPr/>
          </p:nvSpPr>
          <p:spPr>
            <a:xfrm>
              <a:off x="7775237" y="3877288"/>
              <a:ext cx="152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COMPARE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75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7">
            <a:extLst>
              <a:ext uri="{FF2B5EF4-FFF2-40B4-BE49-F238E27FC236}">
                <a16:creationId xmlns:a16="http://schemas.microsoft.com/office/drawing/2014/main" id="{CE3D448F-75CD-4D6A-AF5A-9003CE2FDA16}"/>
              </a:ext>
            </a:extLst>
          </p:cNvPr>
          <p:cNvSpPr txBox="1">
            <a:spLocks/>
          </p:cNvSpPr>
          <p:nvPr/>
        </p:nvSpPr>
        <p:spPr>
          <a:xfrm>
            <a:off x="7260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Benchmarking is hard</a:t>
            </a:r>
          </a:p>
        </p:txBody>
      </p:sp>
      <p:sp>
        <p:nvSpPr>
          <p:cNvPr id="9" name="Content Placeholder 46">
            <a:extLst>
              <a:ext uri="{FF2B5EF4-FFF2-40B4-BE49-F238E27FC236}">
                <a16:creationId xmlns:a16="http://schemas.microsoft.com/office/drawing/2014/main" id="{3C97999D-4CF2-4744-9EBF-AF4BEB414ECF}"/>
              </a:ext>
            </a:extLst>
          </p:cNvPr>
          <p:cNvSpPr txBox="1">
            <a:spLocks/>
          </p:cNvSpPr>
          <p:nvPr/>
        </p:nvSpPr>
        <p:spPr>
          <a:xfrm>
            <a:off x="72605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Light" charset="0"/>
              </a:rPr>
              <a:t>Capture source workload and performance data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34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tool?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134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r>
              <a:rPr kumimoji="0" lang="en-US" sz="2134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hat to capture?</a:t>
            </a:r>
            <a:endParaRPr kumimoji="0" lang="en-US" sz="2134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134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Light" charset="0"/>
              </a:rPr>
              <a:t>Replay and capture performance data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34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tool?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134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r>
              <a:rPr kumimoji="0" lang="en-US" sz="2134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hat to capture?</a:t>
            </a:r>
            <a:endParaRPr kumimoji="0" lang="en-US" sz="2134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134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CC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Light" charset="0"/>
              </a:rPr>
              <a:t>Compare results</a:t>
            </a: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34" b="0" i="0" u="none" strike="noStrike" kern="1200" cap="none" spc="0" normalizeH="0" baseline="0" noProof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tool?</a:t>
            </a:r>
            <a:endParaRPr kumimoji="0" lang="it-IT" sz="2134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38212" marR="0" lvl="1" indent="-3810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34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D1163-7CE2-47A9-8E3D-5A0E6A4145E7}"/>
              </a:ext>
            </a:extLst>
          </p:cNvPr>
          <p:cNvSpPr/>
          <p:nvPr/>
        </p:nvSpPr>
        <p:spPr>
          <a:xfrm>
            <a:off x="7092006" y="1391083"/>
            <a:ext cx="220765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FFA338"/>
                </a:solidFill>
                <a:latin typeface="Consolas" panose="020B0609020204030204" pitchFamily="49" charset="0"/>
              </a:rPr>
              <a:t>?</a:t>
            </a:r>
            <a:endParaRPr lang="en-US" sz="9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FFA33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9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2F23B8-8A23-47D1-9DAA-45E3D86A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Benchmarking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87099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640</Words>
  <Application>Microsoft Office PowerPoint</Application>
  <PresentationFormat>Custom</PresentationFormat>
  <Paragraphs>217</Paragraphs>
  <Slides>31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Christopherhand</vt:lpstr>
      <vt:lpstr>Consolas</vt:lpstr>
      <vt:lpstr>Segoe UI</vt:lpstr>
      <vt:lpstr>Segoe UI Light</vt:lpstr>
      <vt:lpstr>Wingdings</vt:lpstr>
      <vt:lpstr>SQLSatOslo 2016</vt:lpstr>
      <vt:lpstr>Image</vt:lpstr>
      <vt:lpstr>Benchmarking in the Cloud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Benchmarking Tools</vt:lpstr>
      <vt:lpstr>PowerPoint Presentation</vt:lpstr>
      <vt:lpstr>PowerPoint Presentation</vt:lpstr>
      <vt:lpstr>PowerPoint Presentation</vt:lpstr>
      <vt:lpstr>PowerPoint Presentation</vt:lpstr>
      <vt:lpstr>Benchmarking In the Cloud</vt:lpstr>
      <vt:lpstr>PowerPoint Presentation</vt:lpstr>
      <vt:lpstr>PowerPoint Presentation</vt:lpstr>
      <vt:lpstr>PowerPoint Presentation</vt:lpstr>
      <vt:lpstr>PowerPoint Presentation</vt:lpstr>
      <vt:lpstr>Benchmarking with WorkloadTools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Gianluca Sartori</cp:lastModifiedBy>
  <cp:revision>51</cp:revision>
  <dcterms:created xsi:type="dcterms:W3CDTF">2011-08-19T20:30:49Z</dcterms:created>
  <dcterms:modified xsi:type="dcterms:W3CDTF">2018-11-24T10:42:38Z</dcterms:modified>
</cp:coreProperties>
</file>