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253C-D1EB-B4CC-B50C-C8E44F56C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5E8D9-86E0-3960-0818-7A8A12667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C372ED-C15B-5DA8-9028-B06AD958EF47}"/>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5" name="Footer Placeholder 4">
            <a:extLst>
              <a:ext uri="{FF2B5EF4-FFF2-40B4-BE49-F238E27FC236}">
                <a16:creationId xmlns:a16="http://schemas.microsoft.com/office/drawing/2014/main" id="{54D7C74C-DBFC-4819-FDF2-6D7B97B17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EC819-BE39-7341-D9DE-314152F250F4}"/>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242724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3FC5-2071-342D-FCFC-4AEF1EED8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9E992-EE2D-5808-E7B4-B81E8D7880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63954-3E3D-1BC9-8663-AB4ADDCFC7B2}"/>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5" name="Footer Placeholder 4">
            <a:extLst>
              <a:ext uri="{FF2B5EF4-FFF2-40B4-BE49-F238E27FC236}">
                <a16:creationId xmlns:a16="http://schemas.microsoft.com/office/drawing/2014/main" id="{9F13FD8A-483D-E5A6-8275-83F0C3CF3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145DA-CD7C-6743-4D33-12A401D2DE3B}"/>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200383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42F9C-BB6B-1DCA-BFED-1E4C508F94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CF11DD-098B-21D8-61D3-67DF413BAB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8F653-116C-72AE-78A7-7C205D63C111}"/>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5" name="Footer Placeholder 4">
            <a:extLst>
              <a:ext uri="{FF2B5EF4-FFF2-40B4-BE49-F238E27FC236}">
                <a16:creationId xmlns:a16="http://schemas.microsoft.com/office/drawing/2014/main" id="{13221129-0BFD-F6B7-BA4B-5E531461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D9C98-354D-AA88-18AF-5092E0082874}"/>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412239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CF8E-3A24-999D-3F75-97BAFBE418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D8AFB-59A0-9516-B62C-14FC5819DD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DAF05-6D13-2EC0-AF55-66A83BCA48F6}"/>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5" name="Footer Placeholder 4">
            <a:extLst>
              <a:ext uri="{FF2B5EF4-FFF2-40B4-BE49-F238E27FC236}">
                <a16:creationId xmlns:a16="http://schemas.microsoft.com/office/drawing/2014/main" id="{44F8FB66-7BEA-9FEB-CBB1-0CB9DF57B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A86B4-AF31-71BB-C388-ED2D6C4CBFFD}"/>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88158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27B-0C23-CF77-F237-3BEB30E6EC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AB7750-E306-E959-F4F2-DD417D12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5C6C5E-B06A-9EF4-18CB-345FCEBC6D5D}"/>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5" name="Footer Placeholder 4">
            <a:extLst>
              <a:ext uri="{FF2B5EF4-FFF2-40B4-BE49-F238E27FC236}">
                <a16:creationId xmlns:a16="http://schemas.microsoft.com/office/drawing/2014/main" id="{62AF9181-AAB8-F933-2E1F-E092A5A84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24815-3DCE-790B-A52E-F56ED4728E9F}"/>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213581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76BC-976E-62E0-5865-82FBDB551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52EE35-D39E-2FFD-BCE6-DB5E8C90E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07FE4-35BC-AEF2-9ED1-B62C0A05BC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C655B6-BC38-B853-D014-2F498DE4B99F}"/>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6" name="Footer Placeholder 5">
            <a:extLst>
              <a:ext uri="{FF2B5EF4-FFF2-40B4-BE49-F238E27FC236}">
                <a16:creationId xmlns:a16="http://schemas.microsoft.com/office/drawing/2014/main" id="{8F55CDE9-E0A8-84C2-627E-181C68936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A506F-043C-7FDA-57F2-E929A3EE9CAE}"/>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115668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CFEF-2BA9-C003-CCA9-8107266A4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C3669-5274-4B6C-652B-C649B3FCF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CC3B1-D6D1-73C7-78C7-D8C9E75D25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748754-9BD0-6686-FA2B-3F0EF4C4C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7CBF5-38F6-E52C-3C04-887CBC84B4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891427-46C2-B057-8843-C4FBBAB632E5}"/>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8" name="Footer Placeholder 7">
            <a:extLst>
              <a:ext uri="{FF2B5EF4-FFF2-40B4-BE49-F238E27FC236}">
                <a16:creationId xmlns:a16="http://schemas.microsoft.com/office/drawing/2014/main" id="{7F78E5B2-ECF9-8C6F-3633-D6762983C6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E2FECC-A038-1BC7-DBA6-B45A04A07348}"/>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216163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285B-B656-9A4C-7827-1164CC8DD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F68FDC-F2C6-4BD1-69B9-81E222405CC7}"/>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4" name="Footer Placeholder 3">
            <a:extLst>
              <a:ext uri="{FF2B5EF4-FFF2-40B4-BE49-F238E27FC236}">
                <a16:creationId xmlns:a16="http://schemas.microsoft.com/office/drawing/2014/main" id="{88B01B46-1BF4-723D-EE29-50185F8E42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78C545-26F7-C480-853F-173CFB4BD840}"/>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331428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46645D-5723-3499-33DE-71D4B35183A1}"/>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3" name="Footer Placeholder 2">
            <a:extLst>
              <a:ext uri="{FF2B5EF4-FFF2-40B4-BE49-F238E27FC236}">
                <a16:creationId xmlns:a16="http://schemas.microsoft.com/office/drawing/2014/main" id="{3E3F953A-DE0E-B819-38E4-F6D2F955AD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5AD68F-EC1C-E148-BAF2-872EEDAAB72E}"/>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90273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C933-A605-3356-7173-5C1AE1F89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318DE-A763-8FA4-6CD3-5542D9339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3DBAE8-D286-E603-FE7B-BB9C374B3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D4FC1-B98F-4F5A-45D4-E280D40FEACA}"/>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6" name="Footer Placeholder 5">
            <a:extLst>
              <a:ext uri="{FF2B5EF4-FFF2-40B4-BE49-F238E27FC236}">
                <a16:creationId xmlns:a16="http://schemas.microsoft.com/office/drawing/2014/main" id="{9CB9B444-AEB3-03D0-51CF-C7A73CFD5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D76EB-F25A-2DB2-A2F2-917EC7272473}"/>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112538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DFF2-FFBE-2424-2FD8-34AFBDD53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E611C1-C1F6-273F-7CF1-4D01794266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A68827-61C9-7576-02C5-586D414CF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C894D-1F10-7C10-8035-3AEC9DB70ED7}"/>
              </a:ext>
            </a:extLst>
          </p:cNvPr>
          <p:cNvSpPr>
            <a:spLocks noGrp="1"/>
          </p:cNvSpPr>
          <p:nvPr>
            <p:ph type="dt" sz="half" idx="10"/>
          </p:nvPr>
        </p:nvSpPr>
        <p:spPr/>
        <p:txBody>
          <a:bodyPr/>
          <a:lstStyle/>
          <a:p>
            <a:fld id="{9D3D12BB-F8D8-4425-A4B6-8D2E5033109A}" type="datetimeFigureOut">
              <a:rPr lang="en-US" smtClean="0"/>
              <a:t>8/1/2022</a:t>
            </a:fld>
            <a:endParaRPr lang="en-US"/>
          </a:p>
        </p:txBody>
      </p:sp>
      <p:sp>
        <p:nvSpPr>
          <p:cNvPr id="6" name="Footer Placeholder 5">
            <a:extLst>
              <a:ext uri="{FF2B5EF4-FFF2-40B4-BE49-F238E27FC236}">
                <a16:creationId xmlns:a16="http://schemas.microsoft.com/office/drawing/2014/main" id="{D424C714-8F08-8E91-3F31-332011578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7941D-9CD0-75BC-0C16-652B4CAFBBBB}"/>
              </a:ext>
            </a:extLst>
          </p:cNvPr>
          <p:cNvSpPr>
            <a:spLocks noGrp="1"/>
          </p:cNvSpPr>
          <p:nvPr>
            <p:ph type="sldNum" sz="quarter" idx="12"/>
          </p:nvPr>
        </p:nvSpPr>
        <p:spPr/>
        <p:txBody>
          <a:bodyPr/>
          <a:lstStyle/>
          <a:p>
            <a:fld id="{84E3BBB4-08C8-480A-A4A8-B5FAE3BDB6F1}" type="slidenum">
              <a:rPr lang="en-US" smtClean="0"/>
              <a:t>‹#›</a:t>
            </a:fld>
            <a:endParaRPr lang="en-US"/>
          </a:p>
        </p:txBody>
      </p:sp>
    </p:spTree>
    <p:extLst>
      <p:ext uri="{BB962C8B-B14F-4D97-AF65-F5344CB8AC3E}">
        <p14:creationId xmlns:p14="http://schemas.microsoft.com/office/powerpoint/2010/main" val="236491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28498-E395-E734-8F93-A6B4FF2CF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100A59-0AD7-B50C-EB4C-F039CEFA6C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BF4A6-3A3D-0419-0817-A2684C6C7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D12BB-F8D8-4425-A4B6-8D2E5033109A}" type="datetimeFigureOut">
              <a:rPr lang="en-US" smtClean="0"/>
              <a:t>8/1/2022</a:t>
            </a:fld>
            <a:endParaRPr lang="en-US"/>
          </a:p>
        </p:txBody>
      </p:sp>
      <p:sp>
        <p:nvSpPr>
          <p:cNvPr id="5" name="Footer Placeholder 4">
            <a:extLst>
              <a:ext uri="{FF2B5EF4-FFF2-40B4-BE49-F238E27FC236}">
                <a16:creationId xmlns:a16="http://schemas.microsoft.com/office/drawing/2014/main" id="{3665831B-05EC-170C-D76A-78F2E1C87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9CA2DC-9A0C-7892-2D90-A4A8A3A81D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3BBB4-08C8-480A-A4A8-B5FAE3BDB6F1}" type="slidenum">
              <a:rPr lang="en-US" smtClean="0"/>
              <a:t>‹#›</a:t>
            </a:fld>
            <a:endParaRPr lang="en-US"/>
          </a:p>
        </p:txBody>
      </p:sp>
    </p:spTree>
    <p:extLst>
      <p:ext uri="{BB962C8B-B14F-4D97-AF65-F5344CB8AC3E}">
        <p14:creationId xmlns:p14="http://schemas.microsoft.com/office/powerpoint/2010/main" val="2188573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D449-1560-8947-0D23-DDB63AE37FA2}"/>
              </a:ext>
            </a:extLst>
          </p:cNvPr>
          <p:cNvSpPr>
            <a:spLocks noGrp="1"/>
          </p:cNvSpPr>
          <p:nvPr>
            <p:ph type="ctrTitle"/>
          </p:nvPr>
        </p:nvSpPr>
        <p:spPr>
          <a:xfrm>
            <a:off x="475488" y="228600"/>
            <a:ext cx="11314768" cy="420624"/>
          </a:xfrm>
          <a:solidFill>
            <a:srgbClr val="002060"/>
          </a:solidFill>
        </p:spPr>
        <p:txBody>
          <a:bodyPr>
            <a:normAutofit fontScale="90000"/>
          </a:bodyPr>
          <a:lstStyle/>
          <a:p>
            <a:r>
              <a:rPr lang="en-US" sz="2800" b="1" dirty="0">
                <a:solidFill>
                  <a:schemeClr val="bg1"/>
                </a:solidFill>
              </a:rPr>
              <a:t>Story Board</a:t>
            </a:r>
          </a:p>
        </p:txBody>
      </p:sp>
      <p:sp>
        <p:nvSpPr>
          <p:cNvPr id="3" name="Subtitle 2">
            <a:extLst>
              <a:ext uri="{FF2B5EF4-FFF2-40B4-BE49-F238E27FC236}">
                <a16:creationId xmlns:a16="http://schemas.microsoft.com/office/drawing/2014/main" id="{A78FF2C7-4193-6ED7-F021-C2C2D4BAFEEE}"/>
              </a:ext>
            </a:extLst>
          </p:cNvPr>
          <p:cNvSpPr>
            <a:spLocks noGrp="1"/>
          </p:cNvSpPr>
          <p:nvPr>
            <p:ph type="subTitle" idx="1"/>
          </p:nvPr>
        </p:nvSpPr>
        <p:spPr>
          <a:xfrm>
            <a:off x="485318" y="787608"/>
            <a:ext cx="3604897" cy="1610229"/>
          </a:xfrm>
          <a:noFill/>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1700" b="1" i="0" dirty="0">
                <a:solidFill>
                  <a:schemeClr val="accent6">
                    <a:lumMod val="75000"/>
                  </a:schemeClr>
                </a:solidFill>
                <a:effectLst/>
                <a:latin typeface="-apple-system"/>
              </a:rPr>
              <a:t>Impact of Funding on Students Pursuing Higher Education</a:t>
            </a:r>
          </a:p>
          <a:p>
            <a:pPr algn="l"/>
            <a:r>
              <a:rPr lang="en-US" sz="1600" b="1" dirty="0">
                <a:solidFill>
                  <a:srgbClr val="24292F"/>
                </a:solidFill>
                <a:latin typeface="-apple-system"/>
              </a:rPr>
              <a:t>Team</a:t>
            </a:r>
          </a:p>
          <a:p>
            <a:pPr algn="l"/>
            <a:r>
              <a:rPr lang="en-US" sz="1600" dirty="0">
                <a:solidFill>
                  <a:schemeClr val="accent2">
                    <a:lumMod val="75000"/>
                  </a:schemeClr>
                </a:solidFill>
                <a:latin typeface="-apple-system"/>
              </a:rPr>
              <a:t>Brenda Johansen, Bryon Hobbs, Lalita Ponnapalli, Staci Stapleton</a:t>
            </a:r>
          </a:p>
          <a:p>
            <a:pPr algn="l"/>
            <a:endParaRPr lang="en-US" sz="1400" dirty="0">
              <a:solidFill>
                <a:srgbClr val="24292F"/>
              </a:solidFill>
              <a:latin typeface="-apple-system"/>
            </a:endParaRPr>
          </a:p>
          <a:p>
            <a:pPr algn="l"/>
            <a:endParaRPr lang="en-US" sz="1400" i="0" dirty="0">
              <a:solidFill>
                <a:srgbClr val="24292F"/>
              </a:solidFill>
              <a:effectLst/>
              <a:latin typeface="-apple-system"/>
            </a:endParaRPr>
          </a:p>
        </p:txBody>
      </p:sp>
      <p:sp>
        <p:nvSpPr>
          <p:cNvPr id="4" name="Rectangle 3">
            <a:extLst>
              <a:ext uri="{FF2B5EF4-FFF2-40B4-BE49-F238E27FC236}">
                <a16:creationId xmlns:a16="http://schemas.microsoft.com/office/drawing/2014/main" id="{DB6F3E16-6BA6-B0FE-8EC1-5D386E51DFDC}"/>
              </a:ext>
            </a:extLst>
          </p:cNvPr>
          <p:cNvSpPr/>
          <p:nvPr/>
        </p:nvSpPr>
        <p:spPr>
          <a:xfrm>
            <a:off x="465656" y="2568050"/>
            <a:ext cx="3604898" cy="23856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Plan</a:t>
            </a:r>
          </a:p>
        </p:txBody>
      </p:sp>
      <p:sp>
        <p:nvSpPr>
          <p:cNvPr id="5" name="Subtitle 2">
            <a:extLst>
              <a:ext uri="{FF2B5EF4-FFF2-40B4-BE49-F238E27FC236}">
                <a16:creationId xmlns:a16="http://schemas.microsoft.com/office/drawing/2014/main" id="{18313E16-0B00-A16D-259D-054B4018634A}"/>
              </a:ext>
            </a:extLst>
          </p:cNvPr>
          <p:cNvSpPr txBox="1">
            <a:spLocks/>
          </p:cNvSpPr>
          <p:nvPr/>
        </p:nvSpPr>
        <p:spPr>
          <a:xfrm>
            <a:off x="475488" y="3366235"/>
            <a:ext cx="3604898" cy="1200205"/>
          </a:xfrm>
          <a:prstGeom prst="rect">
            <a:avLst/>
          </a:prstGeom>
          <a:no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defPPr>
              <a:defRPr lang="en-US"/>
            </a:defPPr>
            <a:lvl1pPr marL="171450" indent="-171450" algn="just">
              <a:lnSpc>
                <a:spcPct val="90000"/>
              </a:lnSpc>
              <a:spcBef>
                <a:spcPts val="1000"/>
              </a:spcBef>
              <a:buFont typeface="Arial" panose="020B0604020202020204" pitchFamily="34" charset="0"/>
              <a:buChar char="•"/>
              <a:defRPr sz="1200" b="0" i="0">
                <a:solidFill>
                  <a:srgbClr val="24292F"/>
                </a:solidFill>
                <a:effectLst/>
                <a:latin typeface="-apple-system"/>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marL="0" indent="0">
              <a:buNone/>
            </a:pPr>
            <a:r>
              <a:rPr lang="en-US" dirty="0"/>
              <a:t>Prospective parents have a limited set of demographic and achievement-related data available to them as they consider new school districts. This dashboard will allow parents to examine the ways in which schools use the revenue available to them and the results achieved (through testing and through post-secondary enrollment) .</a:t>
            </a:r>
          </a:p>
        </p:txBody>
      </p:sp>
      <p:sp>
        <p:nvSpPr>
          <p:cNvPr id="6" name="Rectangle 5">
            <a:extLst>
              <a:ext uri="{FF2B5EF4-FFF2-40B4-BE49-F238E27FC236}">
                <a16:creationId xmlns:a16="http://schemas.microsoft.com/office/drawing/2014/main" id="{28C14C00-18F6-B137-A3BD-AD2EF72BACB5}"/>
              </a:ext>
            </a:extLst>
          </p:cNvPr>
          <p:cNvSpPr/>
          <p:nvPr/>
        </p:nvSpPr>
        <p:spPr>
          <a:xfrm>
            <a:off x="475487" y="2934889"/>
            <a:ext cx="3604899" cy="261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Problem Statement</a:t>
            </a:r>
          </a:p>
        </p:txBody>
      </p:sp>
      <p:sp>
        <p:nvSpPr>
          <p:cNvPr id="7" name="Subtitle 2">
            <a:extLst>
              <a:ext uri="{FF2B5EF4-FFF2-40B4-BE49-F238E27FC236}">
                <a16:creationId xmlns:a16="http://schemas.microsoft.com/office/drawing/2014/main" id="{2553E296-AACF-7522-9853-7C48C5323EF5}"/>
              </a:ext>
            </a:extLst>
          </p:cNvPr>
          <p:cNvSpPr txBox="1">
            <a:spLocks/>
          </p:cNvSpPr>
          <p:nvPr/>
        </p:nvSpPr>
        <p:spPr>
          <a:xfrm>
            <a:off x="472440" y="5131649"/>
            <a:ext cx="3617776" cy="1383792"/>
          </a:xfrm>
          <a:prstGeom prst="rect">
            <a:avLst/>
          </a:prstGeom>
          <a:no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defPPr>
              <a:defRPr lang="en-US"/>
            </a:defPPr>
            <a:lvl1pPr indent="0" algn="just">
              <a:lnSpc>
                <a:spcPct val="90000"/>
              </a:lnSpc>
              <a:spcBef>
                <a:spcPts val="1000"/>
              </a:spcBef>
              <a:buFont typeface="Arial" panose="020B0604020202020204" pitchFamily="34" charset="0"/>
              <a:buNone/>
              <a:defRPr sz="1200" b="0" i="0">
                <a:solidFill>
                  <a:srgbClr val="24292F"/>
                </a:solidFill>
                <a:effectLst/>
                <a:latin typeface="-apple-system"/>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dirty="0"/>
              <a:t>The purpose of this project is to analyze if the amount of  budgetary funding for high school extracurricular activities have an impact on whether students attend post secondary educational programs,</a:t>
            </a:r>
            <a:r>
              <a:rPr lang="en-US" b="0" i="0" dirty="0">
                <a:solidFill>
                  <a:srgbClr val="1D1C1D"/>
                </a:solidFill>
                <a:effectLst/>
                <a:latin typeface="Slack-Lato"/>
              </a:rPr>
              <a:t> This dashboard will allow parents to </a:t>
            </a:r>
            <a:r>
              <a:rPr lang="en-US" b="0" dirty="0">
                <a:solidFill>
                  <a:srgbClr val="1D1C1D"/>
                </a:solidFill>
                <a:effectLst/>
                <a:latin typeface="Slack-Lato"/>
              </a:rPr>
              <a:t>examine the ways in which schools use the revenue available to them- specifically the way in </a:t>
            </a:r>
            <a:r>
              <a:rPr lang="en-US" b="0" i="0" dirty="0">
                <a:solidFill>
                  <a:srgbClr val="1D1C1D"/>
                </a:solidFill>
                <a:effectLst/>
                <a:latin typeface="Slack-Lato"/>
              </a:rPr>
              <a:t>which schools spend on extracurricular activities.</a:t>
            </a:r>
            <a:endParaRPr lang="en-US" dirty="0"/>
          </a:p>
          <a:p>
            <a:endParaRPr lang="en-US" dirty="0"/>
          </a:p>
        </p:txBody>
      </p:sp>
      <p:sp>
        <p:nvSpPr>
          <p:cNvPr id="8" name="Rectangle 7">
            <a:extLst>
              <a:ext uri="{FF2B5EF4-FFF2-40B4-BE49-F238E27FC236}">
                <a16:creationId xmlns:a16="http://schemas.microsoft.com/office/drawing/2014/main" id="{B9818DCC-9FB8-2216-ADB4-693571434115}"/>
              </a:ext>
            </a:extLst>
          </p:cNvPr>
          <p:cNvSpPr/>
          <p:nvPr/>
        </p:nvSpPr>
        <p:spPr>
          <a:xfrm>
            <a:off x="472440" y="4793076"/>
            <a:ext cx="3617775" cy="26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Purpose of the Project</a:t>
            </a:r>
          </a:p>
        </p:txBody>
      </p:sp>
      <p:sp>
        <p:nvSpPr>
          <p:cNvPr id="9" name="Subtitle 2">
            <a:extLst>
              <a:ext uri="{FF2B5EF4-FFF2-40B4-BE49-F238E27FC236}">
                <a16:creationId xmlns:a16="http://schemas.microsoft.com/office/drawing/2014/main" id="{5392A816-7E62-0FF2-827D-3A7C9161E19D}"/>
              </a:ext>
            </a:extLst>
          </p:cNvPr>
          <p:cNvSpPr txBox="1">
            <a:spLocks/>
          </p:cNvSpPr>
          <p:nvPr/>
        </p:nvSpPr>
        <p:spPr>
          <a:xfrm>
            <a:off x="4376484" y="1180749"/>
            <a:ext cx="3607944" cy="862288"/>
          </a:xfrm>
          <a:prstGeom prst="rect">
            <a:avLst/>
          </a:prstGeom>
          <a:no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indent="0">
              <a:lnSpc>
                <a:spcPct val="90000"/>
              </a:lnSpc>
              <a:spcBef>
                <a:spcPts val="1000"/>
              </a:spcBef>
              <a:buFont typeface="Arial" panose="020B0604020202020204" pitchFamily="34" charset="0"/>
              <a:buNone/>
              <a:defRPr sz="1400" b="1" i="0">
                <a:solidFill>
                  <a:srgbClr val="24292F"/>
                </a:solidFill>
                <a:effectLst/>
                <a:latin typeface="-apple-system"/>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200" b="0" i="0" dirty="0">
                <a:solidFill>
                  <a:srgbClr val="1D1C1D"/>
                </a:solidFill>
                <a:effectLst/>
              </a:rPr>
              <a:t>A dashboard that allows prospective parents and other district stakeholders to view an analysis of the factors related to the amount spent per district on activities (including athletics and other extracurriculars).</a:t>
            </a:r>
            <a:endParaRPr lang="en-US" sz="1200" b="0" dirty="0"/>
          </a:p>
        </p:txBody>
      </p:sp>
      <p:sp>
        <p:nvSpPr>
          <p:cNvPr id="10" name="Rectangle 9">
            <a:extLst>
              <a:ext uri="{FF2B5EF4-FFF2-40B4-BE49-F238E27FC236}">
                <a16:creationId xmlns:a16="http://schemas.microsoft.com/office/drawing/2014/main" id="{2774D9E3-1216-EB26-66D4-00B9B45986B9}"/>
              </a:ext>
            </a:extLst>
          </p:cNvPr>
          <p:cNvSpPr/>
          <p:nvPr/>
        </p:nvSpPr>
        <p:spPr>
          <a:xfrm>
            <a:off x="4376483" y="770948"/>
            <a:ext cx="3617776" cy="27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Project Deliverables</a:t>
            </a:r>
          </a:p>
        </p:txBody>
      </p:sp>
      <p:sp>
        <p:nvSpPr>
          <p:cNvPr id="11" name="Subtitle 2">
            <a:extLst>
              <a:ext uri="{FF2B5EF4-FFF2-40B4-BE49-F238E27FC236}">
                <a16:creationId xmlns:a16="http://schemas.microsoft.com/office/drawing/2014/main" id="{EC86EF26-B998-0055-7BBB-060050FB9FF0}"/>
              </a:ext>
            </a:extLst>
          </p:cNvPr>
          <p:cNvSpPr txBox="1">
            <a:spLocks/>
          </p:cNvSpPr>
          <p:nvPr/>
        </p:nvSpPr>
        <p:spPr>
          <a:xfrm>
            <a:off x="4386315" y="2548165"/>
            <a:ext cx="3607944" cy="2377440"/>
          </a:xfrm>
          <a:prstGeom prst="rect">
            <a:avLst/>
          </a:prstGeom>
          <a:no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lnSpcReduction="10000"/>
          </a:bodyPr>
          <a:lstStyle>
            <a:lvl1pPr indent="0">
              <a:lnSpc>
                <a:spcPct val="90000"/>
              </a:lnSpc>
              <a:spcBef>
                <a:spcPts val="1000"/>
              </a:spcBef>
              <a:buFont typeface="Arial" panose="020B0604020202020204" pitchFamily="34" charset="0"/>
              <a:buNone/>
              <a:defRPr sz="1400" b="1" i="0">
                <a:solidFill>
                  <a:srgbClr val="24292F"/>
                </a:solidFill>
                <a:effectLst/>
                <a:latin typeface="-apple-system"/>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marL="171450" lvl="0" indent="-171450" algn="just">
              <a:lnSpc>
                <a:spcPct val="100000"/>
              </a:lnSpc>
              <a:spcAft>
                <a:spcPts val="0"/>
              </a:spcAft>
              <a:buSzPts val="1300"/>
              <a:buFont typeface="Arial" panose="020B0604020202020204" pitchFamily="34" charset="0"/>
              <a:buChar char="•"/>
            </a:pPr>
            <a:r>
              <a:rPr lang="en-US" sz="1200" b="0" dirty="0"/>
              <a:t>Extract data from Wisconsin Department of Public Instruction needed for analysis</a:t>
            </a:r>
          </a:p>
          <a:p>
            <a:pPr marL="171450" lvl="0" indent="-171450" algn="just">
              <a:lnSpc>
                <a:spcPct val="100000"/>
              </a:lnSpc>
              <a:spcAft>
                <a:spcPts val="0"/>
              </a:spcAft>
              <a:buSzPts val="1300"/>
              <a:buFont typeface="Arial" panose="020B0604020202020204" pitchFamily="34" charset="0"/>
              <a:buChar char="•"/>
            </a:pPr>
            <a:r>
              <a:rPr lang="en-US" sz="1200" b="0" dirty="0"/>
              <a:t>Transform/clean data by </a:t>
            </a:r>
            <a:r>
              <a:rPr lang="en-US" sz="1300" b="0" dirty="0"/>
              <a:t>removing</a:t>
            </a:r>
            <a:r>
              <a:rPr lang="en-US" sz="1200" b="0" dirty="0"/>
              <a:t> null values, converting column data types, remove information that does not impact or does not pertain to analysis, join data frames, etc.</a:t>
            </a:r>
          </a:p>
          <a:p>
            <a:pPr marL="171450" lvl="0" indent="-171450" algn="just">
              <a:lnSpc>
                <a:spcPct val="100000"/>
              </a:lnSpc>
              <a:spcAft>
                <a:spcPts val="0"/>
              </a:spcAft>
              <a:buSzPts val="1300"/>
              <a:buFont typeface="Arial" panose="020B0604020202020204" pitchFamily="34" charset="0"/>
              <a:buChar char="•"/>
            </a:pPr>
            <a:r>
              <a:rPr lang="en-US" sz="1200" b="0" dirty="0"/>
              <a:t>Build dashboards based on functions, time, Cost and Revenue.</a:t>
            </a:r>
          </a:p>
          <a:p>
            <a:pPr marL="171450" lvl="0" indent="-171450" algn="just">
              <a:lnSpc>
                <a:spcPct val="100000"/>
              </a:lnSpc>
              <a:spcAft>
                <a:spcPts val="0"/>
              </a:spcAft>
              <a:buSzPts val="1300"/>
              <a:buFont typeface="Arial" panose="020B0604020202020204" pitchFamily="34" charset="0"/>
              <a:buChar char="•"/>
            </a:pPr>
            <a:r>
              <a:rPr lang="en-US" sz="1200" b="0" dirty="0"/>
              <a:t>Build Machine learning model to derive the sweet-spot of budget requirements for student’s Post secondary success.     </a:t>
            </a:r>
          </a:p>
          <a:p>
            <a:pPr lvl="0" algn="just">
              <a:lnSpc>
                <a:spcPct val="100000"/>
              </a:lnSpc>
              <a:spcAft>
                <a:spcPts val="0"/>
              </a:spcAft>
              <a:buSzPts val="1300"/>
            </a:pPr>
            <a:endParaRPr lang="en-US" sz="1200" b="0" dirty="0"/>
          </a:p>
        </p:txBody>
      </p:sp>
      <p:sp>
        <p:nvSpPr>
          <p:cNvPr id="12" name="Rectangle 11">
            <a:extLst>
              <a:ext uri="{FF2B5EF4-FFF2-40B4-BE49-F238E27FC236}">
                <a16:creationId xmlns:a16="http://schemas.microsoft.com/office/drawing/2014/main" id="{9EA9D005-C656-120A-3360-0590C50FCC35}"/>
              </a:ext>
            </a:extLst>
          </p:cNvPr>
          <p:cNvSpPr/>
          <p:nvPr/>
        </p:nvSpPr>
        <p:spPr>
          <a:xfrm>
            <a:off x="4386315" y="2189929"/>
            <a:ext cx="3607944"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Potential Solution</a:t>
            </a:r>
          </a:p>
        </p:txBody>
      </p:sp>
      <p:sp>
        <p:nvSpPr>
          <p:cNvPr id="13" name="Subtitle 2">
            <a:extLst>
              <a:ext uri="{FF2B5EF4-FFF2-40B4-BE49-F238E27FC236}">
                <a16:creationId xmlns:a16="http://schemas.microsoft.com/office/drawing/2014/main" id="{D3DF43F1-C701-A73E-7071-1F1F83831652}"/>
              </a:ext>
            </a:extLst>
          </p:cNvPr>
          <p:cNvSpPr txBox="1">
            <a:spLocks/>
          </p:cNvSpPr>
          <p:nvPr/>
        </p:nvSpPr>
        <p:spPr>
          <a:xfrm>
            <a:off x="4405974" y="5385363"/>
            <a:ext cx="3588285" cy="1132332"/>
          </a:xfrm>
          <a:prstGeom prst="rect">
            <a:avLst/>
          </a:prstGeom>
          <a:no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indent="0">
              <a:lnSpc>
                <a:spcPct val="90000"/>
              </a:lnSpc>
              <a:spcBef>
                <a:spcPts val="1000"/>
              </a:spcBef>
              <a:buFont typeface="Arial" panose="020B0604020202020204" pitchFamily="34" charset="0"/>
              <a:buNone/>
              <a:defRPr sz="1400" b="1" i="0">
                <a:solidFill>
                  <a:srgbClr val="24292F"/>
                </a:solidFill>
                <a:effectLst/>
                <a:latin typeface="-apple-system"/>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marL="285750" indent="-285750">
              <a:buFont typeface="Arial" panose="020B0604020202020204" pitchFamily="34" charset="0"/>
              <a:buChar char="•"/>
            </a:pPr>
            <a:r>
              <a:rPr lang="en-US" sz="1200" b="0" dirty="0"/>
              <a:t>Python, Pandas, Jupyter notebook</a:t>
            </a:r>
          </a:p>
          <a:p>
            <a:pPr marL="285750" indent="-285750">
              <a:buFont typeface="Arial" panose="020B0604020202020204" pitchFamily="34" charset="0"/>
              <a:buChar char="•"/>
            </a:pPr>
            <a:r>
              <a:rPr lang="en-US" sz="1200" b="0" dirty="0"/>
              <a:t>SQL Postgres</a:t>
            </a:r>
          </a:p>
          <a:p>
            <a:pPr marL="285750" indent="-285750">
              <a:buFont typeface="Arial" panose="020B0604020202020204" pitchFamily="34" charset="0"/>
              <a:buChar char="•"/>
            </a:pPr>
            <a:r>
              <a:rPr lang="en-US" sz="1200" b="0" dirty="0"/>
              <a:t>Google Collab, </a:t>
            </a:r>
          </a:p>
          <a:p>
            <a:pPr marL="285750" indent="-285750">
              <a:buFont typeface="Arial" panose="020B0604020202020204" pitchFamily="34" charset="0"/>
              <a:buChar char="•"/>
            </a:pPr>
            <a:r>
              <a:rPr lang="en-US" sz="1200" b="0" dirty="0"/>
              <a:t>AWS, Machine Learning</a:t>
            </a:r>
          </a:p>
          <a:p>
            <a:endParaRPr lang="en-US" sz="1200" b="0" dirty="0"/>
          </a:p>
          <a:p>
            <a:pPr marL="285750" indent="-285750">
              <a:buFont typeface="Arial" panose="020B0604020202020204" pitchFamily="34" charset="0"/>
              <a:buChar char="•"/>
            </a:pPr>
            <a:endParaRPr lang="en-US" sz="1200" b="0" dirty="0"/>
          </a:p>
          <a:p>
            <a:endParaRPr lang="en-US" sz="1200" b="0" dirty="0"/>
          </a:p>
          <a:p>
            <a:pPr marL="285750" indent="-285750">
              <a:buFont typeface="Arial" panose="020B0604020202020204" pitchFamily="34" charset="0"/>
              <a:buChar char="•"/>
            </a:pPr>
            <a:endParaRPr lang="en-US" sz="1200" b="0" dirty="0"/>
          </a:p>
        </p:txBody>
      </p:sp>
      <p:sp>
        <p:nvSpPr>
          <p:cNvPr id="14" name="Rectangle 13">
            <a:extLst>
              <a:ext uri="{FF2B5EF4-FFF2-40B4-BE49-F238E27FC236}">
                <a16:creationId xmlns:a16="http://schemas.microsoft.com/office/drawing/2014/main" id="{487154BC-510B-09CC-6123-08886A56AA01}"/>
              </a:ext>
            </a:extLst>
          </p:cNvPr>
          <p:cNvSpPr/>
          <p:nvPr/>
        </p:nvSpPr>
        <p:spPr>
          <a:xfrm>
            <a:off x="4386316" y="5046791"/>
            <a:ext cx="3598112" cy="23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Tools and Technologies Used</a:t>
            </a:r>
          </a:p>
        </p:txBody>
      </p:sp>
      <p:sp>
        <p:nvSpPr>
          <p:cNvPr id="17" name="Subtitle 2">
            <a:extLst>
              <a:ext uri="{FF2B5EF4-FFF2-40B4-BE49-F238E27FC236}">
                <a16:creationId xmlns:a16="http://schemas.microsoft.com/office/drawing/2014/main" id="{0B171F47-E7B0-600D-0B65-367DE378944D}"/>
              </a:ext>
            </a:extLst>
          </p:cNvPr>
          <p:cNvSpPr txBox="1">
            <a:spLocks/>
          </p:cNvSpPr>
          <p:nvPr/>
        </p:nvSpPr>
        <p:spPr>
          <a:xfrm>
            <a:off x="8312676" y="1193962"/>
            <a:ext cx="3467748" cy="1610229"/>
          </a:xfrm>
          <a:prstGeom prst="rect">
            <a:avLst/>
          </a:prstGeom>
          <a:no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indent="0">
              <a:lnSpc>
                <a:spcPct val="90000"/>
              </a:lnSpc>
              <a:spcBef>
                <a:spcPts val="1000"/>
              </a:spcBef>
              <a:buFont typeface="Arial" panose="020B0604020202020204" pitchFamily="34" charset="0"/>
              <a:buNone/>
              <a:defRPr sz="1400" b="1" i="0">
                <a:solidFill>
                  <a:srgbClr val="24292F"/>
                </a:solidFill>
                <a:effectLst/>
                <a:latin typeface="-apple-system"/>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marL="171450" indent="-171450" algn="just">
              <a:buFont typeface="Arial" panose="020B0604020202020204" pitchFamily="34" charset="0"/>
              <a:buChar char="•"/>
            </a:pPr>
            <a:r>
              <a:rPr lang="en-US" sz="1200" b="0" dirty="0"/>
              <a:t>By utilizing the reporting data from the Department of Public Instruction, use Random Forests to determine the factors most relevant to a student’s success in post-secondary education.  </a:t>
            </a:r>
          </a:p>
          <a:p>
            <a:pPr marL="171450" indent="-171450" algn="just">
              <a:buFont typeface="Arial" panose="020B0604020202020204" pitchFamily="34" charset="0"/>
              <a:buChar char="•"/>
            </a:pPr>
            <a:r>
              <a:rPr lang="en-US" sz="1200" b="0" dirty="0"/>
              <a:t>Analyze and find the “sweet spot” of what percentage, per student, of a school district’s budget is the right amount for a student’s post-secondary success.</a:t>
            </a:r>
          </a:p>
        </p:txBody>
      </p:sp>
      <p:sp>
        <p:nvSpPr>
          <p:cNvPr id="18" name="Rectangle 17">
            <a:extLst>
              <a:ext uri="{FF2B5EF4-FFF2-40B4-BE49-F238E27FC236}">
                <a16:creationId xmlns:a16="http://schemas.microsoft.com/office/drawing/2014/main" id="{15B8C7DB-5024-95D6-D2A1-75DC25B7D264}"/>
              </a:ext>
            </a:extLst>
          </p:cNvPr>
          <p:cNvSpPr/>
          <p:nvPr/>
        </p:nvSpPr>
        <p:spPr>
          <a:xfrm>
            <a:off x="8290358" y="768096"/>
            <a:ext cx="3506281" cy="269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 ML Models</a:t>
            </a:r>
          </a:p>
        </p:txBody>
      </p:sp>
      <p:sp>
        <p:nvSpPr>
          <p:cNvPr id="20" name="TextBox 19">
            <a:extLst>
              <a:ext uri="{FF2B5EF4-FFF2-40B4-BE49-F238E27FC236}">
                <a16:creationId xmlns:a16="http://schemas.microsoft.com/office/drawing/2014/main" id="{24693335-FC1A-0C7A-04E7-6AED533460F9}"/>
              </a:ext>
            </a:extLst>
          </p:cNvPr>
          <p:cNvSpPr txBox="1"/>
          <p:nvPr/>
        </p:nvSpPr>
        <p:spPr>
          <a:xfrm>
            <a:off x="8339514" y="3429000"/>
            <a:ext cx="3457914" cy="3082700"/>
          </a:xfrm>
          <a:prstGeom prst="rect">
            <a:avLst/>
          </a:prstGeom>
          <a:no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defPPr>
              <a:defRPr lang="en-US"/>
            </a:defPPr>
            <a:lvl1pPr indent="0">
              <a:lnSpc>
                <a:spcPct val="90000"/>
              </a:lnSpc>
              <a:spcBef>
                <a:spcPts val="1000"/>
              </a:spcBef>
              <a:buFont typeface="Arial" panose="020B0604020202020204" pitchFamily="34" charset="0"/>
              <a:buNone/>
              <a:defRPr sz="1400" b="0" i="0">
                <a:solidFill>
                  <a:srgbClr val="24292F"/>
                </a:solidFill>
                <a:effectLst/>
                <a:latin typeface="-apple-system"/>
              </a:defRPr>
            </a:lvl1pPr>
            <a:lvl2pPr indent="0" algn="ctr">
              <a:lnSpc>
                <a:spcPct val="90000"/>
              </a:lnSpc>
              <a:spcBef>
                <a:spcPts val="500"/>
              </a:spcBef>
              <a:buFont typeface="Arial" panose="020B0604020202020204" pitchFamily="34" charset="0"/>
              <a:buNone/>
              <a:defRPr sz="2000">
                <a:solidFill>
                  <a:schemeClr val="dk1"/>
                </a:solidFill>
              </a:defRPr>
            </a:lvl2pPr>
            <a:lvl3pPr indent="0" algn="ctr">
              <a:lnSpc>
                <a:spcPct val="90000"/>
              </a:lnSpc>
              <a:spcBef>
                <a:spcPts val="500"/>
              </a:spcBef>
              <a:buFont typeface="Arial" panose="020B0604020202020204" pitchFamily="34" charset="0"/>
              <a:buNone/>
              <a:defRPr>
                <a:solidFill>
                  <a:schemeClr val="dk1"/>
                </a:solidFill>
              </a:defRPr>
            </a:lvl3pPr>
            <a:lvl4pPr indent="0" algn="ctr">
              <a:lnSpc>
                <a:spcPct val="90000"/>
              </a:lnSpc>
              <a:spcBef>
                <a:spcPts val="500"/>
              </a:spcBef>
              <a:buFont typeface="Arial" panose="020B0604020202020204" pitchFamily="34" charset="0"/>
              <a:buNone/>
              <a:defRPr sz="1600">
                <a:solidFill>
                  <a:schemeClr val="dk1"/>
                </a:solidFill>
              </a:defRPr>
            </a:lvl4pPr>
            <a:lvl5pPr indent="0" algn="ctr">
              <a:lnSpc>
                <a:spcPct val="90000"/>
              </a:lnSpc>
              <a:spcBef>
                <a:spcPts val="500"/>
              </a:spcBef>
              <a:buFont typeface="Arial" panose="020B0604020202020204" pitchFamily="34" charset="0"/>
              <a:buNone/>
              <a:defRPr sz="1600">
                <a:solidFill>
                  <a:schemeClr val="dk1"/>
                </a:solidFill>
              </a:defRPr>
            </a:lvl5pPr>
            <a:lvl6pPr indent="0" algn="ctr">
              <a:lnSpc>
                <a:spcPct val="90000"/>
              </a:lnSpc>
              <a:spcBef>
                <a:spcPts val="500"/>
              </a:spcBef>
              <a:buFont typeface="Arial" panose="020B0604020202020204" pitchFamily="34" charset="0"/>
              <a:buNone/>
              <a:defRPr sz="1600">
                <a:solidFill>
                  <a:schemeClr val="dk1"/>
                </a:solidFill>
              </a:defRPr>
            </a:lvl6pPr>
            <a:lvl7pPr indent="0" algn="ctr">
              <a:lnSpc>
                <a:spcPct val="90000"/>
              </a:lnSpc>
              <a:spcBef>
                <a:spcPts val="500"/>
              </a:spcBef>
              <a:buFont typeface="Arial" panose="020B0604020202020204" pitchFamily="34" charset="0"/>
              <a:buNone/>
              <a:defRPr sz="1600">
                <a:solidFill>
                  <a:schemeClr val="dk1"/>
                </a:solidFill>
              </a:defRPr>
            </a:lvl7pPr>
            <a:lvl8pPr indent="0" algn="ctr">
              <a:lnSpc>
                <a:spcPct val="90000"/>
              </a:lnSpc>
              <a:spcBef>
                <a:spcPts val="500"/>
              </a:spcBef>
              <a:buFont typeface="Arial" panose="020B0604020202020204" pitchFamily="34" charset="0"/>
              <a:buNone/>
              <a:defRPr sz="1600">
                <a:solidFill>
                  <a:schemeClr val="dk1"/>
                </a:solidFill>
              </a:defRPr>
            </a:lvl8pPr>
            <a:lvl9pPr indent="0" algn="ctr">
              <a:lnSpc>
                <a:spcPct val="90000"/>
              </a:lnSpc>
              <a:spcBef>
                <a:spcPts val="500"/>
              </a:spcBef>
              <a:buFont typeface="Arial" panose="020B0604020202020204" pitchFamily="34" charset="0"/>
              <a:buNone/>
              <a:defRPr sz="1600">
                <a:solidFill>
                  <a:schemeClr val="dk1"/>
                </a:solidFill>
              </a:defRPr>
            </a:lvl9pPr>
          </a:lstStyle>
          <a:p>
            <a:pPr marL="285750" lvl="1" indent="-285750" algn="l">
              <a:spcBef>
                <a:spcPts val="1000"/>
              </a:spcBef>
              <a:buFont typeface="Wingdings" panose="05000000000000000000" pitchFamily="2" charset="2"/>
              <a:buChar char="Ø"/>
            </a:pPr>
            <a:r>
              <a:rPr lang="en-US" sz="1200" dirty="0">
                <a:solidFill>
                  <a:srgbClr val="24292F"/>
                </a:solidFill>
                <a:latin typeface="-apple-system"/>
              </a:rPr>
              <a:t>District wise Cost and Revenue Comparison by</a:t>
            </a:r>
          </a:p>
          <a:p>
            <a:pPr marL="800100" lvl="1" indent="-342900" algn="l">
              <a:buFont typeface="Arial" panose="020B0604020202020204" pitchFamily="34" charset="0"/>
              <a:buChar char="•"/>
            </a:pPr>
            <a:r>
              <a:rPr lang="en-US" sz="1200" dirty="0">
                <a:latin typeface="-apple-system"/>
              </a:rPr>
              <a:t>Members</a:t>
            </a:r>
          </a:p>
          <a:p>
            <a:pPr marL="800100" lvl="1" indent="-342900" algn="l">
              <a:buFont typeface="Arial" panose="020B0604020202020204" pitchFamily="34" charset="0"/>
              <a:buChar char="•"/>
            </a:pPr>
            <a:r>
              <a:rPr lang="en-US" sz="1200" dirty="0">
                <a:latin typeface="-apple-system"/>
              </a:rPr>
              <a:t>Activity Spending</a:t>
            </a:r>
          </a:p>
          <a:p>
            <a:pPr marL="800100" lvl="1" indent="-342900" algn="l">
              <a:buFont typeface="Arial" panose="020B0604020202020204" pitchFamily="34" charset="0"/>
              <a:buChar char="•"/>
            </a:pPr>
            <a:r>
              <a:rPr lang="en-US" sz="1200" dirty="0">
                <a:latin typeface="-apple-system"/>
              </a:rPr>
              <a:t>Student demographics</a:t>
            </a:r>
          </a:p>
          <a:p>
            <a:pPr marL="285750" lvl="1" indent="-285750" algn="l">
              <a:spcBef>
                <a:spcPts val="1000"/>
              </a:spcBef>
              <a:buFont typeface="Wingdings" panose="05000000000000000000" pitchFamily="2" charset="2"/>
              <a:buChar char="Ø"/>
            </a:pPr>
            <a:r>
              <a:rPr lang="en-US" sz="1200" dirty="0">
                <a:solidFill>
                  <a:srgbClr val="24292F"/>
                </a:solidFill>
                <a:latin typeface="-apple-system"/>
              </a:rPr>
              <a:t>KPIs and trends based on time</a:t>
            </a:r>
          </a:p>
          <a:p>
            <a:pPr marL="800100" lvl="1" indent="-342900" algn="l">
              <a:buFont typeface="Arial" panose="020B0604020202020204" pitchFamily="34" charset="0"/>
              <a:buChar char="•"/>
            </a:pPr>
            <a:r>
              <a:rPr lang="en-US" sz="1200" dirty="0">
                <a:latin typeface="-apple-system"/>
              </a:rPr>
              <a:t>Funds raised by district 	(Amounts and Percentages)</a:t>
            </a:r>
          </a:p>
          <a:p>
            <a:pPr marL="1257300" lvl="2" indent="-342900" algn="l">
              <a:buFont typeface="Courier New" panose="02070309020205020404" pitchFamily="49" charset="0"/>
              <a:buChar char="o"/>
            </a:pPr>
            <a:r>
              <a:rPr lang="en-US" sz="1200" dirty="0">
                <a:latin typeface="-apple-system"/>
              </a:rPr>
              <a:t>Drill down by schools</a:t>
            </a:r>
          </a:p>
          <a:p>
            <a:pPr marL="1257300" lvl="2" indent="-342900" algn="l">
              <a:buFont typeface="Courier New" panose="02070309020205020404" pitchFamily="49" charset="0"/>
              <a:buChar char="o"/>
            </a:pPr>
            <a:r>
              <a:rPr lang="en-US" sz="1200" dirty="0">
                <a:latin typeface="-apple-system"/>
              </a:rPr>
              <a:t>Drill down by years</a:t>
            </a:r>
            <a:endParaRPr lang="en-US" sz="1200" dirty="0"/>
          </a:p>
          <a:p>
            <a:pPr marL="800100" lvl="1" indent="-342900" algn="l">
              <a:buFont typeface="Arial" panose="020B0604020202020204" pitchFamily="34" charset="0"/>
              <a:buChar char="•"/>
            </a:pPr>
            <a:r>
              <a:rPr lang="en-US" sz="1200" dirty="0">
                <a:latin typeface="-apple-system"/>
              </a:rPr>
              <a:t>Top 10 highest and least Performing districts and schools</a:t>
            </a:r>
          </a:p>
          <a:p>
            <a:pPr marL="1200150" lvl="2" indent="-285750" algn="l">
              <a:buFont typeface="Arial" panose="020B0604020202020204" pitchFamily="34" charset="0"/>
              <a:buChar char="•"/>
            </a:pPr>
            <a:r>
              <a:rPr lang="en-US" sz="1000" dirty="0">
                <a:latin typeface="-apple-system"/>
              </a:rPr>
              <a:t>Total spending per student</a:t>
            </a:r>
          </a:p>
          <a:p>
            <a:pPr marL="1200150" lvl="2" indent="-285750" algn="l">
              <a:buFont typeface="Arial" panose="020B0604020202020204" pitchFamily="34" charset="0"/>
              <a:buChar char="•"/>
            </a:pPr>
            <a:r>
              <a:rPr lang="en-US" sz="1000" dirty="0">
                <a:latin typeface="-apple-system"/>
              </a:rPr>
              <a:t>Total revenue per student</a:t>
            </a:r>
          </a:p>
          <a:p>
            <a:pPr marL="1200150" lvl="2" indent="-285750" algn="l">
              <a:buFont typeface="Arial" panose="020B0604020202020204" pitchFamily="34" charset="0"/>
              <a:buChar char="•"/>
            </a:pPr>
            <a:r>
              <a:rPr lang="en-US" sz="1000" dirty="0">
                <a:latin typeface="-apple-system"/>
              </a:rPr>
              <a:t>Activity spending per student</a:t>
            </a:r>
          </a:p>
          <a:p>
            <a:pPr marL="1257300" lvl="2" indent="-342900" algn="l">
              <a:buFont typeface="Arial" panose="020B0604020202020204" pitchFamily="34" charset="0"/>
              <a:buChar char="•"/>
            </a:pPr>
            <a:endParaRPr lang="en-US" sz="1000" dirty="0"/>
          </a:p>
          <a:p>
            <a:pPr lvl="1" algn="l"/>
            <a:endParaRPr lang="en-US" sz="1200" dirty="0">
              <a:latin typeface="-apple-system"/>
            </a:endParaRPr>
          </a:p>
        </p:txBody>
      </p:sp>
      <p:sp>
        <p:nvSpPr>
          <p:cNvPr id="21" name="Rectangle 20">
            <a:extLst>
              <a:ext uri="{FF2B5EF4-FFF2-40B4-BE49-F238E27FC236}">
                <a16:creationId xmlns:a16="http://schemas.microsoft.com/office/drawing/2014/main" id="{D748B47D-8EBC-A9F0-11B2-8D41DF514AD0}"/>
              </a:ext>
            </a:extLst>
          </p:cNvPr>
          <p:cNvSpPr/>
          <p:nvPr/>
        </p:nvSpPr>
        <p:spPr>
          <a:xfrm>
            <a:off x="8332342" y="3069831"/>
            <a:ext cx="3457914" cy="26974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Dashboards</a:t>
            </a:r>
          </a:p>
        </p:txBody>
      </p:sp>
    </p:spTree>
    <p:extLst>
      <p:ext uri="{BB962C8B-B14F-4D97-AF65-F5344CB8AC3E}">
        <p14:creationId xmlns:p14="http://schemas.microsoft.com/office/powerpoint/2010/main" val="1314933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390</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-apple-system</vt:lpstr>
      <vt:lpstr>Arial</vt:lpstr>
      <vt:lpstr>Calibri</vt:lpstr>
      <vt:lpstr>Calibri Light</vt:lpstr>
      <vt:lpstr>Courier New</vt:lpstr>
      <vt:lpstr>Slack-Lato</vt:lpstr>
      <vt:lpstr>Wingdings</vt:lpstr>
      <vt:lpstr>Office Theme</vt:lpstr>
      <vt:lpstr>Story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Board</dc:title>
  <dc:creator>Ramakrishna Ponnapalli</dc:creator>
  <cp:lastModifiedBy>Ramakrishna Ponnapalli</cp:lastModifiedBy>
  <cp:revision>26</cp:revision>
  <dcterms:created xsi:type="dcterms:W3CDTF">2022-07-24T19:58:29Z</dcterms:created>
  <dcterms:modified xsi:type="dcterms:W3CDTF">2022-08-03T02:46:10Z</dcterms:modified>
</cp:coreProperties>
</file>