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Nunito"/>
      <p:regular r:id="rId17"/>
      <p:bold r:id="rId18"/>
      <p:italic r:id="rId19"/>
      <p:boldItalic r:id="rId20"/>
    </p:embeddedFont>
    <p:embeddedFont>
      <p:font typeface="Maven Pro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Italic.fntdata"/><Relationship Id="rId11" Type="http://schemas.openxmlformats.org/officeDocument/2006/relationships/slide" Target="slides/slide6.xml"/><Relationship Id="rId22" Type="http://schemas.openxmlformats.org/officeDocument/2006/relationships/font" Target="fonts/MavenPro-bold.fntdata"/><Relationship Id="rId10" Type="http://schemas.openxmlformats.org/officeDocument/2006/relationships/slide" Target="slides/slide5.xml"/><Relationship Id="rId21" Type="http://schemas.openxmlformats.org/officeDocument/2006/relationships/font" Target="fonts/MavenPro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Nuni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italic.fntdata"/><Relationship Id="rId6" Type="http://schemas.openxmlformats.org/officeDocument/2006/relationships/slide" Target="slides/slide1.xml"/><Relationship Id="rId18" Type="http://schemas.openxmlformats.org/officeDocument/2006/relationships/font" Target="fonts/Nuni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3e27def9e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13e27def9e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13e27def9e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13e27def9e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3e27def9eb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3e27def9eb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3e27def9eb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3e27def9eb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3e27def9eb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13e27def9eb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13e27def9eb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13e27def9eb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3e27def9eb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13e27def9eb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3e27def9eb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13e27def9eb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13e27def9e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13e27def9e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13e27def9eb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13e27def9eb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2.png"/><Relationship Id="rId6" Type="http://schemas.openxmlformats.org/officeDocument/2006/relationships/image" Target="../media/image5.png"/><Relationship Id="rId7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538950" y="634700"/>
            <a:ext cx="4255500" cy="243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25000"/>
              </a:lnSpc>
              <a:spcBef>
                <a:spcPts val="1800"/>
              </a:spcBef>
              <a:spcAft>
                <a:spcPts val="1200"/>
              </a:spcAft>
              <a:buNone/>
            </a:pPr>
            <a:r>
              <a:rPr lang="en" sz="2855">
                <a:solidFill>
                  <a:srgbClr val="24292F"/>
                </a:solidFill>
                <a:latin typeface="Arial"/>
                <a:ea typeface="Arial"/>
                <a:cs typeface="Arial"/>
                <a:sym typeface="Arial"/>
              </a:rPr>
              <a:t>The Impact of Activity Funding on Students Pursuing Higher Education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Bryon Hobbs, Brenda Johansen,                Lalita Ponnapalli, Staci Stapleton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Interactive Map of districts and Funding(color) and filters</a:t>
            </a:r>
            <a:endParaRPr/>
          </a:p>
        </p:txBody>
      </p:sp>
      <p:sp>
        <p:nvSpPr>
          <p:cNvPr id="342" name="Google Shape;342;p22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43" name="Google Shape;343;p22"/>
          <p:cNvPicPr preferRelativeResize="0"/>
          <p:nvPr/>
        </p:nvPicPr>
        <p:blipFill rotWithShape="1">
          <a:blip r:embed="rId3">
            <a:alphaModFix/>
          </a:blip>
          <a:srcRect b="30401" l="56877" r="22538" t="8525"/>
          <a:stretch/>
        </p:blipFill>
        <p:spPr>
          <a:xfrm>
            <a:off x="2506400" y="1597875"/>
            <a:ext cx="3399900" cy="3477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10 and lowest 10 ranked districts based on activity funding(table)</a:t>
            </a:r>
            <a:endParaRPr/>
          </a:p>
        </p:txBody>
      </p:sp>
      <p:sp>
        <p:nvSpPr>
          <p:cNvPr id="349" name="Google Shape;349;p23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Importance of Continued Education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Interest in the development and continued education of children (2 year programs through PHD)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Provide </a:t>
            </a:r>
            <a:r>
              <a:rPr lang="en"/>
              <a:t>correlations and </a:t>
            </a:r>
            <a:r>
              <a:rPr lang="en"/>
              <a:t>statistical backing to the importance of activity funding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School districts can use </a:t>
            </a:r>
            <a:r>
              <a:rPr lang="en"/>
              <a:t>this</a:t>
            </a:r>
            <a:r>
              <a:rPr lang="en"/>
              <a:t> analysis to find budgetary allocation that promotes success in students </a:t>
            </a:r>
            <a:r>
              <a:rPr lang="en"/>
              <a:t>further</a:t>
            </a:r>
            <a:r>
              <a:rPr lang="en"/>
              <a:t> education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Parents can use this analysis to influence their choice in child placement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Sources</a:t>
            </a:r>
            <a:endParaRPr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1303800" y="13009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Wisconsin Department of Public Instruction</a:t>
            </a:r>
            <a:endParaRPr b="1" sz="18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4292F"/>
                </a:solidFill>
                <a:highlight>
                  <a:srgbClr val="FFFFFF"/>
                </a:highlight>
              </a:rPr>
              <a:t>District Report Cards, Comparative District Costs, </a:t>
            </a:r>
            <a:endParaRPr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4292F"/>
                </a:solidFill>
                <a:highlight>
                  <a:srgbClr val="FFFFFF"/>
                </a:highlight>
              </a:rPr>
              <a:t>Comparative District Revenue District Post-Secondary Enrollment Statistics</a:t>
            </a:r>
            <a:endParaRPr sz="1400"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https://dpi.wi.gov/</a:t>
            </a:r>
            <a:endParaRPr/>
          </a:p>
        </p:txBody>
      </p:sp>
      <p:pic>
        <p:nvPicPr>
          <p:cNvPr id="291" name="Google Shape;29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7000" y="3107200"/>
            <a:ext cx="2324100" cy="133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Purpose of Analysis</a:t>
            </a:r>
            <a:endParaRPr/>
          </a:p>
        </p:txBody>
      </p:sp>
      <p:sp>
        <p:nvSpPr>
          <p:cNvPr id="297" name="Google Shape;297;p16"/>
          <p:cNvSpPr txBox="1"/>
          <p:nvPr>
            <p:ph idx="1" type="body"/>
          </p:nvPr>
        </p:nvSpPr>
        <p:spPr>
          <a:xfrm>
            <a:off x="1303800" y="194047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300"/>
              <a:t>Does the amount of  budgetary funding for high school extracurricular activities have an impact on </a:t>
            </a:r>
            <a:r>
              <a:rPr lang="en" sz="2300"/>
              <a:t>whether</a:t>
            </a:r>
            <a:r>
              <a:rPr lang="en" sz="2300"/>
              <a:t> students attend post secondary educational programs?</a:t>
            </a:r>
            <a:endParaRPr sz="23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1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04" name="Google Shape;304;p17"/>
          <p:cNvPicPr preferRelativeResize="0"/>
          <p:nvPr/>
        </p:nvPicPr>
        <p:blipFill rotWithShape="1">
          <a:blip r:embed="rId3">
            <a:alphaModFix/>
          </a:blip>
          <a:srcRect b="39970" l="11940" r="61977" t="15818"/>
          <a:stretch/>
        </p:blipFill>
        <p:spPr>
          <a:xfrm>
            <a:off x="57475" y="86200"/>
            <a:ext cx="9086525" cy="488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Exploration</a:t>
            </a:r>
            <a:endParaRPr/>
          </a:p>
        </p:txBody>
      </p:sp>
      <p:sp>
        <p:nvSpPr>
          <p:cNvPr id="310" name="Google Shape;310;p18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Extract data from Wisconsin Department of Public Instruction needed for analysis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Transform/clean data by removing null values, converting column data types, remove information that does not impact or does not pertain to analysis, join dataframes, etc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 through Machine Learning</a:t>
            </a:r>
            <a:endParaRPr/>
          </a:p>
        </p:txBody>
      </p:sp>
      <p:sp>
        <p:nvSpPr>
          <p:cNvPr id="316" name="Google Shape;316;p19"/>
          <p:cNvSpPr txBox="1"/>
          <p:nvPr>
            <p:ph idx="1" type="body"/>
          </p:nvPr>
        </p:nvSpPr>
        <p:spPr>
          <a:xfrm>
            <a:off x="1056750" y="150157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150">
                <a:solidFill>
                  <a:srgbClr val="1D1C1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By taking in data from multiple reports from the Department of Public Instruction, I will use a deep neural network to determine what factors are most relevant to a student’s success in post-secondary education.  Through the analysis, we look to find the “sweet spot” of what percentage, per student, of a school district’s budget is the right amount for a student’s post-secondary success.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0"/>
          <p:cNvSpPr txBox="1"/>
          <p:nvPr>
            <p:ph type="title"/>
          </p:nvPr>
        </p:nvSpPr>
        <p:spPr>
          <a:xfrm>
            <a:off x="1303800" y="52420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Scatter Plot</a:t>
            </a:r>
            <a:endParaRPr/>
          </a:p>
        </p:txBody>
      </p:sp>
      <p:sp>
        <p:nvSpPr>
          <p:cNvPr id="322" name="Google Shape;322;p20"/>
          <p:cNvSpPr txBox="1"/>
          <p:nvPr>
            <p:ph idx="1" type="body"/>
          </p:nvPr>
        </p:nvSpPr>
        <p:spPr>
          <a:xfrm>
            <a:off x="1004250" y="3450175"/>
            <a:ext cx="7135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Total Members                                              % White                                           Revenue Total</a:t>
            </a:r>
            <a:endParaRPr/>
          </a:p>
        </p:txBody>
      </p:sp>
      <p:pic>
        <p:nvPicPr>
          <p:cNvPr id="323" name="Google Shape;32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921" y="1597875"/>
            <a:ext cx="2732000" cy="169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29296" y="1597875"/>
            <a:ext cx="2649858" cy="169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21521" y="1597871"/>
            <a:ext cx="2517872" cy="169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Technologies, L</a:t>
            </a:r>
            <a:r>
              <a:rPr lang="en"/>
              <a:t>anguages</a:t>
            </a:r>
            <a:r>
              <a:rPr lang="en"/>
              <a:t>, Tools, and Algorithms Used</a:t>
            </a:r>
            <a:endParaRPr/>
          </a:p>
        </p:txBody>
      </p:sp>
      <p:sp>
        <p:nvSpPr>
          <p:cNvPr id="331" name="Google Shape;331;p21"/>
          <p:cNvSpPr txBox="1"/>
          <p:nvPr>
            <p:ph idx="1" type="body"/>
          </p:nvPr>
        </p:nvSpPr>
        <p:spPr>
          <a:xfrm>
            <a:off x="1913675" y="182097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Python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Jupyter</a:t>
            </a:r>
            <a:r>
              <a:rPr lang="en"/>
              <a:t> Notebook, Google Colab, SQL Postgres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Tableau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Machine Learning</a:t>
            </a:r>
            <a:endParaRPr/>
          </a:p>
        </p:txBody>
      </p:sp>
      <p:pic>
        <p:nvPicPr>
          <p:cNvPr id="332" name="Google Shape;33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575" y="3516725"/>
            <a:ext cx="999300" cy="99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8200" y="3305650"/>
            <a:ext cx="1421462" cy="1421462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33898" y="3437200"/>
            <a:ext cx="999300" cy="1158352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56176" y="3501117"/>
            <a:ext cx="999300" cy="1030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Google Shape;336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290649" y="3235590"/>
            <a:ext cx="2601400" cy="16894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