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AA127D-CE71-4182-8E81-73C02ABC4566}"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7491DA-2CDC-4A8B-A220-AF30D091A518}" type="slidenum">
              <a:rPr lang="en-US" smtClean="0"/>
              <a:t>‹#›</a:t>
            </a:fld>
            <a:endParaRPr lang="en-US"/>
          </a:p>
        </p:txBody>
      </p:sp>
    </p:spTree>
    <p:extLst>
      <p:ext uri="{BB962C8B-B14F-4D97-AF65-F5344CB8AC3E}">
        <p14:creationId xmlns:p14="http://schemas.microsoft.com/office/powerpoint/2010/main" val="2820198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A127D-CE71-4182-8E81-73C02ABC4566}"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7491DA-2CDC-4A8B-A220-AF30D091A518}" type="slidenum">
              <a:rPr lang="en-US" smtClean="0"/>
              <a:t>‹#›</a:t>
            </a:fld>
            <a:endParaRPr lang="en-US"/>
          </a:p>
        </p:txBody>
      </p:sp>
    </p:spTree>
    <p:extLst>
      <p:ext uri="{BB962C8B-B14F-4D97-AF65-F5344CB8AC3E}">
        <p14:creationId xmlns:p14="http://schemas.microsoft.com/office/powerpoint/2010/main" val="63172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A127D-CE71-4182-8E81-73C02ABC4566}"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7491DA-2CDC-4A8B-A220-AF30D091A51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388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2AA127D-CE71-4182-8E81-73C02ABC4566}"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7491DA-2CDC-4A8B-A220-AF30D091A518}" type="slidenum">
              <a:rPr lang="en-US" smtClean="0"/>
              <a:t>‹#›</a:t>
            </a:fld>
            <a:endParaRPr lang="en-US"/>
          </a:p>
        </p:txBody>
      </p:sp>
    </p:spTree>
    <p:extLst>
      <p:ext uri="{BB962C8B-B14F-4D97-AF65-F5344CB8AC3E}">
        <p14:creationId xmlns:p14="http://schemas.microsoft.com/office/powerpoint/2010/main" val="2938191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2AA127D-CE71-4182-8E81-73C02ABC4566}"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7491DA-2CDC-4A8B-A220-AF30D091A51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48200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2AA127D-CE71-4182-8E81-73C02ABC4566}"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7491DA-2CDC-4A8B-A220-AF30D091A518}" type="slidenum">
              <a:rPr lang="en-US" smtClean="0"/>
              <a:t>‹#›</a:t>
            </a:fld>
            <a:endParaRPr lang="en-US"/>
          </a:p>
        </p:txBody>
      </p:sp>
    </p:spTree>
    <p:extLst>
      <p:ext uri="{BB962C8B-B14F-4D97-AF65-F5344CB8AC3E}">
        <p14:creationId xmlns:p14="http://schemas.microsoft.com/office/powerpoint/2010/main" val="1479035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A127D-CE71-4182-8E81-73C02ABC4566}"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7491DA-2CDC-4A8B-A220-AF30D091A518}" type="slidenum">
              <a:rPr lang="en-US" smtClean="0"/>
              <a:t>‹#›</a:t>
            </a:fld>
            <a:endParaRPr lang="en-US"/>
          </a:p>
        </p:txBody>
      </p:sp>
    </p:spTree>
    <p:extLst>
      <p:ext uri="{BB962C8B-B14F-4D97-AF65-F5344CB8AC3E}">
        <p14:creationId xmlns:p14="http://schemas.microsoft.com/office/powerpoint/2010/main" val="4281208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A127D-CE71-4182-8E81-73C02ABC4566}"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7491DA-2CDC-4A8B-A220-AF30D091A518}" type="slidenum">
              <a:rPr lang="en-US" smtClean="0"/>
              <a:t>‹#›</a:t>
            </a:fld>
            <a:endParaRPr lang="en-US"/>
          </a:p>
        </p:txBody>
      </p:sp>
    </p:spTree>
    <p:extLst>
      <p:ext uri="{BB962C8B-B14F-4D97-AF65-F5344CB8AC3E}">
        <p14:creationId xmlns:p14="http://schemas.microsoft.com/office/powerpoint/2010/main" val="157942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A127D-CE71-4182-8E81-73C02ABC4566}"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7491DA-2CDC-4A8B-A220-AF30D091A518}" type="slidenum">
              <a:rPr lang="en-US" smtClean="0"/>
              <a:t>‹#›</a:t>
            </a:fld>
            <a:endParaRPr lang="en-US"/>
          </a:p>
        </p:txBody>
      </p:sp>
    </p:spTree>
    <p:extLst>
      <p:ext uri="{BB962C8B-B14F-4D97-AF65-F5344CB8AC3E}">
        <p14:creationId xmlns:p14="http://schemas.microsoft.com/office/powerpoint/2010/main" val="371348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A127D-CE71-4182-8E81-73C02ABC4566}"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7491DA-2CDC-4A8B-A220-AF30D091A518}" type="slidenum">
              <a:rPr lang="en-US" smtClean="0"/>
              <a:t>‹#›</a:t>
            </a:fld>
            <a:endParaRPr lang="en-US"/>
          </a:p>
        </p:txBody>
      </p:sp>
    </p:spTree>
    <p:extLst>
      <p:ext uri="{BB962C8B-B14F-4D97-AF65-F5344CB8AC3E}">
        <p14:creationId xmlns:p14="http://schemas.microsoft.com/office/powerpoint/2010/main" val="385765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AA127D-CE71-4182-8E81-73C02ABC4566}"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7491DA-2CDC-4A8B-A220-AF30D091A518}" type="slidenum">
              <a:rPr lang="en-US" smtClean="0"/>
              <a:t>‹#›</a:t>
            </a:fld>
            <a:endParaRPr lang="en-US"/>
          </a:p>
        </p:txBody>
      </p:sp>
    </p:spTree>
    <p:extLst>
      <p:ext uri="{BB962C8B-B14F-4D97-AF65-F5344CB8AC3E}">
        <p14:creationId xmlns:p14="http://schemas.microsoft.com/office/powerpoint/2010/main" val="172672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AA127D-CE71-4182-8E81-73C02ABC4566}" type="datetimeFigureOut">
              <a:rPr lang="en-US" smtClean="0"/>
              <a:t>3/7/2025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7491DA-2CDC-4A8B-A220-AF30D091A518}" type="slidenum">
              <a:rPr lang="en-US" smtClean="0"/>
              <a:t>‹#›</a:t>
            </a:fld>
            <a:endParaRPr lang="en-US"/>
          </a:p>
        </p:txBody>
      </p:sp>
    </p:spTree>
    <p:extLst>
      <p:ext uri="{BB962C8B-B14F-4D97-AF65-F5344CB8AC3E}">
        <p14:creationId xmlns:p14="http://schemas.microsoft.com/office/powerpoint/2010/main" val="398510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AA127D-CE71-4182-8E81-73C02ABC4566}" type="datetimeFigureOut">
              <a:rPr lang="en-US" smtClean="0"/>
              <a:t>3/7/2025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7491DA-2CDC-4A8B-A220-AF30D091A518}" type="slidenum">
              <a:rPr lang="en-US" smtClean="0"/>
              <a:t>‹#›</a:t>
            </a:fld>
            <a:endParaRPr lang="en-US"/>
          </a:p>
        </p:txBody>
      </p:sp>
    </p:spTree>
    <p:extLst>
      <p:ext uri="{BB962C8B-B14F-4D97-AF65-F5344CB8AC3E}">
        <p14:creationId xmlns:p14="http://schemas.microsoft.com/office/powerpoint/2010/main" val="388594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A127D-CE71-4182-8E81-73C02ABC4566}" type="datetimeFigureOut">
              <a:rPr lang="en-US" smtClean="0"/>
              <a:t>3/7/2025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7491DA-2CDC-4A8B-A220-AF30D091A518}" type="slidenum">
              <a:rPr lang="en-US" smtClean="0"/>
              <a:t>‹#›</a:t>
            </a:fld>
            <a:endParaRPr lang="en-US"/>
          </a:p>
        </p:txBody>
      </p:sp>
    </p:spTree>
    <p:extLst>
      <p:ext uri="{BB962C8B-B14F-4D97-AF65-F5344CB8AC3E}">
        <p14:creationId xmlns:p14="http://schemas.microsoft.com/office/powerpoint/2010/main" val="261989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AA127D-CE71-4182-8E81-73C02ABC4566}"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7491DA-2CDC-4A8B-A220-AF30D091A518}" type="slidenum">
              <a:rPr lang="en-US" smtClean="0"/>
              <a:t>‹#›</a:t>
            </a:fld>
            <a:endParaRPr lang="en-US"/>
          </a:p>
        </p:txBody>
      </p:sp>
    </p:spTree>
    <p:extLst>
      <p:ext uri="{BB962C8B-B14F-4D97-AF65-F5344CB8AC3E}">
        <p14:creationId xmlns:p14="http://schemas.microsoft.com/office/powerpoint/2010/main" val="352374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AA127D-CE71-4182-8E81-73C02ABC4566}"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7491DA-2CDC-4A8B-A220-AF30D091A518}" type="slidenum">
              <a:rPr lang="en-US" smtClean="0"/>
              <a:t>‹#›</a:t>
            </a:fld>
            <a:endParaRPr lang="en-US"/>
          </a:p>
        </p:txBody>
      </p:sp>
    </p:spTree>
    <p:extLst>
      <p:ext uri="{BB962C8B-B14F-4D97-AF65-F5344CB8AC3E}">
        <p14:creationId xmlns:p14="http://schemas.microsoft.com/office/powerpoint/2010/main" val="3785408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2AA127D-CE71-4182-8E81-73C02ABC4566}" type="datetimeFigureOut">
              <a:rPr lang="en-US" smtClean="0"/>
              <a:t>3/7/2025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7491DA-2CDC-4A8B-A220-AF30D091A518}" type="slidenum">
              <a:rPr lang="en-US" smtClean="0"/>
              <a:t>‹#›</a:t>
            </a:fld>
            <a:endParaRPr lang="en-US"/>
          </a:p>
        </p:txBody>
      </p:sp>
    </p:spTree>
    <p:extLst>
      <p:ext uri="{BB962C8B-B14F-4D97-AF65-F5344CB8AC3E}">
        <p14:creationId xmlns:p14="http://schemas.microsoft.com/office/powerpoint/2010/main" val="111825345"/>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FC0B-B262-4DAF-9835-EBDE03A529AB}"/>
              </a:ext>
            </a:extLst>
          </p:cNvPr>
          <p:cNvSpPr>
            <a:spLocks noGrp="1"/>
          </p:cNvSpPr>
          <p:nvPr>
            <p:ph type="ctrTitle"/>
          </p:nvPr>
        </p:nvSpPr>
        <p:spPr>
          <a:xfrm>
            <a:off x="2435209" y="637674"/>
            <a:ext cx="8915399" cy="2262781"/>
          </a:xfrm>
        </p:spPr>
        <p:txBody>
          <a:bodyPr/>
          <a:lstStyle/>
          <a:p>
            <a:r>
              <a:rPr lang="en-US" dirty="0"/>
              <a:t>Computer Architecture</a:t>
            </a:r>
            <a:br>
              <a:rPr lang="en-US" dirty="0"/>
            </a:br>
            <a:r>
              <a:rPr lang="en-US" dirty="0"/>
              <a:t>A Quantitative Approach</a:t>
            </a:r>
          </a:p>
        </p:txBody>
      </p:sp>
      <p:sp>
        <p:nvSpPr>
          <p:cNvPr id="3" name="Subtitle 2">
            <a:extLst>
              <a:ext uri="{FF2B5EF4-FFF2-40B4-BE49-F238E27FC236}">
                <a16:creationId xmlns:a16="http://schemas.microsoft.com/office/drawing/2014/main" id="{89A52FE6-E910-50D0-D818-496D67345924}"/>
              </a:ext>
            </a:extLst>
          </p:cNvPr>
          <p:cNvSpPr>
            <a:spLocks noGrp="1"/>
          </p:cNvSpPr>
          <p:nvPr>
            <p:ph type="subTitle" idx="1"/>
          </p:nvPr>
        </p:nvSpPr>
        <p:spPr>
          <a:xfrm>
            <a:off x="2579588" y="3583846"/>
            <a:ext cx="8915399" cy="1126283"/>
          </a:xfrm>
        </p:spPr>
        <p:txBody>
          <a:bodyPr>
            <a:normAutofit lnSpcReduction="10000"/>
          </a:bodyPr>
          <a:lstStyle/>
          <a:p>
            <a:r>
              <a:rPr lang="en-US" dirty="0"/>
              <a:t>Name: Bryson Katuu – SCT212-0205/2021</a:t>
            </a:r>
          </a:p>
          <a:p>
            <a:r>
              <a:rPr lang="en-US" dirty="0"/>
              <a:t>BCT2408: Computer Architecture</a:t>
            </a:r>
          </a:p>
          <a:p>
            <a:r>
              <a:rPr lang="en-US" dirty="0"/>
              <a:t>Reading Assignment 1: Introduction</a:t>
            </a:r>
          </a:p>
        </p:txBody>
      </p:sp>
    </p:spTree>
    <p:extLst>
      <p:ext uri="{BB962C8B-B14F-4D97-AF65-F5344CB8AC3E}">
        <p14:creationId xmlns:p14="http://schemas.microsoft.com/office/powerpoint/2010/main" val="175324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323F-868A-E8C2-B45A-3ED90FD2E457}"/>
              </a:ext>
            </a:extLst>
          </p:cNvPr>
          <p:cNvSpPr>
            <a:spLocks noGrp="1"/>
          </p:cNvSpPr>
          <p:nvPr>
            <p:ph type="title"/>
          </p:nvPr>
        </p:nvSpPr>
        <p:spPr/>
        <p:txBody>
          <a:bodyPr/>
          <a:lstStyle/>
          <a:p>
            <a:r>
              <a:rPr lang="en-US" dirty="0"/>
              <a:t>1.1 Introduction</a:t>
            </a:r>
          </a:p>
        </p:txBody>
      </p:sp>
      <p:sp>
        <p:nvSpPr>
          <p:cNvPr id="3" name="Content Placeholder 2">
            <a:extLst>
              <a:ext uri="{FF2B5EF4-FFF2-40B4-BE49-F238E27FC236}">
                <a16:creationId xmlns:a16="http://schemas.microsoft.com/office/drawing/2014/main" id="{A46A90BF-713F-B359-A23B-28BDA0DFC763}"/>
              </a:ext>
            </a:extLst>
          </p:cNvPr>
          <p:cNvSpPr>
            <a:spLocks noGrp="1"/>
          </p:cNvSpPr>
          <p:nvPr>
            <p:ph idx="1"/>
          </p:nvPr>
        </p:nvSpPr>
        <p:spPr>
          <a:xfrm>
            <a:off x="1420586" y="1338943"/>
            <a:ext cx="10084026" cy="4572279"/>
          </a:xfrm>
        </p:spPr>
        <p:txBody>
          <a:bodyPr>
            <a:normAutofit lnSpcReduction="10000"/>
          </a:bodyPr>
          <a:lstStyle/>
          <a:p>
            <a:r>
              <a:rPr lang="en-US" dirty="0"/>
              <a:t>Computer technology has undergone remarkable advancements over the past 65 years. A modern computer costing less than $500 offers more performance, memory, and storage than a $1 million computer from 1985. </a:t>
            </a:r>
          </a:p>
          <a:p>
            <a:r>
              <a:rPr lang="en-US" dirty="0"/>
              <a:t>This rapid progress is driven by both technological improvements and innovations in computer design. While steady advancements in technology have played a significant role, changes in computer architecture have been less consistent. The introduction of the microprocessor in the 1970s accelerated performance growth to approximately 35% per year. This increase, combined with the cost advantages of mass production, made microprocessors the dominant force in computing.</a:t>
            </a:r>
          </a:p>
          <a:p>
            <a:r>
              <a:rPr lang="en-US" dirty="0"/>
              <a:t> The evolution of standardized operating systems like UNIX and Linux reduced compatibility concerns, enabling the development of new architectures such as the Reduced Instruction Set Computer (RISC). </a:t>
            </a:r>
          </a:p>
          <a:p>
            <a:r>
              <a:rPr lang="en-US" dirty="0"/>
              <a:t>RISC architectures focused on efficiency by utilizing techniques like instruction-level parallelism and advanced caching, ultimately pushing other architectures to adapt or become obsolete</a:t>
            </a:r>
          </a:p>
        </p:txBody>
      </p:sp>
    </p:spTree>
    <p:extLst>
      <p:ext uri="{BB962C8B-B14F-4D97-AF65-F5344CB8AC3E}">
        <p14:creationId xmlns:p14="http://schemas.microsoft.com/office/powerpoint/2010/main" val="270340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6D3D-CB1F-8E08-2C97-40C584526C45}"/>
              </a:ext>
            </a:extLst>
          </p:cNvPr>
          <p:cNvSpPr>
            <a:spLocks noGrp="1"/>
          </p:cNvSpPr>
          <p:nvPr>
            <p:ph type="title"/>
          </p:nvPr>
        </p:nvSpPr>
        <p:spPr/>
        <p:txBody>
          <a:bodyPr/>
          <a:lstStyle/>
          <a:p>
            <a:r>
              <a:rPr lang="en-US" dirty="0"/>
              <a:t>1.2 Classes of Computers.</a:t>
            </a:r>
          </a:p>
        </p:txBody>
      </p:sp>
      <p:sp>
        <p:nvSpPr>
          <p:cNvPr id="3" name="Content Placeholder 2">
            <a:extLst>
              <a:ext uri="{FF2B5EF4-FFF2-40B4-BE49-F238E27FC236}">
                <a16:creationId xmlns:a16="http://schemas.microsoft.com/office/drawing/2014/main" id="{E273F0AD-A369-7780-DDB4-37D25046E50C}"/>
              </a:ext>
            </a:extLst>
          </p:cNvPr>
          <p:cNvSpPr>
            <a:spLocks noGrp="1"/>
          </p:cNvSpPr>
          <p:nvPr>
            <p:ph idx="1"/>
          </p:nvPr>
        </p:nvSpPr>
        <p:spPr>
          <a:xfrm>
            <a:off x="1713297" y="1540189"/>
            <a:ext cx="9290801" cy="4879862"/>
          </a:xfrm>
        </p:spPr>
        <p:txBody>
          <a:bodyPr>
            <a:normAutofit lnSpcReduction="10000"/>
          </a:bodyPr>
          <a:lstStyle/>
          <a:p>
            <a:r>
              <a:rPr lang="en-US" dirty="0"/>
              <a:t>Computers can be classified into different categories based on their size, performance, and intended use. </a:t>
            </a:r>
          </a:p>
          <a:p>
            <a:r>
              <a:rPr lang="en-US" dirty="0"/>
              <a:t>Personal computers (PCs) are general-purpose machines designed for everyday tasks, such as word processing, web browsing, and gaming. </a:t>
            </a:r>
          </a:p>
          <a:p>
            <a:r>
              <a:rPr lang="en-US" dirty="0"/>
              <a:t>Servers, on the other hand, are built to handle multiple users simultaneously, often used in enterprises for managing databases, cloud computing, and hosting applications. </a:t>
            </a:r>
          </a:p>
          <a:p>
            <a:r>
              <a:rPr lang="en-US" dirty="0"/>
              <a:t>At the high-performance end of the spectrum, supercomputers are designed for complex calculations in scientific research, weather forecasting, and artificial intelligence. </a:t>
            </a:r>
          </a:p>
          <a:p>
            <a:r>
              <a:rPr lang="en-US" dirty="0"/>
              <a:t>Embedded computers are found in everyday appliances, automobiles, and industrial systems, often designed for specific tasks with minimal user interaction. </a:t>
            </a:r>
          </a:p>
          <a:p>
            <a:r>
              <a:rPr lang="en-US" dirty="0"/>
              <a:t>Mobile devices, including smartphones and tablets, represent another class of computers, optimized for portability and energy efficiency while integrating advanced computing capabilities.</a:t>
            </a:r>
          </a:p>
        </p:txBody>
      </p:sp>
    </p:spTree>
    <p:extLst>
      <p:ext uri="{BB962C8B-B14F-4D97-AF65-F5344CB8AC3E}">
        <p14:creationId xmlns:p14="http://schemas.microsoft.com/office/powerpoint/2010/main" val="2846892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9B9B-67C0-DACC-EC9F-141CDFADF6EB}"/>
              </a:ext>
            </a:extLst>
          </p:cNvPr>
          <p:cNvSpPr>
            <a:spLocks noGrp="1"/>
          </p:cNvSpPr>
          <p:nvPr>
            <p:ph type="title"/>
          </p:nvPr>
        </p:nvSpPr>
        <p:spPr/>
        <p:txBody>
          <a:bodyPr/>
          <a:lstStyle/>
          <a:p>
            <a:r>
              <a:rPr lang="en-US" dirty="0"/>
              <a:t>1.3 Defining Computer Architecture</a:t>
            </a:r>
          </a:p>
        </p:txBody>
      </p:sp>
      <p:sp>
        <p:nvSpPr>
          <p:cNvPr id="3" name="Content Placeholder 2">
            <a:extLst>
              <a:ext uri="{FF2B5EF4-FFF2-40B4-BE49-F238E27FC236}">
                <a16:creationId xmlns:a16="http://schemas.microsoft.com/office/drawing/2014/main" id="{31791351-98D7-94DC-F4DF-A666FCCB42E6}"/>
              </a:ext>
            </a:extLst>
          </p:cNvPr>
          <p:cNvSpPr>
            <a:spLocks noGrp="1"/>
          </p:cNvSpPr>
          <p:nvPr>
            <p:ph idx="1"/>
          </p:nvPr>
        </p:nvSpPr>
        <p:spPr>
          <a:xfrm>
            <a:off x="1626669" y="1683619"/>
            <a:ext cx="9772065" cy="4478956"/>
          </a:xfrm>
        </p:spPr>
        <p:txBody>
          <a:bodyPr/>
          <a:lstStyle/>
          <a:p>
            <a:r>
              <a:rPr lang="en-US" b="1" dirty="0"/>
              <a:t>Computer architecture </a:t>
            </a:r>
            <a:r>
              <a:rPr lang="en-US" dirty="0"/>
              <a:t>refers to the design and organization of a computer system, defining how hardware and software interact. </a:t>
            </a:r>
          </a:p>
          <a:p>
            <a:r>
              <a:rPr lang="en-US" dirty="0"/>
              <a:t>It is composed of three main components: the </a:t>
            </a:r>
            <a:r>
              <a:rPr lang="en-US" b="1" dirty="0"/>
              <a:t>instruction set architecture </a:t>
            </a:r>
            <a:r>
              <a:rPr lang="en-US" dirty="0"/>
              <a:t>(ISA), </a:t>
            </a:r>
            <a:r>
              <a:rPr lang="en-US" b="1" dirty="0"/>
              <a:t>microarchitecture</a:t>
            </a:r>
            <a:r>
              <a:rPr lang="en-US" dirty="0"/>
              <a:t>, and </a:t>
            </a:r>
            <a:r>
              <a:rPr lang="en-US" b="1" dirty="0"/>
              <a:t>system design</a:t>
            </a:r>
            <a:r>
              <a:rPr lang="en-US" dirty="0"/>
              <a:t>. </a:t>
            </a:r>
          </a:p>
          <a:p>
            <a:r>
              <a:rPr lang="en-US" dirty="0"/>
              <a:t>The ISA determines how software communicates with the processor, including the types of instructions it can execute. Microarchitecture defines how these instructions are processed at the hardware level, influencing factors like speed and power efficiency. </a:t>
            </a:r>
          </a:p>
          <a:p>
            <a:r>
              <a:rPr lang="en-US" dirty="0"/>
              <a:t>System design encompasses broader aspects such as memory management, input/output mechanisms, and data storage. </a:t>
            </a:r>
          </a:p>
          <a:p>
            <a:r>
              <a:rPr lang="en-US" dirty="0"/>
              <a:t>The choice of computer architecture directly impacts a system’s performance, energy consumption, and overall efficiency, making it a critical consideration in the development of modern computing systems.</a:t>
            </a:r>
          </a:p>
        </p:txBody>
      </p:sp>
    </p:spTree>
    <p:extLst>
      <p:ext uri="{BB962C8B-B14F-4D97-AF65-F5344CB8AC3E}">
        <p14:creationId xmlns:p14="http://schemas.microsoft.com/office/powerpoint/2010/main" val="289253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AC75-AA42-EB8C-5E8B-A7FFE89B8110}"/>
              </a:ext>
            </a:extLst>
          </p:cNvPr>
          <p:cNvSpPr>
            <a:spLocks noGrp="1"/>
          </p:cNvSpPr>
          <p:nvPr>
            <p:ph type="title"/>
          </p:nvPr>
        </p:nvSpPr>
        <p:spPr/>
        <p:txBody>
          <a:bodyPr/>
          <a:lstStyle/>
          <a:p>
            <a:r>
              <a:rPr lang="en-US" dirty="0"/>
              <a:t>1.4 Trends in Technology</a:t>
            </a:r>
          </a:p>
        </p:txBody>
      </p:sp>
      <p:sp>
        <p:nvSpPr>
          <p:cNvPr id="3" name="Content Placeholder 2">
            <a:extLst>
              <a:ext uri="{FF2B5EF4-FFF2-40B4-BE49-F238E27FC236}">
                <a16:creationId xmlns:a16="http://schemas.microsoft.com/office/drawing/2014/main" id="{DC6E5F1A-2DD6-780C-88D6-6D24462D2DBE}"/>
              </a:ext>
            </a:extLst>
          </p:cNvPr>
          <p:cNvSpPr>
            <a:spLocks noGrp="1"/>
          </p:cNvSpPr>
          <p:nvPr>
            <p:ph idx="1"/>
          </p:nvPr>
        </p:nvSpPr>
        <p:spPr>
          <a:xfrm>
            <a:off x="2040556" y="1540188"/>
            <a:ext cx="9002044" cy="4812485"/>
          </a:xfrm>
        </p:spPr>
        <p:txBody>
          <a:bodyPr>
            <a:normAutofit/>
          </a:bodyPr>
          <a:lstStyle/>
          <a:p>
            <a:r>
              <a:rPr lang="en-US" dirty="0"/>
              <a:t>Technological advancements in computing continue to be driven by Moore’s Law, which states that the number of transistors on a chip doubles approximately every 18 to 24 months, leading to continuous improvements in processing power. </a:t>
            </a:r>
          </a:p>
          <a:p>
            <a:r>
              <a:rPr lang="en-US" dirty="0"/>
              <a:t>However, as physical limitations are reached, there has been a shift from single-core processors to multi-core architectures, enabling parallel processing for better efficiency. </a:t>
            </a:r>
          </a:p>
          <a:p>
            <a:r>
              <a:rPr lang="en-US" dirty="0"/>
              <a:t>The rise of artificial intelligence and machine learning has also influenced hardware design, with specialized accelerators like GPUs (Graphics Processing Units) and TPUs (Tensor Processing Units) becoming more prevalent. </a:t>
            </a:r>
          </a:p>
          <a:p>
            <a:r>
              <a:rPr lang="en-US" dirty="0"/>
              <a:t>Additionally, new areas of research, such as quantum computing and edge computing, are shaping the future of computing by providing faster data processing and reducing reliance on centralized data centers.</a:t>
            </a:r>
          </a:p>
        </p:txBody>
      </p:sp>
    </p:spTree>
    <p:extLst>
      <p:ext uri="{BB962C8B-B14F-4D97-AF65-F5344CB8AC3E}">
        <p14:creationId xmlns:p14="http://schemas.microsoft.com/office/powerpoint/2010/main" val="423764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A520-8B8F-0CC4-C61F-4BD22764B302}"/>
              </a:ext>
            </a:extLst>
          </p:cNvPr>
          <p:cNvSpPr>
            <a:spLocks noGrp="1"/>
          </p:cNvSpPr>
          <p:nvPr>
            <p:ph type="title"/>
          </p:nvPr>
        </p:nvSpPr>
        <p:spPr/>
        <p:txBody>
          <a:bodyPr>
            <a:normAutofit/>
          </a:bodyPr>
          <a:lstStyle/>
          <a:p>
            <a:r>
              <a:rPr lang="en-US" sz="3200" dirty="0"/>
              <a:t>1.5 Trends in Power and Energy in Integrated Circuits</a:t>
            </a:r>
          </a:p>
        </p:txBody>
      </p:sp>
      <p:sp>
        <p:nvSpPr>
          <p:cNvPr id="3" name="Content Placeholder 2">
            <a:extLst>
              <a:ext uri="{FF2B5EF4-FFF2-40B4-BE49-F238E27FC236}">
                <a16:creationId xmlns:a16="http://schemas.microsoft.com/office/drawing/2014/main" id="{CAFF74F3-D27A-0A12-24D9-5BE702E5BE17}"/>
              </a:ext>
            </a:extLst>
          </p:cNvPr>
          <p:cNvSpPr>
            <a:spLocks noGrp="1"/>
          </p:cNvSpPr>
          <p:nvPr>
            <p:ph idx="1"/>
          </p:nvPr>
        </p:nvSpPr>
        <p:spPr>
          <a:xfrm>
            <a:off x="1626669" y="1905000"/>
            <a:ext cx="9608435" cy="4736432"/>
          </a:xfrm>
        </p:spPr>
        <p:txBody>
          <a:bodyPr/>
          <a:lstStyle/>
          <a:p>
            <a:r>
              <a:rPr lang="en-US" b="1" dirty="0"/>
              <a:t>Power consumption </a:t>
            </a:r>
            <a:r>
              <a:rPr lang="en-US" dirty="0"/>
              <a:t>has become a major constraint in modern computer design, particularly as transistors continue to shrink. </a:t>
            </a:r>
          </a:p>
          <a:p>
            <a:r>
              <a:rPr lang="en-US" dirty="0"/>
              <a:t>In the past, scaling down transistor sizes led to proportional reductions in power usage, but this trend, known as Dennard Scaling, has slowed due to power density limitations. </a:t>
            </a:r>
          </a:p>
          <a:p>
            <a:r>
              <a:rPr lang="en-US" dirty="0"/>
              <a:t>To address these challenges, engineers have developed techniques like Dynamic Voltage Scaling (DVS), which adjusts power levels based on workload demands, reducing unnecessary energy consumption. </a:t>
            </a:r>
          </a:p>
          <a:p>
            <a:r>
              <a:rPr lang="en-US" dirty="0"/>
              <a:t>Low-power design strategies are increasingly used in mobile and embedded devices to improve battery life. Additionally, the use of parallelism and specialized hardware, such as ARM-based processors, has helped achieve greater energy efficiency by executing tasks with minimal power overhead.</a:t>
            </a:r>
          </a:p>
        </p:txBody>
      </p:sp>
    </p:spTree>
    <p:extLst>
      <p:ext uri="{BB962C8B-B14F-4D97-AF65-F5344CB8AC3E}">
        <p14:creationId xmlns:p14="http://schemas.microsoft.com/office/powerpoint/2010/main" val="1291154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7868-3E87-7CC1-3D45-6D5E1FA3EB33}"/>
              </a:ext>
            </a:extLst>
          </p:cNvPr>
          <p:cNvSpPr>
            <a:spLocks noGrp="1"/>
          </p:cNvSpPr>
          <p:nvPr>
            <p:ph type="title"/>
          </p:nvPr>
        </p:nvSpPr>
        <p:spPr/>
        <p:txBody>
          <a:bodyPr/>
          <a:lstStyle/>
          <a:p>
            <a:r>
              <a:rPr lang="en-US" dirty="0"/>
              <a:t>1.6 Trends in Cost</a:t>
            </a:r>
          </a:p>
        </p:txBody>
      </p:sp>
      <p:sp>
        <p:nvSpPr>
          <p:cNvPr id="3" name="Content Placeholder 2">
            <a:extLst>
              <a:ext uri="{FF2B5EF4-FFF2-40B4-BE49-F238E27FC236}">
                <a16:creationId xmlns:a16="http://schemas.microsoft.com/office/drawing/2014/main" id="{00150B20-B444-3DAE-E384-D4C104DE1F3E}"/>
              </a:ext>
            </a:extLst>
          </p:cNvPr>
          <p:cNvSpPr>
            <a:spLocks noGrp="1"/>
          </p:cNvSpPr>
          <p:nvPr>
            <p:ph idx="1"/>
          </p:nvPr>
        </p:nvSpPr>
        <p:spPr>
          <a:xfrm>
            <a:off x="1944303" y="1642710"/>
            <a:ext cx="9560309" cy="4363453"/>
          </a:xfrm>
        </p:spPr>
        <p:txBody>
          <a:bodyPr>
            <a:normAutofit/>
          </a:bodyPr>
          <a:lstStyle/>
          <a:p>
            <a:r>
              <a:rPr lang="en-US" dirty="0"/>
              <a:t>The cost of computing hardware is influenced by multiple factors, including manufacturing advancements, economies of scale, and shifts in consumer demand. </a:t>
            </a:r>
          </a:p>
          <a:p>
            <a:r>
              <a:rPr lang="en-US" dirty="0"/>
              <a:t>While the shrinking of transistors improves performance, it also increases fabrication costs due to the complexity of modern chip production. However, mass production helps reduce the cost per unit, making powerful computing accessible at lower prices. </a:t>
            </a:r>
          </a:p>
          <a:p>
            <a:r>
              <a:rPr lang="en-US" dirty="0"/>
              <a:t>Storage and memory costs have also seen significant reductions, with the widespread adoption of solid-state drives (SSDs) and advancements in DRAM technology lowering the price-to-performance ratio. </a:t>
            </a:r>
          </a:p>
          <a:p>
            <a:r>
              <a:rPr lang="en-US" dirty="0"/>
              <a:t>Additionally, the rise of cloud computing and virtualization has further driven down costs by allowing businesses and individuals to access computing resources without the need for expensive hardware investments.</a:t>
            </a:r>
          </a:p>
        </p:txBody>
      </p:sp>
    </p:spTree>
    <p:extLst>
      <p:ext uri="{BB962C8B-B14F-4D97-AF65-F5344CB8AC3E}">
        <p14:creationId xmlns:p14="http://schemas.microsoft.com/office/powerpoint/2010/main" val="11376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DF37-C5AC-2CFA-606D-2A071183963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D067E13-0660-3CC2-C180-2E2A913FD013}"/>
              </a:ext>
            </a:extLst>
          </p:cNvPr>
          <p:cNvSpPr>
            <a:spLocks noGrp="1"/>
          </p:cNvSpPr>
          <p:nvPr>
            <p:ph idx="1"/>
          </p:nvPr>
        </p:nvSpPr>
        <p:spPr>
          <a:xfrm>
            <a:off x="1722922" y="1540189"/>
            <a:ext cx="9261926" cy="4321596"/>
          </a:xfrm>
        </p:spPr>
        <p:txBody>
          <a:bodyPr/>
          <a:lstStyle/>
          <a:p>
            <a:r>
              <a:rPr lang="en-US" dirty="0"/>
              <a:t>Computer architecture has evolved significantly over the years, driven by advancements in technology, design innovations, and changing market demands. The shift from early general-purpose computers to specialized architectures like RISC and multi-core processors has improved efficiency and performance. </a:t>
            </a:r>
          </a:p>
          <a:p>
            <a:r>
              <a:rPr lang="en-US" dirty="0"/>
              <a:t>Trends in power consumption, cost, and emerging technologies continue to shape the future of computing, influencing how systems are designed and optimized. </a:t>
            </a:r>
          </a:p>
          <a:p>
            <a:r>
              <a:rPr lang="en-US" dirty="0"/>
              <a:t>As the industry moves toward AI-driven hardware, energy-efficient designs, and quantum computing, the role of computer architecture remains critical in determining the capabilities and limitations of future computing systems.</a:t>
            </a:r>
          </a:p>
        </p:txBody>
      </p:sp>
    </p:spTree>
    <p:extLst>
      <p:ext uri="{BB962C8B-B14F-4D97-AF65-F5344CB8AC3E}">
        <p14:creationId xmlns:p14="http://schemas.microsoft.com/office/powerpoint/2010/main" val="27442888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144</TotalTime>
  <Words>982</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Computer Architecture A Quantitative Approach</vt:lpstr>
      <vt:lpstr>1.1 Introduction</vt:lpstr>
      <vt:lpstr>1.2 Classes of Computers.</vt:lpstr>
      <vt:lpstr>1.3 Defining Computer Architecture</vt:lpstr>
      <vt:lpstr>1.4 Trends in Technology</vt:lpstr>
      <vt:lpstr>1.5 Trends in Power and Energy in Integrated Circuits</vt:lpstr>
      <vt:lpstr>1.6 Trends in Cost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Bryson Katuu</dc:creator>
  <cp:lastModifiedBy>Bryson Katuu</cp:lastModifiedBy>
  <cp:revision>6</cp:revision>
  <dcterms:created xsi:type="dcterms:W3CDTF">2025-03-06T19:10:47Z</dcterms:created>
  <dcterms:modified xsi:type="dcterms:W3CDTF">2025-03-07T08:59:04Z</dcterms:modified>
</cp:coreProperties>
</file>