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5.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5.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9.png" ContentType="image/png"/>
  <Override PartName="/ppt/media/image10.png" ContentType="image/png"/>
  <Override PartName="/ppt/media/image13.png" ContentType="image/png"/>
  <Override PartName="/ppt/media/image8.png" ContentType="image/png"/>
  <Override PartName="/ppt/media/image12.png" ContentType="image/png"/>
  <Override PartName="/ppt/media/image20.png" ContentType="image/png"/>
  <Override PartName="/ppt/media/image7.png" ContentType="image/png"/>
  <Override PartName="/ppt/media/image11.png" ContentType="image/png"/>
  <Override PartName="/ppt/media/image6.png" ContentType="image/png"/>
  <Override PartName="/ppt/media/image5.png" ContentType="image/png"/>
  <Override PartName="/ppt/media/image4.png" ContentType="image/png"/>
  <Override PartName="/ppt/media/image23.jpeg" ContentType="image/jpeg"/>
  <Override PartName="/ppt/media/image21.jpeg" ContentType="image/jpeg"/>
  <Override PartName="/ppt/media/image19.png" ContentType="image/png"/>
  <Override PartName="/ppt/media/image1.png" ContentType="image/png"/>
  <Override PartName="/ppt/media/image18.png" ContentType="image/png"/>
  <Override PartName="/ppt/media/image17.png" ContentType="image/png"/>
  <Override PartName="/ppt/media/image24.png" ContentType="image/png"/>
  <Override PartName="/ppt/media/image16.png" ContentType="image/png"/>
  <Override PartName="/ppt/media/image15.png" ContentType="image/png"/>
  <Override PartName="/ppt/media/image22.png" ContentType="image/png"/>
  <Override PartName="/ppt/media/image14.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1" name="PlaceHolder 4"/>
          <p:cNvSpPr>
            <a:spLocks noGrp="1"/>
          </p:cNvSpPr>
          <p:nvPr>
            <p:ph type="dt" idx="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2" name="PlaceHolder 5"/>
          <p:cNvSpPr>
            <a:spLocks noGrp="1"/>
          </p:cNvSpPr>
          <p:nvPr>
            <p:ph type="ftr" idx="3"/>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6"/>
          <p:cNvSpPr>
            <a:spLocks noGrp="1"/>
          </p:cNvSpPr>
          <p:nvPr>
            <p:ph type="sldNum" idx="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5B9C3F72-FB06-45CE-88D8-46BB5A2639D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381240" y="685800"/>
            <a:ext cx="6095520" cy="3428640"/>
          </a:xfrm>
          <a:prstGeom prst="rect">
            <a:avLst/>
          </a:prstGeom>
          <a:ln w="0">
            <a:noFill/>
          </a:ln>
        </p:spPr>
      </p:sp>
      <p:sp>
        <p:nvSpPr>
          <p:cNvPr id="182"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The main point of this slide is to specify what problem we were trying to solve, and that problem is that we wanted a model to predict the amount of future energy </a:t>
            </a:r>
            <a:r>
              <a:rPr b="0" lang="en" sz="1100" spc="-1" strike="noStrike">
                <a:solidFill>
                  <a:schemeClr val="dk1"/>
                </a:solidFill>
                <a:latin typeface="Arial"/>
              </a:rPr>
              <a:t>consumption and production </a:t>
            </a:r>
            <a:r>
              <a:rPr b="0" lang="en" sz="1100" spc="-1" strike="noStrike">
                <a:solidFill>
                  <a:srgbClr val="000000"/>
                </a:solidFill>
                <a:latin typeface="Arial"/>
              </a:rPr>
              <a:t>amounts that the Enefit company would be responsible for in the future. This prediction would be predicted by using data released by the energy company in  chunks of data, which they called data blocks, and each block had a specific block id. We’ll talk more about the block ids in the next slide for our approach to creating the model, but the main point i wanted to get across in this slide was that our main goal was to get a model that is able to predict future energy amounts that the company would be responsible for.</a:t>
            </a:r>
            <a:endParaRPr b="0" lang="en-US" sz="11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381240" y="685800"/>
            <a:ext cx="6095520" cy="3428640"/>
          </a:xfrm>
          <a:prstGeom prst="rect">
            <a:avLst/>
          </a:prstGeom>
          <a:ln w="0">
            <a:noFill/>
          </a:ln>
        </p:spPr>
      </p:sp>
      <p:sp>
        <p:nvSpPr>
          <p:cNvPr id="184"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And after building this model, we of course wanted to see how we did and we did that through evaluating the performance with the test part of the training dataset. You can see here, our performance actually, (surprisingly), did quite decently well, with our model able to accurately predict many of the values on the lower target range, and also some of the higher ranged outlier values as well, however of course the model gets a bit flakey on the higher range outliers, which of course is expected, but the predictions on the outliers are still in the same ballpark. We used a couple different metrics to quantify the performance of the model, and we report on the percent root mean squared error here, which is basically the root mean squared error metric, normalized by the range of target values. From all our runs, our model has been able to  produce a percent root mean squared error that is less than 3%. And now Adam if you’d like to hit the next slide please, this will be where Sam is taking over</a:t>
            </a:r>
            <a:endParaRPr b="0" lang="en-US" sz="11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685800" y="4400640"/>
            <a:ext cx="5486040" cy="3600360"/>
          </a:xfrm>
          <a:prstGeom prst="rect">
            <a:avLst/>
          </a:prstGeom>
          <a:noFill/>
          <a:ln w="0">
            <a:noFill/>
          </a:ln>
        </p:spPr>
        <p:txBody>
          <a:bodyPr lIns="91440" rIns="91440" tIns="91440" bIns="91440" anchor="t">
            <a:noAutofit/>
          </a:bodyPr>
          <a:p>
            <a:pPr indent="0">
              <a:lnSpc>
                <a:spcPct val="115000"/>
              </a:lnSpc>
              <a:buNone/>
              <a:tabLst>
                <a:tab algn="l" pos="0"/>
              </a:tabLst>
            </a:pPr>
            <a:r>
              <a:rPr b="0" lang="en" sz="1100" spc="-1" strike="noStrike">
                <a:solidFill>
                  <a:srgbClr val="000000"/>
                </a:solidFill>
                <a:latin typeface="Arial"/>
              </a:rPr>
              <a:t>https://www.energia.ee/en/ettevottest</a:t>
            </a:r>
            <a:endParaRPr b="0" lang="en-US" sz="1100" spc="-1" strike="noStrike">
              <a:solidFill>
                <a:srgbClr val="000000"/>
              </a:solidFill>
              <a:latin typeface="Arial"/>
            </a:endParaRPr>
          </a:p>
        </p:txBody>
      </p:sp>
      <p:sp>
        <p:nvSpPr>
          <p:cNvPr id="170" name="PlaceHolder 2"/>
          <p:cNvSpPr>
            <a:spLocks noGrp="1"/>
          </p:cNvSpPr>
          <p:nvPr>
            <p:ph type="sldImg"/>
          </p:nvPr>
        </p:nvSpPr>
        <p:spPr>
          <a:xfrm>
            <a:off x="685800" y="1143000"/>
            <a:ext cx="5486040" cy="3085920"/>
          </a:xfrm>
          <a:prstGeom prst="rect">
            <a:avLst/>
          </a:prstGeom>
          <a:ln w="0">
            <a:noFill/>
          </a:ln>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381240" y="685800"/>
            <a:ext cx="6095520" cy="3428640"/>
          </a:xfrm>
          <a:prstGeom prst="rect">
            <a:avLst/>
          </a:prstGeom>
          <a:ln w="0">
            <a:noFill/>
          </a:ln>
        </p:spPr>
      </p:sp>
      <p:sp>
        <p:nvSpPr>
          <p:cNvPr id="186"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IoT - smart grid</a:t>
            </a:r>
            <a:endParaRPr b="0" lang="en-US" sz="11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381240" y="685800"/>
            <a:ext cx="6095520" cy="3428640"/>
          </a:xfrm>
          <a:prstGeom prst="rect">
            <a:avLst/>
          </a:prstGeom>
          <a:ln w="0">
            <a:noFill/>
          </a:ln>
        </p:spPr>
      </p:sp>
      <p:sp>
        <p:nvSpPr>
          <p:cNvPr id="172"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https://www.weather.gov/dvn/Climate_Astronomical_Seasons</a:t>
            </a:r>
            <a:endParaRPr b="0" lang="en-US" sz="11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381240" y="685800"/>
            <a:ext cx="6095520" cy="3428640"/>
          </a:xfrm>
          <a:prstGeom prst="rect">
            <a:avLst/>
          </a:prstGeom>
          <a:ln w="0">
            <a:noFill/>
          </a:ln>
        </p:spPr>
      </p:sp>
      <p:sp>
        <p:nvSpPr>
          <p:cNvPr id="174"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15000"/>
              </a:lnSpc>
              <a:buNone/>
              <a:tabLst>
                <a:tab algn="l" pos="0"/>
              </a:tabLst>
            </a:pPr>
            <a:r>
              <a:rPr b="0" lang="en" sz="1100" spc="-1" strike="noStrike">
                <a:solidFill>
                  <a:srgbClr val="000000"/>
                </a:solidFill>
                <a:latin typeface="Arial"/>
              </a:rPr>
              <a:t>Hi, I’m Gordon Hew and I’ll be going over how we orchestrate our data engineering pipelines</a:t>
            </a: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a:p>
            <a:pPr indent="0">
              <a:lnSpc>
                <a:spcPct val="115000"/>
              </a:lnSpc>
              <a:buNone/>
              <a:tabLst>
                <a:tab algn="l" pos="0"/>
              </a:tabLst>
            </a:pPr>
            <a:r>
              <a:rPr b="0" lang="en" sz="1100" spc="-1" strike="noStrike">
                <a:solidFill>
                  <a:srgbClr val="000000"/>
                </a:solidFill>
                <a:latin typeface="Arial"/>
              </a:rPr>
              <a:t>We use Databricks Workflows to manage our pipelines.Currently, the pipelines are manually triggered. However, we can configure them on a schedule or run them continuously depending on the velocity of the data.</a:t>
            </a: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a:p>
            <a:pPr indent="0">
              <a:lnSpc>
                <a:spcPct val="115000"/>
              </a:lnSpc>
              <a:buNone/>
              <a:tabLst>
                <a:tab algn="l" pos="0"/>
              </a:tabLst>
            </a:pPr>
            <a:r>
              <a:rPr b="0" lang="en" sz="1100" spc="-1" strike="noStrike">
                <a:solidFill>
                  <a:srgbClr val="000000"/>
                </a:solidFill>
                <a:latin typeface="Arial"/>
              </a:rPr>
              <a:t>Our environment consists of three workflows, the first workflow is a job consisting of a single task that resets our environment by truncating tables and removing checkpoints.</a:t>
            </a: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a:p>
            <a:pPr indent="0">
              <a:lnSpc>
                <a:spcPct val="115000"/>
              </a:lnSpc>
              <a:buNone/>
              <a:tabLst>
                <a:tab algn="l" pos="0"/>
              </a:tabLst>
            </a:pPr>
            <a:r>
              <a:rPr b="0" lang="en" sz="1100" spc="-1" strike="noStrike">
                <a:solidFill>
                  <a:srgbClr val="000000"/>
                </a:solidFill>
                <a:latin typeface="Arial"/>
              </a:rPr>
              <a:t>The next two jobs are our train and test pipelines that we use to ingest and process data.</a:t>
            </a: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a:p>
            <a:pPr indent="0">
              <a:lnSpc>
                <a:spcPct val="115000"/>
              </a:lnSpc>
              <a:buNone/>
              <a:tabLst>
                <a:tab algn="l" pos="0"/>
              </a:tabLst>
            </a:pPr>
            <a:r>
              <a:rPr b="0" lang="en" sz="1100" spc="-1" strike="noStrike">
                <a:solidFill>
                  <a:srgbClr val="000000"/>
                </a:solidFill>
                <a:latin typeface="Arial"/>
              </a:rPr>
              <a:t>These two pipelines use the same underlying code with job parameters adjusted to specify where to read data and which schema to write it to</a:t>
            </a:r>
            <a:endParaRPr b="0" lang="en-US" sz="11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381240" y="685800"/>
            <a:ext cx="6095520" cy="3428640"/>
          </a:xfrm>
          <a:prstGeom prst="rect">
            <a:avLst/>
          </a:prstGeom>
          <a:ln w="0">
            <a:noFill/>
          </a:ln>
        </p:spPr>
      </p:sp>
      <p:sp>
        <p:nvSpPr>
          <p:cNvPr id="176"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15000"/>
              </a:lnSpc>
              <a:buNone/>
              <a:tabLst>
                <a:tab algn="l" pos="0"/>
              </a:tabLst>
            </a:pPr>
            <a:r>
              <a:rPr b="0" lang="en" sz="1100" spc="-1" strike="noStrike">
                <a:solidFill>
                  <a:srgbClr val="000000"/>
                </a:solidFill>
                <a:latin typeface="Arial"/>
              </a:rPr>
              <a:t>Digging deeper into our workflows, we review the test/train jobs which consists of three tasks depicted in screenshot on the top-left. Meanwhile, </a:t>
            </a:r>
            <a:r>
              <a:rPr b="0" lang="en" sz="1100" spc="-1" strike="noStrike">
                <a:solidFill>
                  <a:schemeClr val="dk1"/>
                </a:solidFill>
                <a:latin typeface="Arial"/>
              </a:rPr>
              <a:t>the screenshot on the right depicts the multiple runs that we’ve done during our development and testing.</a:t>
            </a: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a:p>
            <a:pPr indent="0">
              <a:lnSpc>
                <a:spcPct val="115000"/>
              </a:lnSpc>
              <a:buNone/>
              <a:tabLst>
                <a:tab algn="l" pos="0"/>
              </a:tabLst>
            </a:pPr>
            <a:r>
              <a:rPr b="0" lang="en" sz="1100" spc="-1" strike="noStrike">
                <a:solidFill>
                  <a:srgbClr val="000000"/>
                </a:solidFill>
                <a:latin typeface="Arial"/>
              </a:rPr>
              <a:t>The bronze data loader loads n-number of data blocks from the raw CSV files to simulate daily runs. So if you run this pipeline again, it’ll consume the next n-number of data blocks.which allows us to verify our support for daily refreshes</a:t>
            </a:r>
            <a:endParaRPr b="0" lang="en-US" sz="1100" spc="-1" strike="noStrike">
              <a:solidFill>
                <a:srgbClr val="000000"/>
              </a:solidFill>
              <a:latin typeface="Arial"/>
            </a:endParaRPr>
          </a:p>
          <a:p>
            <a:pPr indent="0">
              <a:lnSpc>
                <a:spcPct val="115000"/>
              </a:lnSpc>
              <a:buNone/>
              <a:tabLst>
                <a:tab algn="l" pos="0"/>
              </a:tabLst>
            </a:pPr>
            <a:r>
              <a:rPr b="0" lang="en" sz="1100" spc="-1" strike="noStrike">
                <a:solidFill>
                  <a:srgbClr val="000000"/>
                </a:solidFill>
                <a:latin typeface="Arial"/>
              </a:rPr>
              <a:t>Using Spark, we load raw data and append meta information like job id, file path location, and timestamp to the records which is then stored into our bronze tables</a:t>
            </a: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a:p>
            <a:pPr indent="0">
              <a:lnSpc>
                <a:spcPct val="115000"/>
              </a:lnSpc>
              <a:buNone/>
              <a:tabLst>
                <a:tab algn="l" pos="0"/>
              </a:tabLst>
            </a:pPr>
            <a:r>
              <a:rPr b="0" lang="en" sz="1100" spc="-1" strike="noStrike">
                <a:solidFill>
                  <a:srgbClr val="000000"/>
                </a:solidFill>
                <a:latin typeface="Arial"/>
              </a:rPr>
              <a:t>The silver data loader ingests the latest records from the bronze tables, cleans them, and inserts them into our silver tables.</a:t>
            </a: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a:p>
            <a:pPr indent="0">
              <a:lnSpc>
                <a:spcPct val="115000"/>
              </a:lnSpc>
              <a:buNone/>
              <a:tabLst>
                <a:tab algn="l" pos="0"/>
              </a:tabLst>
            </a:pPr>
            <a:r>
              <a:rPr b="0" lang="en" sz="1100" spc="-1" strike="noStrike">
                <a:solidFill>
                  <a:schemeClr val="dk1"/>
                </a:solidFill>
                <a:latin typeface="Arial"/>
              </a:rPr>
              <a:t>The gold data loader creates aggregate views that are merged and upserted into our gold tables. It also streams in silver training data configured with “trigger-once” into its associated gold table using Spark Structured Streaming..</a:t>
            </a: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a:p>
            <a:pPr indent="0">
              <a:lnSpc>
                <a:spcPct val="115000"/>
              </a:lnSpc>
              <a:buNone/>
              <a:tabLst>
                <a:tab algn="l" pos="0"/>
              </a:tabLst>
            </a:pPr>
            <a:r>
              <a:rPr b="0" lang="en" sz="1100" spc="-1" strike="noStrike">
                <a:solidFill>
                  <a:schemeClr val="dk1"/>
                </a:solidFill>
                <a:latin typeface="Arial"/>
              </a:rPr>
              <a:t>Also, we configure our pipeline as a queue with a concurrency of 1 to </a:t>
            </a:r>
            <a:r>
              <a:rPr b="0" lang="en" sz="1000" spc="-1" strike="noStrike">
                <a:solidFill>
                  <a:schemeClr val="dk1"/>
                </a:solidFill>
                <a:latin typeface="Arial"/>
              </a:rPr>
              <a:t>to avoid possible data consistency issues</a:t>
            </a:r>
            <a:endParaRPr b="0" lang="en-US" sz="10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381240" y="685800"/>
            <a:ext cx="6095520" cy="3428640"/>
          </a:xfrm>
          <a:prstGeom prst="rect">
            <a:avLst/>
          </a:prstGeom>
          <a:ln w="0">
            <a:noFill/>
          </a:ln>
        </p:spPr>
      </p:sp>
      <p:sp>
        <p:nvSpPr>
          <p:cNvPr id="178"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15000"/>
              </a:lnSpc>
              <a:buNone/>
              <a:tabLst>
                <a:tab algn="l" pos="0"/>
              </a:tabLst>
            </a:pPr>
            <a:r>
              <a:rPr b="0" lang="en" sz="1100" spc="-1" strike="noStrike">
                <a:solidFill>
                  <a:schemeClr val="dk1"/>
                </a:solidFill>
                <a:latin typeface="Arial"/>
              </a:rPr>
              <a:t>This diagram provides a high level overview of our data engineering infrastructure where we are using Databricks as our data platform which sits on top of AWS for compute and shows where we use Spark and Spark Structured Streaming.</a:t>
            </a: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a:p>
            <a:pPr indent="0">
              <a:lnSpc>
                <a:spcPct val="115000"/>
              </a:lnSpc>
              <a:buNone/>
              <a:tabLst>
                <a:tab algn="l" pos="0"/>
              </a:tabLst>
            </a:pPr>
            <a:r>
              <a:rPr b="0" lang="en" sz="1100" spc="-1" strike="noStrike">
                <a:solidFill>
                  <a:schemeClr val="dk1"/>
                </a:solidFill>
                <a:latin typeface="Arial"/>
              </a:rPr>
              <a:t>Our pipelines consumes raw data and pushes it through through the medallion layers by storing the data in our delta lake. Our BI Dashboard and ML processes then consume this data.</a:t>
            </a:r>
            <a:endParaRPr b="0" lang="en-US" sz="1100" spc="-1" strike="noStrike">
              <a:solidFill>
                <a:srgbClr val="000000"/>
              </a:solidFill>
              <a:latin typeface="Arial"/>
            </a:endParaRPr>
          </a:p>
          <a:p>
            <a:pPr indent="0">
              <a:lnSpc>
                <a:spcPct val="115000"/>
              </a:lnSpc>
              <a:buNone/>
              <a:tabLst>
                <a:tab algn="l" pos="0"/>
              </a:tabLst>
            </a:pPr>
            <a:endParaRPr b="0" lang="en-US" sz="11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381240" y="685800"/>
            <a:ext cx="6095520" cy="3428640"/>
          </a:xfrm>
          <a:prstGeom prst="rect">
            <a:avLst/>
          </a:prstGeom>
          <a:ln w="0">
            <a:noFill/>
          </a:ln>
        </p:spPr>
      </p:sp>
      <p:sp>
        <p:nvSpPr>
          <p:cNvPr id="180"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100" spc="-1" strike="noStrike">
                <a:solidFill>
                  <a:srgbClr val="000000"/>
                </a:solidFill>
                <a:latin typeface="Arial"/>
              </a:rPr>
              <a:t>Nice thanks Gordon, so i’ll be taking the next slides, so Adam if you want to go to the next slide for me please, we can get right into the problem statement that the data science portion is trying to solve.</a:t>
            </a: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CB457627-047F-4A55-85E1-734FF77AE47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0"/>
            <a:ext cx="7886520" cy="513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 name="PlaceHolder 2"/>
          <p:cNvSpPr>
            <a:spLocks noGrp="1"/>
          </p:cNvSpPr>
          <p:nvPr>
            <p:ph/>
          </p:nvPr>
        </p:nvSpPr>
        <p:spPr>
          <a:xfrm>
            <a:off x="628560" y="787320"/>
            <a:ext cx="788652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 name="PlaceHolder 3"/>
          <p:cNvSpPr>
            <a:spLocks noGrp="1"/>
          </p:cNvSpPr>
          <p:nvPr>
            <p:ph/>
          </p:nvPr>
        </p:nvSpPr>
        <p:spPr>
          <a:xfrm>
            <a:off x="628560" y="2742120"/>
            <a:ext cx="788652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0EB3EA2B-AED8-4778-82DF-EDFF608D84B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0" y="0"/>
            <a:ext cx="7886520" cy="513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7" name="PlaceHolder 2"/>
          <p:cNvSpPr>
            <a:spLocks noGrp="1"/>
          </p:cNvSpPr>
          <p:nvPr>
            <p:ph/>
          </p:nvPr>
        </p:nvSpPr>
        <p:spPr>
          <a:xfrm>
            <a:off x="628560" y="787320"/>
            <a:ext cx="384840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3"/>
          <p:cNvSpPr>
            <a:spLocks noGrp="1"/>
          </p:cNvSpPr>
          <p:nvPr>
            <p:ph/>
          </p:nvPr>
        </p:nvSpPr>
        <p:spPr>
          <a:xfrm>
            <a:off x="4669920" y="787320"/>
            <a:ext cx="384840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9" name="PlaceHolder 4"/>
          <p:cNvSpPr>
            <a:spLocks noGrp="1"/>
          </p:cNvSpPr>
          <p:nvPr>
            <p:ph/>
          </p:nvPr>
        </p:nvSpPr>
        <p:spPr>
          <a:xfrm>
            <a:off x="628560" y="2742120"/>
            <a:ext cx="384840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0" name="PlaceHolder 5"/>
          <p:cNvSpPr>
            <a:spLocks noGrp="1"/>
          </p:cNvSpPr>
          <p:nvPr>
            <p:ph/>
          </p:nvPr>
        </p:nvSpPr>
        <p:spPr>
          <a:xfrm>
            <a:off x="4669920" y="2742120"/>
            <a:ext cx="384840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36175517-A14B-4C18-A0F2-7D782C34B4B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0"/>
            <a:ext cx="7886520" cy="513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2" name="PlaceHolder 2"/>
          <p:cNvSpPr>
            <a:spLocks noGrp="1"/>
          </p:cNvSpPr>
          <p:nvPr>
            <p:ph/>
          </p:nvPr>
        </p:nvSpPr>
        <p:spPr>
          <a:xfrm>
            <a:off x="628560" y="787320"/>
            <a:ext cx="253908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3" name="PlaceHolder 3"/>
          <p:cNvSpPr>
            <a:spLocks noGrp="1"/>
          </p:cNvSpPr>
          <p:nvPr>
            <p:ph/>
          </p:nvPr>
        </p:nvSpPr>
        <p:spPr>
          <a:xfrm>
            <a:off x="3295080" y="787320"/>
            <a:ext cx="253908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4"/>
          <p:cNvSpPr>
            <a:spLocks noGrp="1"/>
          </p:cNvSpPr>
          <p:nvPr>
            <p:ph/>
          </p:nvPr>
        </p:nvSpPr>
        <p:spPr>
          <a:xfrm>
            <a:off x="5961240" y="787320"/>
            <a:ext cx="253908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5"/>
          <p:cNvSpPr>
            <a:spLocks noGrp="1"/>
          </p:cNvSpPr>
          <p:nvPr>
            <p:ph/>
          </p:nvPr>
        </p:nvSpPr>
        <p:spPr>
          <a:xfrm>
            <a:off x="628560" y="2742120"/>
            <a:ext cx="253908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6"/>
          <p:cNvSpPr>
            <a:spLocks noGrp="1"/>
          </p:cNvSpPr>
          <p:nvPr>
            <p:ph/>
          </p:nvPr>
        </p:nvSpPr>
        <p:spPr>
          <a:xfrm>
            <a:off x="3295080" y="2742120"/>
            <a:ext cx="253908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7"/>
          <p:cNvSpPr>
            <a:spLocks noGrp="1"/>
          </p:cNvSpPr>
          <p:nvPr>
            <p:ph/>
          </p:nvPr>
        </p:nvSpPr>
        <p:spPr>
          <a:xfrm>
            <a:off x="5961240" y="2742120"/>
            <a:ext cx="253908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593409BB-B5BF-4963-8EFA-ED065FFD363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0" y="0"/>
            <a:ext cx="7886520" cy="513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ubTitle"/>
          </p:nvPr>
        </p:nvSpPr>
        <p:spPr>
          <a:xfrm>
            <a:off x="628560" y="787320"/>
            <a:ext cx="7886520" cy="3742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A791FC1E-E2E9-4C4E-973D-88AF5EB0198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0" y="0"/>
            <a:ext cx="7886520" cy="513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 name="PlaceHolder 2"/>
          <p:cNvSpPr>
            <a:spLocks noGrp="1"/>
          </p:cNvSpPr>
          <p:nvPr>
            <p:ph/>
          </p:nvPr>
        </p:nvSpPr>
        <p:spPr>
          <a:xfrm>
            <a:off x="628560" y="787320"/>
            <a:ext cx="7886520" cy="37425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D1EF0587-6865-45F8-96F4-9FEECA24213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0" y="0"/>
            <a:ext cx="7886520" cy="513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 name="PlaceHolder 2"/>
          <p:cNvSpPr>
            <a:spLocks noGrp="1"/>
          </p:cNvSpPr>
          <p:nvPr>
            <p:ph/>
          </p:nvPr>
        </p:nvSpPr>
        <p:spPr>
          <a:xfrm>
            <a:off x="628560" y="787320"/>
            <a:ext cx="3848400" cy="37425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 name="PlaceHolder 3"/>
          <p:cNvSpPr>
            <a:spLocks noGrp="1"/>
          </p:cNvSpPr>
          <p:nvPr>
            <p:ph/>
          </p:nvPr>
        </p:nvSpPr>
        <p:spPr>
          <a:xfrm>
            <a:off x="4669920" y="787320"/>
            <a:ext cx="3848400" cy="37425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5124670B-B2FF-4E54-B594-05751425A42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0" y="0"/>
            <a:ext cx="7886520" cy="513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8E36C246-7286-491E-A57C-3F722050CA7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0" y="0"/>
            <a:ext cx="7886520" cy="23810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4B507E45-A8D0-42BC-8926-465663B6733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0"/>
            <a:ext cx="7886520" cy="513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 name="PlaceHolder 2"/>
          <p:cNvSpPr>
            <a:spLocks noGrp="1"/>
          </p:cNvSpPr>
          <p:nvPr>
            <p:ph/>
          </p:nvPr>
        </p:nvSpPr>
        <p:spPr>
          <a:xfrm>
            <a:off x="628560" y="787320"/>
            <a:ext cx="384840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 name="PlaceHolder 3"/>
          <p:cNvSpPr>
            <a:spLocks noGrp="1"/>
          </p:cNvSpPr>
          <p:nvPr>
            <p:ph/>
          </p:nvPr>
        </p:nvSpPr>
        <p:spPr>
          <a:xfrm>
            <a:off x="4669920" y="787320"/>
            <a:ext cx="3848400" cy="37425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4"/>
          <p:cNvSpPr>
            <a:spLocks noGrp="1"/>
          </p:cNvSpPr>
          <p:nvPr>
            <p:ph/>
          </p:nvPr>
        </p:nvSpPr>
        <p:spPr>
          <a:xfrm>
            <a:off x="628560" y="2742120"/>
            <a:ext cx="384840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FE6492A8-7195-4440-92B7-92E05F726AB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0"/>
            <a:ext cx="7886520" cy="513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 name="PlaceHolder 2"/>
          <p:cNvSpPr>
            <a:spLocks noGrp="1"/>
          </p:cNvSpPr>
          <p:nvPr>
            <p:ph/>
          </p:nvPr>
        </p:nvSpPr>
        <p:spPr>
          <a:xfrm>
            <a:off x="628560" y="787320"/>
            <a:ext cx="3848400" cy="37425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 name="PlaceHolder 3"/>
          <p:cNvSpPr>
            <a:spLocks noGrp="1"/>
          </p:cNvSpPr>
          <p:nvPr>
            <p:ph/>
          </p:nvPr>
        </p:nvSpPr>
        <p:spPr>
          <a:xfrm>
            <a:off x="4669920" y="787320"/>
            <a:ext cx="384840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 name="PlaceHolder 4"/>
          <p:cNvSpPr>
            <a:spLocks noGrp="1"/>
          </p:cNvSpPr>
          <p:nvPr>
            <p:ph/>
          </p:nvPr>
        </p:nvSpPr>
        <p:spPr>
          <a:xfrm>
            <a:off x="4669920" y="2742120"/>
            <a:ext cx="384840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14DB4AB5-F178-47B0-B7D7-FE17DFA2D04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0"/>
            <a:ext cx="7886520" cy="513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 name="PlaceHolder 2"/>
          <p:cNvSpPr>
            <a:spLocks noGrp="1"/>
          </p:cNvSpPr>
          <p:nvPr>
            <p:ph/>
          </p:nvPr>
        </p:nvSpPr>
        <p:spPr>
          <a:xfrm>
            <a:off x="628560" y="787320"/>
            <a:ext cx="384840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 name="PlaceHolder 3"/>
          <p:cNvSpPr>
            <a:spLocks noGrp="1"/>
          </p:cNvSpPr>
          <p:nvPr>
            <p:ph/>
          </p:nvPr>
        </p:nvSpPr>
        <p:spPr>
          <a:xfrm>
            <a:off x="4669920" y="787320"/>
            <a:ext cx="384840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 name="PlaceHolder 4"/>
          <p:cNvSpPr>
            <a:spLocks noGrp="1"/>
          </p:cNvSpPr>
          <p:nvPr>
            <p:ph/>
          </p:nvPr>
        </p:nvSpPr>
        <p:spPr>
          <a:xfrm>
            <a:off x="628560" y="2742120"/>
            <a:ext cx="7886520" cy="17848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D1C39D66-1EC8-4770-BCE2-177FB6CDF49B}"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BA8E2E7-6FCE-45B5-B0B8-7FD5CA1C49C4}"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6.png"/><Relationship Id="rId3"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1.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slideLayout" Target="../slideLayouts/slideLayout2.xml"/><Relationship Id="rId1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1143000" y="841680"/>
            <a:ext cx="6857640" cy="1790280"/>
          </a:xfrm>
          <a:prstGeom prst="rect">
            <a:avLst/>
          </a:prstGeom>
          <a:noFill/>
          <a:ln w="0">
            <a:noFill/>
          </a:ln>
        </p:spPr>
        <p:txBody>
          <a:bodyPr lIns="68400" rIns="68400" tIns="34200" bIns="34200" anchor="b">
            <a:normAutofit/>
          </a:bodyPr>
          <a:p>
            <a:pPr indent="0" algn="ctr">
              <a:lnSpc>
                <a:spcPct val="90000"/>
              </a:lnSpc>
              <a:buNone/>
              <a:tabLst>
                <a:tab algn="l" pos="0"/>
              </a:tabLst>
            </a:pPr>
            <a:r>
              <a:rPr b="1" lang="en" sz="4500" spc="-1" strike="noStrike">
                <a:solidFill>
                  <a:schemeClr val="dk1"/>
                </a:solidFill>
                <a:latin typeface="Source Sans Pro"/>
                <a:ea typeface="Source Sans Pro"/>
              </a:rPr>
              <a:t>Final Project</a:t>
            </a:r>
            <a:endParaRPr b="0" lang="en-US" sz="4500" spc="-1" strike="noStrike">
              <a:solidFill>
                <a:srgbClr val="000000"/>
              </a:solidFill>
              <a:latin typeface="Arial"/>
            </a:endParaRPr>
          </a:p>
          <a:p>
            <a:pPr indent="0" algn="ctr">
              <a:lnSpc>
                <a:spcPct val="90000"/>
              </a:lnSpc>
              <a:buNone/>
              <a:tabLst>
                <a:tab algn="l" pos="0"/>
              </a:tabLst>
            </a:pPr>
            <a:r>
              <a:rPr b="1" lang="en" sz="4500" spc="-1" strike="noStrike">
                <a:solidFill>
                  <a:schemeClr val="dk1"/>
                </a:solidFill>
                <a:latin typeface="Source Sans Pro"/>
                <a:ea typeface="Source Sans Pro"/>
              </a:rPr>
              <a:t>Enefit</a:t>
            </a:r>
            <a:endParaRPr b="0" lang="en-US" sz="4500" spc="-1" strike="noStrike">
              <a:solidFill>
                <a:srgbClr val="000000"/>
              </a:solidFill>
              <a:latin typeface="Arial"/>
            </a:endParaRPr>
          </a:p>
        </p:txBody>
      </p:sp>
      <p:sp>
        <p:nvSpPr>
          <p:cNvPr id="45" name="PlaceHolder 2"/>
          <p:cNvSpPr>
            <a:spLocks noGrp="1"/>
          </p:cNvSpPr>
          <p:nvPr>
            <p:ph type="subTitle"/>
          </p:nvPr>
        </p:nvSpPr>
        <p:spPr>
          <a:xfrm>
            <a:off x="1143000" y="2538000"/>
            <a:ext cx="6857640" cy="1241280"/>
          </a:xfrm>
          <a:prstGeom prst="rect">
            <a:avLst/>
          </a:prstGeom>
          <a:noFill/>
          <a:ln w="0">
            <a:noFill/>
          </a:ln>
        </p:spPr>
        <p:txBody>
          <a:bodyPr lIns="68400" rIns="68400" tIns="34200" bIns="34200" anchor="t">
            <a:normAutofit fontScale="71666"/>
          </a:bodyPr>
          <a:p>
            <a:pPr indent="0">
              <a:lnSpc>
                <a:spcPct val="90000"/>
              </a:lnSpc>
              <a:buNone/>
              <a:tabLst>
                <a:tab algn="l" pos="0"/>
              </a:tabLst>
            </a:pPr>
            <a:endParaRPr b="0" lang="en-US" sz="1800" spc="-1" strike="noStrike">
              <a:solidFill>
                <a:srgbClr val="000000"/>
              </a:solidFill>
              <a:latin typeface="Arial"/>
            </a:endParaRPr>
          </a:p>
          <a:p>
            <a:pPr indent="0" algn="ctr">
              <a:lnSpc>
                <a:spcPct val="90000"/>
              </a:lnSpc>
              <a:buNone/>
              <a:tabLst>
                <a:tab algn="l" pos="0"/>
              </a:tabLst>
            </a:pPr>
            <a:r>
              <a:rPr b="0" lang="en" sz="1800" spc="-1" strike="noStrike">
                <a:solidFill>
                  <a:schemeClr val="dk1"/>
                </a:solidFill>
                <a:latin typeface="Source Sans Pro"/>
                <a:ea typeface="Source Sans Pro"/>
              </a:rPr>
              <a:t>CSCI E-103</a:t>
            </a:r>
            <a:endParaRPr b="0" lang="en-US" sz="1800" spc="-1" strike="noStrike">
              <a:solidFill>
                <a:srgbClr val="000000"/>
              </a:solidFill>
              <a:latin typeface="Arial"/>
            </a:endParaRPr>
          </a:p>
          <a:p>
            <a:pPr indent="0" algn="ctr">
              <a:lnSpc>
                <a:spcPct val="90000"/>
              </a:lnSpc>
              <a:buNone/>
              <a:tabLst>
                <a:tab algn="l" pos="0"/>
              </a:tabLst>
            </a:pPr>
            <a:r>
              <a:rPr b="0" lang="en" sz="1800" spc="-1" strike="noStrike">
                <a:solidFill>
                  <a:schemeClr val="dk1"/>
                </a:solidFill>
                <a:latin typeface="Source Sans Pro"/>
                <a:ea typeface="Source Sans Pro"/>
              </a:rPr>
              <a:t>Data Engineering for Analytics to Solve Business Challenges</a:t>
            </a:r>
            <a:endParaRPr b="0" lang="en-US" sz="1800" spc="-1" strike="noStrike">
              <a:solidFill>
                <a:srgbClr val="000000"/>
              </a:solidFill>
              <a:latin typeface="Arial"/>
            </a:endParaRPr>
          </a:p>
          <a:p>
            <a:pPr indent="0" algn="ctr">
              <a:lnSpc>
                <a:spcPct val="90000"/>
              </a:lnSpc>
              <a:buNone/>
              <a:tabLst>
                <a:tab algn="l" pos="0"/>
              </a:tabLst>
            </a:pPr>
            <a:endParaRPr b="0" lang="en-US" sz="1800" spc="-1" strike="noStrike">
              <a:solidFill>
                <a:srgbClr val="000000"/>
              </a:solidFill>
              <a:latin typeface="Arial"/>
            </a:endParaRPr>
          </a:p>
          <a:p>
            <a:pPr indent="0" algn="ctr">
              <a:lnSpc>
                <a:spcPct val="90000"/>
              </a:lnSpc>
              <a:buNone/>
              <a:tabLst>
                <a:tab algn="l" pos="0"/>
              </a:tabLst>
            </a:pPr>
            <a:r>
              <a:rPr b="0" lang="en" sz="1500" spc="-1" strike="noStrike">
                <a:solidFill>
                  <a:schemeClr val="dk1"/>
                </a:solidFill>
                <a:latin typeface="Source Sans Pro"/>
                <a:ea typeface="Source Sans Pro"/>
              </a:rPr>
              <a:t>Final Project Group 6</a:t>
            </a:r>
            <a:endParaRPr b="0" lang="en-US" sz="1500" spc="-1" strike="noStrike">
              <a:solidFill>
                <a:srgbClr val="000000"/>
              </a:solidFill>
              <a:latin typeface="Arial"/>
            </a:endParaRPr>
          </a:p>
          <a:p>
            <a:pPr indent="0" algn="ctr">
              <a:lnSpc>
                <a:spcPct val="90000"/>
              </a:lnSpc>
              <a:buNone/>
              <a:tabLst>
                <a:tab algn="l" pos="0"/>
              </a:tabLst>
            </a:pPr>
            <a:endParaRPr b="0" lang="en-US" sz="1500" spc="-1" strike="noStrike">
              <a:solidFill>
                <a:srgbClr val="000000"/>
              </a:solidFill>
              <a:latin typeface="Arial"/>
            </a:endParaRPr>
          </a:p>
          <a:p>
            <a:pPr indent="0" algn="ctr">
              <a:lnSpc>
                <a:spcPct val="90000"/>
              </a:lnSpc>
              <a:buNone/>
              <a:tabLst>
                <a:tab algn="l" pos="0"/>
              </a:tabLst>
            </a:pPr>
            <a:r>
              <a:rPr b="0" lang="en" sz="1500" spc="-1" strike="noStrike">
                <a:solidFill>
                  <a:schemeClr val="dk1"/>
                </a:solidFill>
                <a:latin typeface="Source Sans Pro"/>
                <a:ea typeface="Source Sans Pro"/>
              </a:rPr>
              <a:t>Adam Brzozowski, Gordon Hew, Noura Almansoori, Brandon Hong, Sam Ippisch, Stefan Mcneil</a:t>
            </a:r>
            <a:endParaRPr b="0" lang="en-US" sz="1500" spc="-1" strike="noStrike">
              <a:solidFill>
                <a:srgbClr val="000000"/>
              </a:solidFill>
              <a:latin typeface="Arial"/>
            </a:endParaRPr>
          </a:p>
        </p:txBody>
      </p:sp>
      <p:sp>
        <p:nvSpPr>
          <p:cNvPr id="46" name="PlaceHolder 3"/>
          <p:cNvSpPr>
            <a:spLocks noGrp="1"/>
          </p:cNvSpPr>
          <p:nvPr>
            <p:ph type="sldNum" idx="5"/>
          </p:nvPr>
        </p:nvSpPr>
        <p:spPr>
          <a:xfrm>
            <a:off x="6458040" y="4855320"/>
            <a:ext cx="2057040" cy="287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pc="-1" strike="noStrike">
                <a:solidFill>
                  <a:schemeClr val="lt1"/>
                </a:solidFill>
                <a:latin typeface="Open Sans"/>
                <a:ea typeface="Open Sans"/>
              </a:defRPr>
            </a:lvl1pPr>
          </a:lstStyle>
          <a:p>
            <a:pPr indent="0" algn="r">
              <a:lnSpc>
                <a:spcPct val="100000"/>
              </a:lnSpc>
              <a:buNone/>
              <a:tabLst>
                <a:tab algn="l" pos="0"/>
              </a:tabLst>
            </a:pPr>
            <a:fld id="{1FCDD412-6BDD-4BD4-9DB6-A27A6AC51FF0}" type="slidenum">
              <a:rPr b="1" lang="en" sz="900" spc="-1" strike="noStrike">
                <a:solidFill>
                  <a:schemeClr val="lt1"/>
                </a:solidFill>
                <a:latin typeface="Open Sans"/>
                <a:ea typeface="Open Sans"/>
              </a:rPr>
              <a:t>1</a:t>
            </a:fld>
            <a:endParaRPr b="0" lang="en-US" sz="900" spc="-1" strike="noStrike">
              <a:solidFill>
                <a:srgbClr val="000000"/>
              </a:solidFill>
              <a:latin typeface="Times New Roman"/>
            </a:endParaRPr>
          </a:p>
        </p:txBody>
      </p:sp>
      <p:pic>
        <p:nvPicPr>
          <p:cNvPr id="47" name="Google Shape;133;p25" descr=""/>
          <p:cNvPicPr/>
          <p:nvPr/>
        </p:nvPicPr>
        <p:blipFill>
          <a:blip r:embed="rId1"/>
          <a:stretch/>
        </p:blipFill>
        <p:spPr>
          <a:xfrm>
            <a:off x="114480" y="4057560"/>
            <a:ext cx="2142720" cy="4068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Define the problem</a:t>
            </a:r>
            <a:endParaRPr b="0" lang="en-US" sz="3300" spc="-1" strike="noStrike">
              <a:solidFill>
                <a:srgbClr val="000000"/>
              </a:solidFill>
              <a:latin typeface="Arial"/>
            </a:endParaRPr>
          </a:p>
        </p:txBody>
      </p:sp>
      <p:sp>
        <p:nvSpPr>
          <p:cNvPr id="105" name="PlaceHolder 2"/>
          <p:cNvSpPr>
            <a:spLocks noGrp="1"/>
          </p:cNvSpPr>
          <p:nvPr>
            <p:ph/>
          </p:nvPr>
        </p:nvSpPr>
        <p:spPr>
          <a:xfrm>
            <a:off x="628560" y="787320"/>
            <a:ext cx="7886520" cy="3742560"/>
          </a:xfrm>
          <a:prstGeom prst="rect">
            <a:avLst/>
          </a:prstGeom>
          <a:noFill/>
          <a:ln w="0">
            <a:noFill/>
          </a:ln>
        </p:spPr>
        <p:txBody>
          <a:bodyPr lIns="68400" rIns="68400" tIns="34200" bIns="34200" anchor="t">
            <a:normAutofit/>
          </a:bodyPr>
          <a:p>
            <a:pPr marL="457200" indent="-38088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Multivariate </a:t>
            </a:r>
            <a:r>
              <a:rPr b="0" lang="en" sz="2400" spc="-1" strike="noStrike">
                <a:solidFill>
                  <a:schemeClr val="dk1"/>
                </a:solidFill>
                <a:latin typeface="Source Sans Pro"/>
                <a:ea typeface="Source Sans Pro"/>
              </a:rPr>
              <a:t>time series </a:t>
            </a:r>
            <a:r>
              <a:rPr b="0" lang="en" sz="2400" spc="-1" strike="noStrike">
                <a:solidFill>
                  <a:schemeClr val="dk1"/>
                </a:solidFill>
                <a:latin typeface="Source Sans Pro"/>
                <a:ea typeface="Source Sans Pro"/>
              </a:rPr>
              <a:t>analysis</a:t>
            </a:r>
            <a:endParaRPr b="0" lang="en-US" sz="2400" spc="-1" strike="noStrike">
              <a:solidFill>
                <a:srgbClr val="000000"/>
              </a:solidFill>
              <a:latin typeface="Arial"/>
            </a:endParaRPr>
          </a:p>
          <a:p>
            <a:pPr lvl="1" marL="914400" indent="-361800">
              <a:lnSpc>
                <a:spcPct val="90000"/>
              </a:lnSpc>
              <a:buClr>
                <a:srgbClr val="1e1e1e"/>
              </a:buClr>
              <a:buFont typeface="Arial"/>
              <a:buChar char="•"/>
            </a:pPr>
            <a:r>
              <a:rPr b="0" lang="en" sz="2100" spc="-1" strike="noStrike">
                <a:solidFill>
                  <a:schemeClr val="dk1"/>
                </a:solidFill>
                <a:latin typeface="Source Sans Pro"/>
                <a:ea typeface="Source Sans Pro"/>
              </a:rPr>
              <a:t>Target </a:t>
            </a:r>
            <a:r>
              <a:rPr b="0" lang="en" sz="2100" spc="-1" strike="noStrike">
                <a:solidFill>
                  <a:schemeClr val="dk1"/>
                </a:solidFill>
                <a:latin typeface="Source Sans Pro"/>
                <a:ea typeface="Source Sans Pro"/>
              </a:rPr>
              <a:t>variable: </a:t>
            </a:r>
            <a:r>
              <a:rPr b="0" lang="en" sz="2100" spc="-1" strike="noStrike">
                <a:solidFill>
                  <a:schemeClr val="dk1"/>
                </a:solidFill>
                <a:latin typeface="Source Sans Pro"/>
                <a:ea typeface="Source Sans Pro"/>
              </a:rPr>
              <a:t>Consumptio</a:t>
            </a:r>
            <a:r>
              <a:rPr b="0" lang="en" sz="2100" spc="-1" strike="noStrike">
                <a:solidFill>
                  <a:schemeClr val="dk1"/>
                </a:solidFill>
                <a:latin typeface="Source Sans Pro"/>
                <a:ea typeface="Source Sans Pro"/>
              </a:rPr>
              <a:t>n/Productio</a:t>
            </a:r>
            <a:r>
              <a:rPr b="0" lang="en" sz="2100" spc="-1" strike="noStrike">
                <a:solidFill>
                  <a:schemeClr val="dk1"/>
                </a:solidFill>
                <a:latin typeface="Source Sans Pro"/>
                <a:ea typeface="Source Sans Pro"/>
              </a:rPr>
              <a:t>n Amount</a:t>
            </a:r>
            <a:endParaRPr b="0" lang="en-US" sz="21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Day ahead </a:t>
            </a:r>
            <a:r>
              <a:rPr b="0" lang="en" sz="2400" spc="-1" strike="noStrike">
                <a:solidFill>
                  <a:schemeClr val="dk1"/>
                </a:solidFill>
                <a:latin typeface="Source Sans Pro"/>
                <a:ea typeface="Source Sans Pro"/>
              </a:rPr>
              <a:t>markets, data </a:t>
            </a:r>
            <a:r>
              <a:rPr b="0" lang="en" sz="2400" spc="-1" strike="noStrike">
                <a:solidFill>
                  <a:schemeClr val="dk1"/>
                </a:solidFill>
                <a:latin typeface="Source Sans Pro"/>
                <a:ea typeface="Source Sans Pro"/>
              </a:rPr>
              <a:t>is available in </a:t>
            </a:r>
            <a:r>
              <a:rPr b="0" lang="en" sz="2400" spc="-1" strike="noStrike">
                <a:solidFill>
                  <a:schemeClr val="dk1"/>
                </a:solidFill>
                <a:latin typeface="Source Sans Pro"/>
                <a:ea typeface="Source Sans Pro"/>
              </a:rPr>
              <a:t>data block IDs</a:t>
            </a:r>
            <a:endParaRPr b="0" lang="en-US" sz="24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Large scale </a:t>
            </a:r>
            <a:r>
              <a:rPr b="0" lang="en" sz="2400" spc="-1" strike="noStrike">
                <a:solidFill>
                  <a:schemeClr val="dk1"/>
                </a:solidFill>
                <a:latin typeface="Source Sans Pro"/>
                <a:ea typeface="Source Sans Pro"/>
              </a:rPr>
              <a:t>compute </a:t>
            </a:r>
            <a:r>
              <a:rPr b="0" lang="en" sz="2400" spc="-1" strike="noStrike">
                <a:solidFill>
                  <a:schemeClr val="dk1"/>
                </a:solidFill>
                <a:latin typeface="Source Sans Pro"/>
                <a:ea typeface="Source Sans Pro"/>
              </a:rPr>
              <a:t>necessary…</a:t>
            </a:r>
            <a:endParaRPr b="0" lang="en-US" sz="24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Categorical </a:t>
            </a:r>
            <a:r>
              <a:rPr b="0" lang="en" sz="2400" spc="-1" strike="noStrike">
                <a:solidFill>
                  <a:schemeClr val="dk1"/>
                </a:solidFill>
                <a:latin typeface="Source Sans Pro"/>
                <a:ea typeface="Source Sans Pro"/>
              </a:rPr>
              <a:t>Features </a:t>
            </a:r>
            <a:r>
              <a:rPr b="0" lang="en" sz="2400" spc="-1" strike="noStrike">
                <a:solidFill>
                  <a:schemeClr val="dk1"/>
                </a:solidFill>
                <a:latin typeface="Source Sans Pro"/>
                <a:ea typeface="Source Sans Pro"/>
              </a:rPr>
              <a:t>Available:</a:t>
            </a:r>
            <a:endParaRPr b="0" lang="en-US" sz="2400" spc="-1" strike="noStrike">
              <a:solidFill>
                <a:srgbClr val="000000"/>
              </a:solidFill>
              <a:latin typeface="Arial"/>
            </a:endParaRPr>
          </a:p>
          <a:p>
            <a:pPr lvl="1" marL="914400" indent="-361800">
              <a:lnSpc>
                <a:spcPct val="90000"/>
              </a:lnSpc>
              <a:buClr>
                <a:srgbClr val="1e1e1e"/>
              </a:buClr>
              <a:buFont typeface="Arial"/>
              <a:buChar char="•"/>
            </a:pPr>
            <a:r>
              <a:rPr b="0" lang="en" sz="2100" spc="-1" strike="noStrike">
                <a:solidFill>
                  <a:schemeClr val="dk1"/>
                </a:solidFill>
                <a:latin typeface="Source Sans Pro"/>
                <a:ea typeface="Source Sans Pro"/>
              </a:rPr>
              <a:t>county - </a:t>
            </a:r>
            <a:r>
              <a:rPr b="0" lang="en" sz="2100" spc="-1" strike="noStrike">
                <a:solidFill>
                  <a:schemeClr val="dk1"/>
                </a:solidFill>
                <a:latin typeface="Source Sans Pro"/>
                <a:ea typeface="Source Sans Pro"/>
              </a:rPr>
              <a:t>Different ID </a:t>
            </a:r>
            <a:r>
              <a:rPr b="0" lang="en" sz="2100" spc="-1" strike="noStrike">
                <a:solidFill>
                  <a:schemeClr val="dk1"/>
                </a:solidFill>
                <a:latin typeface="Source Sans Pro"/>
                <a:ea typeface="Source Sans Pro"/>
              </a:rPr>
              <a:t>for each </a:t>
            </a:r>
            <a:r>
              <a:rPr b="0" lang="en" sz="2100" spc="-1" strike="noStrike">
                <a:solidFill>
                  <a:schemeClr val="dk1"/>
                </a:solidFill>
                <a:latin typeface="Source Sans Pro"/>
                <a:ea typeface="Source Sans Pro"/>
              </a:rPr>
              <a:t>County</a:t>
            </a:r>
            <a:endParaRPr b="0" lang="en-US" sz="2100" spc="-1" strike="noStrike">
              <a:solidFill>
                <a:srgbClr val="000000"/>
              </a:solidFill>
              <a:latin typeface="Arial"/>
            </a:endParaRPr>
          </a:p>
          <a:p>
            <a:pPr lvl="1" marL="914400" indent="-361800">
              <a:lnSpc>
                <a:spcPct val="90000"/>
              </a:lnSpc>
              <a:buClr>
                <a:srgbClr val="1e1e1e"/>
              </a:buClr>
              <a:buFont typeface="Arial"/>
              <a:buChar char="•"/>
            </a:pPr>
            <a:r>
              <a:rPr b="0" lang="en" sz="2100" spc="-1" strike="noStrike">
                <a:solidFill>
                  <a:schemeClr val="dk1"/>
                </a:solidFill>
                <a:latin typeface="Source Sans Pro"/>
                <a:ea typeface="Source Sans Pro"/>
              </a:rPr>
              <a:t>is_business </a:t>
            </a:r>
            <a:r>
              <a:rPr b="0" lang="en" sz="2100" spc="-1" strike="noStrike">
                <a:solidFill>
                  <a:schemeClr val="dk1"/>
                </a:solidFill>
                <a:latin typeface="Source Sans Pro"/>
                <a:ea typeface="Source Sans Pro"/>
              </a:rPr>
              <a:t>- Boolean </a:t>
            </a:r>
            <a:r>
              <a:rPr b="0" lang="en" sz="2100" spc="-1" strike="noStrike">
                <a:solidFill>
                  <a:schemeClr val="dk1"/>
                </a:solidFill>
                <a:latin typeface="Source Sans Pro"/>
                <a:ea typeface="Source Sans Pro"/>
              </a:rPr>
              <a:t>for if </a:t>
            </a:r>
            <a:r>
              <a:rPr b="0" lang="en" sz="2100" spc="-1" strike="noStrike">
                <a:solidFill>
                  <a:schemeClr val="dk1"/>
                </a:solidFill>
                <a:latin typeface="Source Sans Pro"/>
                <a:ea typeface="Source Sans Pro"/>
              </a:rPr>
              <a:t>consumer a </a:t>
            </a:r>
            <a:r>
              <a:rPr b="0" lang="en" sz="2100" spc="-1" strike="noStrike">
                <a:solidFill>
                  <a:schemeClr val="dk1"/>
                </a:solidFill>
                <a:latin typeface="Source Sans Pro"/>
                <a:ea typeface="Source Sans Pro"/>
              </a:rPr>
              <a:t>business</a:t>
            </a:r>
            <a:endParaRPr b="0" lang="en-US" sz="2100" spc="-1" strike="noStrike">
              <a:solidFill>
                <a:srgbClr val="000000"/>
              </a:solidFill>
              <a:latin typeface="Arial"/>
            </a:endParaRPr>
          </a:p>
          <a:p>
            <a:pPr lvl="1" marL="914400" indent="-361800">
              <a:lnSpc>
                <a:spcPct val="90000"/>
              </a:lnSpc>
              <a:buClr>
                <a:srgbClr val="1e1e1e"/>
              </a:buClr>
              <a:buFont typeface="Arial"/>
              <a:buChar char="•"/>
            </a:pPr>
            <a:r>
              <a:rPr b="0" lang="en" sz="2100" spc="-1" strike="noStrike">
                <a:solidFill>
                  <a:schemeClr val="dk1"/>
                </a:solidFill>
                <a:latin typeface="Source Sans Pro"/>
                <a:ea typeface="Source Sans Pro"/>
              </a:rPr>
              <a:t>product_typ</a:t>
            </a:r>
            <a:r>
              <a:rPr b="0" lang="en" sz="2100" spc="-1" strike="noStrike">
                <a:solidFill>
                  <a:schemeClr val="dk1"/>
                </a:solidFill>
                <a:latin typeface="Source Sans Pro"/>
                <a:ea typeface="Source Sans Pro"/>
              </a:rPr>
              <a:t>e - Category </a:t>
            </a:r>
            <a:r>
              <a:rPr b="0" lang="en" sz="2100" spc="-1" strike="noStrike">
                <a:solidFill>
                  <a:schemeClr val="dk1"/>
                </a:solidFill>
                <a:latin typeface="Source Sans Pro"/>
                <a:ea typeface="Source Sans Pro"/>
              </a:rPr>
              <a:t>for one of </a:t>
            </a:r>
            <a:r>
              <a:rPr b="0" lang="en" sz="2100" spc="-1" strike="noStrike">
                <a:solidFill>
                  <a:schemeClr val="dk1"/>
                </a:solidFill>
                <a:latin typeface="Source Sans Pro"/>
                <a:ea typeface="Source Sans Pro"/>
              </a:rPr>
              <a:t>four </a:t>
            </a:r>
            <a:r>
              <a:rPr b="0" lang="en" sz="2100" spc="-1" strike="noStrike">
                <a:solidFill>
                  <a:schemeClr val="dk1"/>
                </a:solidFill>
                <a:latin typeface="Source Sans Pro"/>
                <a:ea typeface="Source Sans Pro"/>
              </a:rPr>
              <a:t>contract </a:t>
            </a:r>
            <a:r>
              <a:rPr b="0" lang="en" sz="2100" spc="-1" strike="noStrike">
                <a:solidFill>
                  <a:schemeClr val="dk1"/>
                </a:solidFill>
                <a:latin typeface="Source Sans Pro"/>
                <a:ea typeface="Source Sans Pro"/>
              </a:rPr>
              <a:t>types</a:t>
            </a:r>
            <a:endParaRPr b="0" lang="en-US" sz="2100" spc="-1" strike="noStrike">
              <a:solidFill>
                <a:srgbClr val="000000"/>
              </a:solidFill>
              <a:latin typeface="Arial"/>
            </a:endParaRPr>
          </a:p>
          <a:p>
            <a:pPr lvl="1" marL="914400" indent="-361800">
              <a:lnSpc>
                <a:spcPct val="90000"/>
              </a:lnSpc>
              <a:buClr>
                <a:srgbClr val="1e1e1e"/>
              </a:buClr>
              <a:buFont typeface="Arial"/>
              <a:buChar char="•"/>
            </a:pPr>
            <a:r>
              <a:rPr b="0" lang="en" sz="2100" spc="-1" strike="noStrike">
                <a:solidFill>
                  <a:schemeClr val="dk1"/>
                </a:solidFill>
                <a:latin typeface="Source Sans Pro"/>
                <a:ea typeface="Source Sans Pro"/>
              </a:rPr>
              <a:t>Is_consump</a:t>
            </a:r>
            <a:r>
              <a:rPr b="0" lang="en" sz="2100" spc="-1" strike="noStrike">
                <a:solidFill>
                  <a:schemeClr val="dk1"/>
                </a:solidFill>
                <a:latin typeface="Source Sans Pro"/>
                <a:ea typeface="Source Sans Pro"/>
              </a:rPr>
              <a:t>tion - </a:t>
            </a:r>
            <a:r>
              <a:rPr b="0" lang="en" sz="2100" spc="-1" strike="noStrike">
                <a:solidFill>
                  <a:schemeClr val="dk1"/>
                </a:solidFill>
                <a:latin typeface="Source Sans Pro"/>
                <a:ea typeface="Source Sans Pro"/>
              </a:rPr>
              <a:t>Boolean for </a:t>
            </a:r>
            <a:r>
              <a:rPr b="0" lang="en" sz="2100" spc="-1" strike="noStrike">
                <a:solidFill>
                  <a:schemeClr val="dk1"/>
                </a:solidFill>
                <a:latin typeface="Source Sans Pro"/>
                <a:ea typeface="Source Sans Pro"/>
              </a:rPr>
              <a:t>if target is </a:t>
            </a:r>
            <a:r>
              <a:rPr b="0" lang="en" sz="2100" spc="-1" strike="noStrike">
                <a:solidFill>
                  <a:schemeClr val="dk1"/>
                </a:solidFill>
                <a:latin typeface="Source Sans Pro"/>
                <a:ea typeface="Source Sans Pro"/>
              </a:rPr>
              <a:t>consumptio</a:t>
            </a:r>
            <a:r>
              <a:rPr b="0" lang="en" sz="2100" spc="-1" strike="noStrike">
                <a:solidFill>
                  <a:schemeClr val="dk1"/>
                </a:solidFill>
                <a:latin typeface="Source Sans Pro"/>
                <a:ea typeface="Source Sans Pro"/>
              </a:rPr>
              <a:t>n or </a:t>
            </a:r>
            <a:r>
              <a:rPr b="0" lang="en" sz="2100" spc="-1" strike="noStrike">
                <a:solidFill>
                  <a:schemeClr val="dk1"/>
                </a:solidFill>
                <a:latin typeface="Source Sans Pro"/>
                <a:ea typeface="Source Sans Pro"/>
              </a:rPr>
              <a:t>production</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Approa</a:t>
            </a:r>
            <a:r>
              <a:rPr b="1" lang="en" sz="3300" spc="-1" strike="noStrike">
                <a:solidFill>
                  <a:schemeClr val="dk1"/>
                </a:solidFill>
                <a:latin typeface="Source Sans Pro"/>
                <a:ea typeface="Source Sans Pro"/>
              </a:rPr>
              <a:t>ch</a:t>
            </a:r>
            <a:endParaRPr b="0" lang="en-US" sz="3300" spc="-1" strike="noStrike">
              <a:solidFill>
                <a:srgbClr val="000000"/>
              </a:solidFill>
              <a:latin typeface="Arial"/>
            </a:endParaRPr>
          </a:p>
        </p:txBody>
      </p:sp>
      <p:sp>
        <p:nvSpPr>
          <p:cNvPr id="107" name="PlaceHolder 2"/>
          <p:cNvSpPr>
            <a:spLocks noGrp="1"/>
          </p:cNvSpPr>
          <p:nvPr>
            <p:ph/>
          </p:nvPr>
        </p:nvSpPr>
        <p:spPr>
          <a:xfrm>
            <a:off x="628560" y="787320"/>
            <a:ext cx="7886520" cy="3742560"/>
          </a:xfrm>
          <a:prstGeom prst="rect">
            <a:avLst/>
          </a:prstGeom>
          <a:noFill/>
          <a:ln w="0">
            <a:noFill/>
          </a:ln>
        </p:spPr>
        <p:txBody>
          <a:bodyPr lIns="68400" rIns="68400" tIns="34200" bIns="34200" anchor="t">
            <a:noAutofit/>
          </a:bodyPr>
          <a:p>
            <a:pPr marL="457200" indent="-38088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Read data from Silver layer on the 5 most recent blocks and train the model</a:t>
            </a:r>
            <a:endParaRPr b="0" lang="en-US" sz="24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Gradient-Boosted Regression Tree</a:t>
            </a:r>
            <a:endParaRPr b="0" lang="en-US" sz="2400" spc="-1" strike="noStrike">
              <a:solidFill>
                <a:srgbClr val="000000"/>
              </a:solidFill>
              <a:latin typeface="Arial"/>
            </a:endParaRPr>
          </a:p>
          <a:p>
            <a:pPr lvl="1" marL="914400" indent="-380880">
              <a:lnSpc>
                <a:spcPct val="90000"/>
              </a:lnSpc>
              <a:buClr>
                <a:srgbClr val="1e1e1e"/>
              </a:buClr>
              <a:buFont typeface="Arial"/>
              <a:buChar char="•"/>
            </a:pPr>
            <a:r>
              <a:rPr b="0" lang="en" sz="2400" spc="-1" strike="noStrike">
                <a:solidFill>
                  <a:schemeClr val="dk1"/>
                </a:solidFill>
                <a:latin typeface="Source Sans Pro"/>
                <a:ea typeface="Source Sans Pro"/>
              </a:rPr>
              <a:t>Ensemble of weak prediction models with little assumptions about the data</a:t>
            </a:r>
            <a:endParaRPr b="0" lang="en-US" sz="24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Root Mean Square Error (RMSE) as a Performance Evaluator through Cross Validation</a:t>
            </a:r>
            <a:endParaRPr b="0" lang="en-US" sz="2400" spc="-1" strike="noStrike">
              <a:solidFill>
                <a:srgbClr val="000000"/>
              </a:solidFill>
              <a:latin typeface="Arial"/>
            </a:endParaRPr>
          </a:p>
          <a:p>
            <a:pPr lvl="1" marL="914400" indent="-380880">
              <a:lnSpc>
                <a:spcPct val="90000"/>
              </a:lnSpc>
              <a:buClr>
                <a:srgbClr val="1e1e1e"/>
              </a:buClr>
              <a:buFont typeface="Arial"/>
              <a:buChar char="•"/>
            </a:pPr>
            <a:r>
              <a:rPr b="0" lang="en" sz="2400" spc="-1" strike="noStrike">
                <a:solidFill>
                  <a:schemeClr val="dk1"/>
                </a:solidFill>
                <a:latin typeface="Source Sans Pro"/>
                <a:ea typeface="Source Sans Pro"/>
              </a:rPr>
              <a:t>Select best model where RMSE is minimized</a:t>
            </a:r>
            <a:endParaRPr b="0" lang="en-US" sz="24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Log model through MLFlow</a:t>
            </a:r>
            <a:endParaRPr b="0" lang="en-US" sz="2400" spc="-1" strike="noStrike">
              <a:solidFill>
                <a:srgbClr val="000000"/>
              </a:solidFill>
              <a:latin typeface="Arial"/>
            </a:endParaRPr>
          </a:p>
          <a:p>
            <a:pPr indent="0">
              <a:lnSpc>
                <a:spcPct val="90000"/>
              </a:lnSpc>
              <a:spcBef>
                <a:spcPts val="799"/>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Model Performance</a:t>
            </a:r>
            <a:endParaRPr b="0" lang="en-US" sz="3300" spc="-1" strike="noStrike">
              <a:solidFill>
                <a:srgbClr val="000000"/>
              </a:solidFill>
              <a:latin typeface="Arial"/>
            </a:endParaRPr>
          </a:p>
        </p:txBody>
      </p:sp>
      <p:sp>
        <p:nvSpPr>
          <p:cNvPr id="109" name="PlaceHolder 2"/>
          <p:cNvSpPr>
            <a:spLocks noGrp="1"/>
          </p:cNvSpPr>
          <p:nvPr>
            <p:ph/>
          </p:nvPr>
        </p:nvSpPr>
        <p:spPr>
          <a:xfrm>
            <a:off x="628560" y="513360"/>
            <a:ext cx="7886520" cy="3742560"/>
          </a:xfrm>
          <a:prstGeom prst="rect">
            <a:avLst/>
          </a:prstGeom>
          <a:noFill/>
          <a:ln w="0">
            <a:noFill/>
          </a:ln>
        </p:spPr>
        <p:txBody>
          <a:bodyPr lIns="68400" rIns="68400" tIns="34200" bIns="34200" anchor="t">
            <a:normAutofit/>
          </a:bodyPr>
          <a:p>
            <a:pPr marL="457200" indent="-38088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Evaluation is on the test part of the training dataset </a:t>
            </a:r>
            <a:endParaRPr b="0" lang="en-US" sz="24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Performance: &lt;3% RMSE</a:t>
            </a:r>
            <a:endParaRPr b="0" lang="en-US" sz="2400" spc="-1" strike="noStrike">
              <a:solidFill>
                <a:srgbClr val="000000"/>
              </a:solidFill>
              <a:latin typeface="Arial"/>
            </a:endParaRPr>
          </a:p>
        </p:txBody>
      </p:sp>
      <p:pic>
        <p:nvPicPr>
          <p:cNvPr id="110" name="Google Shape;240;p36" descr=""/>
          <p:cNvPicPr/>
          <p:nvPr/>
        </p:nvPicPr>
        <p:blipFill>
          <a:blip r:embed="rId1"/>
          <a:stretch/>
        </p:blipFill>
        <p:spPr>
          <a:xfrm>
            <a:off x="425880" y="1557360"/>
            <a:ext cx="3797280" cy="3186000"/>
          </a:xfrm>
          <a:prstGeom prst="rect">
            <a:avLst/>
          </a:prstGeom>
          <a:ln w="0">
            <a:noFill/>
          </a:ln>
        </p:spPr>
      </p:pic>
      <p:pic>
        <p:nvPicPr>
          <p:cNvPr id="111" name="Google Shape;241;p36" descr=""/>
          <p:cNvPicPr/>
          <p:nvPr/>
        </p:nvPicPr>
        <p:blipFill>
          <a:blip r:embed="rId2"/>
          <a:stretch/>
        </p:blipFill>
        <p:spPr>
          <a:xfrm>
            <a:off x="4859640" y="1513440"/>
            <a:ext cx="3858120" cy="32742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Make Predictions</a:t>
            </a:r>
            <a:endParaRPr b="0" lang="en-US" sz="3300" spc="-1" strike="noStrike">
              <a:solidFill>
                <a:srgbClr val="000000"/>
              </a:solidFill>
              <a:latin typeface="Arial"/>
            </a:endParaRPr>
          </a:p>
        </p:txBody>
      </p:sp>
      <p:sp>
        <p:nvSpPr>
          <p:cNvPr id="113" name="PlaceHolder 2"/>
          <p:cNvSpPr>
            <a:spLocks noGrp="1"/>
          </p:cNvSpPr>
          <p:nvPr>
            <p:ph/>
          </p:nvPr>
        </p:nvSpPr>
        <p:spPr>
          <a:xfrm>
            <a:off x="628560" y="787320"/>
            <a:ext cx="7886520" cy="3742560"/>
          </a:xfrm>
          <a:prstGeom prst="rect">
            <a:avLst/>
          </a:prstGeom>
          <a:noFill/>
          <a:ln w="0">
            <a:noFill/>
          </a:ln>
        </p:spPr>
        <p:txBody>
          <a:bodyPr lIns="68400" rIns="68400" tIns="34200" bIns="34200" anchor="t">
            <a:normAutofit fontScale="93713"/>
          </a:bodyPr>
          <a:p>
            <a:pPr marL="457200" indent="-38088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We used mlflow server on Databricks to store our model</a:t>
            </a:r>
            <a:endParaRPr b="0" lang="en-US" sz="2400" spc="-1" strike="noStrike">
              <a:solidFill>
                <a:srgbClr val="000000"/>
              </a:solidFill>
              <a:latin typeface="Arial"/>
            </a:endParaRPr>
          </a:p>
          <a:p>
            <a:pPr indent="0">
              <a:lnSpc>
                <a:spcPct val="90000"/>
              </a:lnSpc>
              <a:spcBef>
                <a:spcPts val="799"/>
              </a:spcBef>
              <a:buNone/>
              <a:tabLst>
                <a:tab algn="l" pos="0"/>
              </a:tabLst>
            </a:pPr>
            <a:endParaRPr b="0" lang="en-US" sz="2400" spc="-1" strike="noStrike">
              <a:solidFill>
                <a:srgbClr val="000000"/>
              </a:solidFill>
              <a:latin typeface="Arial"/>
            </a:endParaRPr>
          </a:p>
          <a:p>
            <a:pPr marL="457200" indent="-380880">
              <a:lnSpc>
                <a:spcPct val="90000"/>
              </a:lnSpc>
              <a:spcBef>
                <a:spcPts val="799"/>
              </a:spcBef>
              <a:buClr>
                <a:srgbClr val="1e1e1e"/>
              </a:buClr>
              <a:buFont typeface="Arial"/>
              <a:buChar char="•"/>
              <a:tabLst>
                <a:tab algn="l" pos="0"/>
              </a:tabLst>
            </a:pPr>
            <a:r>
              <a:rPr b="0" lang="en" sz="2400" spc="-1" strike="noStrike">
                <a:solidFill>
                  <a:schemeClr val="dk1"/>
                </a:solidFill>
                <a:latin typeface="Source Sans Pro"/>
                <a:ea typeface="Source Sans Pro"/>
              </a:rPr>
              <a:t>Daily job is scheduled to refresh the model with newer training data and log predictions</a:t>
            </a:r>
            <a:endParaRPr b="0" lang="en-US" sz="2400" spc="-1" strike="noStrike">
              <a:solidFill>
                <a:srgbClr val="000000"/>
              </a:solidFill>
              <a:latin typeface="Arial"/>
            </a:endParaRPr>
          </a:p>
          <a:p>
            <a:pPr indent="0">
              <a:lnSpc>
                <a:spcPct val="90000"/>
              </a:lnSpc>
              <a:spcBef>
                <a:spcPts val="799"/>
              </a:spcBef>
              <a:buNone/>
              <a:tabLst>
                <a:tab algn="l" pos="0"/>
              </a:tabLst>
            </a:pPr>
            <a:endParaRPr b="0" lang="en-US" sz="2400" spc="-1" strike="noStrike">
              <a:solidFill>
                <a:srgbClr val="000000"/>
              </a:solidFill>
              <a:latin typeface="Arial"/>
            </a:endParaRPr>
          </a:p>
          <a:p>
            <a:pPr marL="457200" indent="-380880">
              <a:lnSpc>
                <a:spcPct val="90000"/>
              </a:lnSpc>
              <a:spcBef>
                <a:spcPts val="799"/>
              </a:spcBef>
              <a:buClr>
                <a:srgbClr val="1e1e1e"/>
              </a:buClr>
              <a:buFont typeface="Arial"/>
              <a:buChar char="•"/>
              <a:tabLst>
                <a:tab algn="l" pos="0"/>
              </a:tabLst>
            </a:pPr>
            <a:r>
              <a:rPr b="0" lang="en" sz="2400" spc="-1" strike="noStrike">
                <a:solidFill>
                  <a:schemeClr val="dk1"/>
                </a:solidFill>
                <a:latin typeface="Source Sans Pro"/>
                <a:ea typeface="Source Sans Pro"/>
              </a:rPr>
              <a:t>Model pipeline serves predictions about what’s going to happen</a:t>
            </a:r>
            <a:endParaRPr b="0" lang="en-US" sz="2400" spc="-1" strike="noStrike">
              <a:solidFill>
                <a:srgbClr val="000000"/>
              </a:solidFill>
              <a:latin typeface="Arial"/>
            </a:endParaRPr>
          </a:p>
          <a:p>
            <a:pPr indent="0">
              <a:lnSpc>
                <a:spcPct val="90000"/>
              </a:lnSpc>
              <a:spcBef>
                <a:spcPts val="799"/>
              </a:spcBef>
              <a:buNone/>
              <a:tabLst>
                <a:tab algn="l" pos="0"/>
              </a:tabLst>
            </a:pPr>
            <a:endParaRPr b="0" lang="en-US" sz="2400" spc="-1" strike="noStrike">
              <a:solidFill>
                <a:srgbClr val="000000"/>
              </a:solidFill>
              <a:latin typeface="Arial"/>
            </a:endParaRPr>
          </a:p>
          <a:p>
            <a:pPr marL="457200" indent="-380880">
              <a:lnSpc>
                <a:spcPct val="90000"/>
              </a:lnSpc>
              <a:spcBef>
                <a:spcPts val="799"/>
              </a:spcBef>
              <a:buClr>
                <a:srgbClr val="1e1e1e"/>
              </a:buClr>
              <a:buFont typeface="Arial"/>
              <a:buChar char="•"/>
              <a:tabLst>
                <a:tab algn="l" pos="0"/>
              </a:tabLst>
            </a:pPr>
            <a:r>
              <a:rPr b="0" lang="en" sz="2400" spc="-1" strike="noStrike">
                <a:solidFill>
                  <a:schemeClr val="dk1"/>
                </a:solidFill>
                <a:latin typeface="Source Sans Pro"/>
                <a:ea typeface="Source Sans Pro"/>
              </a:rPr>
              <a:t>Historical vs actual results presented on dashboard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Future Model Enhancements</a:t>
            </a:r>
            <a:endParaRPr b="0" lang="en-US" sz="3300" spc="-1" strike="noStrike">
              <a:solidFill>
                <a:srgbClr val="000000"/>
              </a:solidFill>
              <a:latin typeface="Arial"/>
            </a:endParaRPr>
          </a:p>
        </p:txBody>
      </p:sp>
      <p:sp>
        <p:nvSpPr>
          <p:cNvPr id="115" name="PlaceHolder 2"/>
          <p:cNvSpPr>
            <a:spLocks noGrp="1"/>
          </p:cNvSpPr>
          <p:nvPr>
            <p:ph/>
          </p:nvPr>
        </p:nvSpPr>
        <p:spPr>
          <a:xfrm>
            <a:off x="628560" y="787320"/>
            <a:ext cx="7886520" cy="3742560"/>
          </a:xfrm>
          <a:prstGeom prst="rect">
            <a:avLst/>
          </a:prstGeom>
          <a:noFill/>
          <a:ln w="0">
            <a:noFill/>
          </a:ln>
        </p:spPr>
        <p:txBody>
          <a:bodyPr lIns="68400" rIns="68400" tIns="34200" bIns="34200" anchor="t">
            <a:normAutofit fontScale="98294" lnSpcReduction="10000"/>
          </a:bodyPr>
          <a:p>
            <a:pPr marL="457200" indent="-38088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Create separate models for Production or Consumption </a:t>
            </a:r>
            <a:r>
              <a:rPr b="0" lang="en" sz="2400" spc="-1" strike="noStrike">
                <a:solidFill>
                  <a:schemeClr val="dk1"/>
                </a:solidFill>
                <a:latin typeface="Source Sans Pro"/>
                <a:ea typeface="Source Sans Pro"/>
              </a:rPr>
              <a:t>targets</a:t>
            </a:r>
            <a:endParaRPr b="0" lang="en-US" sz="2400" spc="-1" strike="noStrike">
              <a:solidFill>
                <a:srgbClr val="000000"/>
              </a:solidFill>
              <a:latin typeface="Arial"/>
            </a:endParaRPr>
          </a:p>
          <a:p>
            <a:pPr lvl="1" marL="914400" indent="-361800">
              <a:lnSpc>
                <a:spcPct val="90000"/>
              </a:lnSpc>
              <a:buClr>
                <a:srgbClr val="1e1e1e"/>
              </a:buClr>
              <a:buFont typeface="Arial"/>
              <a:buChar char="-"/>
            </a:pPr>
            <a:r>
              <a:rPr b="0" lang="en" sz="2100" spc="-1" strike="noStrike">
                <a:solidFill>
                  <a:schemeClr val="dk1"/>
                </a:solidFill>
                <a:latin typeface="Source Sans Pro"/>
                <a:ea typeface="Source Sans Pro"/>
              </a:rPr>
              <a:t>May have different behavior</a:t>
            </a:r>
            <a:endParaRPr b="0" lang="en-US" sz="21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Increase number of hyperparameter settings</a:t>
            </a:r>
            <a:endParaRPr b="0" lang="en-US" sz="2400" spc="-1" strike="noStrike">
              <a:solidFill>
                <a:srgbClr val="000000"/>
              </a:solidFill>
              <a:latin typeface="Arial"/>
            </a:endParaRPr>
          </a:p>
          <a:p>
            <a:pPr lvl="1" marL="914400" indent="-361800">
              <a:lnSpc>
                <a:spcPct val="90000"/>
              </a:lnSpc>
              <a:buClr>
                <a:srgbClr val="1e1e1e"/>
              </a:buClr>
              <a:buFont typeface="Arial"/>
              <a:buChar char="-"/>
            </a:pPr>
            <a:r>
              <a:rPr b="0" lang="en" sz="2100" spc="-1" strike="noStrike">
                <a:solidFill>
                  <a:schemeClr val="dk1"/>
                </a:solidFill>
                <a:latin typeface="Source Sans Pro"/>
                <a:ea typeface="Source Sans Pro"/>
              </a:rPr>
              <a:t>Limited to improve model efficiency</a:t>
            </a:r>
            <a:endParaRPr b="0" lang="en-US" sz="21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Increase number of data blocks used in training data</a:t>
            </a:r>
            <a:endParaRPr b="0" lang="en-US" sz="2400" spc="-1" strike="noStrike">
              <a:solidFill>
                <a:srgbClr val="000000"/>
              </a:solidFill>
              <a:latin typeface="Arial"/>
            </a:endParaRPr>
          </a:p>
          <a:p>
            <a:pPr lvl="1" marL="914400" indent="-361800">
              <a:lnSpc>
                <a:spcPct val="90000"/>
              </a:lnSpc>
              <a:buClr>
                <a:srgbClr val="1e1e1e"/>
              </a:buClr>
              <a:buFont typeface="Arial"/>
              <a:buChar char="-"/>
            </a:pPr>
            <a:r>
              <a:rPr b="0" lang="en" sz="2100" spc="-1" strike="noStrike">
                <a:solidFill>
                  <a:schemeClr val="dk1"/>
                </a:solidFill>
                <a:latin typeface="Source Sans Pro"/>
                <a:ea typeface="Source Sans Pro"/>
              </a:rPr>
              <a:t>Limited size of train dataset for model efficiency</a:t>
            </a:r>
            <a:endParaRPr b="0" lang="en-US" sz="21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Feature engineering to capture effects of relationships </a:t>
            </a:r>
            <a:r>
              <a:rPr b="0" lang="en" sz="2400" spc="-1" strike="noStrike">
                <a:solidFill>
                  <a:schemeClr val="dk1"/>
                </a:solidFill>
                <a:latin typeface="Source Sans Pro"/>
                <a:ea typeface="Source Sans Pro"/>
              </a:rPr>
              <a:t>between features</a:t>
            </a:r>
            <a:endParaRPr b="0" lang="en-US" sz="2400" spc="-1" strike="noStrike">
              <a:solidFill>
                <a:srgbClr val="000000"/>
              </a:solidFill>
              <a:latin typeface="Arial"/>
            </a:endParaRPr>
          </a:p>
          <a:p>
            <a:pPr lvl="1" marL="914400" indent="-361800">
              <a:lnSpc>
                <a:spcPct val="90000"/>
              </a:lnSpc>
              <a:buClr>
                <a:srgbClr val="1e1e1e"/>
              </a:buClr>
              <a:buFont typeface="Arial"/>
              <a:buChar char="-"/>
            </a:pPr>
            <a:r>
              <a:rPr b="0" lang="en" sz="2100" spc="-1" strike="noStrike">
                <a:solidFill>
                  <a:schemeClr val="dk1"/>
                </a:solidFill>
                <a:latin typeface="Source Sans Pro"/>
                <a:ea typeface="Source Sans Pro"/>
              </a:rPr>
              <a:t>Does the ‘Combined’ contract type have a greater impact on </a:t>
            </a:r>
            <a:r>
              <a:rPr b="0" lang="en" sz="2100" spc="-1" strike="noStrike">
                <a:solidFill>
                  <a:schemeClr val="dk1"/>
                </a:solidFill>
                <a:latin typeface="Source Sans Pro"/>
                <a:ea typeface="Source Sans Pro"/>
              </a:rPr>
              <a:t>Business vs. Commercial consumers? </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604440" y="2084400"/>
            <a:ext cx="7886520" cy="513360"/>
          </a:xfrm>
          <a:prstGeom prst="rect">
            <a:avLst/>
          </a:prstGeom>
          <a:noFill/>
          <a:ln w="0">
            <a:noFill/>
          </a:ln>
        </p:spPr>
        <p:txBody>
          <a:bodyPr lIns="68400" rIns="68400" tIns="34200" bIns="34200" anchor="t">
            <a:normAutofit/>
          </a:bodyPr>
          <a:p>
            <a:pPr marL="457200" indent="0" algn="ctr">
              <a:lnSpc>
                <a:spcPct val="90000"/>
              </a:lnSpc>
              <a:buNone/>
              <a:tabLst>
                <a:tab algn="l" pos="0"/>
              </a:tabLst>
            </a:pPr>
            <a:r>
              <a:rPr b="1" lang="en" sz="3300" spc="-1" strike="noStrike">
                <a:solidFill>
                  <a:schemeClr val="dk1"/>
                </a:solidFill>
                <a:latin typeface="Source Sans Pro"/>
                <a:ea typeface="Source Sans Pro"/>
              </a:rPr>
              <a:t>Business Intelligence</a:t>
            </a: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Google Shape;263;p40" descr=""/>
          <p:cNvPicPr/>
          <p:nvPr/>
        </p:nvPicPr>
        <p:blipFill>
          <a:blip r:embed="rId1"/>
          <a:stretch/>
        </p:blipFill>
        <p:spPr>
          <a:xfrm>
            <a:off x="4649760" y="478800"/>
            <a:ext cx="4346280" cy="4185000"/>
          </a:xfrm>
          <a:prstGeom prst="rect">
            <a:avLst/>
          </a:prstGeom>
          <a:ln w="0">
            <a:noFill/>
          </a:ln>
        </p:spPr>
      </p:pic>
      <p:sp>
        <p:nvSpPr>
          <p:cNvPr id="118"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Queries </a:t>
            </a:r>
            <a:r>
              <a:rPr b="1" lang="en" sz="3300" spc="-1" strike="noStrike">
                <a:solidFill>
                  <a:schemeClr val="dk1"/>
                </a:solidFill>
                <a:latin typeface="Source Sans Pro"/>
                <a:ea typeface="Source Sans Pro"/>
              </a:rPr>
              <a:t>to </a:t>
            </a:r>
            <a:r>
              <a:rPr b="1" lang="en" sz="3300" spc="-1" strike="noStrike">
                <a:solidFill>
                  <a:schemeClr val="dk1"/>
                </a:solidFill>
                <a:latin typeface="Source Sans Pro"/>
                <a:ea typeface="Source Sans Pro"/>
              </a:rPr>
              <a:t>Populat</a:t>
            </a:r>
            <a:r>
              <a:rPr b="1" lang="en" sz="3300" spc="-1" strike="noStrike">
                <a:solidFill>
                  <a:schemeClr val="dk1"/>
                </a:solidFill>
                <a:latin typeface="Source Sans Pro"/>
                <a:ea typeface="Source Sans Pro"/>
              </a:rPr>
              <a:t>e </a:t>
            </a:r>
            <a:r>
              <a:rPr b="1" lang="en" sz="3300" spc="-1" strike="noStrike">
                <a:solidFill>
                  <a:schemeClr val="dk1"/>
                </a:solidFill>
                <a:latin typeface="Source Sans Pro"/>
                <a:ea typeface="Source Sans Pro"/>
              </a:rPr>
              <a:t>Dashbo</a:t>
            </a:r>
            <a:r>
              <a:rPr b="1" lang="en" sz="3300" spc="-1" strike="noStrike">
                <a:solidFill>
                  <a:schemeClr val="dk1"/>
                </a:solidFill>
                <a:latin typeface="Source Sans Pro"/>
                <a:ea typeface="Source Sans Pro"/>
              </a:rPr>
              <a:t>ard</a:t>
            </a:r>
            <a:endParaRPr b="0" lang="en-US" sz="3300" spc="-1" strike="noStrike">
              <a:solidFill>
                <a:srgbClr val="000000"/>
              </a:solidFill>
              <a:latin typeface="Arial"/>
            </a:endParaRPr>
          </a:p>
        </p:txBody>
      </p:sp>
      <p:pic>
        <p:nvPicPr>
          <p:cNvPr id="119" name="Google Shape;265;p40" descr=""/>
          <p:cNvPicPr/>
          <p:nvPr/>
        </p:nvPicPr>
        <p:blipFill>
          <a:blip r:embed="rId2"/>
          <a:stretch/>
        </p:blipFill>
        <p:spPr>
          <a:xfrm>
            <a:off x="582120" y="1203480"/>
            <a:ext cx="3061440" cy="2736000"/>
          </a:xfrm>
          <a:prstGeom prst="rect">
            <a:avLst/>
          </a:prstGeom>
          <a:ln w="0">
            <a:noFill/>
          </a:ln>
        </p:spPr>
      </p:pic>
      <p:sp>
        <p:nvSpPr>
          <p:cNvPr id="120" name="Google Shape;266;p40"/>
          <p:cNvSpPr/>
          <p:nvPr/>
        </p:nvSpPr>
        <p:spPr>
          <a:xfrm>
            <a:off x="4996080" y="3939840"/>
            <a:ext cx="3507120" cy="599040"/>
          </a:xfrm>
          <a:prstGeom prst="rect">
            <a:avLst/>
          </a:prstGeom>
          <a:noFill/>
          <a:ln w="28575">
            <a:solidFill>
              <a:srgbClr val="bf9000"/>
            </a:solidFill>
            <a:round/>
          </a:ln>
        </p:spPr>
        <p:style>
          <a:lnRef idx="0"/>
          <a:fillRef idx="0"/>
          <a:effectRef idx="0"/>
          <a:fontRef idx="minor"/>
        </p:style>
        <p:txBody>
          <a:bodyPr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121" name="Google Shape;267;p40"/>
          <p:cNvSpPr/>
          <p:nvPr/>
        </p:nvSpPr>
        <p:spPr>
          <a:xfrm>
            <a:off x="4996080" y="2056680"/>
            <a:ext cx="3507120" cy="339840"/>
          </a:xfrm>
          <a:prstGeom prst="rect">
            <a:avLst/>
          </a:prstGeom>
          <a:noFill/>
          <a:ln w="28575">
            <a:solidFill>
              <a:srgbClr val="bf9000"/>
            </a:solidFill>
            <a:round/>
          </a:ln>
        </p:spPr>
        <p:style>
          <a:lnRef idx="0"/>
          <a:fillRef idx="0"/>
          <a:effectRef idx="0"/>
          <a:fontRef idx="minor"/>
        </p:style>
        <p:txBody>
          <a:bodyPr tIns="91440" bIns="91440" anchor="ctr">
            <a:noAutofit/>
          </a:bodyPr>
          <a:p>
            <a:pPr algn="ctr">
              <a:lnSpc>
                <a:spcPct val="100000"/>
              </a:lnSpc>
              <a:tabLst>
                <a:tab algn="l" pos="0"/>
              </a:tabLst>
            </a:pPr>
            <a:endParaRPr b="0" lang="en-US" sz="1400" spc="-1" strike="noStrike">
              <a:solidFill>
                <a:srgbClr val="000000"/>
              </a:solidFill>
              <a:latin typeface="Arial"/>
            </a:endParaRPr>
          </a:p>
        </p:txBody>
      </p:sp>
      <p:cxnSp>
        <p:nvCxnSpPr>
          <p:cNvPr id="122" name="Google Shape;268;p40"/>
          <p:cNvCxnSpPr>
            <a:stCxn id="120" idx="0"/>
            <a:endCxn id="121" idx="2"/>
          </p:cNvCxnSpPr>
          <p:nvPr/>
        </p:nvCxnSpPr>
        <p:spPr>
          <a:xfrm flipV="1">
            <a:off x="6749640" y="2396520"/>
            <a:ext cx="360" cy="1543680"/>
          </a:xfrm>
          <a:prstGeom prst="straightConnector1">
            <a:avLst/>
          </a:prstGeom>
          <a:ln w="28575">
            <a:solidFill>
              <a:srgbClr val="bf9000"/>
            </a:solidFill>
            <a:round/>
            <a:tailEnd len="med" type="triangle" w="med"/>
          </a:ln>
        </p:spPr>
      </p:cxn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Google Shape;273;p41" descr=""/>
          <p:cNvPicPr/>
          <p:nvPr/>
        </p:nvPicPr>
        <p:blipFill>
          <a:blip r:embed="rId1"/>
          <a:stretch/>
        </p:blipFill>
        <p:spPr>
          <a:xfrm>
            <a:off x="5486400" y="685800"/>
            <a:ext cx="3030480" cy="4075200"/>
          </a:xfrm>
          <a:prstGeom prst="rect">
            <a:avLst/>
          </a:prstGeom>
          <a:ln w="0">
            <a:noFill/>
          </a:ln>
        </p:spPr>
      </p:pic>
      <p:sp>
        <p:nvSpPr>
          <p:cNvPr id="124"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Q</a:t>
            </a:r>
            <a:r>
              <a:rPr b="1" lang="en" sz="3300" spc="-1" strike="noStrike">
                <a:solidFill>
                  <a:schemeClr val="dk1"/>
                </a:solidFill>
                <a:latin typeface="Source Sans Pro"/>
                <a:ea typeface="Source Sans Pro"/>
              </a:rPr>
              <a:t>u</a:t>
            </a:r>
            <a:r>
              <a:rPr b="1" lang="en" sz="3300" spc="-1" strike="noStrike">
                <a:solidFill>
                  <a:schemeClr val="dk1"/>
                </a:solidFill>
                <a:latin typeface="Source Sans Pro"/>
                <a:ea typeface="Source Sans Pro"/>
              </a:rPr>
              <a:t>er</a:t>
            </a:r>
            <a:r>
              <a:rPr b="1" lang="en" sz="3300" spc="-1" strike="noStrike">
                <a:solidFill>
                  <a:schemeClr val="dk1"/>
                </a:solidFill>
                <a:latin typeface="Source Sans Pro"/>
                <a:ea typeface="Source Sans Pro"/>
              </a:rPr>
              <a:t>ie</a:t>
            </a:r>
            <a:r>
              <a:rPr b="1" lang="en" sz="3300" spc="-1" strike="noStrike">
                <a:solidFill>
                  <a:schemeClr val="dk1"/>
                </a:solidFill>
                <a:latin typeface="Source Sans Pro"/>
                <a:ea typeface="Source Sans Pro"/>
              </a:rPr>
              <a:t>s </a:t>
            </a:r>
            <a:r>
              <a:rPr b="1" lang="en" sz="3300" spc="-1" strike="noStrike">
                <a:solidFill>
                  <a:schemeClr val="dk1"/>
                </a:solidFill>
                <a:latin typeface="Source Sans Pro"/>
                <a:ea typeface="Source Sans Pro"/>
              </a:rPr>
              <a:t>to </a:t>
            </a:r>
            <a:r>
              <a:rPr b="1" lang="en" sz="3300" spc="-1" strike="noStrike">
                <a:solidFill>
                  <a:schemeClr val="dk1"/>
                </a:solidFill>
                <a:latin typeface="Source Sans Pro"/>
                <a:ea typeface="Source Sans Pro"/>
              </a:rPr>
              <a:t>P</a:t>
            </a:r>
            <a:r>
              <a:rPr b="1" lang="en" sz="3300" spc="-1" strike="noStrike">
                <a:solidFill>
                  <a:schemeClr val="dk1"/>
                </a:solidFill>
                <a:latin typeface="Source Sans Pro"/>
                <a:ea typeface="Source Sans Pro"/>
              </a:rPr>
              <a:t>o</a:t>
            </a:r>
            <a:r>
              <a:rPr b="1" lang="en" sz="3300" spc="-1" strike="noStrike">
                <a:solidFill>
                  <a:schemeClr val="dk1"/>
                </a:solidFill>
                <a:latin typeface="Source Sans Pro"/>
                <a:ea typeface="Source Sans Pro"/>
              </a:rPr>
              <a:t>p</a:t>
            </a:r>
            <a:r>
              <a:rPr b="1" lang="en" sz="3300" spc="-1" strike="noStrike">
                <a:solidFill>
                  <a:schemeClr val="dk1"/>
                </a:solidFill>
                <a:latin typeface="Source Sans Pro"/>
                <a:ea typeface="Source Sans Pro"/>
              </a:rPr>
              <a:t>ul</a:t>
            </a:r>
            <a:r>
              <a:rPr b="1" lang="en" sz="3300" spc="-1" strike="noStrike">
                <a:solidFill>
                  <a:schemeClr val="dk1"/>
                </a:solidFill>
                <a:latin typeface="Source Sans Pro"/>
                <a:ea typeface="Source Sans Pro"/>
              </a:rPr>
              <a:t>at</a:t>
            </a:r>
            <a:r>
              <a:rPr b="1" lang="en" sz="3300" spc="-1" strike="noStrike">
                <a:solidFill>
                  <a:schemeClr val="dk1"/>
                </a:solidFill>
                <a:latin typeface="Source Sans Pro"/>
                <a:ea typeface="Source Sans Pro"/>
              </a:rPr>
              <a:t>e </a:t>
            </a:r>
            <a:r>
              <a:rPr b="1" lang="en" sz="3300" spc="-1" strike="noStrike">
                <a:solidFill>
                  <a:schemeClr val="dk1"/>
                </a:solidFill>
                <a:latin typeface="Source Sans Pro"/>
                <a:ea typeface="Source Sans Pro"/>
              </a:rPr>
              <a:t>D</a:t>
            </a:r>
            <a:r>
              <a:rPr b="1" lang="en" sz="3300" spc="-1" strike="noStrike">
                <a:solidFill>
                  <a:schemeClr val="dk1"/>
                </a:solidFill>
                <a:latin typeface="Source Sans Pro"/>
                <a:ea typeface="Source Sans Pro"/>
              </a:rPr>
              <a:t>a</a:t>
            </a:r>
            <a:r>
              <a:rPr b="1" lang="en" sz="3300" spc="-1" strike="noStrike">
                <a:solidFill>
                  <a:schemeClr val="dk1"/>
                </a:solidFill>
                <a:latin typeface="Source Sans Pro"/>
                <a:ea typeface="Source Sans Pro"/>
              </a:rPr>
              <a:t>s</a:t>
            </a:r>
            <a:r>
              <a:rPr b="1" lang="en" sz="3300" spc="-1" strike="noStrike">
                <a:solidFill>
                  <a:schemeClr val="dk1"/>
                </a:solidFill>
                <a:latin typeface="Source Sans Pro"/>
                <a:ea typeface="Source Sans Pro"/>
              </a:rPr>
              <a:t>h</a:t>
            </a:r>
            <a:r>
              <a:rPr b="1" lang="en" sz="3300" spc="-1" strike="noStrike">
                <a:solidFill>
                  <a:schemeClr val="dk1"/>
                </a:solidFill>
                <a:latin typeface="Source Sans Pro"/>
                <a:ea typeface="Source Sans Pro"/>
              </a:rPr>
              <a:t>b</a:t>
            </a:r>
            <a:r>
              <a:rPr b="1" lang="en" sz="3300" spc="-1" strike="noStrike">
                <a:solidFill>
                  <a:schemeClr val="dk1"/>
                </a:solidFill>
                <a:latin typeface="Source Sans Pro"/>
                <a:ea typeface="Source Sans Pro"/>
              </a:rPr>
              <a:t>o</a:t>
            </a:r>
            <a:r>
              <a:rPr b="1" lang="en" sz="3300" spc="-1" strike="noStrike">
                <a:solidFill>
                  <a:schemeClr val="dk1"/>
                </a:solidFill>
                <a:latin typeface="Source Sans Pro"/>
                <a:ea typeface="Source Sans Pro"/>
              </a:rPr>
              <a:t>ar</a:t>
            </a:r>
            <a:r>
              <a:rPr b="1" lang="en" sz="3300" spc="-1" strike="noStrike">
                <a:solidFill>
                  <a:schemeClr val="dk1"/>
                </a:solidFill>
                <a:latin typeface="Source Sans Pro"/>
                <a:ea typeface="Source Sans Pro"/>
              </a:rPr>
              <a:t>d</a:t>
            </a:r>
            <a:endParaRPr b="0" lang="en-US" sz="3300" spc="-1" strike="noStrike">
              <a:solidFill>
                <a:srgbClr val="000000"/>
              </a:solidFill>
              <a:latin typeface="Arial"/>
            </a:endParaRPr>
          </a:p>
        </p:txBody>
      </p:sp>
      <p:pic>
        <p:nvPicPr>
          <p:cNvPr id="125" name="Google Shape;275;p41" descr=""/>
          <p:cNvPicPr/>
          <p:nvPr/>
        </p:nvPicPr>
        <p:blipFill>
          <a:blip r:embed="rId2"/>
          <a:stretch/>
        </p:blipFill>
        <p:spPr>
          <a:xfrm>
            <a:off x="582120" y="1203480"/>
            <a:ext cx="3061440" cy="2736000"/>
          </a:xfrm>
          <a:prstGeom prst="rect">
            <a:avLst/>
          </a:prstGeom>
          <a:ln w="0">
            <a:noFill/>
          </a:ln>
        </p:spPr>
      </p:pic>
      <p:sp>
        <p:nvSpPr>
          <p:cNvPr id="126" name="Google Shape;276;p41"/>
          <p:cNvSpPr/>
          <p:nvPr/>
        </p:nvSpPr>
        <p:spPr>
          <a:xfrm>
            <a:off x="5486400" y="685800"/>
            <a:ext cx="3344760" cy="225720"/>
          </a:xfrm>
          <a:prstGeom prst="rect">
            <a:avLst/>
          </a:prstGeom>
          <a:noFill/>
          <a:ln w="28575">
            <a:solidFill>
              <a:srgbClr val="bf9000"/>
            </a:solidFill>
            <a:round/>
          </a:ln>
        </p:spPr>
        <p:style>
          <a:lnRef idx="0"/>
          <a:fillRef idx="0"/>
          <a:effectRef idx="0"/>
          <a:fontRef idx="minor"/>
        </p:style>
        <p:txBody>
          <a:bodyPr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127" name="Google Shape;277;p41"/>
          <p:cNvSpPr/>
          <p:nvPr/>
        </p:nvSpPr>
        <p:spPr>
          <a:xfrm>
            <a:off x="5486400" y="1831680"/>
            <a:ext cx="923040" cy="225720"/>
          </a:xfrm>
          <a:prstGeom prst="rect">
            <a:avLst/>
          </a:prstGeom>
          <a:noFill/>
          <a:ln w="28575">
            <a:solidFill>
              <a:srgbClr val="bf9000"/>
            </a:solidFill>
            <a:round/>
          </a:ln>
        </p:spPr>
        <p:style>
          <a:lnRef idx="0"/>
          <a:fillRef idx="0"/>
          <a:effectRef idx="0"/>
          <a:fontRef idx="minor"/>
        </p:style>
        <p:txBody>
          <a:bodyPr tIns="91440" bIns="914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Google Shape;282;p42" descr=""/>
          <p:cNvPicPr/>
          <p:nvPr/>
        </p:nvPicPr>
        <p:blipFill>
          <a:blip r:embed="rId1"/>
          <a:stretch/>
        </p:blipFill>
        <p:spPr>
          <a:xfrm>
            <a:off x="606960" y="553680"/>
            <a:ext cx="8079840" cy="4287600"/>
          </a:xfrm>
          <a:prstGeom prst="rect">
            <a:avLst/>
          </a:prstGeom>
          <a:ln w="0">
            <a:noFill/>
          </a:ln>
        </p:spPr>
      </p:pic>
      <p:sp>
        <p:nvSpPr>
          <p:cNvPr id="129"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Enefit - Dashboard</a:t>
            </a:r>
            <a:endParaRPr b="0" lang="en-US" sz="3300" spc="-1" strike="noStrike">
              <a:solidFill>
                <a:srgbClr val="000000"/>
              </a:solidFill>
              <a:latin typeface="Arial"/>
            </a:endParaRPr>
          </a:p>
        </p:txBody>
      </p:sp>
      <p:sp>
        <p:nvSpPr>
          <p:cNvPr id="130" name="Google Shape;284;p42"/>
          <p:cNvSpPr/>
          <p:nvPr/>
        </p:nvSpPr>
        <p:spPr>
          <a:xfrm>
            <a:off x="7086600" y="633240"/>
            <a:ext cx="1639800" cy="281160"/>
          </a:xfrm>
          <a:prstGeom prst="rect">
            <a:avLst/>
          </a:prstGeom>
          <a:noFill/>
          <a:ln w="28575">
            <a:solidFill>
              <a:srgbClr val="bf9000"/>
            </a:solidFill>
            <a:round/>
          </a:ln>
        </p:spPr>
        <p:style>
          <a:lnRef idx="0"/>
          <a:fillRef idx="0"/>
          <a:effectRef idx="0"/>
          <a:fontRef idx="minor"/>
        </p:style>
        <p:txBody>
          <a:bodyPr tIns="91440" bIns="914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Google Shape;289;p43" descr=""/>
          <p:cNvPicPr/>
          <p:nvPr/>
        </p:nvPicPr>
        <p:blipFill>
          <a:blip r:embed="rId1"/>
          <a:stretch/>
        </p:blipFill>
        <p:spPr>
          <a:xfrm>
            <a:off x="492120" y="513720"/>
            <a:ext cx="8159400" cy="4320360"/>
          </a:xfrm>
          <a:prstGeom prst="rect">
            <a:avLst/>
          </a:prstGeom>
          <a:ln w="0">
            <a:noFill/>
          </a:ln>
        </p:spPr>
      </p:pic>
      <p:sp>
        <p:nvSpPr>
          <p:cNvPr id="132"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Refresh Dashboard Daily</a:t>
            </a:r>
            <a:endParaRPr b="0" lang="en-US" sz="3300" spc="-1" strike="noStrike">
              <a:solidFill>
                <a:srgbClr val="000000"/>
              </a:solidFill>
              <a:latin typeface="Arial"/>
            </a:endParaRPr>
          </a:p>
        </p:txBody>
      </p:sp>
      <p:sp>
        <p:nvSpPr>
          <p:cNvPr id="133" name="Google Shape;291;p43"/>
          <p:cNvSpPr/>
          <p:nvPr/>
        </p:nvSpPr>
        <p:spPr>
          <a:xfrm>
            <a:off x="7022520" y="609480"/>
            <a:ext cx="1629000" cy="273600"/>
          </a:xfrm>
          <a:prstGeom prst="rect">
            <a:avLst/>
          </a:prstGeom>
          <a:noFill/>
          <a:ln w="28575">
            <a:solidFill>
              <a:srgbClr val="bf9000"/>
            </a:solidFill>
            <a:round/>
          </a:ln>
        </p:spPr>
        <p:style>
          <a:lnRef idx="0"/>
          <a:fillRef idx="0"/>
          <a:effectRef idx="0"/>
          <a:fontRef idx="minor"/>
        </p:style>
        <p:txBody>
          <a:bodyPr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134" name="Google Shape;292;p43"/>
          <p:cNvSpPr/>
          <p:nvPr/>
        </p:nvSpPr>
        <p:spPr>
          <a:xfrm>
            <a:off x="5180400" y="883440"/>
            <a:ext cx="2821680" cy="2535480"/>
          </a:xfrm>
          <a:prstGeom prst="rect">
            <a:avLst/>
          </a:prstGeom>
          <a:noFill/>
          <a:ln w="28575">
            <a:solidFill>
              <a:srgbClr val="bf9000"/>
            </a:solidFill>
            <a:round/>
          </a:ln>
        </p:spPr>
        <p:style>
          <a:lnRef idx="0"/>
          <a:fillRef idx="0"/>
          <a:effectRef idx="0"/>
          <a:fontRef idx="minor"/>
        </p:style>
        <p:txBody>
          <a:bodyPr tIns="91440" bIns="914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0" y="0"/>
            <a:ext cx="872316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Introduction </a:t>
            </a:r>
            <a:endParaRPr b="0" lang="en-US" sz="3300" spc="-1" strike="noStrike">
              <a:solidFill>
                <a:srgbClr val="000000"/>
              </a:solidFill>
              <a:latin typeface="Arial"/>
            </a:endParaRPr>
          </a:p>
        </p:txBody>
      </p:sp>
      <p:sp>
        <p:nvSpPr>
          <p:cNvPr id="49" name="PlaceHolder 2"/>
          <p:cNvSpPr>
            <a:spLocks noGrp="1"/>
          </p:cNvSpPr>
          <p:nvPr>
            <p:ph/>
          </p:nvPr>
        </p:nvSpPr>
        <p:spPr>
          <a:xfrm>
            <a:off x="333360" y="625320"/>
            <a:ext cx="8229240" cy="3872160"/>
          </a:xfrm>
          <a:prstGeom prst="rect">
            <a:avLst/>
          </a:prstGeom>
          <a:noFill/>
          <a:ln w="0">
            <a:noFill/>
          </a:ln>
        </p:spPr>
        <p:txBody>
          <a:bodyPr lIns="68400" rIns="68400" tIns="34200" bIns="34200" anchor="t">
            <a:normAutofit fontScale="93713"/>
          </a:bodyPr>
          <a:p>
            <a:pPr marL="343080" indent="-272880">
              <a:lnSpc>
                <a:spcPct val="90000"/>
              </a:lnSpc>
              <a:buClr>
                <a:srgbClr val="1e1e1e"/>
              </a:buClr>
              <a:buFont typeface="Arial"/>
              <a:buChar char="•"/>
            </a:pPr>
            <a:r>
              <a:rPr b="0" lang="en" sz="1700" spc="-1" strike="noStrike">
                <a:solidFill>
                  <a:schemeClr val="dk1"/>
                </a:solidFill>
                <a:latin typeface="Source Sans Pro"/>
                <a:ea typeface="Source Sans Pro"/>
              </a:rPr>
              <a:t>For our final project in CSCI E-103, we chose to work with the Enefit dataset</a:t>
            </a:r>
            <a:endParaRPr b="0" lang="en-US" sz="1700" spc="-1" strike="noStrike">
              <a:solidFill>
                <a:srgbClr val="000000"/>
              </a:solidFill>
              <a:latin typeface="Arial"/>
            </a:endParaRPr>
          </a:p>
          <a:p>
            <a:pPr marL="343080" indent="-272880">
              <a:lnSpc>
                <a:spcPct val="90000"/>
              </a:lnSpc>
              <a:buClr>
                <a:srgbClr val="1e1e1e"/>
              </a:buClr>
              <a:buFont typeface="Arial"/>
              <a:buChar char="•"/>
            </a:pPr>
            <a:r>
              <a:rPr b="0" lang="en" sz="1700" spc="-1" strike="noStrike">
                <a:solidFill>
                  <a:schemeClr val="dk1"/>
                </a:solidFill>
                <a:latin typeface="Source Sans Pro"/>
                <a:ea typeface="Source Sans Pro"/>
              </a:rPr>
              <a:t>Enefit is a Baltic region energy utility that started off serving just the national energy market for Estonia , but the firm has branched into neighboring regions and now manages a sprawling portfolio of products spanning natural gas, electricity, and onsite behind the meter green power generation for consumers and businesses</a:t>
            </a:r>
            <a:endParaRPr b="0" lang="en-US" sz="1700" spc="-1" strike="noStrike">
              <a:solidFill>
                <a:srgbClr val="000000"/>
              </a:solidFill>
              <a:latin typeface="Arial"/>
            </a:endParaRPr>
          </a:p>
          <a:p>
            <a:pPr marL="343080" indent="-272880">
              <a:lnSpc>
                <a:spcPct val="90000"/>
              </a:lnSpc>
              <a:buClr>
                <a:srgbClr val="1e1e1e"/>
              </a:buClr>
              <a:buFont typeface="Arial"/>
              <a:buChar char="•"/>
            </a:pPr>
            <a:r>
              <a:rPr b="0" lang="en" sz="1700" spc="-1" strike="noStrike">
                <a:solidFill>
                  <a:schemeClr val="dk1"/>
                </a:solidFill>
                <a:latin typeface="Source Sans Pro"/>
                <a:ea typeface="Source Sans Pro"/>
              </a:rPr>
              <a:t>The primary challenge that Enefit has now is that the adoption of clean power has caused volatility in consumption forecasts for electricity</a:t>
            </a:r>
            <a:endParaRPr b="0" lang="en-US" sz="1700" spc="-1" strike="noStrike">
              <a:solidFill>
                <a:srgbClr val="000000"/>
              </a:solidFill>
              <a:latin typeface="Arial"/>
            </a:endParaRPr>
          </a:p>
          <a:p>
            <a:pPr marL="343080" indent="-272880">
              <a:lnSpc>
                <a:spcPct val="90000"/>
              </a:lnSpc>
              <a:buClr>
                <a:srgbClr val="1e1e1e"/>
              </a:buClr>
              <a:buFont typeface="Arial"/>
              <a:buChar char="•"/>
            </a:pPr>
            <a:r>
              <a:rPr b="0" lang="en" sz="1700" spc="-1" strike="noStrike">
                <a:solidFill>
                  <a:schemeClr val="dk1"/>
                </a:solidFill>
                <a:latin typeface="Source Sans Pro"/>
                <a:ea typeface="Source Sans Pro"/>
              </a:rPr>
              <a:t>Since demand forecasting is a primary responsibility for any utility, Enefit has posted some of its data on Kaggle to see if data scientists can build a predictive model to simplify this task</a:t>
            </a:r>
            <a:endParaRPr b="0" lang="en-US" sz="1700" spc="-1" strike="noStrike">
              <a:solidFill>
                <a:srgbClr val="000000"/>
              </a:solidFill>
              <a:latin typeface="Arial"/>
            </a:endParaRPr>
          </a:p>
          <a:p>
            <a:pPr marL="343080" indent="-272880">
              <a:lnSpc>
                <a:spcPct val="90000"/>
              </a:lnSpc>
              <a:buClr>
                <a:srgbClr val="1e1e1e"/>
              </a:buClr>
              <a:buFont typeface="Arial"/>
              <a:buChar char="•"/>
            </a:pPr>
            <a:r>
              <a:rPr b="0" lang="en" sz="1700" spc="-1" strike="noStrike">
                <a:solidFill>
                  <a:schemeClr val="dk1"/>
                </a:solidFill>
                <a:latin typeface="Source Sans Pro"/>
                <a:ea typeface="Source Sans Pro"/>
              </a:rPr>
              <a:t>Coming up to speed on this project, we had to learn a bit about the energy markets from Adam (who spent over a decade in clean energy) and how the availability of data was driven by market fundamentals</a:t>
            </a:r>
            <a:endParaRPr b="0" lang="en-US" sz="1700" spc="-1" strike="noStrike">
              <a:solidFill>
                <a:srgbClr val="000000"/>
              </a:solidFill>
              <a:latin typeface="Arial"/>
            </a:endParaRPr>
          </a:p>
          <a:p>
            <a:pPr marL="343080" indent="-272880">
              <a:lnSpc>
                <a:spcPct val="90000"/>
              </a:lnSpc>
              <a:buClr>
                <a:srgbClr val="1e1e1e"/>
              </a:buClr>
              <a:buFont typeface="Arial"/>
              <a:buChar char="•"/>
            </a:pPr>
            <a:r>
              <a:rPr b="0" lang="en" sz="1700" spc="-1" strike="noStrike">
                <a:solidFill>
                  <a:schemeClr val="dk1"/>
                </a:solidFill>
                <a:latin typeface="Source Sans Pro"/>
                <a:ea typeface="Source Sans Pro"/>
              </a:rPr>
              <a:t>In this deck, we present a robust medallion architecture that simultaneously services existing and incoming data ingestion, business intelligence dashboards, a model registry containing our predictive model</a:t>
            </a:r>
            <a:endParaRPr b="0" lang="en-US" sz="1700" spc="-1" strike="noStrike">
              <a:solidFill>
                <a:srgbClr val="000000"/>
              </a:solidFill>
              <a:latin typeface="Arial"/>
            </a:endParaRPr>
          </a:p>
        </p:txBody>
      </p:sp>
      <p:sp>
        <p:nvSpPr>
          <p:cNvPr id="50" name="PlaceHolder 3"/>
          <p:cNvSpPr>
            <a:spLocks noGrp="1"/>
          </p:cNvSpPr>
          <p:nvPr>
            <p:ph type="sldNum" idx="6"/>
          </p:nvPr>
        </p:nvSpPr>
        <p:spPr>
          <a:xfrm>
            <a:off x="6458040" y="4855320"/>
            <a:ext cx="2057040" cy="287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pc="-1" strike="noStrike">
                <a:solidFill>
                  <a:schemeClr val="lt1"/>
                </a:solidFill>
                <a:latin typeface="Open Sans"/>
                <a:ea typeface="Open Sans"/>
              </a:defRPr>
            </a:lvl1pPr>
          </a:lstStyle>
          <a:p>
            <a:pPr indent="0" algn="r">
              <a:lnSpc>
                <a:spcPct val="100000"/>
              </a:lnSpc>
              <a:buNone/>
              <a:tabLst>
                <a:tab algn="l" pos="0"/>
              </a:tabLst>
            </a:pPr>
            <a:fld id="{0947299D-86F7-4D7E-B875-CA1EFFEBB7FF}" type="slidenum">
              <a:rPr b="1" lang="en" sz="900" spc="-1" strike="noStrike">
                <a:solidFill>
                  <a:schemeClr val="lt1"/>
                </a:solidFill>
                <a:latin typeface="Open Sans"/>
                <a:ea typeface="Open Sans"/>
              </a:rPr>
              <a:t>2</a:t>
            </a:fld>
            <a:endParaRPr b="0" lang="en-US" sz="9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Relevant Visualizations of Insights</a:t>
            </a:r>
            <a:endParaRPr b="0" lang="en-US" sz="3300" spc="-1" strike="noStrike">
              <a:solidFill>
                <a:srgbClr val="000000"/>
              </a:solidFill>
              <a:latin typeface="Arial"/>
            </a:endParaRPr>
          </a:p>
        </p:txBody>
      </p:sp>
      <p:sp>
        <p:nvSpPr>
          <p:cNvPr id="136" name="PlaceHolder 2"/>
          <p:cNvSpPr>
            <a:spLocks noGrp="1"/>
          </p:cNvSpPr>
          <p:nvPr>
            <p:ph/>
          </p:nvPr>
        </p:nvSpPr>
        <p:spPr>
          <a:xfrm>
            <a:off x="628560" y="787320"/>
            <a:ext cx="7886520" cy="3742560"/>
          </a:xfrm>
          <a:prstGeom prst="rect">
            <a:avLst/>
          </a:prstGeom>
          <a:noFill/>
          <a:ln w="0">
            <a:noFill/>
          </a:ln>
        </p:spPr>
        <p:txBody>
          <a:bodyPr lIns="68400" rIns="68400" tIns="34200" bIns="34200" anchor="t">
            <a:normAutofit/>
          </a:bodyPr>
          <a:p>
            <a:pPr indent="0">
              <a:spcBef>
                <a:spcPts val="1417"/>
              </a:spcBef>
              <a:buNone/>
            </a:pPr>
            <a:endParaRPr b="0" lang="en-US" sz="2400" spc="-1" strike="noStrike">
              <a:solidFill>
                <a:schemeClr val="dk1"/>
              </a:solidFill>
              <a:latin typeface="Source Sans Pro"/>
              <a:ea typeface="Source Sans Pro"/>
            </a:endParaRPr>
          </a:p>
        </p:txBody>
      </p:sp>
      <p:pic>
        <p:nvPicPr>
          <p:cNvPr id="137" name="Google Shape;299;p44" descr=""/>
          <p:cNvPicPr/>
          <p:nvPr/>
        </p:nvPicPr>
        <p:blipFill>
          <a:blip r:embed="rId1"/>
          <a:stretch/>
        </p:blipFill>
        <p:spPr>
          <a:xfrm>
            <a:off x="443160" y="467640"/>
            <a:ext cx="8256960" cy="43815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Security Model</a:t>
            </a:r>
            <a:endParaRPr b="0" lang="en-US" sz="3300" spc="-1" strike="noStrike">
              <a:solidFill>
                <a:srgbClr val="000000"/>
              </a:solidFill>
              <a:latin typeface="Arial"/>
            </a:endParaRPr>
          </a:p>
        </p:txBody>
      </p:sp>
      <p:sp>
        <p:nvSpPr>
          <p:cNvPr id="139" name="PlaceHolder 2"/>
          <p:cNvSpPr>
            <a:spLocks noGrp="1"/>
          </p:cNvSpPr>
          <p:nvPr>
            <p:ph/>
          </p:nvPr>
        </p:nvSpPr>
        <p:spPr>
          <a:xfrm>
            <a:off x="44280" y="615600"/>
            <a:ext cx="1392120" cy="4218120"/>
          </a:xfrm>
          <a:prstGeom prst="rect">
            <a:avLst/>
          </a:prstGeom>
          <a:noFill/>
          <a:ln w="0">
            <a:noFill/>
          </a:ln>
        </p:spPr>
        <p:txBody>
          <a:bodyPr lIns="68400" rIns="68400" tIns="34200" bIns="34200" anchor="t">
            <a:normAutofit/>
          </a:bodyPr>
          <a:p>
            <a:pPr indent="0">
              <a:lnSpc>
                <a:spcPct val="80000"/>
              </a:lnSpc>
              <a:spcBef>
                <a:spcPts val="799"/>
              </a:spcBef>
              <a:buNone/>
              <a:tabLst>
                <a:tab algn="l" pos="0"/>
              </a:tabLst>
            </a:pPr>
            <a:r>
              <a:rPr b="0" lang="en" sz="1500" spc="-1" strike="noStrike">
                <a:solidFill>
                  <a:schemeClr val="dk1"/>
                </a:solidFill>
                <a:latin typeface="Source Sans Pro"/>
                <a:ea typeface="Source Sans Pro"/>
              </a:rPr>
              <a:t>Security Model shows different permissions for different users. </a:t>
            </a:r>
            <a:endParaRPr b="0" lang="en-US" sz="1500" spc="-1" strike="noStrike">
              <a:solidFill>
                <a:srgbClr val="000000"/>
              </a:solidFill>
              <a:latin typeface="Arial"/>
            </a:endParaRPr>
          </a:p>
          <a:p>
            <a:pPr indent="0">
              <a:lnSpc>
                <a:spcPct val="80000"/>
              </a:lnSpc>
              <a:spcBef>
                <a:spcPts val="799"/>
              </a:spcBef>
              <a:buNone/>
              <a:tabLst>
                <a:tab algn="l" pos="0"/>
              </a:tabLst>
            </a:pPr>
            <a:r>
              <a:rPr b="0" lang="en" sz="1500" spc="-1" strike="noStrike">
                <a:solidFill>
                  <a:schemeClr val="dk1"/>
                </a:solidFill>
                <a:latin typeface="Source Sans Pro"/>
                <a:ea typeface="Source Sans Pro"/>
              </a:rPr>
              <a:t>Default privileges for Admins and All Users were kept to ensure team could access dashboards.</a:t>
            </a:r>
            <a:endParaRPr b="0" lang="en-US" sz="1500" spc="-1" strike="noStrike">
              <a:solidFill>
                <a:srgbClr val="000000"/>
              </a:solidFill>
              <a:latin typeface="Arial"/>
            </a:endParaRPr>
          </a:p>
          <a:p>
            <a:pPr indent="0">
              <a:lnSpc>
                <a:spcPct val="80000"/>
              </a:lnSpc>
              <a:spcBef>
                <a:spcPts val="799"/>
              </a:spcBef>
              <a:buNone/>
              <a:tabLst>
                <a:tab algn="l" pos="0"/>
              </a:tabLst>
            </a:pPr>
            <a:r>
              <a:rPr b="0" lang="en" sz="1500" spc="-1" strike="noStrike">
                <a:solidFill>
                  <a:schemeClr val="dk1"/>
                </a:solidFill>
                <a:latin typeface="Source Sans Pro"/>
                <a:ea typeface="Source Sans Pro"/>
              </a:rPr>
              <a:t>Selective access was given to our professors for proof of concept.</a:t>
            </a:r>
            <a:endParaRPr b="0" lang="en-US" sz="1500" spc="-1" strike="noStrike">
              <a:solidFill>
                <a:srgbClr val="000000"/>
              </a:solidFill>
              <a:latin typeface="Arial"/>
            </a:endParaRPr>
          </a:p>
          <a:p>
            <a:pPr indent="0">
              <a:lnSpc>
                <a:spcPct val="80000"/>
              </a:lnSpc>
              <a:spcBef>
                <a:spcPts val="799"/>
              </a:spcBef>
              <a:buNone/>
              <a:tabLst>
                <a:tab algn="l" pos="0"/>
              </a:tabLst>
            </a:pPr>
            <a:r>
              <a:rPr b="0" lang="en" sz="1500" spc="-1" strike="noStrike">
                <a:solidFill>
                  <a:schemeClr val="dk1"/>
                </a:solidFill>
                <a:latin typeface="Source Sans Pro"/>
                <a:ea typeface="Source Sans Pro"/>
              </a:rPr>
              <a:t> </a:t>
            </a:r>
            <a:endParaRPr b="0" lang="en-US" sz="1500" spc="-1" strike="noStrike">
              <a:solidFill>
                <a:srgbClr val="000000"/>
              </a:solidFill>
              <a:latin typeface="Arial"/>
            </a:endParaRPr>
          </a:p>
        </p:txBody>
      </p:sp>
      <p:pic>
        <p:nvPicPr>
          <p:cNvPr id="140" name="Google Shape;306;p45" descr=""/>
          <p:cNvPicPr/>
          <p:nvPr/>
        </p:nvPicPr>
        <p:blipFill>
          <a:blip r:embed="rId1"/>
          <a:stretch/>
        </p:blipFill>
        <p:spPr>
          <a:xfrm>
            <a:off x="1500840" y="425160"/>
            <a:ext cx="7642800" cy="4104720"/>
          </a:xfrm>
          <a:prstGeom prst="rect">
            <a:avLst/>
          </a:prstGeom>
          <a:ln w="0">
            <a:noFill/>
          </a:ln>
        </p:spPr>
      </p:pic>
      <p:sp>
        <p:nvSpPr>
          <p:cNvPr id="141" name="Google Shape;307;p45"/>
          <p:cNvSpPr/>
          <p:nvPr/>
        </p:nvSpPr>
        <p:spPr>
          <a:xfrm>
            <a:off x="7133040" y="383040"/>
            <a:ext cx="2010600" cy="294480"/>
          </a:xfrm>
          <a:prstGeom prst="rect">
            <a:avLst/>
          </a:prstGeom>
          <a:noFill/>
          <a:ln w="28575">
            <a:solidFill>
              <a:srgbClr val="bf9000"/>
            </a:solidFill>
            <a:round/>
          </a:ln>
        </p:spPr>
        <p:style>
          <a:lnRef idx="0"/>
          <a:fillRef idx="0"/>
          <a:effectRef idx="0"/>
          <a:fontRef idx="minor"/>
        </p:style>
        <p:txBody>
          <a:bodyPr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142" name="Google Shape;308;p45"/>
          <p:cNvSpPr/>
          <p:nvPr/>
        </p:nvSpPr>
        <p:spPr>
          <a:xfrm>
            <a:off x="3023280" y="2277360"/>
            <a:ext cx="3726360" cy="513360"/>
          </a:xfrm>
          <a:prstGeom prst="rect">
            <a:avLst/>
          </a:prstGeom>
          <a:noFill/>
          <a:ln w="28575">
            <a:solidFill>
              <a:srgbClr val="bf9000"/>
            </a:solidFill>
            <a:round/>
          </a:ln>
        </p:spPr>
        <p:style>
          <a:lnRef idx="0"/>
          <a:fillRef idx="0"/>
          <a:effectRef idx="0"/>
          <a:fontRef idx="minor"/>
        </p:style>
        <p:txBody>
          <a:bodyPr tIns="91440" bIns="914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04440" y="2084400"/>
            <a:ext cx="7886520" cy="513360"/>
          </a:xfrm>
          <a:prstGeom prst="rect">
            <a:avLst/>
          </a:prstGeom>
          <a:noFill/>
          <a:ln w="0">
            <a:noFill/>
          </a:ln>
        </p:spPr>
        <p:txBody>
          <a:bodyPr lIns="68400" rIns="68400" tIns="34200" bIns="34200" anchor="t">
            <a:normAutofit/>
          </a:bodyPr>
          <a:p>
            <a:pPr marL="457200" indent="0" algn="ctr">
              <a:lnSpc>
                <a:spcPct val="90000"/>
              </a:lnSpc>
              <a:buNone/>
              <a:tabLst>
                <a:tab algn="l" pos="0"/>
              </a:tabLst>
            </a:pPr>
            <a:r>
              <a:rPr b="1" lang="en" sz="3300" spc="-1" strike="noStrike">
                <a:solidFill>
                  <a:schemeClr val="dk1"/>
                </a:solidFill>
                <a:latin typeface="Source Sans Pro"/>
                <a:ea typeface="Source Sans Pro"/>
              </a:rPr>
              <a:t>Data Architect</a:t>
            </a: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Entity </a:t>
            </a:r>
            <a:r>
              <a:rPr b="1" lang="en" sz="3300" spc="-1" strike="noStrike">
                <a:solidFill>
                  <a:schemeClr val="dk1"/>
                </a:solidFill>
                <a:latin typeface="Source Sans Pro"/>
                <a:ea typeface="Source Sans Pro"/>
              </a:rPr>
              <a:t>Relatio</a:t>
            </a:r>
            <a:r>
              <a:rPr b="1" lang="en" sz="3300" spc="-1" strike="noStrike">
                <a:solidFill>
                  <a:schemeClr val="dk1"/>
                </a:solidFill>
                <a:latin typeface="Source Sans Pro"/>
                <a:ea typeface="Source Sans Pro"/>
              </a:rPr>
              <a:t>nship </a:t>
            </a:r>
            <a:r>
              <a:rPr b="1" lang="en" sz="3300" spc="-1" strike="noStrike">
                <a:solidFill>
                  <a:schemeClr val="dk1"/>
                </a:solidFill>
                <a:latin typeface="Source Sans Pro"/>
                <a:ea typeface="Source Sans Pro"/>
              </a:rPr>
              <a:t>Diagra</a:t>
            </a:r>
            <a:r>
              <a:rPr b="1" lang="en" sz="3300" spc="-1" strike="noStrike">
                <a:solidFill>
                  <a:schemeClr val="dk1"/>
                </a:solidFill>
                <a:latin typeface="Source Sans Pro"/>
                <a:ea typeface="Source Sans Pro"/>
              </a:rPr>
              <a:t>ms</a:t>
            </a:r>
            <a:endParaRPr b="0" lang="en-US" sz="3300" spc="-1" strike="noStrike">
              <a:solidFill>
                <a:srgbClr val="000000"/>
              </a:solidFill>
              <a:latin typeface="Arial"/>
            </a:endParaRPr>
          </a:p>
        </p:txBody>
      </p:sp>
      <p:sp>
        <p:nvSpPr>
          <p:cNvPr id="145" name="PlaceHolder 2"/>
          <p:cNvSpPr>
            <a:spLocks noGrp="1"/>
          </p:cNvSpPr>
          <p:nvPr>
            <p:ph/>
          </p:nvPr>
        </p:nvSpPr>
        <p:spPr>
          <a:xfrm>
            <a:off x="628560" y="787320"/>
            <a:ext cx="7886520" cy="3742560"/>
          </a:xfrm>
          <a:prstGeom prst="rect">
            <a:avLst/>
          </a:prstGeom>
          <a:noFill/>
          <a:ln w="0">
            <a:noFill/>
          </a:ln>
        </p:spPr>
        <p:txBody>
          <a:bodyPr lIns="68400" rIns="68400" tIns="34200" bIns="34200" anchor="t">
            <a:normAutofit/>
          </a:bodyPr>
          <a:p>
            <a:pPr indent="0">
              <a:spcBef>
                <a:spcPts val="1417"/>
              </a:spcBef>
              <a:buNone/>
            </a:pPr>
            <a:endParaRPr b="0" lang="en-US" sz="2400" spc="-1" strike="noStrike">
              <a:solidFill>
                <a:schemeClr val="dk1"/>
              </a:solidFill>
              <a:latin typeface="Source Sans Pro"/>
              <a:ea typeface="Source Sans Pro"/>
            </a:endParaRPr>
          </a:p>
        </p:txBody>
      </p:sp>
      <p:pic>
        <p:nvPicPr>
          <p:cNvPr id="146" name="Google Shape;320;p47" descr=""/>
          <p:cNvPicPr/>
          <p:nvPr/>
        </p:nvPicPr>
        <p:blipFill>
          <a:blip r:embed="rId1"/>
          <a:srcRect l="0" t="2098" r="0" b="1591"/>
          <a:stretch/>
        </p:blipFill>
        <p:spPr>
          <a:xfrm>
            <a:off x="0" y="513720"/>
            <a:ext cx="9143640" cy="42912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Data Flow Diagram</a:t>
            </a:r>
            <a:endParaRPr b="0" lang="en-US" sz="3300" spc="-1" strike="noStrike">
              <a:solidFill>
                <a:srgbClr val="000000"/>
              </a:solidFill>
              <a:latin typeface="Arial"/>
            </a:endParaRPr>
          </a:p>
        </p:txBody>
      </p:sp>
      <p:pic>
        <p:nvPicPr>
          <p:cNvPr id="148" name="Google Shape;326;p48" descr=""/>
          <p:cNvPicPr/>
          <p:nvPr/>
        </p:nvPicPr>
        <p:blipFill>
          <a:blip r:embed="rId1"/>
          <a:stretch/>
        </p:blipFill>
        <p:spPr>
          <a:xfrm>
            <a:off x="0" y="950400"/>
            <a:ext cx="9143640" cy="30535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Streaming Solution</a:t>
            </a:r>
            <a:endParaRPr b="0" lang="en-US" sz="3300" spc="-1" strike="noStrike">
              <a:solidFill>
                <a:srgbClr val="000000"/>
              </a:solidFill>
              <a:latin typeface="Arial"/>
            </a:endParaRPr>
          </a:p>
        </p:txBody>
      </p:sp>
      <p:sp>
        <p:nvSpPr>
          <p:cNvPr id="150" name="PlaceHolder 2"/>
          <p:cNvSpPr>
            <a:spLocks noGrp="1"/>
          </p:cNvSpPr>
          <p:nvPr>
            <p:ph/>
          </p:nvPr>
        </p:nvSpPr>
        <p:spPr>
          <a:xfrm>
            <a:off x="628560" y="2109960"/>
            <a:ext cx="7886520" cy="2682360"/>
          </a:xfrm>
          <a:prstGeom prst="rect">
            <a:avLst/>
          </a:prstGeom>
          <a:noFill/>
          <a:ln w="0">
            <a:noFill/>
          </a:ln>
        </p:spPr>
        <p:txBody>
          <a:bodyPr lIns="68400" rIns="68400" tIns="34200" bIns="34200" anchor="t">
            <a:normAutofit/>
          </a:bodyPr>
          <a:p>
            <a:pPr indent="0">
              <a:lnSpc>
                <a:spcPct val="80000"/>
              </a:lnSpc>
              <a:spcBef>
                <a:spcPts val="1001"/>
              </a:spcBef>
              <a:buNone/>
              <a:tabLst>
                <a:tab algn="l" pos="0"/>
              </a:tabLst>
            </a:pPr>
            <a:r>
              <a:rPr b="1" lang="en" sz="1760" spc="-1" strike="noStrike">
                <a:solidFill>
                  <a:srgbClr val="000000"/>
                </a:solidFill>
                <a:latin typeface="Calibri"/>
                <a:ea typeface="Calibri"/>
              </a:rPr>
              <a:t>Data Ingestion: </a:t>
            </a:r>
            <a:r>
              <a:rPr b="0" lang="en" sz="1760" spc="-1" strike="noStrike">
                <a:solidFill>
                  <a:srgbClr val="000000"/>
                </a:solidFill>
                <a:latin typeface="Calibri"/>
                <a:ea typeface="Calibri"/>
              </a:rPr>
              <a:t>Kafka acts as a buffer for ingesting real-time energy consumption and production data.</a:t>
            </a:r>
            <a:endParaRPr b="0" lang="en-US" sz="1760" spc="-1" strike="noStrike">
              <a:solidFill>
                <a:srgbClr val="000000"/>
              </a:solidFill>
              <a:latin typeface="Arial"/>
            </a:endParaRPr>
          </a:p>
          <a:p>
            <a:pPr indent="0">
              <a:lnSpc>
                <a:spcPct val="80000"/>
              </a:lnSpc>
              <a:spcBef>
                <a:spcPts val="1001"/>
              </a:spcBef>
              <a:buNone/>
              <a:tabLst>
                <a:tab algn="l" pos="0"/>
              </a:tabLst>
            </a:pPr>
            <a:r>
              <a:rPr b="1" lang="en" sz="1760" spc="-1" strike="noStrike">
                <a:solidFill>
                  <a:srgbClr val="000000"/>
                </a:solidFill>
                <a:latin typeface="Calibri"/>
                <a:ea typeface="Calibri"/>
              </a:rPr>
              <a:t>Stream Processing:</a:t>
            </a:r>
            <a:r>
              <a:rPr b="0" lang="en" sz="1760" spc="-1" strike="noStrike">
                <a:solidFill>
                  <a:srgbClr val="000000"/>
                </a:solidFill>
                <a:latin typeface="Calibri"/>
                <a:ea typeface="Calibri"/>
              </a:rPr>
              <a:t> Leverage Apache Flink for complex stream processing tasks based on actual event times.</a:t>
            </a:r>
            <a:endParaRPr b="0" lang="en-US" sz="1760" spc="-1" strike="noStrike">
              <a:solidFill>
                <a:srgbClr val="000000"/>
              </a:solidFill>
              <a:latin typeface="Arial"/>
            </a:endParaRPr>
          </a:p>
          <a:p>
            <a:pPr indent="0">
              <a:lnSpc>
                <a:spcPct val="80000"/>
              </a:lnSpc>
              <a:spcBef>
                <a:spcPts val="1001"/>
              </a:spcBef>
              <a:buNone/>
              <a:tabLst>
                <a:tab algn="l" pos="0"/>
              </a:tabLst>
            </a:pPr>
            <a:r>
              <a:rPr b="1" lang="en" sz="1760" spc="-1" strike="noStrike">
                <a:solidFill>
                  <a:srgbClr val="000000"/>
                </a:solidFill>
                <a:latin typeface="Calibri"/>
                <a:ea typeface="Calibri"/>
              </a:rPr>
              <a:t>Scalability: </a:t>
            </a:r>
            <a:r>
              <a:rPr b="0" lang="en" sz="1760" spc="-1" strike="noStrike">
                <a:solidFill>
                  <a:srgbClr val="000000"/>
                </a:solidFill>
                <a:latin typeface="Calibri"/>
                <a:ea typeface="Calibri"/>
              </a:rPr>
              <a:t>Both Kafka and Flink are designed for horizontal scalability.</a:t>
            </a:r>
            <a:endParaRPr b="0" lang="en-US" sz="1760" spc="-1" strike="noStrike">
              <a:solidFill>
                <a:srgbClr val="000000"/>
              </a:solidFill>
              <a:latin typeface="Arial"/>
            </a:endParaRPr>
          </a:p>
          <a:p>
            <a:pPr indent="0">
              <a:lnSpc>
                <a:spcPct val="80000"/>
              </a:lnSpc>
              <a:spcBef>
                <a:spcPts val="1001"/>
              </a:spcBef>
              <a:buNone/>
              <a:tabLst>
                <a:tab algn="l" pos="0"/>
              </a:tabLst>
            </a:pPr>
            <a:r>
              <a:rPr b="1" lang="en" sz="1760" spc="-1" strike="noStrike">
                <a:solidFill>
                  <a:srgbClr val="000000"/>
                </a:solidFill>
                <a:latin typeface="Calibri"/>
                <a:ea typeface="Calibri"/>
              </a:rPr>
              <a:t>Fault Tolerance:</a:t>
            </a:r>
            <a:r>
              <a:rPr b="0" lang="en" sz="1760" spc="-1" strike="noStrike">
                <a:solidFill>
                  <a:srgbClr val="000000"/>
                </a:solidFill>
                <a:latin typeface="Calibri"/>
                <a:ea typeface="Calibri"/>
              </a:rPr>
              <a:t> Kafka ensures fault-tolerant data transportation, while Flink provides fault tolerance for stateful stream processing.</a:t>
            </a:r>
            <a:endParaRPr b="0" lang="en-US" sz="1760" spc="-1" strike="noStrike">
              <a:solidFill>
                <a:srgbClr val="000000"/>
              </a:solidFill>
              <a:latin typeface="Arial"/>
            </a:endParaRPr>
          </a:p>
          <a:p>
            <a:pPr indent="0">
              <a:lnSpc>
                <a:spcPct val="80000"/>
              </a:lnSpc>
              <a:spcBef>
                <a:spcPts val="1001"/>
              </a:spcBef>
              <a:buNone/>
              <a:tabLst>
                <a:tab algn="l" pos="0"/>
              </a:tabLst>
            </a:pPr>
            <a:r>
              <a:rPr b="1" lang="en" sz="1760" spc="-1" strike="noStrike">
                <a:solidFill>
                  <a:srgbClr val="000000"/>
                </a:solidFill>
                <a:latin typeface="Calibri"/>
                <a:ea typeface="Calibri"/>
              </a:rPr>
              <a:t>Integration:</a:t>
            </a:r>
            <a:r>
              <a:rPr b="0" lang="en" sz="1760" spc="-1" strike="noStrike">
                <a:solidFill>
                  <a:srgbClr val="000000"/>
                </a:solidFill>
                <a:latin typeface="Calibri"/>
                <a:ea typeface="Calibri"/>
              </a:rPr>
              <a:t> Kafka serves as a reliable source and sink for Flink jobs.</a:t>
            </a:r>
            <a:endParaRPr b="0" lang="en-US" sz="1760" spc="-1" strike="noStrike">
              <a:solidFill>
                <a:srgbClr val="000000"/>
              </a:solidFill>
              <a:latin typeface="Arial"/>
            </a:endParaRPr>
          </a:p>
        </p:txBody>
      </p:sp>
      <p:pic>
        <p:nvPicPr>
          <p:cNvPr id="151" name="Google Shape;333;p49" descr=""/>
          <p:cNvPicPr/>
          <p:nvPr/>
        </p:nvPicPr>
        <p:blipFill>
          <a:blip r:embed="rId1"/>
          <a:srcRect l="0" t="5688" r="0" b="8359"/>
          <a:stretch/>
        </p:blipFill>
        <p:spPr>
          <a:xfrm>
            <a:off x="2000160" y="513720"/>
            <a:ext cx="5143320" cy="15084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Table Partitions</a:t>
            </a:r>
            <a:endParaRPr b="0" lang="en-US" sz="3300" spc="-1" strike="noStrike">
              <a:solidFill>
                <a:srgbClr val="000000"/>
              </a:solidFill>
              <a:latin typeface="Arial"/>
            </a:endParaRPr>
          </a:p>
        </p:txBody>
      </p:sp>
      <p:sp>
        <p:nvSpPr>
          <p:cNvPr id="153" name="PlaceHolder 2"/>
          <p:cNvSpPr>
            <a:spLocks noGrp="1"/>
          </p:cNvSpPr>
          <p:nvPr>
            <p:ph/>
          </p:nvPr>
        </p:nvSpPr>
        <p:spPr>
          <a:xfrm>
            <a:off x="158400" y="903240"/>
            <a:ext cx="2572560" cy="354960"/>
          </a:xfrm>
          <a:prstGeom prst="rect">
            <a:avLst/>
          </a:prstGeom>
          <a:solidFill>
            <a:srgbClr val="f3f3f3"/>
          </a:solidFill>
          <a:ln w="9360">
            <a:solidFill>
              <a:schemeClr val="dk1"/>
            </a:solidFill>
            <a:round/>
          </a:ln>
        </p:spPr>
        <p:txBody>
          <a:bodyPr lIns="68400" rIns="68400" tIns="34200" bIns="34200" anchor="b">
            <a:normAutofit fontScale="87222"/>
          </a:bodyPr>
          <a:p>
            <a:pPr indent="0">
              <a:lnSpc>
                <a:spcPct val="90000"/>
              </a:lnSpc>
              <a:spcBef>
                <a:spcPts val="799"/>
              </a:spcBef>
              <a:buNone/>
              <a:tabLst>
                <a:tab algn="l" pos="0"/>
              </a:tabLst>
            </a:pPr>
            <a:r>
              <a:rPr b="1" lang="en" sz="2400" spc="-1" strike="noStrike">
                <a:solidFill>
                  <a:schemeClr val="dk1"/>
                </a:solidFill>
                <a:latin typeface="Source Sans Pro"/>
                <a:ea typeface="Source Sans Pro"/>
              </a:rPr>
              <a:t>Option 1: Block ID</a:t>
            </a:r>
            <a:endParaRPr b="0" lang="en-US" sz="2400" spc="-1" strike="noStrike">
              <a:solidFill>
                <a:srgbClr val="000000"/>
              </a:solidFill>
              <a:latin typeface="Arial"/>
            </a:endParaRPr>
          </a:p>
        </p:txBody>
      </p:sp>
      <p:sp>
        <p:nvSpPr>
          <p:cNvPr id="154" name="PlaceHolder 3"/>
          <p:cNvSpPr>
            <a:spLocks noGrp="1"/>
          </p:cNvSpPr>
          <p:nvPr>
            <p:ph/>
          </p:nvPr>
        </p:nvSpPr>
        <p:spPr>
          <a:xfrm>
            <a:off x="158400" y="1258560"/>
            <a:ext cx="2572560" cy="3330720"/>
          </a:xfrm>
          <a:prstGeom prst="rect">
            <a:avLst/>
          </a:prstGeom>
          <a:noFill/>
          <a:ln w="9360">
            <a:solidFill>
              <a:schemeClr val="dk1"/>
            </a:solidFill>
            <a:round/>
          </a:ln>
        </p:spPr>
        <p:txBody>
          <a:bodyPr lIns="68400" rIns="68400" tIns="34200" bIns="34200" anchor="t">
            <a:normAutofit/>
          </a:bodyPr>
          <a:p>
            <a:pPr marL="457200" indent="-31752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Data arrives in blocks</a:t>
            </a:r>
            <a:endParaRPr b="0" lang="en-US" sz="2400" spc="-1" strike="noStrike">
              <a:solidFill>
                <a:srgbClr val="000000"/>
              </a:solidFill>
              <a:latin typeface="Arial"/>
            </a:endParaRPr>
          </a:p>
          <a:p>
            <a:pPr marL="457200" indent="-317520">
              <a:lnSpc>
                <a:spcPct val="90000"/>
              </a:lnSpc>
              <a:buClr>
                <a:srgbClr val="1e1e1e"/>
              </a:buClr>
              <a:buFont typeface="Arial"/>
              <a:buChar char="-"/>
            </a:pPr>
            <a:r>
              <a:rPr b="0" lang="en" sz="2400" spc="-1" strike="noStrike">
                <a:solidFill>
                  <a:schemeClr val="dk1"/>
                </a:solidFill>
                <a:latin typeface="Source Sans Pro"/>
                <a:ea typeface="Source Sans Pro"/>
              </a:rPr>
              <a:t>Blocks correspond what’s available at the time</a:t>
            </a:r>
            <a:endParaRPr b="0" lang="en-US" sz="2400" spc="-1" strike="noStrike">
              <a:solidFill>
                <a:srgbClr val="000000"/>
              </a:solidFill>
              <a:latin typeface="Arial"/>
            </a:endParaRPr>
          </a:p>
        </p:txBody>
      </p:sp>
      <p:sp>
        <p:nvSpPr>
          <p:cNvPr id="155" name="PlaceHolder 4"/>
          <p:cNvSpPr>
            <a:spLocks noGrp="1"/>
          </p:cNvSpPr>
          <p:nvPr>
            <p:ph/>
          </p:nvPr>
        </p:nvSpPr>
        <p:spPr>
          <a:xfrm>
            <a:off x="3196800" y="903240"/>
            <a:ext cx="2572560" cy="354960"/>
          </a:xfrm>
          <a:prstGeom prst="rect">
            <a:avLst/>
          </a:prstGeom>
          <a:solidFill>
            <a:srgbClr val="f3f3f3"/>
          </a:solidFill>
          <a:ln w="9360">
            <a:solidFill>
              <a:schemeClr val="dk1"/>
            </a:solidFill>
            <a:round/>
          </a:ln>
        </p:spPr>
        <p:txBody>
          <a:bodyPr lIns="68400" rIns="68400" tIns="34200" bIns="34200" anchor="b">
            <a:normAutofit fontScale="93333"/>
          </a:bodyPr>
          <a:p>
            <a:pPr indent="0">
              <a:lnSpc>
                <a:spcPct val="90000"/>
              </a:lnSpc>
              <a:spcBef>
                <a:spcPts val="799"/>
              </a:spcBef>
              <a:buNone/>
              <a:tabLst>
                <a:tab algn="l" pos="0"/>
              </a:tabLst>
            </a:pPr>
            <a:r>
              <a:rPr b="1" lang="en" sz="2400" spc="-1" strike="noStrike">
                <a:solidFill>
                  <a:schemeClr val="dk1"/>
                </a:solidFill>
                <a:latin typeface="Source Sans Pro"/>
                <a:ea typeface="Source Sans Pro"/>
              </a:rPr>
              <a:t>Option 2: Date</a:t>
            </a:r>
            <a:endParaRPr b="0" lang="en-US" sz="2400" spc="-1" strike="noStrike">
              <a:solidFill>
                <a:srgbClr val="000000"/>
              </a:solidFill>
              <a:latin typeface="Arial"/>
            </a:endParaRPr>
          </a:p>
        </p:txBody>
      </p:sp>
      <p:sp>
        <p:nvSpPr>
          <p:cNvPr id="156" name="PlaceHolder 5"/>
          <p:cNvSpPr>
            <a:spLocks noGrp="1"/>
          </p:cNvSpPr>
          <p:nvPr>
            <p:ph/>
          </p:nvPr>
        </p:nvSpPr>
        <p:spPr>
          <a:xfrm>
            <a:off x="3196800" y="1258560"/>
            <a:ext cx="2572560" cy="3330720"/>
          </a:xfrm>
          <a:prstGeom prst="rect">
            <a:avLst/>
          </a:prstGeom>
          <a:noFill/>
          <a:ln w="9360">
            <a:solidFill>
              <a:schemeClr val="dk1"/>
            </a:solidFill>
            <a:round/>
          </a:ln>
        </p:spPr>
        <p:txBody>
          <a:bodyPr lIns="68400" rIns="68400" tIns="34200" bIns="34200" anchor="t">
            <a:normAutofit/>
          </a:bodyPr>
          <a:p>
            <a:pPr marL="457200" indent="-31752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Organize partition based on date values regardless of what was available</a:t>
            </a:r>
            <a:endParaRPr b="0" lang="en-US" sz="2400" spc="-1" strike="noStrike">
              <a:solidFill>
                <a:srgbClr val="000000"/>
              </a:solidFill>
              <a:latin typeface="Arial"/>
            </a:endParaRPr>
          </a:p>
          <a:p>
            <a:pPr marL="457200" indent="-317520">
              <a:lnSpc>
                <a:spcPct val="90000"/>
              </a:lnSpc>
              <a:buClr>
                <a:srgbClr val="1e1e1e"/>
              </a:buClr>
              <a:buFont typeface="Arial"/>
              <a:buChar char="-"/>
            </a:pPr>
            <a:r>
              <a:rPr b="0" lang="en" sz="2400" spc="-1" strike="noStrike">
                <a:solidFill>
                  <a:schemeClr val="dk1"/>
                </a:solidFill>
                <a:latin typeface="Source Sans Pro"/>
                <a:ea typeface="Source Sans Pro"/>
              </a:rPr>
              <a:t>Time based retrieval</a:t>
            </a:r>
            <a:endParaRPr b="0" lang="en-US" sz="2400" spc="-1" strike="noStrike">
              <a:solidFill>
                <a:srgbClr val="000000"/>
              </a:solidFill>
              <a:latin typeface="Arial"/>
            </a:endParaRPr>
          </a:p>
        </p:txBody>
      </p:sp>
      <p:sp>
        <p:nvSpPr>
          <p:cNvPr id="157" name="PlaceHolder 6"/>
          <p:cNvSpPr>
            <a:spLocks noGrp="1"/>
          </p:cNvSpPr>
          <p:nvPr>
            <p:ph/>
          </p:nvPr>
        </p:nvSpPr>
        <p:spPr>
          <a:xfrm>
            <a:off x="6440760" y="903240"/>
            <a:ext cx="2572560" cy="354960"/>
          </a:xfrm>
          <a:prstGeom prst="rect">
            <a:avLst/>
          </a:prstGeom>
          <a:solidFill>
            <a:srgbClr val="f3f3f3"/>
          </a:solidFill>
          <a:ln w="9360">
            <a:solidFill>
              <a:schemeClr val="dk1"/>
            </a:solidFill>
            <a:round/>
          </a:ln>
        </p:spPr>
        <p:txBody>
          <a:bodyPr lIns="68400" rIns="68400" tIns="34200" bIns="34200" anchor="b">
            <a:noAutofit/>
          </a:bodyPr>
          <a:p>
            <a:pPr indent="0">
              <a:lnSpc>
                <a:spcPct val="90000"/>
              </a:lnSpc>
              <a:spcBef>
                <a:spcPts val="799"/>
              </a:spcBef>
              <a:buNone/>
              <a:tabLst>
                <a:tab algn="l" pos="0"/>
              </a:tabLst>
            </a:pPr>
            <a:r>
              <a:rPr b="1" lang="en" sz="2400" spc="-1" strike="noStrike">
                <a:solidFill>
                  <a:schemeClr val="dk1"/>
                </a:solidFill>
                <a:latin typeface="Source Sans Pro"/>
                <a:ea typeface="Source Sans Pro"/>
              </a:rPr>
              <a:t>Option 3: County</a:t>
            </a:r>
            <a:endParaRPr b="0" lang="en-US" sz="2400" spc="-1" strike="noStrike">
              <a:solidFill>
                <a:srgbClr val="000000"/>
              </a:solidFill>
              <a:latin typeface="Arial"/>
            </a:endParaRPr>
          </a:p>
        </p:txBody>
      </p:sp>
      <p:sp>
        <p:nvSpPr>
          <p:cNvPr id="158" name="PlaceHolder 7"/>
          <p:cNvSpPr>
            <a:spLocks noGrp="1"/>
          </p:cNvSpPr>
          <p:nvPr>
            <p:ph/>
          </p:nvPr>
        </p:nvSpPr>
        <p:spPr>
          <a:xfrm>
            <a:off x="6440760" y="1258560"/>
            <a:ext cx="2572560" cy="3330720"/>
          </a:xfrm>
          <a:prstGeom prst="rect">
            <a:avLst/>
          </a:prstGeom>
          <a:noFill/>
          <a:ln w="9360">
            <a:solidFill>
              <a:schemeClr val="dk1"/>
            </a:solidFill>
            <a:round/>
          </a:ln>
        </p:spPr>
        <p:txBody>
          <a:bodyPr lIns="68400" rIns="68400" tIns="34200" bIns="34200" anchor="t">
            <a:normAutofit fontScale="98294" lnSpcReduction="10000"/>
          </a:bodyPr>
          <a:p>
            <a:pPr marL="457200" indent="-31752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Organize based on geographic indicators</a:t>
            </a:r>
            <a:endParaRPr b="0" lang="en-US" sz="2400" spc="-1" strike="noStrike">
              <a:solidFill>
                <a:srgbClr val="000000"/>
              </a:solidFill>
              <a:latin typeface="Arial"/>
            </a:endParaRPr>
          </a:p>
          <a:p>
            <a:pPr marL="457200" indent="-317520">
              <a:lnSpc>
                <a:spcPct val="90000"/>
              </a:lnSpc>
              <a:buClr>
                <a:srgbClr val="1e1e1e"/>
              </a:buClr>
              <a:buFont typeface="Arial"/>
              <a:buChar char="-"/>
            </a:pPr>
            <a:r>
              <a:rPr b="0" lang="en" sz="2400" spc="-1" strike="noStrike">
                <a:solidFill>
                  <a:schemeClr val="dk1"/>
                </a:solidFill>
                <a:latin typeface="Source Sans Pro"/>
                <a:ea typeface="Source Sans Pro"/>
              </a:rPr>
              <a:t>More efficient for data and analysis related to those regions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CI/CD and Disaster Recovery</a:t>
            </a:r>
            <a:endParaRPr b="0" lang="en-US" sz="3300" spc="-1" strike="noStrike">
              <a:solidFill>
                <a:srgbClr val="000000"/>
              </a:solidFill>
              <a:latin typeface="Arial"/>
            </a:endParaRPr>
          </a:p>
        </p:txBody>
      </p:sp>
      <p:sp>
        <p:nvSpPr>
          <p:cNvPr id="160" name="PlaceHolder 2"/>
          <p:cNvSpPr>
            <a:spLocks noGrp="1"/>
          </p:cNvSpPr>
          <p:nvPr>
            <p:ph/>
          </p:nvPr>
        </p:nvSpPr>
        <p:spPr>
          <a:xfrm>
            <a:off x="168480" y="985680"/>
            <a:ext cx="4227120" cy="3845160"/>
          </a:xfrm>
          <a:prstGeom prst="rect">
            <a:avLst/>
          </a:prstGeom>
          <a:noFill/>
          <a:ln w="0">
            <a:noFill/>
          </a:ln>
        </p:spPr>
        <p:txBody>
          <a:bodyPr lIns="68400" rIns="68400" tIns="34200" bIns="34200" anchor="t">
            <a:normAutofit/>
          </a:bodyPr>
          <a:p>
            <a:pPr indent="0">
              <a:lnSpc>
                <a:spcPct val="90000"/>
              </a:lnSpc>
              <a:spcBef>
                <a:spcPts val="799"/>
              </a:spcBef>
              <a:buNone/>
              <a:tabLst>
                <a:tab algn="l" pos="0"/>
              </a:tabLst>
            </a:pPr>
            <a:r>
              <a:rPr b="1" lang="en" sz="2200" spc="-1" strike="noStrike">
                <a:solidFill>
                  <a:schemeClr val="dk1"/>
                </a:solidFill>
                <a:latin typeface="Source Sans Pro"/>
                <a:ea typeface="Source Sans Pro"/>
              </a:rPr>
              <a:t>Continuous Integration:</a:t>
            </a:r>
            <a:endParaRPr b="0" lang="en-US" sz="2200" spc="-1" strike="noStrike">
              <a:solidFill>
                <a:srgbClr val="000000"/>
              </a:solidFill>
              <a:latin typeface="Arial"/>
            </a:endParaRPr>
          </a:p>
          <a:p>
            <a:pPr marL="457200" indent="-368280">
              <a:lnSpc>
                <a:spcPct val="90000"/>
              </a:lnSpc>
              <a:spcBef>
                <a:spcPts val="799"/>
              </a:spcBef>
              <a:buClr>
                <a:srgbClr val="1e1e1e"/>
              </a:buClr>
              <a:buFont typeface="Arial"/>
              <a:buChar char="-"/>
              <a:tabLst>
                <a:tab algn="l" pos="0"/>
              </a:tabLst>
            </a:pPr>
            <a:r>
              <a:rPr b="0" lang="en" sz="2200" spc="-1" strike="noStrike">
                <a:solidFill>
                  <a:schemeClr val="dk1"/>
                </a:solidFill>
                <a:latin typeface="Source Sans Pro"/>
                <a:ea typeface="Source Sans Pro"/>
              </a:rPr>
              <a:t>Developers continuously make changes to code </a:t>
            </a:r>
            <a:endParaRPr b="0" lang="en-US" sz="2200" spc="-1" strike="noStrike">
              <a:solidFill>
                <a:srgbClr val="000000"/>
              </a:solidFill>
              <a:latin typeface="Arial"/>
            </a:endParaRPr>
          </a:p>
          <a:p>
            <a:pPr marL="457200" indent="-368280">
              <a:lnSpc>
                <a:spcPct val="90000"/>
              </a:lnSpc>
              <a:buClr>
                <a:srgbClr val="1e1e1e"/>
              </a:buClr>
              <a:buFont typeface="Arial"/>
              <a:buChar char="-"/>
              <a:tabLst>
                <a:tab algn="l" pos="0"/>
              </a:tabLst>
            </a:pPr>
            <a:r>
              <a:rPr b="0" lang="en" sz="2200" spc="-1" strike="noStrike">
                <a:solidFill>
                  <a:schemeClr val="dk1"/>
                </a:solidFill>
                <a:latin typeface="Source Sans Pro"/>
                <a:ea typeface="Source Sans Pro"/>
              </a:rPr>
              <a:t>Version controlled repository</a:t>
            </a:r>
            <a:endParaRPr b="0" lang="en-US" sz="2200" spc="-1" strike="noStrike">
              <a:solidFill>
                <a:srgbClr val="000000"/>
              </a:solidFill>
              <a:latin typeface="Arial"/>
            </a:endParaRPr>
          </a:p>
          <a:p>
            <a:pPr marL="457200" indent="-368280">
              <a:lnSpc>
                <a:spcPct val="90000"/>
              </a:lnSpc>
              <a:buClr>
                <a:srgbClr val="1e1e1e"/>
              </a:buClr>
              <a:buFont typeface="Arial"/>
              <a:buChar char="-"/>
              <a:tabLst>
                <a:tab algn="l" pos="0"/>
              </a:tabLst>
            </a:pPr>
            <a:r>
              <a:rPr b="0" lang="en" sz="2200" spc="-1" strike="noStrike">
                <a:solidFill>
                  <a:schemeClr val="dk1"/>
                </a:solidFill>
                <a:latin typeface="Source Sans Pro"/>
                <a:ea typeface="Source Sans Pro"/>
              </a:rPr>
              <a:t>Consistent way to validate changes</a:t>
            </a:r>
            <a:endParaRPr b="0" lang="en-US" sz="2200" spc="-1" strike="noStrike">
              <a:solidFill>
                <a:srgbClr val="000000"/>
              </a:solidFill>
              <a:latin typeface="Arial"/>
            </a:endParaRPr>
          </a:p>
          <a:p>
            <a:pPr indent="0">
              <a:lnSpc>
                <a:spcPct val="90000"/>
              </a:lnSpc>
              <a:spcBef>
                <a:spcPts val="799"/>
              </a:spcBef>
              <a:buNone/>
              <a:tabLst>
                <a:tab algn="l" pos="0"/>
              </a:tabLst>
            </a:pPr>
            <a:r>
              <a:rPr b="1" lang="en" sz="2200" spc="-1" strike="noStrike">
                <a:solidFill>
                  <a:schemeClr val="dk1"/>
                </a:solidFill>
                <a:latin typeface="Source Sans Pro"/>
                <a:ea typeface="Source Sans Pro"/>
              </a:rPr>
              <a:t>Continuous Deployment:</a:t>
            </a:r>
            <a:endParaRPr b="0" lang="en-US" sz="2200" spc="-1" strike="noStrike">
              <a:solidFill>
                <a:srgbClr val="000000"/>
              </a:solidFill>
              <a:latin typeface="Arial"/>
            </a:endParaRPr>
          </a:p>
          <a:p>
            <a:pPr marL="457200" indent="-368280">
              <a:lnSpc>
                <a:spcPct val="90000"/>
              </a:lnSpc>
              <a:spcBef>
                <a:spcPts val="799"/>
              </a:spcBef>
              <a:buClr>
                <a:srgbClr val="1e1e1e"/>
              </a:buClr>
              <a:buFont typeface="Arial"/>
              <a:buChar char="-"/>
              <a:tabLst>
                <a:tab algn="l" pos="0"/>
              </a:tabLst>
            </a:pPr>
            <a:r>
              <a:rPr b="0" lang="en" sz="2200" spc="-1" strike="noStrike">
                <a:solidFill>
                  <a:schemeClr val="dk1"/>
                </a:solidFill>
                <a:latin typeface="Source Sans Pro"/>
                <a:ea typeface="Source Sans Pro"/>
              </a:rPr>
              <a:t>Automated deployment process and testing</a:t>
            </a:r>
            <a:endParaRPr b="0" lang="en-US" sz="2200" spc="-1" strike="noStrike">
              <a:solidFill>
                <a:srgbClr val="000000"/>
              </a:solidFill>
              <a:latin typeface="Arial"/>
            </a:endParaRPr>
          </a:p>
          <a:p>
            <a:pPr marL="457200" indent="-368280">
              <a:lnSpc>
                <a:spcPct val="90000"/>
              </a:lnSpc>
              <a:buClr>
                <a:srgbClr val="1e1e1e"/>
              </a:buClr>
              <a:buFont typeface="Arial"/>
              <a:buChar char="-"/>
              <a:tabLst>
                <a:tab algn="l" pos="0"/>
              </a:tabLst>
            </a:pPr>
            <a:r>
              <a:rPr b="0" lang="en" sz="2200" spc="-1" strike="noStrike">
                <a:solidFill>
                  <a:schemeClr val="dk1"/>
                </a:solidFill>
                <a:latin typeface="Source Sans Pro"/>
                <a:ea typeface="Source Sans Pro"/>
              </a:rPr>
              <a:t>Rollback</a:t>
            </a:r>
            <a:endParaRPr b="0" lang="en-US" sz="2200" spc="-1" strike="noStrike">
              <a:solidFill>
                <a:srgbClr val="000000"/>
              </a:solidFill>
              <a:latin typeface="Arial"/>
            </a:endParaRPr>
          </a:p>
        </p:txBody>
      </p:sp>
      <p:sp>
        <p:nvSpPr>
          <p:cNvPr id="161" name="PlaceHolder 3"/>
          <p:cNvSpPr>
            <a:spLocks noGrp="1"/>
          </p:cNvSpPr>
          <p:nvPr>
            <p:ph/>
          </p:nvPr>
        </p:nvSpPr>
        <p:spPr>
          <a:xfrm>
            <a:off x="4662720" y="685800"/>
            <a:ext cx="4312440" cy="3845160"/>
          </a:xfrm>
          <a:prstGeom prst="rect">
            <a:avLst/>
          </a:prstGeom>
          <a:noFill/>
          <a:ln w="0">
            <a:noFill/>
          </a:ln>
        </p:spPr>
        <p:txBody>
          <a:bodyPr lIns="68400" rIns="68400" tIns="34200" bIns="34200" anchor="t">
            <a:normAutofit/>
          </a:bodyPr>
          <a:p>
            <a:pPr indent="0">
              <a:lnSpc>
                <a:spcPct val="90000"/>
              </a:lnSpc>
              <a:spcBef>
                <a:spcPts val="799"/>
              </a:spcBef>
              <a:buNone/>
              <a:tabLst>
                <a:tab algn="l" pos="0"/>
              </a:tabLst>
            </a:pPr>
            <a:r>
              <a:rPr b="1" lang="en" sz="2200" spc="-1" strike="noStrike">
                <a:solidFill>
                  <a:schemeClr val="dk1"/>
                </a:solidFill>
                <a:latin typeface="Source Sans Pro"/>
                <a:ea typeface="Source Sans Pro"/>
              </a:rPr>
              <a:t>Disaster Recovery Using Infrastructure as Code (IaC)</a:t>
            </a:r>
            <a:endParaRPr b="0" lang="en-US" sz="2200" spc="-1" strike="noStrike">
              <a:solidFill>
                <a:srgbClr val="000000"/>
              </a:solidFill>
              <a:latin typeface="Arial"/>
            </a:endParaRPr>
          </a:p>
          <a:p>
            <a:pPr marL="457200" indent="-368280">
              <a:lnSpc>
                <a:spcPct val="90000"/>
              </a:lnSpc>
              <a:spcBef>
                <a:spcPts val="799"/>
              </a:spcBef>
              <a:buClr>
                <a:srgbClr val="1e1e1e"/>
              </a:buClr>
              <a:buFont typeface="Arial"/>
              <a:buChar char="-"/>
              <a:tabLst>
                <a:tab algn="l" pos="0"/>
              </a:tabLst>
            </a:pPr>
            <a:r>
              <a:rPr b="0" lang="en" sz="2200" spc="-1" strike="noStrike">
                <a:solidFill>
                  <a:schemeClr val="dk1"/>
                </a:solidFill>
                <a:latin typeface="Source Sans Pro"/>
                <a:ea typeface="Source Sans Pro"/>
              </a:rPr>
              <a:t>Scale infrastructure worldwide</a:t>
            </a:r>
            <a:endParaRPr b="0" lang="en-US" sz="2200" spc="-1" strike="noStrike">
              <a:solidFill>
                <a:srgbClr val="000000"/>
              </a:solidFill>
              <a:latin typeface="Arial"/>
            </a:endParaRPr>
          </a:p>
          <a:p>
            <a:pPr marL="457200" indent="-368280">
              <a:lnSpc>
                <a:spcPct val="90000"/>
              </a:lnSpc>
              <a:buClr>
                <a:srgbClr val="1e1e1e"/>
              </a:buClr>
              <a:buFont typeface="Arial"/>
              <a:buChar char="-"/>
              <a:tabLst>
                <a:tab algn="l" pos="0"/>
              </a:tabLst>
            </a:pPr>
            <a:r>
              <a:rPr b="0" lang="en" sz="2200" spc="-1" strike="noStrike">
                <a:solidFill>
                  <a:schemeClr val="dk1"/>
                </a:solidFill>
                <a:latin typeface="Source Sans Pro"/>
                <a:ea typeface="Source Sans Pro"/>
              </a:rPr>
              <a:t>Repeatable deployments</a:t>
            </a:r>
            <a:endParaRPr b="0" lang="en-US" sz="2200" spc="-1" strike="noStrike">
              <a:solidFill>
                <a:srgbClr val="000000"/>
              </a:solidFill>
              <a:latin typeface="Arial"/>
            </a:endParaRPr>
          </a:p>
          <a:p>
            <a:pPr marL="457200" indent="-368280">
              <a:lnSpc>
                <a:spcPct val="90000"/>
              </a:lnSpc>
              <a:buClr>
                <a:srgbClr val="1e1e1e"/>
              </a:buClr>
              <a:buFont typeface="Arial"/>
              <a:buChar char="-"/>
              <a:tabLst>
                <a:tab algn="l" pos="0"/>
              </a:tabLst>
            </a:pPr>
            <a:r>
              <a:rPr b="0" lang="en" sz="2200" spc="-1" strike="noStrike">
                <a:solidFill>
                  <a:schemeClr val="dk1"/>
                </a:solidFill>
                <a:latin typeface="Source Sans Pro"/>
                <a:ea typeface="Source Sans Pro"/>
              </a:rPr>
              <a:t>Backup critical data to separate storage</a:t>
            </a:r>
            <a:endParaRPr b="0" lang="en-US" sz="2200" spc="-1" strike="noStrike">
              <a:solidFill>
                <a:srgbClr val="000000"/>
              </a:solidFill>
              <a:latin typeface="Arial"/>
            </a:endParaRPr>
          </a:p>
        </p:txBody>
      </p:sp>
      <p:pic>
        <p:nvPicPr>
          <p:cNvPr id="162" name="Google Shape;352;p51" descr=""/>
          <p:cNvPicPr/>
          <p:nvPr/>
        </p:nvPicPr>
        <p:blipFill>
          <a:blip r:embed="rId1"/>
          <a:stretch/>
        </p:blipFill>
        <p:spPr>
          <a:xfrm>
            <a:off x="3886200" y="3078360"/>
            <a:ext cx="5257440" cy="1752120"/>
          </a:xfrm>
          <a:prstGeom prst="rect">
            <a:avLst/>
          </a:prstGeom>
          <a:ln w="0">
            <a:noFill/>
          </a:ln>
        </p:spPr>
      </p:pic>
      <p:sp>
        <p:nvSpPr>
          <p:cNvPr id="163" name="Google Shape;353;p51"/>
          <p:cNvSpPr/>
          <p:nvPr/>
        </p:nvSpPr>
        <p:spPr>
          <a:xfrm>
            <a:off x="5925600" y="4546800"/>
            <a:ext cx="2127240" cy="2836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800" spc="-1" strike="noStrike">
                <a:solidFill>
                  <a:schemeClr val="dk1"/>
                </a:solidFill>
                <a:latin typeface="Source Sans Pro"/>
                <a:ea typeface="Source Sans Pro"/>
              </a:rPr>
              <a:t>https://aws.amazon.com/cloudformation/</a:t>
            </a:r>
            <a:endParaRPr b="0" lang="en-US" sz="800" spc="-1" strike="noStrike">
              <a:solidFill>
                <a:srgbClr val="000000"/>
              </a:solidFill>
              <a:latin typeface="Arial"/>
            </a:endParaRPr>
          </a:p>
        </p:txBody>
      </p:sp>
      <p:sp>
        <p:nvSpPr>
          <p:cNvPr id="164" name="PlaceHolder 4"/>
          <p:cNvSpPr>
            <a:spLocks noGrp="1"/>
          </p:cNvSpPr>
          <p:nvPr>
            <p:ph type="title"/>
          </p:nvPr>
        </p:nvSpPr>
        <p:spPr>
          <a:xfrm>
            <a:off x="168480" y="47232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0" lang="en" sz="2470" spc="-1" strike="noStrike">
                <a:solidFill>
                  <a:schemeClr val="dk1"/>
                </a:solidFill>
                <a:latin typeface="Source Sans Pro"/>
                <a:ea typeface="Source Sans Pro"/>
              </a:rPr>
              <a:t>AWS CloudFormation</a:t>
            </a:r>
            <a:endParaRPr b="0" lang="en-US" sz="24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604440" y="2084400"/>
            <a:ext cx="7886520" cy="513360"/>
          </a:xfrm>
          <a:prstGeom prst="rect">
            <a:avLst/>
          </a:prstGeom>
          <a:noFill/>
          <a:ln w="0">
            <a:noFill/>
          </a:ln>
        </p:spPr>
        <p:txBody>
          <a:bodyPr lIns="68400" rIns="68400" tIns="34200" bIns="34200" anchor="t">
            <a:normAutofit/>
          </a:bodyPr>
          <a:p>
            <a:pPr marL="457200" indent="0" algn="ctr">
              <a:lnSpc>
                <a:spcPct val="90000"/>
              </a:lnSpc>
              <a:buNone/>
              <a:tabLst>
                <a:tab algn="l" pos="0"/>
              </a:tabLst>
            </a:pPr>
            <a:r>
              <a:rPr b="1" lang="en" sz="3300" spc="-1" strike="noStrike">
                <a:solidFill>
                  <a:schemeClr val="dk1"/>
                </a:solidFill>
                <a:latin typeface="Source Sans Pro"/>
                <a:ea typeface="Source Sans Pro"/>
              </a:rPr>
              <a:t>Conclusion</a:t>
            </a: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Enefit Pattern Recap</a:t>
            </a:r>
            <a:endParaRPr b="0" lang="en-US" sz="3300" spc="-1" strike="noStrike">
              <a:solidFill>
                <a:srgbClr val="000000"/>
              </a:solidFill>
              <a:latin typeface="Arial"/>
            </a:endParaRPr>
          </a:p>
        </p:txBody>
      </p:sp>
      <p:sp>
        <p:nvSpPr>
          <p:cNvPr id="167" name="PlaceHolder 2"/>
          <p:cNvSpPr>
            <a:spLocks noGrp="1"/>
          </p:cNvSpPr>
          <p:nvPr>
            <p:ph/>
          </p:nvPr>
        </p:nvSpPr>
        <p:spPr>
          <a:xfrm>
            <a:off x="628560" y="787320"/>
            <a:ext cx="7886520" cy="3742560"/>
          </a:xfrm>
          <a:prstGeom prst="rect">
            <a:avLst/>
          </a:prstGeom>
          <a:noFill/>
          <a:ln w="0">
            <a:noFill/>
          </a:ln>
        </p:spPr>
        <p:txBody>
          <a:bodyPr lIns="68400" rIns="68400" tIns="34200" bIns="34200" anchor="t">
            <a:normAutofit fontScale="84133"/>
          </a:bodyPr>
          <a:p>
            <a:pPr marL="457200" indent="-38088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The medallion architecture demonstrated for the Enefit business case is highly generalizable and robust</a:t>
            </a:r>
            <a:endParaRPr b="0" lang="en-US" sz="24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With a single approach, we address daily data ETL, machine learning, and business intelligence use cases</a:t>
            </a:r>
            <a:endParaRPr b="0" lang="en-US" sz="24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By using Spark, we are able to leverage the full richness of the multivariate time series available for this problem without memory constraints</a:t>
            </a:r>
            <a:endParaRPr b="0" lang="en-US" sz="24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With mlflow as our model registry, we enable machine learning operations to provide for an orderly promotion of new models to the production environment as well as prediction serving</a:t>
            </a:r>
            <a:endParaRPr b="0" lang="en-US" sz="2400" spc="-1" strike="noStrike">
              <a:solidFill>
                <a:srgbClr val="000000"/>
              </a:solidFill>
              <a:latin typeface="Arial"/>
            </a:endParaRPr>
          </a:p>
          <a:p>
            <a:pPr marL="457200" indent="-380880">
              <a:lnSpc>
                <a:spcPct val="90000"/>
              </a:lnSpc>
              <a:buClr>
                <a:srgbClr val="1e1e1e"/>
              </a:buClr>
              <a:buFont typeface="Arial"/>
              <a:buChar char="•"/>
            </a:pPr>
            <a:r>
              <a:rPr b="0" lang="en" sz="2400" spc="-1" strike="noStrike">
                <a:solidFill>
                  <a:schemeClr val="dk1"/>
                </a:solidFill>
                <a:latin typeface="Source Sans Pro"/>
                <a:ea typeface="Source Sans Pro"/>
              </a:rPr>
              <a:t>Our single data pipeline also enables centralized data governance for all data products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604440" y="2084400"/>
            <a:ext cx="7886520" cy="513360"/>
          </a:xfrm>
          <a:prstGeom prst="rect">
            <a:avLst/>
          </a:prstGeom>
          <a:noFill/>
          <a:ln w="0">
            <a:noFill/>
          </a:ln>
        </p:spPr>
        <p:txBody>
          <a:bodyPr lIns="68400" rIns="68400" tIns="34200" bIns="34200" anchor="t">
            <a:normAutofit/>
          </a:bodyPr>
          <a:p>
            <a:pPr marL="457200" indent="0" algn="ctr">
              <a:lnSpc>
                <a:spcPct val="90000"/>
              </a:lnSpc>
              <a:buNone/>
              <a:tabLst>
                <a:tab algn="l" pos="0"/>
              </a:tabLst>
            </a:pPr>
            <a:r>
              <a:rPr b="1" lang="en" sz="3300" spc="-1" strike="noStrike">
                <a:solidFill>
                  <a:schemeClr val="dk1"/>
                </a:solidFill>
                <a:latin typeface="Source Sans Pro"/>
                <a:ea typeface="Source Sans Pro"/>
              </a:rPr>
              <a:t>Data Engineering</a:t>
            </a: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604440" y="2084400"/>
            <a:ext cx="7886520" cy="513360"/>
          </a:xfrm>
          <a:prstGeom prst="rect">
            <a:avLst/>
          </a:prstGeom>
          <a:noFill/>
          <a:ln w="0">
            <a:noFill/>
          </a:ln>
        </p:spPr>
        <p:txBody>
          <a:bodyPr lIns="68400" rIns="68400" tIns="34200" bIns="34200" anchor="t">
            <a:normAutofit/>
          </a:bodyPr>
          <a:p>
            <a:pPr marL="457200" indent="0" algn="ctr">
              <a:lnSpc>
                <a:spcPct val="90000"/>
              </a:lnSpc>
              <a:buNone/>
              <a:tabLst>
                <a:tab algn="l" pos="0"/>
              </a:tabLst>
            </a:pPr>
            <a:r>
              <a:rPr b="1" lang="en" sz="3300" spc="-1" strike="noStrike">
                <a:solidFill>
                  <a:schemeClr val="dk1"/>
                </a:solidFill>
                <a:latin typeface="Source Sans Pro"/>
                <a:ea typeface="Source Sans Pro"/>
              </a:rPr>
              <a:t>Q&amp;A</a:t>
            </a: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Data Overview</a:t>
            </a:r>
            <a:endParaRPr b="0" lang="en-US" sz="3300" spc="-1" strike="noStrike">
              <a:solidFill>
                <a:srgbClr val="000000"/>
              </a:solidFill>
              <a:latin typeface="Arial"/>
            </a:endParaRPr>
          </a:p>
        </p:txBody>
      </p:sp>
      <p:sp>
        <p:nvSpPr>
          <p:cNvPr id="53" name="PlaceHolder 2"/>
          <p:cNvSpPr>
            <a:spLocks noGrp="1"/>
          </p:cNvSpPr>
          <p:nvPr>
            <p:ph/>
          </p:nvPr>
        </p:nvSpPr>
        <p:spPr>
          <a:xfrm>
            <a:off x="416880" y="651960"/>
            <a:ext cx="8509680" cy="3990960"/>
          </a:xfrm>
          <a:prstGeom prst="rect">
            <a:avLst/>
          </a:prstGeom>
          <a:noFill/>
          <a:ln w="0">
            <a:noFill/>
          </a:ln>
        </p:spPr>
        <p:txBody>
          <a:bodyPr lIns="68400" rIns="68400" tIns="34200" bIns="34200" anchor="t">
            <a:normAutofit fontScale="84133"/>
          </a:bodyPr>
          <a:p>
            <a:pPr marL="457200" indent="-36972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19 files, 1.1 gb</a:t>
            </a:r>
            <a:endParaRPr b="0" lang="en-US" sz="2400" spc="-1" strike="noStrike">
              <a:solidFill>
                <a:srgbClr val="000000"/>
              </a:solidFill>
              <a:latin typeface="Arial"/>
            </a:endParaRPr>
          </a:p>
          <a:p>
            <a:pPr marL="457200" indent="-369720">
              <a:lnSpc>
                <a:spcPct val="90000"/>
              </a:lnSpc>
              <a:buClr>
                <a:srgbClr val="1e1e1e"/>
              </a:buClr>
              <a:buFont typeface="Arial"/>
              <a:buChar char="•"/>
            </a:pPr>
            <a:r>
              <a:rPr b="0" lang="en" sz="2400" spc="-1" strike="noStrike">
                <a:solidFill>
                  <a:schemeClr val="dk1"/>
                </a:solidFill>
                <a:latin typeface="Source Sans Pro"/>
                <a:ea typeface="Source Sans Pro"/>
              </a:rPr>
              <a:t>Key tables we used for our silver and gold layer modeling:</a:t>
            </a:r>
            <a:endParaRPr b="0" lang="en-US" sz="2400" spc="-1" strike="noStrike">
              <a:solidFill>
                <a:srgbClr val="000000"/>
              </a:solidFill>
              <a:latin typeface="Arial"/>
            </a:endParaRPr>
          </a:p>
          <a:p>
            <a:pPr lvl="1" marL="914400" indent="-352080">
              <a:lnSpc>
                <a:spcPct val="90000"/>
              </a:lnSpc>
              <a:buClr>
                <a:srgbClr val="1e1e1e"/>
              </a:buClr>
              <a:buFont typeface="Arial"/>
              <a:buChar char="•"/>
            </a:pPr>
            <a:r>
              <a:rPr b="0" lang="en" sz="2100" spc="-1" strike="noStrike">
                <a:solidFill>
                  <a:schemeClr val="dk1"/>
                </a:solidFill>
                <a:latin typeface="Source Sans Pro"/>
                <a:ea typeface="Source Sans Pro"/>
              </a:rPr>
              <a:t>Client - reference data about the onsite power location</a:t>
            </a:r>
            <a:endParaRPr b="0" lang="en-US" sz="2100" spc="-1" strike="noStrike">
              <a:solidFill>
                <a:srgbClr val="000000"/>
              </a:solidFill>
              <a:latin typeface="Arial"/>
            </a:endParaRPr>
          </a:p>
          <a:p>
            <a:pPr lvl="1" marL="914400" indent="-352080">
              <a:lnSpc>
                <a:spcPct val="90000"/>
              </a:lnSpc>
              <a:buClr>
                <a:srgbClr val="1e1e1e"/>
              </a:buClr>
              <a:buFont typeface="Arial"/>
              <a:buChar char="•"/>
            </a:pPr>
            <a:r>
              <a:rPr b="0" lang="en" sz="2100" spc="-1" strike="noStrike">
                <a:solidFill>
                  <a:schemeClr val="dk1"/>
                </a:solidFill>
                <a:latin typeface="Source Sans Pro"/>
                <a:ea typeface="Source Sans Pro"/>
              </a:rPr>
              <a:t>Train - contains the outcome of how energy is used</a:t>
            </a:r>
            <a:endParaRPr b="0" lang="en-US" sz="2100" spc="-1" strike="noStrike">
              <a:solidFill>
                <a:srgbClr val="000000"/>
              </a:solidFill>
              <a:latin typeface="Arial"/>
            </a:endParaRPr>
          </a:p>
          <a:p>
            <a:pPr lvl="1" marL="914400" indent="-352080">
              <a:lnSpc>
                <a:spcPct val="90000"/>
              </a:lnSpc>
              <a:buClr>
                <a:srgbClr val="1e1e1e"/>
              </a:buClr>
              <a:buFont typeface="Arial"/>
              <a:buChar char="•"/>
            </a:pPr>
            <a:r>
              <a:rPr b="0" lang="en" sz="2100" spc="-1" strike="noStrike">
                <a:solidFill>
                  <a:schemeClr val="dk1"/>
                </a:solidFill>
                <a:latin typeface="Source Sans Pro"/>
                <a:ea typeface="Source Sans Pro"/>
              </a:rPr>
              <a:t>Electricity Prices - the cost of electricity in euros / mWh</a:t>
            </a:r>
            <a:endParaRPr b="0" lang="en-US" sz="2100" spc="-1" strike="noStrike">
              <a:solidFill>
                <a:srgbClr val="000000"/>
              </a:solidFill>
              <a:latin typeface="Arial"/>
            </a:endParaRPr>
          </a:p>
          <a:p>
            <a:pPr lvl="1" marL="914400" indent="-352080">
              <a:lnSpc>
                <a:spcPct val="90000"/>
              </a:lnSpc>
              <a:buClr>
                <a:srgbClr val="1e1e1e"/>
              </a:buClr>
              <a:buFont typeface="Arial"/>
              <a:buChar char="•"/>
            </a:pPr>
            <a:r>
              <a:rPr b="0" lang="en" sz="2100" spc="-1" strike="noStrike">
                <a:solidFill>
                  <a:schemeClr val="dk1"/>
                </a:solidFill>
                <a:latin typeface="Source Sans Pro"/>
                <a:ea typeface="Source Sans Pro"/>
              </a:rPr>
              <a:t>Gas Prices - the equivalent cost of natural gas in euros / mWh</a:t>
            </a:r>
            <a:endParaRPr b="0" lang="en-US" sz="2100" spc="-1" strike="noStrike">
              <a:solidFill>
                <a:srgbClr val="000000"/>
              </a:solidFill>
              <a:latin typeface="Arial"/>
            </a:endParaRPr>
          </a:p>
          <a:p>
            <a:pPr marL="457200" indent="-369720">
              <a:lnSpc>
                <a:spcPct val="90000"/>
              </a:lnSpc>
              <a:buClr>
                <a:srgbClr val="1e1e1e"/>
              </a:buClr>
              <a:buFont typeface="Arial"/>
              <a:buChar char="•"/>
            </a:pPr>
            <a:r>
              <a:rPr b="0" lang="en" sz="2400" spc="-1" strike="noStrike">
                <a:solidFill>
                  <a:schemeClr val="dk1"/>
                </a:solidFill>
                <a:latin typeface="Source Sans Pro"/>
                <a:ea typeface="Source Sans Pro"/>
              </a:rPr>
              <a:t>We decided not to use the weather files because the signal from weather should already be contained in the price signals for gas and electricity and markets are settled before the date the weather conditions occur (weather forecasts are also not reliable)</a:t>
            </a:r>
            <a:endParaRPr b="0" lang="en-US" sz="2400" spc="-1" strike="noStrike">
              <a:solidFill>
                <a:srgbClr val="000000"/>
              </a:solidFill>
              <a:latin typeface="Arial"/>
            </a:endParaRPr>
          </a:p>
          <a:p>
            <a:pPr marL="457200" indent="-369720">
              <a:lnSpc>
                <a:spcPct val="90000"/>
              </a:lnSpc>
              <a:buClr>
                <a:srgbClr val="1e1e1e"/>
              </a:buClr>
              <a:buFont typeface="Arial"/>
              <a:buChar char="•"/>
            </a:pPr>
            <a:r>
              <a:rPr b="0" lang="en" sz="2400" spc="-1" strike="noStrike">
                <a:solidFill>
                  <a:schemeClr val="dk1"/>
                </a:solidFill>
                <a:latin typeface="Source Sans Pro"/>
                <a:ea typeface="Source Sans Pro"/>
              </a:rPr>
              <a:t>Joins were explored and undertaken using PySpark and SQL for consistency with the rest of the stack and to design with the intention that this entire application could be productionalized for much larger scale data than the sample given to Kaggle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Key Energy Industry Variables</a:t>
            </a:r>
            <a:endParaRPr b="0" lang="en-US" sz="3300" spc="-1" strike="noStrike">
              <a:solidFill>
                <a:srgbClr val="000000"/>
              </a:solidFill>
              <a:latin typeface="Arial"/>
            </a:endParaRPr>
          </a:p>
        </p:txBody>
      </p:sp>
      <p:sp>
        <p:nvSpPr>
          <p:cNvPr id="55" name="PlaceHolder 2"/>
          <p:cNvSpPr>
            <a:spLocks noGrp="1"/>
          </p:cNvSpPr>
          <p:nvPr>
            <p:ph/>
          </p:nvPr>
        </p:nvSpPr>
        <p:spPr>
          <a:xfrm>
            <a:off x="628560" y="787320"/>
            <a:ext cx="7886520" cy="3742560"/>
          </a:xfrm>
          <a:prstGeom prst="rect">
            <a:avLst/>
          </a:prstGeom>
          <a:noFill/>
          <a:ln w="0">
            <a:noFill/>
          </a:ln>
        </p:spPr>
        <p:txBody>
          <a:bodyPr lIns="68400" rIns="68400" tIns="34200" bIns="34200" anchor="t">
            <a:normAutofit fontScale="74970" lnSpcReduction="10000"/>
          </a:bodyPr>
          <a:p>
            <a:pPr marL="457200" indent="-358200">
              <a:lnSpc>
                <a:spcPct val="90000"/>
              </a:lnSpc>
              <a:spcBef>
                <a:spcPts val="799"/>
              </a:spcBef>
              <a:buClr>
                <a:srgbClr val="1e1e1e"/>
              </a:buClr>
              <a:buFont typeface="Arial"/>
              <a:buChar char="•"/>
            </a:pPr>
            <a:r>
              <a:rPr b="0" lang="en" sz="2400" spc="-1" strike="noStrike">
                <a:solidFill>
                  <a:schemeClr val="dk1"/>
                </a:solidFill>
                <a:latin typeface="Source Sans Pro"/>
                <a:ea typeface="Source Sans Pro"/>
              </a:rPr>
              <a:t>The target </a:t>
            </a:r>
            <a:r>
              <a:rPr b="0" lang="en" sz="2400" spc="-1" strike="noStrike">
                <a:solidFill>
                  <a:schemeClr val="dk1"/>
                </a:solidFill>
                <a:latin typeface="Source Sans Pro"/>
                <a:ea typeface="Source Sans Pro"/>
              </a:rPr>
              <a:t>dependent </a:t>
            </a:r>
            <a:r>
              <a:rPr b="0" lang="en" sz="2400" spc="-1" strike="noStrike">
                <a:solidFill>
                  <a:schemeClr val="dk1"/>
                </a:solidFill>
                <a:latin typeface="Source Sans Pro"/>
                <a:ea typeface="Source Sans Pro"/>
              </a:rPr>
              <a:t>variable for the </a:t>
            </a:r>
            <a:r>
              <a:rPr b="0" lang="en" sz="2400" spc="-1" strike="noStrike">
                <a:solidFill>
                  <a:schemeClr val="dk1"/>
                </a:solidFill>
                <a:latin typeface="Source Sans Pro"/>
                <a:ea typeface="Source Sans Pro"/>
              </a:rPr>
              <a:t>entire study is </a:t>
            </a:r>
            <a:r>
              <a:rPr b="0" lang="en" sz="2400" spc="-1" strike="noStrike">
                <a:solidFill>
                  <a:schemeClr val="dk1"/>
                </a:solidFill>
                <a:latin typeface="Source Sans Pro"/>
                <a:ea typeface="Source Sans Pro"/>
              </a:rPr>
              <a:t>the amount of </a:t>
            </a:r>
            <a:r>
              <a:rPr b="0" lang="en" sz="2400" spc="-1" strike="noStrike">
                <a:solidFill>
                  <a:schemeClr val="dk1"/>
                </a:solidFill>
                <a:latin typeface="Source Sans Pro"/>
                <a:ea typeface="Source Sans Pro"/>
              </a:rPr>
              <a:t>energy </a:t>
            </a:r>
            <a:r>
              <a:rPr b="0" lang="en" sz="2400" spc="-1" strike="noStrike">
                <a:solidFill>
                  <a:schemeClr val="dk1"/>
                </a:solidFill>
                <a:latin typeface="Source Sans Pro"/>
                <a:ea typeface="Source Sans Pro"/>
              </a:rPr>
              <a:t>produced or </a:t>
            </a:r>
            <a:r>
              <a:rPr b="0" lang="en" sz="2400" spc="-1" strike="noStrike">
                <a:solidFill>
                  <a:schemeClr val="dk1"/>
                </a:solidFill>
                <a:latin typeface="Source Sans Pro"/>
                <a:ea typeface="Source Sans Pro"/>
              </a:rPr>
              <a:t>consumed </a:t>
            </a:r>
            <a:r>
              <a:rPr b="0" lang="en" sz="2400" spc="-1" strike="noStrike">
                <a:solidFill>
                  <a:schemeClr val="dk1"/>
                </a:solidFill>
                <a:latin typeface="Source Sans Pro"/>
                <a:ea typeface="Source Sans Pro"/>
              </a:rPr>
              <a:t>(</a:t>
            </a:r>
            <a:r>
              <a:rPr b="1" lang="en" sz="2400" spc="-1" strike="noStrike">
                <a:solidFill>
                  <a:schemeClr val="dk1"/>
                </a:solidFill>
                <a:latin typeface="Source Sans Pro"/>
                <a:ea typeface="Source Sans Pro"/>
              </a:rPr>
              <a:t>train_csv.is_co</a:t>
            </a:r>
            <a:r>
              <a:rPr b="1" lang="en" sz="2400" spc="-1" strike="noStrike">
                <a:solidFill>
                  <a:schemeClr val="dk1"/>
                </a:solidFill>
                <a:latin typeface="Source Sans Pro"/>
                <a:ea typeface="Source Sans Pro"/>
              </a:rPr>
              <a:t>nsumption</a:t>
            </a:r>
            <a:r>
              <a:rPr b="0" lang="en" sz="2400" spc="-1" strike="noStrike">
                <a:solidFill>
                  <a:schemeClr val="dk1"/>
                </a:solidFill>
                <a:latin typeface="Source Sans Pro"/>
                <a:ea typeface="Source Sans Pro"/>
              </a:rPr>
              <a:t>) by </a:t>
            </a:r>
            <a:r>
              <a:rPr b="0" lang="en" sz="2400" spc="-1" strike="noStrike">
                <a:solidFill>
                  <a:schemeClr val="dk1"/>
                </a:solidFill>
                <a:latin typeface="Source Sans Pro"/>
                <a:ea typeface="Source Sans Pro"/>
              </a:rPr>
              <a:t>a given site on </a:t>
            </a:r>
            <a:r>
              <a:rPr b="0" lang="en" sz="2400" spc="-1" strike="noStrike">
                <a:solidFill>
                  <a:schemeClr val="dk1"/>
                </a:solidFill>
                <a:latin typeface="Source Sans Pro"/>
                <a:ea typeface="Source Sans Pro"/>
              </a:rPr>
              <a:t>a given day </a:t>
            </a:r>
            <a:r>
              <a:rPr b="0" lang="en" sz="2400" spc="-1" strike="noStrike">
                <a:solidFill>
                  <a:schemeClr val="dk1"/>
                </a:solidFill>
                <a:latin typeface="Source Sans Pro"/>
                <a:ea typeface="Source Sans Pro"/>
              </a:rPr>
              <a:t>(</a:t>
            </a:r>
            <a:r>
              <a:rPr b="1" lang="en" sz="2400" spc="-1" strike="noStrike">
                <a:solidFill>
                  <a:schemeClr val="dk1"/>
                </a:solidFill>
                <a:latin typeface="Source Sans Pro"/>
                <a:ea typeface="Source Sans Pro"/>
              </a:rPr>
              <a:t>train_csv.targ</a:t>
            </a:r>
            <a:r>
              <a:rPr b="1" lang="en" sz="2400" spc="-1" strike="noStrike">
                <a:solidFill>
                  <a:schemeClr val="dk1"/>
                </a:solidFill>
                <a:latin typeface="Source Sans Pro"/>
                <a:ea typeface="Source Sans Pro"/>
              </a:rPr>
              <a:t>et</a:t>
            </a:r>
            <a:r>
              <a:rPr b="0" lang="en" sz="2400" spc="-1" strike="noStrike">
                <a:solidFill>
                  <a:schemeClr val="dk1"/>
                </a:solidFill>
                <a:latin typeface="Source Sans Pro"/>
                <a:ea typeface="Source Sans Pro"/>
              </a:rPr>
              <a:t>)</a:t>
            </a:r>
            <a:endParaRPr b="0" lang="en-US" sz="2400" spc="-1" strike="noStrike">
              <a:solidFill>
                <a:srgbClr val="000000"/>
              </a:solidFill>
              <a:latin typeface="Arial"/>
            </a:endParaRPr>
          </a:p>
          <a:p>
            <a:pPr marL="457200" indent="-358200">
              <a:lnSpc>
                <a:spcPct val="90000"/>
              </a:lnSpc>
              <a:buClr>
                <a:srgbClr val="1e1e1e"/>
              </a:buClr>
              <a:buFont typeface="Arial"/>
              <a:buChar char="•"/>
            </a:pPr>
            <a:r>
              <a:rPr b="0" lang="en" sz="2400" spc="-1" strike="noStrike">
                <a:solidFill>
                  <a:schemeClr val="dk1"/>
                </a:solidFill>
                <a:latin typeface="Source Sans Pro"/>
                <a:ea typeface="Source Sans Pro"/>
              </a:rPr>
              <a:t>The size of the </a:t>
            </a:r>
            <a:r>
              <a:rPr b="0" lang="en" sz="2400" spc="-1" strike="noStrike">
                <a:solidFill>
                  <a:schemeClr val="dk1"/>
                </a:solidFill>
                <a:latin typeface="Source Sans Pro"/>
                <a:ea typeface="Source Sans Pro"/>
              </a:rPr>
              <a:t>energy system </a:t>
            </a:r>
            <a:r>
              <a:rPr b="0" lang="en" sz="2400" spc="-1" strike="noStrike">
                <a:solidFill>
                  <a:schemeClr val="dk1"/>
                </a:solidFill>
                <a:latin typeface="Source Sans Pro"/>
                <a:ea typeface="Source Sans Pro"/>
              </a:rPr>
              <a:t>at each site - in </a:t>
            </a:r>
            <a:r>
              <a:rPr b="0" lang="en" sz="2400" spc="-1" strike="noStrike">
                <a:solidFill>
                  <a:schemeClr val="dk1"/>
                </a:solidFill>
                <a:latin typeface="Source Sans Pro"/>
                <a:ea typeface="Source Sans Pro"/>
              </a:rPr>
              <a:t>kilowatts (kW) - </a:t>
            </a:r>
            <a:r>
              <a:rPr b="0" lang="en" sz="2400" spc="-1" strike="noStrike">
                <a:solidFill>
                  <a:schemeClr val="dk1"/>
                </a:solidFill>
                <a:latin typeface="Source Sans Pro"/>
                <a:ea typeface="Source Sans Pro"/>
              </a:rPr>
              <a:t>measures the </a:t>
            </a:r>
            <a:r>
              <a:rPr b="0" lang="en" sz="2400" spc="-1" strike="noStrike">
                <a:solidFill>
                  <a:schemeClr val="dk1"/>
                </a:solidFill>
                <a:latin typeface="Source Sans Pro"/>
                <a:ea typeface="Source Sans Pro"/>
              </a:rPr>
              <a:t>installed </a:t>
            </a:r>
            <a:r>
              <a:rPr b="0" lang="en" sz="2400" spc="-1" strike="noStrike">
                <a:solidFill>
                  <a:schemeClr val="dk1"/>
                </a:solidFill>
                <a:latin typeface="Source Sans Pro"/>
                <a:ea typeface="Source Sans Pro"/>
              </a:rPr>
              <a:t>capacity to </a:t>
            </a:r>
            <a:r>
              <a:rPr b="0" lang="en" sz="2400" spc="-1" strike="noStrike">
                <a:solidFill>
                  <a:schemeClr val="dk1"/>
                </a:solidFill>
                <a:latin typeface="Source Sans Pro"/>
                <a:ea typeface="Source Sans Pro"/>
              </a:rPr>
              <a:t>generate </a:t>
            </a:r>
            <a:r>
              <a:rPr b="0" lang="en" sz="2400" spc="-1" strike="noStrike">
                <a:solidFill>
                  <a:schemeClr val="dk1"/>
                </a:solidFill>
                <a:latin typeface="Source Sans Pro"/>
                <a:ea typeface="Source Sans Pro"/>
              </a:rPr>
              <a:t>power for a </a:t>
            </a:r>
            <a:r>
              <a:rPr b="0" lang="en" sz="2400" spc="-1" strike="noStrike">
                <a:solidFill>
                  <a:schemeClr val="dk1"/>
                </a:solidFill>
                <a:latin typeface="Source Sans Pro"/>
                <a:ea typeface="Source Sans Pro"/>
              </a:rPr>
              <a:t>given site </a:t>
            </a:r>
            <a:r>
              <a:rPr b="0" lang="en" sz="2400" spc="-1" strike="noStrike">
                <a:solidFill>
                  <a:schemeClr val="dk1"/>
                </a:solidFill>
                <a:latin typeface="Source Sans Pro"/>
                <a:ea typeface="Source Sans Pro"/>
              </a:rPr>
              <a:t>(</a:t>
            </a:r>
            <a:r>
              <a:rPr b="1" lang="en" sz="2400" spc="-1" strike="noStrike">
                <a:solidFill>
                  <a:schemeClr val="dk1"/>
                </a:solidFill>
                <a:latin typeface="Source Sans Pro"/>
                <a:ea typeface="Source Sans Pro"/>
              </a:rPr>
              <a:t>client_temp.i</a:t>
            </a:r>
            <a:r>
              <a:rPr b="1" lang="en" sz="2400" spc="-1" strike="noStrike">
                <a:solidFill>
                  <a:schemeClr val="dk1"/>
                </a:solidFill>
                <a:latin typeface="Source Sans Pro"/>
                <a:ea typeface="Source Sans Pro"/>
              </a:rPr>
              <a:t>nstalled_capac</a:t>
            </a:r>
            <a:r>
              <a:rPr b="1" lang="en" sz="2400" spc="-1" strike="noStrike">
                <a:solidFill>
                  <a:schemeClr val="dk1"/>
                </a:solidFill>
                <a:latin typeface="Source Sans Pro"/>
                <a:ea typeface="Source Sans Pro"/>
              </a:rPr>
              <a:t>ity</a:t>
            </a:r>
            <a:r>
              <a:rPr b="0" lang="en" sz="2400" spc="-1" strike="noStrike">
                <a:solidFill>
                  <a:schemeClr val="dk1"/>
                </a:solidFill>
                <a:latin typeface="Source Sans Pro"/>
                <a:ea typeface="Source Sans Pro"/>
              </a:rPr>
              <a:t>)</a:t>
            </a:r>
            <a:endParaRPr b="0" lang="en-US" sz="2400" spc="-1" strike="noStrike">
              <a:solidFill>
                <a:srgbClr val="000000"/>
              </a:solidFill>
              <a:latin typeface="Arial"/>
            </a:endParaRPr>
          </a:p>
          <a:p>
            <a:pPr marL="457200" indent="-358200">
              <a:lnSpc>
                <a:spcPct val="90000"/>
              </a:lnSpc>
              <a:buClr>
                <a:srgbClr val="1e1e1e"/>
              </a:buClr>
              <a:buFont typeface="Arial"/>
              <a:buChar char="•"/>
            </a:pPr>
            <a:r>
              <a:rPr b="0" lang="en" sz="2400" spc="-1" strike="noStrike">
                <a:solidFill>
                  <a:schemeClr val="dk1"/>
                </a:solidFill>
                <a:latin typeface="Source Sans Pro"/>
                <a:ea typeface="Source Sans Pro"/>
              </a:rPr>
              <a:t>The time of day </a:t>
            </a:r>
            <a:r>
              <a:rPr b="0" lang="en" sz="2400" spc="-1" strike="noStrike">
                <a:solidFill>
                  <a:schemeClr val="dk1"/>
                </a:solidFill>
                <a:latin typeface="Source Sans Pro"/>
                <a:ea typeface="Source Sans Pro"/>
              </a:rPr>
              <a:t>and date </a:t>
            </a:r>
            <a:r>
              <a:rPr b="0" lang="en" sz="2400" spc="-1" strike="noStrike">
                <a:solidFill>
                  <a:schemeClr val="dk1"/>
                </a:solidFill>
                <a:latin typeface="Source Sans Pro"/>
                <a:ea typeface="Source Sans Pro"/>
              </a:rPr>
              <a:t>(</a:t>
            </a:r>
            <a:r>
              <a:rPr b="1" lang="en" sz="2400" spc="-1" strike="noStrike">
                <a:solidFill>
                  <a:schemeClr val="dk1"/>
                </a:solidFill>
                <a:latin typeface="Source Sans Pro"/>
                <a:ea typeface="Source Sans Pro"/>
              </a:rPr>
              <a:t>train_csv.date</a:t>
            </a:r>
            <a:r>
              <a:rPr b="1" lang="en" sz="2400" spc="-1" strike="noStrike">
                <a:solidFill>
                  <a:schemeClr val="dk1"/>
                </a:solidFill>
                <a:latin typeface="Source Sans Pro"/>
                <a:ea typeface="Source Sans Pro"/>
              </a:rPr>
              <a:t>time</a:t>
            </a:r>
            <a:r>
              <a:rPr b="0" lang="en" sz="2400" spc="-1" strike="noStrike">
                <a:solidFill>
                  <a:schemeClr val="dk1"/>
                </a:solidFill>
                <a:latin typeface="Source Sans Pro"/>
                <a:ea typeface="Source Sans Pro"/>
              </a:rPr>
              <a:t>) drives </a:t>
            </a:r>
            <a:r>
              <a:rPr b="0" lang="en" sz="2400" spc="-1" strike="noStrike">
                <a:solidFill>
                  <a:schemeClr val="dk1"/>
                </a:solidFill>
                <a:latin typeface="Source Sans Pro"/>
                <a:ea typeface="Source Sans Pro"/>
              </a:rPr>
              <a:t>solar </a:t>
            </a:r>
            <a:r>
              <a:rPr b="0" lang="en" sz="2400" spc="-1" strike="noStrike">
                <a:solidFill>
                  <a:schemeClr val="dk1"/>
                </a:solidFill>
                <a:latin typeface="Source Sans Pro"/>
                <a:ea typeface="Source Sans Pro"/>
              </a:rPr>
              <a:t>production </a:t>
            </a:r>
            <a:r>
              <a:rPr b="0" lang="en" sz="2400" spc="-1" strike="noStrike">
                <a:solidFill>
                  <a:schemeClr val="dk1"/>
                </a:solidFill>
                <a:latin typeface="Source Sans Pro"/>
                <a:ea typeface="Source Sans Pro"/>
              </a:rPr>
              <a:t>(peak </a:t>
            </a:r>
            <a:r>
              <a:rPr b="0" lang="en" sz="2400" spc="-1" strike="noStrike">
                <a:solidFill>
                  <a:schemeClr val="dk1"/>
                </a:solidFill>
                <a:latin typeface="Source Sans Pro"/>
                <a:ea typeface="Source Sans Pro"/>
              </a:rPr>
              <a:t>production </a:t>
            </a:r>
            <a:r>
              <a:rPr b="0" lang="en" sz="2400" spc="-1" strike="noStrike">
                <a:solidFill>
                  <a:schemeClr val="dk1"/>
                </a:solidFill>
                <a:latin typeface="Source Sans Pro"/>
                <a:ea typeface="Source Sans Pro"/>
              </a:rPr>
              <a:t>summer </a:t>
            </a:r>
            <a:r>
              <a:rPr b="0" lang="en" sz="2400" spc="-1" strike="noStrike">
                <a:solidFill>
                  <a:schemeClr val="dk1"/>
                </a:solidFill>
                <a:latin typeface="Source Sans Pro"/>
                <a:ea typeface="Source Sans Pro"/>
              </a:rPr>
              <a:t>solstice, noon) </a:t>
            </a:r>
            <a:r>
              <a:rPr b="0" lang="en" sz="2400" spc="-1" strike="noStrike">
                <a:solidFill>
                  <a:schemeClr val="dk1"/>
                </a:solidFill>
                <a:latin typeface="Source Sans Pro"/>
                <a:ea typeface="Source Sans Pro"/>
              </a:rPr>
              <a:t>due to the </a:t>
            </a:r>
            <a:r>
              <a:rPr b="0" lang="en" sz="2400" spc="-1" strike="noStrike">
                <a:solidFill>
                  <a:schemeClr val="dk1"/>
                </a:solidFill>
                <a:latin typeface="Source Sans Pro"/>
                <a:ea typeface="Source Sans Pro"/>
              </a:rPr>
              <a:t>earth’s rotation </a:t>
            </a:r>
            <a:r>
              <a:rPr b="0" lang="en" sz="2400" spc="-1" strike="noStrike">
                <a:solidFill>
                  <a:schemeClr val="dk1"/>
                </a:solidFill>
                <a:latin typeface="Source Sans Pro"/>
                <a:ea typeface="Source Sans Pro"/>
              </a:rPr>
              <a:t>around the sun</a:t>
            </a:r>
            <a:endParaRPr b="0" lang="en-US" sz="2400" spc="-1" strike="noStrike">
              <a:solidFill>
                <a:srgbClr val="000000"/>
              </a:solidFill>
              <a:latin typeface="Arial"/>
            </a:endParaRPr>
          </a:p>
          <a:p>
            <a:pPr marL="457200" indent="-358200">
              <a:lnSpc>
                <a:spcPct val="90000"/>
              </a:lnSpc>
              <a:buClr>
                <a:srgbClr val="1e1e1e"/>
              </a:buClr>
              <a:buFont typeface="Arial"/>
              <a:buChar char="•"/>
            </a:pPr>
            <a:r>
              <a:rPr b="1" lang="en" sz="2400" spc="-1" strike="noStrike">
                <a:solidFill>
                  <a:schemeClr val="dk1"/>
                </a:solidFill>
                <a:latin typeface="Source Sans Pro"/>
                <a:ea typeface="Source Sans Pro"/>
              </a:rPr>
              <a:t>Data_block_id</a:t>
            </a:r>
            <a:r>
              <a:rPr b="0" lang="en" sz="2400" spc="-1" strike="noStrike">
                <a:solidFill>
                  <a:schemeClr val="dk1"/>
                </a:solidFill>
                <a:latin typeface="Source Sans Pro"/>
                <a:ea typeface="Source Sans Pro"/>
              </a:rPr>
              <a:t> </a:t>
            </a:r>
            <a:r>
              <a:rPr b="0" lang="en" sz="2400" spc="-1" strike="noStrike">
                <a:solidFill>
                  <a:schemeClr val="dk1"/>
                </a:solidFill>
                <a:latin typeface="Source Sans Pro"/>
                <a:ea typeface="Source Sans Pro"/>
              </a:rPr>
              <a:t>prevents </a:t>
            </a:r>
            <a:r>
              <a:rPr b="0" lang="en" sz="2400" spc="-1" strike="noStrike">
                <a:solidFill>
                  <a:schemeClr val="dk1"/>
                </a:solidFill>
                <a:latin typeface="Source Sans Pro"/>
                <a:ea typeface="Source Sans Pro"/>
              </a:rPr>
              <a:t>information </a:t>
            </a:r>
            <a:r>
              <a:rPr b="0" lang="en" sz="2400" spc="-1" strike="noStrike">
                <a:solidFill>
                  <a:schemeClr val="dk1"/>
                </a:solidFill>
                <a:latin typeface="Source Sans Pro"/>
                <a:ea typeface="Source Sans Pro"/>
              </a:rPr>
              <a:t>leakage based </a:t>
            </a:r>
            <a:r>
              <a:rPr b="0" lang="en" sz="2400" spc="-1" strike="noStrike">
                <a:solidFill>
                  <a:schemeClr val="dk1"/>
                </a:solidFill>
                <a:latin typeface="Source Sans Pro"/>
                <a:ea typeface="Source Sans Pro"/>
              </a:rPr>
              <a:t>on when data is </a:t>
            </a:r>
            <a:r>
              <a:rPr b="0" lang="en" sz="2400" spc="-1" strike="noStrike">
                <a:solidFill>
                  <a:schemeClr val="dk1"/>
                </a:solidFill>
                <a:latin typeface="Source Sans Pro"/>
                <a:ea typeface="Source Sans Pro"/>
              </a:rPr>
              <a:t>actually </a:t>
            </a:r>
            <a:r>
              <a:rPr b="0" lang="en" sz="2400" spc="-1" strike="noStrike">
                <a:solidFill>
                  <a:schemeClr val="dk1"/>
                </a:solidFill>
                <a:latin typeface="Source Sans Pro"/>
                <a:ea typeface="Source Sans Pro"/>
              </a:rPr>
              <a:t>available for </a:t>
            </a:r>
            <a:r>
              <a:rPr b="0" lang="en" sz="2400" spc="-1" strike="noStrike">
                <a:solidFill>
                  <a:schemeClr val="dk1"/>
                </a:solidFill>
                <a:latin typeface="Source Sans Pro"/>
                <a:ea typeface="Source Sans Pro"/>
              </a:rPr>
              <a:t>use in </a:t>
            </a:r>
            <a:r>
              <a:rPr b="0" lang="en" sz="2400" spc="-1" strike="noStrike">
                <a:solidFill>
                  <a:schemeClr val="dk1"/>
                </a:solidFill>
                <a:latin typeface="Source Sans Pro"/>
                <a:ea typeface="Source Sans Pro"/>
              </a:rPr>
              <a:t>forecasting and </a:t>
            </a:r>
            <a:r>
              <a:rPr b="0" lang="en" sz="2400" spc="-1" strike="noStrike">
                <a:solidFill>
                  <a:schemeClr val="dk1"/>
                </a:solidFill>
                <a:latin typeface="Source Sans Pro"/>
                <a:ea typeface="Source Sans Pro"/>
              </a:rPr>
              <a:t>goes back to </a:t>
            </a:r>
            <a:r>
              <a:rPr b="0" lang="en" sz="2400" spc="-1" strike="noStrike">
                <a:solidFill>
                  <a:schemeClr val="dk1"/>
                </a:solidFill>
                <a:latin typeface="Source Sans Pro"/>
                <a:ea typeface="Source Sans Pro"/>
              </a:rPr>
              <a:t>the workings of </a:t>
            </a:r>
            <a:r>
              <a:rPr b="0" lang="en" sz="2400" spc="-1" strike="noStrike">
                <a:solidFill>
                  <a:schemeClr val="dk1"/>
                </a:solidFill>
                <a:latin typeface="Source Sans Pro"/>
                <a:ea typeface="Source Sans Pro"/>
              </a:rPr>
              <a:t>the energy </a:t>
            </a:r>
            <a:r>
              <a:rPr b="0" lang="en" sz="2400" spc="-1" strike="noStrike">
                <a:solidFill>
                  <a:schemeClr val="dk1"/>
                </a:solidFill>
                <a:latin typeface="Source Sans Pro"/>
                <a:ea typeface="Source Sans Pro"/>
              </a:rPr>
              <a:t>futures market</a:t>
            </a:r>
            <a:endParaRPr b="0" lang="en-US" sz="2400" spc="-1" strike="noStrike">
              <a:solidFill>
                <a:srgbClr val="000000"/>
              </a:solidFill>
              <a:latin typeface="Arial"/>
            </a:endParaRPr>
          </a:p>
          <a:p>
            <a:pPr marL="457200" indent="-358200">
              <a:lnSpc>
                <a:spcPct val="90000"/>
              </a:lnSpc>
              <a:buClr>
                <a:srgbClr val="1e1e1e"/>
              </a:buClr>
              <a:buFont typeface="Arial"/>
              <a:buChar char="•"/>
            </a:pPr>
            <a:r>
              <a:rPr b="0" lang="en" sz="2400" spc="-1" strike="noStrike">
                <a:solidFill>
                  <a:schemeClr val="dk1"/>
                </a:solidFill>
                <a:latin typeface="Source Sans Pro"/>
                <a:ea typeface="Source Sans Pro"/>
              </a:rPr>
              <a:t>The relative </a:t>
            </a:r>
            <a:r>
              <a:rPr b="0" lang="en" sz="2400" spc="-1" strike="noStrike">
                <a:solidFill>
                  <a:schemeClr val="dk1"/>
                </a:solidFill>
                <a:latin typeface="Source Sans Pro"/>
                <a:ea typeface="Source Sans Pro"/>
              </a:rPr>
              <a:t>price of natural </a:t>
            </a:r>
            <a:r>
              <a:rPr b="0" lang="en" sz="2400" spc="-1" strike="noStrike">
                <a:solidFill>
                  <a:schemeClr val="dk1"/>
                </a:solidFill>
                <a:latin typeface="Source Sans Pro"/>
                <a:ea typeface="Source Sans Pro"/>
              </a:rPr>
              <a:t>gas MWh </a:t>
            </a:r>
            <a:r>
              <a:rPr b="0" lang="en" sz="2400" spc="-1" strike="noStrike">
                <a:solidFill>
                  <a:schemeClr val="dk1"/>
                </a:solidFill>
                <a:latin typeface="Source Sans Pro"/>
                <a:ea typeface="Source Sans Pro"/>
              </a:rPr>
              <a:t>equivalent </a:t>
            </a:r>
            <a:r>
              <a:rPr b="0" lang="en" sz="2400" spc="-1" strike="noStrike">
                <a:solidFill>
                  <a:schemeClr val="dk1"/>
                </a:solidFill>
                <a:latin typeface="Source Sans Pro"/>
                <a:ea typeface="Source Sans Pro"/>
              </a:rPr>
              <a:t>(</a:t>
            </a:r>
            <a:r>
              <a:rPr b="1" lang="en" sz="2400" spc="-1" strike="noStrike">
                <a:solidFill>
                  <a:schemeClr val="dk1"/>
                </a:solidFill>
                <a:latin typeface="Source Sans Pro"/>
                <a:ea typeface="Source Sans Pro"/>
              </a:rPr>
              <a:t>gas_prices.hig</a:t>
            </a:r>
            <a:r>
              <a:rPr b="1" lang="en" sz="2400" spc="-1" strike="noStrike">
                <a:solidFill>
                  <a:schemeClr val="dk1"/>
                </a:solidFill>
                <a:latin typeface="Source Sans Pro"/>
                <a:ea typeface="Source Sans Pro"/>
              </a:rPr>
              <a:t>hest_price_per</a:t>
            </a:r>
            <a:r>
              <a:rPr b="1" lang="en" sz="2400" spc="-1" strike="noStrike">
                <a:solidFill>
                  <a:schemeClr val="dk1"/>
                </a:solidFill>
                <a:latin typeface="Source Sans Pro"/>
                <a:ea typeface="Source Sans Pro"/>
              </a:rPr>
              <a:t>_mwh</a:t>
            </a:r>
            <a:r>
              <a:rPr b="0" lang="en" sz="2400" spc="-1" strike="noStrike">
                <a:solidFill>
                  <a:schemeClr val="dk1"/>
                </a:solidFill>
                <a:latin typeface="Source Sans Pro"/>
                <a:ea typeface="Source Sans Pro"/>
              </a:rPr>
              <a:t>) vs </a:t>
            </a:r>
            <a:r>
              <a:rPr b="0" lang="en" sz="2400" spc="-1" strike="noStrike">
                <a:solidFill>
                  <a:schemeClr val="dk1"/>
                </a:solidFill>
                <a:latin typeface="Source Sans Pro"/>
                <a:ea typeface="Source Sans Pro"/>
              </a:rPr>
              <a:t>electricity </a:t>
            </a:r>
            <a:r>
              <a:rPr b="0" lang="en" sz="2400" spc="-1" strike="noStrike">
                <a:solidFill>
                  <a:schemeClr val="dk1"/>
                </a:solidFill>
                <a:latin typeface="Source Sans Pro"/>
                <a:ea typeface="Source Sans Pro"/>
              </a:rPr>
              <a:t>(</a:t>
            </a:r>
            <a:r>
              <a:rPr b="1" lang="en" sz="2400" spc="-1" strike="noStrike">
                <a:solidFill>
                  <a:schemeClr val="dk1"/>
                </a:solidFill>
                <a:latin typeface="Source Sans Pro"/>
                <a:ea typeface="Source Sans Pro"/>
              </a:rPr>
              <a:t>electricity_pri</a:t>
            </a:r>
            <a:r>
              <a:rPr b="1" lang="en" sz="2400" spc="-1" strike="noStrike">
                <a:solidFill>
                  <a:schemeClr val="dk1"/>
                </a:solidFill>
                <a:latin typeface="Source Sans Pro"/>
                <a:ea typeface="Source Sans Pro"/>
              </a:rPr>
              <a:t>ces.euros_per_</a:t>
            </a:r>
            <a:r>
              <a:rPr b="1" lang="en" sz="2400" spc="-1" strike="noStrike">
                <a:solidFill>
                  <a:schemeClr val="dk1"/>
                </a:solidFill>
                <a:latin typeface="Source Sans Pro"/>
                <a:ea typeface="Source Sans Pro"/>
              </a:rPr>
              <a:t>mwh</a:t>
            </a:r>
            <a:r>
              <a:rPr b="0" lang="en" sz="2400" spc="-1" strike="noStrike">
                <a:solidFill>
                  <a:schemeClr val="dk1"/>
                </a:solidFill>
                <a:latin typeface="Source Sans Pro"/>
                <a:ea typeface="Source Sans Pro"/>
              </a:rPr>
              <a:t>) vis a vis </a:t>
            </a:r>
            <a:r>
              <a:rPr b="0" lang="en" sz="2400" spc="-1" strike="noStrike">
                <a:solidFill>
                  <a:schemeClr val="dk1"/>
                </a:solidFill>
                <a:latin typeface="Source Sans Pro"/>
                <a:ea typeface="Source Sans Pro"/>
              </a:rPr>
              <a:t>exports to the </a:t>
            </a:r>
            <a:r>
              <a:rPr b="0" lang="en" sz="2400" spc="-1" strike="noStrike">
                <a:solidFill>
                  <a:schemeClr val="dk1"/>
                </a:solidFill>
                <a:latin typeface="Source Sans Pro"/>
                <a:ea typeface="Source Sans Pro"/>
              </a:rPr>
              <a:t>grid of power </a:t>
            </a:r>
            <a:r>
              <a:rPr b="0" lang="en" sz="2400" spc="-1" strike="noStrike">
                <a:solidFill>
                  <a:schemeClr val="dk1"/>
                </a:solidFill>
                <a:latin typeface="Source Sans Pro"/>
                <a:ea typeface="Source Sans Pro"/>
              </a:rPr>
              <a:t>directly </a:t>
            </a:r>
            <a:r>
              <a:rPr b="0" lang="en" sz="2400" spc="-1" strike="noStrike">
                <a:solidFill>
                  <a:schemeClr val="dk1"/>
                </a:solidFill>
                <a:latin typeface="Source Sans Pro"/>
                <a:ea typeface="Source Sans Pro"/>
              </a:rPr>
              <a:t>measures </a:t>
            </a:r>
            <a:r>
              <a:rPr b="0" lang="en" sz="2400" spc="-1" strike="noStrike">
                <a:solidFill>
                  <a:schemeClr val="dk1"/>
                </a:solidFill>
                <a:latin typeface="Source Sans Pro"/>
                <a:ea typeface="Source Sans Pro"/>
              </a:rPr>
              <a:t>relative market </a:t>
            </a:r>
            <a:r>
              <a:rPr b="0" lang="en" sz="2400" spc="-1" strike="noStrike">
                <a:solidFill>
                  <a:schemeClr val="dk1"/>
                </a:solidFill>
                <a:latin typeface="Source Sans Pro"/>
                <a:ea typeface="Source Sans Pro"/>
              </a:rPr>
              <a:t>efficiency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Data Pipeline - Workflows</a:t>
            </a:r>
            <a:endParaRPr b="0" lang="en-US" sz="3300" spc="-1" strike="noStrike">
              <a:solidFill>
                <a:srgbClr val="000000"/>
              </a:solidFill>
              <a:latin typeface="Arial"/>
            </a:endParaRPr>
          </a:p>
        </p:txBody>
      </p:sp>
      <p:sp>
        <p:nvSpPr>
          <p:cNvPr id="57" name="Google Shape;163;p30"/>
          <p:cNvSpPr/>
          <p:nvPr/>
        </p:nvSpPr>
        <p:spPr>
          <a:xfrm>
            <a:off x="1601640" y="2491200"/>
            <a:ext cx="2904120" cy="243720"/>
          </a:xfrm>
          <a:prstGeom prst="rect">
            <a:avLst/>
          </a:prstGeom>
          <a:noFill/>
          <a:ln w="0">
            <a:noFill/>
          </a:ln>
        </p:spPr>
        <p:style>
          <a:lnRef idx="0"/>
          <a:fillRef idx="0"/>
          <a:effectRef idx="0"/>
          <a:fontRef idx="minor"/>
        </p:style>
        <p:txBody>
          <a:bodyPr tIns="61200" bIns="61200" anchor="t">
            <a:spAutoFit/>
          </a:bodyPr>
          <a:p>
            <a:pPr>
              <a:lnSpc>
                <a:spcPct val="100000"/>
              </a:lnSpc>
              <a:tabLst>
                <a:tab algn="l" pos="0"/>
              </a:tabLst>
            </a:pPr>
            <a:r>
              <a:rPr b="0" i="1" lang="en" sz="800" spc="-1" strike="noStrike">
                <a:solidFill>
                  <a:schemeClr val="dk1"/>
                </a:solidFill>
                <a:latin typeface="Source Sans Pro"/>
                <a:ea typeface="Source Sans Pro"/>
              </a:rPr>
              <a:t>Figure 1: Enefit Data Pipeline Workflows </a:t>
            </a:r>
            <a:endParaRPr b="0" lang="en-US" sz="800" spc="-1" strike="noStrike">
              <a:solidFill>
                <a:srgbClr val="000000"/>
              </a:solidFill>
              <a:latin typeface="Arial"/>
            </a:endParaRPr>
          </a:p>
        </p:txBody>
      </p:sp>
      <p:pic>
        <p:nvPicPr>
          <p:cNvPr id="58" name="Google Shape;164;p30" descr=""/>
          <p:cNvPicPr/>
          <p:nvPr/>
        </p:nvPicPr>
        <p:blipFill>
          <a:blip r:embed="rId1"/>
          <a:stretch/>
        </p:blipFill>
        <p:spPr>
          <a:xfrm>
            <a:off x="1540440" y="821160"/>
            <a:ext cx="6062400" cy="1672200"/>
          </a:xfrm>
          <a:prstGeom prst="rect">
            <a:avLst/>
          </a:prstGeom>
          <a:ln w="0">
            <a:noFill/>
          </a:ln>
        </p:spPr>
      </p:pic>
      <p:graphicFrame>
        <p:nvGraphicFramePr>
          <p:cNvPr id="59" name="Google Shape;165;p30"/>
          <p:cNvGraphicFramePr/>
          <p:nvPr/>
        </p:nvGraphicFramePr>
        <p:xfrm>
          <a:off x="1033200" y="2952360"/>
          <a:ext cx="7238520" cy="1401480"/>
        </p:xfrm>
        <a:graphic>
          <a:graphicData uri="http://schemas.openxmlformats.org/drawingml/2006/table">
            <a:tbl>
              <a:tblPr/>
              <a:tblGrid>
                <a:gridCol w="1798920"/>
                <a:gridCol w="5439600"/>
              </a:tblGrid>
              <a:tr h="380880">
                <a:tc>
                  <a:txBody>
                    <a:bodyPr lIns="91080" rIns="91080" tIns="91080" bIns="91080" anchor="t">
                      <a:noAutofit/>
                    </a:bodyPr>
                    <a:p>
                      <a:pPr>
                        <a:lnSpc>
                          <a:spcPct val="100000"/>
                        </a:lnSpc>
                        <a:tabLst>
                          <a:tab algn="l" pos="0"/>
                        </a:tabLst>
                      </a:pPr>
                      <a:r>
                        <a:rPr b="0" lang="en" sz="1400" spc="-1" strike="noStrike">
                          <a:solidFill>
                            <a:srgbClr val="000000"/>
                          </a:solidFill>
                          <a:latin typeface="Arial"/>
                          <a:ea typeface="Arial"/>
                        </a:rPr>
                        <a:t>Reset Data Pipeline</a:t>
                      </a:r>
                      <a:endParaRPr b="0" lang="en-US" sz="14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marL="457200" indent="-317520">
                        <a:lnSpc>
                          <a:spcPct val="100000"/>
                        </a:lnSpc>
                        <a:buClr>
                          <a:srgbClr val="000000"/>
                        </a:buClr>
                        <a:buFont typeface="Arial"/>
                        <a:buChar char="●"/>
                      </a:pPr>
                      <a:r>
                        <a:rPr b="0" lang="en" sz="1400" spc="-1" strike="noStrike">
                          <a:solidFill>
                            <a:srgbClr val="000000"/>
                          </a:solidFill>
                          <a:latin typeface="Arial"/>
                          <a:ea typeface="Arial"/>
                        </a:rPr>
                        <a:t>Truncates tables</a:t>
                      </a:r>
                      <a:endParaRPr b="0" lang="en-US" sz="1400" spc="-1" strike="noStrike">
                        <a:solidFill>
                          <a:srgbClr val="000000"/>
                        </a:solidFill>
                        <a:latin typeface="Arial"/>
                      </a:endParaRPr>
                    </a:p>
                    <a:p>
                      <a:pPr marL="457200" indent="-317520">
                        <a:lnSpc>
                          <a:spcPct val="100000"/>
                        </a:lnSpc>
                        <a:buClr>
                          <a:srgbClr val="000000"/>
                        </a:buClr>
                        <a:buFont typeface="Arial"/>
                        <a:buChar char="●"/>
                      </a:pPr>
                      <a:r>
                        <a:rPr b="0" lang="en" sz="1400" spc="-1" strike="noStrike">
                          <a:solidFill>
                            <a:srgbClr val="000000"/>
                          </a:solidFill>
                          <a:latin typeface="Arial"/>
                          <a:ea typeface="Arial"/>
                        </a:rPr>
                        <a:t>Removes checkpoints</a:t>
                      </a:r>
                      <a:endParaRPr b="0" lang="en-US" sz="14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80880">
                <a:tc>
                  <a:txBody>
                    <a:bodyPr lIns="91080" rIns="91080" tIns="91080" bIns="91080" anchor="t">
                      <a:noAutofit/>
                    </a:bodyPr>
                    <a:p>
                      <a:pPr>
                        <a:lnSpc>
                          <a:spcPct val="100000"/>
                        </a:lnSpc>
                        <a:tabLst>
                          <a:tab algn="l" pos="0"/>
                        </a:tabLst>
                      </a:pPr>
                      <a:r>
                        <a:rPr b="0" lang="en" sz="1400" spc="-1" strike="noStrike">
                          <a:solidFill>
                            <a:srgbClr val="000000"/>
                          </a:solidFill>
                          <a:latin typeface="Arial"/>
                          <a:ea typeface="Arial"/>
                        </a:rPr>
                        <a:t>Train Data Pipeline</a:t>
                      </a:r>
                      <a:endParaRPr b="0" lang="en-US" sz="14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rowSpan="2">
                  <a:txBody>
                    <a:bodyPr lIns="91080" rIns="91080" tIns="91080" bIns="91080" anchor="t">
                      <a:noAutofit/>
                    </a:bodyPr>
                    <a:p>
                      <a:pPr marL="457200" indent="-317520">
                        <a:lnSpc>
                          <a:spcPct val="100000"/>
                        </a:lnSpc>
                        <a:buClr>
                          <a:srgbClr val="000000"/>
                        </a:buClr>
                        <a:buFont typeface="Arial"/>
                        <a:buChar char="●"/>
                      </a:pPr>
                      <a:r>
                        <a:rPr b="0" lang="en" sz="1400" spc="-1" strike="noStrike">
                          <a:solidFill>
                            <a:srgbClr val="000000"/>
                          </a:solidFill>
                          <a:latin typeface="Arial"/>
                          <a:ea typeface="Arial"/>
                        </a:rPr>
                        <a:t>ETL Enefit CSV training/test data in a simulated “daily-block” fashion into bronze, silver, and gold tables</a:t>
                      </a:r>
                      <a:endParaRPr b="0" lang="en-US" sz="14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80880">
                <a:tc>
                  <a:txBody>
                    <a:bodyPr lIns="91080" rIns="91080" tIns="91080" bIns="91080" anchor="t">
                      <a:noAutofit/>
                    </a:bodyPr>
                    <a:p>
                      <a:pPr>
                        <a:lnSpc>
                          <a:spcPct val="100000"/>
                        </a:lnSpc>
                        <a:tabLst>
                          <a:tab algn="l" pos="0"/>
                        </a:tabLst>
                      </a:pPr>
                      <a:r>
                        <a:rPr b="0" lang="en" sz="1400" spc="-1" strike="noStrike">
                          <a:solidFill>
                            <a:srgbClr val="000000"/>
                          </a:solidFill>
                          <a:latin typeface="Arial"/>
                          <a:ea typeface="Arial"/>
                        </a:rPr>
                        <a:t>Test Data Pipeline</a:t>
                      </a:r>
                      <a:endParaRPr b="0" lang="en-US" sz="14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fontScale="83648"/>
          </a:bodyPr>
          <a:p>
            <a:pPr indent="0">
              <a:lnSpc>
                <a:spcPct val="90000"/>
              </a:lnSpc>
              <a:buNone/>
              <a:tabLst>
                <a:tab algn="l" pos="0"/>
              </a:tabLst>
            </a:pPr>
            <a:r>
              <a:rPr b="1" lang="en" sz="3300" spc="-1" strike="noStrike">
                <a:solidFill>
                  <a:schemeClr val="dk1"/>
                </a:solidFill>
                <a:latin typeface="Source Sans Pro"/>
                <a:ea typeface="Source Sans Pro"/>
              </a:rPr>
              <a:t>Data Pipeline - Jobs - Daily-Block Refreshes</a:t>
            </a:r>
            <a:endParaRPr b="0" lang="en-US" sz="3300" spc="-1" strike="noStrike">
              <a:solidFill>
                <a:srgbClr val="000000"/>
              </a:solidFill>
              <a:latin typeface="Arial"/>
            </a:endParaRPr>
          </a:p>
        </p:txBody>
      </p:sp>
      <p:pic>
        <p:nvPicPr>
          <p:cNvPr id="61" name="Google Shape;171;p31" descr=""/>
          <p:cNvPicPr/>
          <p:nvPr/>
        </p:nvPicPr>
        <p:blipFill>
          <a:blip r:embed="rId1"/>
          <a:stretch/>
        </p:blipFill>
        <p:spPr>
          <a:xfrm>
            <a:off x="118800" y="907560"/>
            <a:ext cx="4588200" cy="760680"/>
          </a:xfrm>
          <a:prstGeom prst="rect">
            <a:avLst/>
          </a:prstGeom>
          <a:ln w="0">
            <a:noFill/>
          </a:ln>
        </p:spPr>
      </p:pic>
      <p:sp>
        <p:nvSpPr>
          <p:cNvPr id="62" name="Google Shape;172;p31"/>
          <p:cNvSpPr/>
          <p:nvPr/>
        </p:nvSpPr>
        <p:spPr>
          <a:xfrm>
            <a:off x="3546000" y="1938600"/>
            <a:ext cx="2051280" cy="4258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i="1" lang="en" sz="800" spc="-1" strike="noStrike">
                <a:solidFill>
                  <a:schemeClr val="dk1"/>
                </a:solidFill>
                <a:latin typeface="Source Sans Pro"/>
                <a:ea typeface="Source Sans Pro"/>
              </a:rPr>
              <a:t>Figure 2: Enefit Data Loader Tasks and Runs</a:t>
            </a:r>
            <a:endParaRPr b="0" lang="en-US" sz="800" spc="-1" strike="noStrike">
              <a:solidFill>
                <a:srgbClr val="000000"/>
              </a:solidFill>
              <a:latin typeface="Arial"/>
            </a:endParaRPr>
          </a:p>
        </p:txBody>
      </p:sp>
      <p:graphicFrame>
        <p:nvGraphicFramePr>
          <p:cNvPr id="63" name="Google Shape;173;p31"/>
          <p:cNvGraphicFramePr/>
          <p:nvPr/>
        </p:nvGraphicFramePr>
        <p:xfrm>
          <a:off x="866880" y="2318400"/>
          <a:ext cx="7238520" cy="2440080"/>
        </p:xfrm>
        <a:graphic>
          <a:graphicData uri="http://schemas.openxmlformats.org/drawingml/2006/table">
            <a:tbl>
              <a:tblPr/>
              <a:tblGrid>
                <a:gridCol w="2412720"/>
                <a:gridCol w="2412720"/>
                <a:gridCol w="2412720"/>
              </a:tblGrid>
              <a:tr h="380880">
                <a:tc>
                  <a:txBody>
                    <a:bodyPr lIns="91080" rIns="91080" tIns="91080" bIns="91080" anchor="t">
                      <a:noAutofit/>
                    </a:bodyPr>
                    <a:p>
                      <a:pPr>
                        <a:lnSpc>
                          <a:spcPct val="100000"/>
                        </a:lnSpc>
                        <a:tabLst>
                          <a:tab algn="l" pos="0"/>
                        </a:tabLst>
                      </a:pPr>
                      <a:r>
                        <a:rPr b="0" lang="en" sz="1400" spc="-1" strike="noStrike">
                          <a:solidFill>
                            <a:srgbClr val="000000"/>
                          </a:solidFill>
                          <a:highlight>
                            <a:srgbClr val="ffffff"/>
                          </a:highlight>
                          <a:latin typeface="Arial"/>
                          <a:ea typeface="Arial"/>
                        </a:rPr>
                        <a:t>🥉</a:t>
                      </a:r>
                      <a:r>
                        <a:rPr b="0" lang="en" sz="1400" spc="-1" strike="noStrike">
                          <a:solidFill>
                            <a:srgbClr val="000000"/>
                          </a:solidFill>
                          <a:latin typeface="Arial"/>
                          <a:ea typeface="Arial"/>
                        </a:rPr>
                        <a:t>Bronze Data Loader</a:t>
                      </a:r>
                      <a:endParaRPr b="0" lang="en-US" sz="14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400" spc="-1" strike="noStrike">
                          <a:solidFill>
                            <a:srgbClr val="000000"/>
                          </a:solidFill>
                          <a:highlight>
                            <a:srgbClr val="ffffff"/>
                          </a:highlight>
                          <a:latin typeface="Arial"/>
                          <a:ea typeface="Arial"/>
                        </a:rPr>
                        <a:t>🥈</a:t>
                      </a:r>
                      <a:r>
                        <a:rPr b="0" lang="en" sz="1400" spc="-1" strike="noStrike">
                          <a:solidFill>
                            <a:srgbClr val="000000"/>
                          </a:solidFill>
                          <a:latin typeface="Arial"/>
                          <a:ea typeface="Arial"/>
                        </a:rPr>
                        <a:t>Silver Data Loader</a:t>
                      </a:r>
                      <a:endParaRPr b="0" lang="en-US" sz="14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a:lnSpc>
                          <a:spcPct val="100000"/>
                        </a:lnSpc>
                        <a:tabLst>
                          <a:tab algn="l" pos="0"/>
                        </a:tabLst>
                      </a:pPr>
                      <a:r>
                        <a:rPr b="0" lang="en" sz="1400" spc="-1" strike="noStrike">
                          <a:solidFill>
                            <a:srgbClr val="000000"/>
                          </a:solidFill>
                          <a:latin typeface="Arial"/>
                          <a:ea typeface="Arial"/>
                        </a:rPr>
                        <a:t>🥇</a:t>
                      </a:r>
                      <a:r>
                        <a:rPr b="0" lang="en" sz="1400" spc="-1" strike="noStrike">
                          <a:solidFill>
                            <a:srgbClr val="000000"/>
                          </a:solidFill>
                          <a:latin typeface="Arial"/>
                          <a:ea typeface="Arial"/>
                        </a:rPr>
                        <a:t>Gold Data Loader</a:t>
                      </a:r>
                      <a:endParaRPr b="0" lang="en-US" sz="14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80880">
                <a:tc>
                  <a:txBody>
                    <a:bodyPr lIns="91080" rIns="91080" tIns="91080" bIns="91080" anchor="t">
                      <a:noAutofit/>
                    </a:bodyPr>
                    <a:p>
                      <a:pPr marL="457200" indent="-291960">
                        <a:lnSpc>
                          <a:spcPct val="100000"/>
                        </a:lnSpc>
                        <a:buClr>
                          <a:srgbClr val="000000"/>
                        </a:buClr>
                        <a:buFont typeface="Arial"/>
                        <a:buChar char="●"/>
                      </a:pPr>
                      <a:r>
                        <a:rPr b="0" lang="en" sz="1000" spc="-1" strike="noStrike">
                          <a:solidFill>
                            <a:srgbClr val="000000"/>
                          </a:solidFill>
                          <a:latin typeface="Arial"/>
                          <a:ea typeface="Arial"/>
                        </a:rPr>
                        <a:t>Loads CSV raw data into bronze tables using Spark batch processing</a:t>
                      </a:r>
                      <a:endParaRPr b="0" lang="en-US" sz="1000" spc="-1" strike="noStrike">
                        <a:solidFill>
                          <a:srgbClr val="000000"/>
                        </a:solidFill>
                        <a:latin typeface="Arial"/>
                      </a:endParaRPr>
                    </a:p>
                    <a:p>
                      <a:pPr marL="457200" indent="-291960">
                        <a:lnSpc>
                          <a:spcPct val="100000"/>
                        </a:lnSpc>
                        <a:buClr>
                          <a:srgbClr val="000000"/>
                        </a:buClr>
                        <a:buFont typeface="Arial"/>
                        <a:buChar char="●"/>
                      </a:pPr>
                      <a:r>
                        <a:rPr b="0" lang="en" sz="1000" spc="-1" strike="noStrike">
                          <a:solidFill>
                            <a:srgbClr val="000000"/>
                          </a:solidFill>
                          <a:latin typeface="Arial"/>
                          <a:ea typeface="Arial"/>
                        </a:rPr>
                        <a:t>Includes configuration for “daily-block” refresh simulation</a:t>
                      </a:r>
                      <a:endParaRPr b="0" lang="en-US" sz="1000" spc="-1" strike="noStrike">
                        <a:solidFill>
                          <a:srgbClr val="000000"/>
                        </a:solidFill>
                        <a:latin typeface="Arial"/>
                      </a:endParaRPr>
                    </a:p>
                    <a:p>
                      <a:pPr marL="457200" indent="-291960">
                        <a:lnSpc>
                          <a:spcPct val="100000"/>
                        </a:lnSpc>
                        <a:buClr>
                          <a:srgbClr val="000000"/>
                        </a:buClr>
                        <a:buFont typeface="Arial"/>
                        <a:buChar char="●"/>
                      </a:pPr>
                      <a:r>
                        <a:rPr b="0" lang="en" sz="1000" spc="-1" strike="noStrike">
                          <a:solidFill>
                            <a:srgbClr val="000000"/>
                          </a:solidFill>
                          <a:latin typeface="Arial"/>
                          <a:ea typeface="Arial"/>
                        </a:rPr>
                        <a:t>1-to-1 table to CSV association</a:t>
                      </a:r>
                      <a:endParaRPr b="0" lang="en-US" sz="1000" spc="-1" strike="noStrike">
                        <a:solidFill>
                          <a:srgbClr val="000000"/>
                        </a:solidFill>
                        <a:latin typeface="Arial"/>
                      </a:endParaRPr>
                    </a:p>
                    <a:p>
                      <a:pPr marL="457200" indent="-291960">
                        <a:lnSpc>
                          <a:spcPct val="100000"/>
                        </a:lnSpc>
                        <a:buClr>
                          <a:srgbClr val="000000"/>
                        </a:buClr>
                        <a:buFont typeface="Arial"/>
                        <a:buChar char="●"/>
                      </a:pPr>
                      <a:r>
                        <a:rPr b="0" lang="en" sz="1000" spc="-1" strike="noStrike">
                          <a:solidFill>
                            <a:srgbClr val="000000"/>
                          </a:solidFill>
                          <a:latin typeface="Arial"/>
                          <a:ea typeface="Arial"/>
                        </a:rPr>
                        <a:t>Includes file and job metadata information with each row entry</a:t>
                      </a:r>
                      <a:endParaRPr b="0" lang="en-US" sz="10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marL="457200" indent="-291960">
                        <a:lnSpc>
                          <a:spcPct val="100000"/>
                        </a:lnSpc>
                        <a:buClr>
                          <a:srgbClr val="000000"/>
                        </a:buClr>
                        <a:buFont typeface="Arial"/>
                        <a:buChar char="●"/>
                      </a:pPr>
                      <a:r>
                        <a:rPr b="0" lang="en" sz="1000" spc="-1" strike="noStrike">
                          <a:solidFill>
                            <a:srgbClr val="000000"/>
                          </a:solidFill>
                          <a:latin typeface="Arial"/>
                          <a:ea typeface="Arial"/>
                        </a:rPr>
                        <a:t>Reads data from Bronze tables and takes the latest data and stores into a silver table using Spark batch processing</a:t>
                      </a:r>
                      <a:endParaRPr b="0" lang="en-US" sz="1000" spc="-1" strike="noStrike">
                        <a:solidFill>
                          <a:srgbClr val="000000"/>
                        </a:solidFill>
                        <a:latin typeface="Arial"/>
                      </a:endParaRPr>
                    </a:p>
                    <a:p>
                      <a:pPr marL="457200" indent="-291960">
                        <a:lnSpc>
                          <a:spcPct val="100000"/>
                        </a:lnSpc>
                        <a:buClr>
                          <a:srgbClr val="000000"/>
                        </a:buClr>
                        <a:buFont typeface="Arial"/>
                        <a:buChar char="●"/>
                      </a:pPr>
                      <a:r>
                        <a:rPr b="0" lang="en" sz="1000" spc="-1" strike="noStrike">
                          <a:solidFill>
                            <a:srgbClr val="000000"/>
                          </a:solidFill>
                          <a:latin typeface="Arial"/>
                          <a:ea typeface="Arial"/>
                        </a:rPr>
                        <a:t>Cleans raw data retrieved from the bronze layer before persisting</a:t>
                      </a:r>
                      <a:endParaRPr b="0" lang="en-US" sz="10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lIns="91080" rIns="91080" tIns="91080" bIns="91080" anchor="t">
                      <a:noAutofit/>
                    </a:bodyPr>
                    <a:p>
                      <a:pPr marL="457200" indent="-291960">
                        <a:lnSpc>
                          <a:spcPct val="100000"/>
                        </a:lnSpc>
                        <a:buClr>
                          <a:srgbClr val="000000"/>
                        </a:buClr>
                        <a:buFont typeface="Arial"/>
                        <a:buChar char="●"/>
                      </a:pPr>
                      <a:r>
                        <a:rPr b="0" lang="en" sz="1000" spc="-1" strike="noStrike">
                          <a:solidFill>
                            <a:srgbClr val="000000"/>
                          </a:solidFill>
                          <a:latin typeface="Arial"/>
                          <a:ea typeface="Arial"/>
                        </a:rPr>
                        <a:t>Creates aggregate views of data for BI dashboard by performing merge, upserts using Spark batch processing</a:t>
                      </a:r>
                      <a:endParaRPr b="0" lang="en-US" sz="1000" spc="-1" strike="noStrike">
                        <a:solidFill>
                          <a:srgbClr val="000000"/>
                        </a:solidFill>
                        <a:latin typeface="Arial"/>
                      </a:endParaRPr>
                    </a:p>
                    <a:p>
                      <a:pPr marL="457200" indent="-291960">
                        <a:lnSpc>
                          <a:spcPct val="100000"/>
                        </a:lnSpc>
                        <a:buClr>
                          <a:srgbClr val="000000"/>
                        </a:buClr>
                        <a:buFont typeface="Arial"/>
                        <a:buChar char="●"/>
                      </a:pPr>
                      <a:r>
                        <a:rPr b="0" lang="en" sz="1000" spc="-1" strike="noStrike">
                          <a:solidFill>
                            <a:srgbClr val="000000"/>
                          </a:solidFill>
                          <a:latin typeface="Arial"/>
                          <a:ea typeface="Arial"/>
                        </a:rPr>
                        <a:t>Imports training data for use by ML applications using Spark Structured Streaming (trigger-once)</a:t>
                      </a:r>
                      <a:endParaRPr b="0" lang="en-US" sz="10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r>
              <a:tr h="380880">
                <a:tc gridSpan="3">
                  <a:txBody>
                    <a:bodyPr lIns="91080" rIns="91080" tIns="91080" bIns="91080" anchor="t">
                      <a:noAutofit/>
                    </a:bodyPr>
                    <a:p>
                      <a:pPr marL="457200" indent="-291960">
                        <a:lnSpc>
                          <a:spcPct val="100000"/>
                        </a:lnSpc>
                        <a:buClr>
                          <a:srgbClr val="000000"/>
                        </a:buClr>
                        <a:buFont typeface="Arial"/>
                        <a:buChar char="●"/>
                      </a:pPr>
                      <a:r>
                        <a:rPr b="0" lang="en" sz="1000" spc="-1" strike="noStrike">
                          <a:solidFill>
                            <a:srgbClr val="000000"/>
                          </a:solidFill>
                          <a:latin typeface="Arial"/>
                          <a:ea typeface="Arial"/>
                        </a:rPr>
                        <a:t>Train and Test Pipelines use the same underlying code but run with different job parameters</a:t>
                      </a:r>
                      <a:endParaRPr b="0" lang="en-US" sz="1000" spc="-1" strike="noStrike">
                        <a:solidFill>
                          <a:srgbClr val="000000"/>
                        </a:solidFill>
                        <a:latin typeface="Arial"/>
                      </a:endParaRPr>
                    </a:p>
                    <a:p>
                      <a:pPr marL="457200" indent="-291960">
                        <a:lnSpc>
                          <a:spcPct val="100000"/>
                        </a:lnSpc>
                        <a:buClr>
                          <a:srgbClr val="000000"/>
                        </a:buClr>
                        <a:buFont typeface="Arial"/>
                        <a:buChar char="●"/>
                      </a:pPr>
                      <a:r>
                        <a:rPr b="0" lang="en" sz="1000" spc="-1" strike="noStrike">
                          <a:solidFill>
                            <a:srgbClr val="000000"/>
                          </a:solidFill>
                          <a:latin typeface="Arial"/>
                          <a:ea typeface="Arial"/>
                        </a:rPr>
                        <a:t>Jobs are currently run manually but we can easily schedule the job to run continuously or at a fixed interval</a:t>
                      </a:r>
                      <a:endParaRPr b="0" lang="en-US" sz="1000" spc="-1" strike="noStrike">
                        <a:solidFill>
                          <a:srgbClr val="000000"/>
                        </a:solidFill>
                        <a:latin typeface="Arial"/>
                      </a:endParaRPr>
                    </a:p>
                    <a:p>
                      <a:pPr marL="457200" indent="-291960">
                        <a:lnSpc>
                          <a:spcPct val="100000"/>
                        </a:lnSpc>
                        <a:buClr>
                          <a:srgbClr val="000000"/>
                        </a:buClr>
                        <a:buFont typeface="Arial"/>
                        <a:buChar char="●"/>
                      </a:pPr>
                      <a:r>
                        <a:rPr b="0" lang="en" sz="1000" spc="-1" strike="noStrike">
                          <a:solidFill>
                            <a:srgbClr val="000000"/>
                          </a:solidFill>
                          <a:latin typeface="Arial"/>
                          <a:ea typeface="Arial"/>
                        </a:rPr>
                        <a:t>Job is configured as a queue with a maximum concurrency of 1 to avoid possible data consistency issues</a:t>
                      </a:r>
                      <a:endParaRPr b="0" lang="en-US" sz="1000" spc="-1" strike="noStrike">
                        <a:solidFill>
                          <a:srgbClr val="000000"/>
                        </a:solidFill>
                        <a:latin typeface="Arial"/>
                      </a:endParaRPr>
                    </a:p>
                  </a:txBody>
                  <a:tcPr anchor="t"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pic>
        <p:nvPicPr>
          <p:cNvPr id="64" name="Google Shape;174;p31" descr=""/>
          <p:cNvPicPr/>
          <p:nvPr/>
        </p:nvPicPr>
        <p:blipFill>
          <a:blip r:embed="rId2"/>
          <a:stretch/>
        </p:blipFill>
        <p:spPr>
          <a:xfrm>
            <a:off x="4874040" y="513720"/>
            <a:ext cx="4192560" cy="1394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0" y="0"/>
            <a:ext cx="7886520" cy="513360"/>
          </a:xfrm>
          <a:prstGeom prst="rect">
            <a:avLst/>
          </a:prstGeom>
          <a:noFill/>
          <a:ln w="0">
            <a:noFill/>
          </a:ln>
        </p:spPr>
        <p:txBody>
          <a:bodyPr lIns="68400" rIns="68400" tIns="34200" bIns="34200" anchor="t">
            <a:normAutofit/>
          </a:bodyPr>
          <a:p>
            <a:pPr indent="0">
              <a:lnSpc>
                <a:spcPct val="90000"/>
              </a:lnSpc>
              <a:buNone/>
              <a:tabLst>
                <a:tab algn="l" pos="0"/>
              </a:tabLst>
            </a:pPr>
            <a:r>
              <a:rPr b="1" lang="en" sz="3300" spc="-1" strike="noStrike">
                <a:solidFill>
                  <a:schemeClr val="dk1"/>
                </a:solidFill>
                <a:latin typeface="Source Sans Pro"/>
                <a:ea typeface="Source Sans Pro"/>
              </a:rPr>
              <a:t>Buildup to Gold Layer</a:t>
            </a:r>
            <a:endParaRPr b="0" lang="en-US" sz="3300" spc="-1" strike="noStrike">
              <a:solidFill>
                <a:srgbClr val="000000"/>
              </a:solidFill>
              <a:latin typeface="Arial"/>
            </a:endParaRPr>
          </a:p>
        </p:txBody>
      </p:sp>
      <p:pic>
        <p:nvPicPr>
          <p:cNvPr id="66" name="Google Shape;180;p32" descr=""/>
          <p:cNvPicPr/>
          <p:nvPr/>
        </p:nvPicPr>
        <p:blipFill>
          <a:blip r:embed="rId1"/>
          <a:srcRect l="0" t="0" r="-4798" b="-4798"/>
          <a:stretch/>
        </p:blipFill>
        <p:spPr>
          <a:xfrm>
            <a:off x="7776720" y="2629800"/>
            <a:ext cx="863280" cy="863280"/>
          </a:xfrm>
          <a:prstGeom prst="rect">
            <a:avLst/>
          </a:prstGeom>
          <a:ln w="0">
            <a:noFill/>
          </a:ln>
        </p:spPr>
      </p:pic>
      <p:pic>
        <p:nvPicPr>
          <p:cNvPr id="67" name="Google Shape;181;p32" descr=""/>
          <p:cNvPicPr/>
          <p:nvPr/>
        </p:nvPicPr>
        <p:blipFill>
          <a:blip r:embed="rId2"/>
          <a:stretch/>
        </p:blipFill>
        <p:spPr>
          <a:xfrm>
            <a:off x="7687440" y="1134000"/>
            <a:ext cx="889920" cy="889920"/>
          </a:xfrm>
          <a:prstGeom prst="rect">
            <a:avLst/>
          </a:prstGeom>
          <a:ln w="0">
            <a:noFill/>
          </a:ln>
        </p:spPr>
      </p:pic>
      <p:pic>
        <p:nvPicPr>
          <p:cNvPr id="68" name="Google Shape;182;p32" descr=""/>
          <p:cNvPicPr/>
          <p:nvPr/>
        </p:nvPicPr>
        <p:blipFill>
          <a:blip r:embed="rId3"/>
          <a:stretch/>
        </p:blipFill>
        <p:spPr>
          <a:xfrm>
            <a:off x="375120" y="1883160"/>
            <a:ext cx="775080" cy="775080"/>
          </a:xfrm>
          <a:prstGeom prst="rect">
            <a:avLst/>
          </a:prstGeom>
          <a:ln w="0">
            <a:noFill/>
          </a:ln>
        </p:spPr>
      </p:pic>
      <p:grpSp>
        <p:nvGrpSpPr>
          <p:cNvPr id="69" name="Google Shape;183;p32"/>
          <p:cNvGrpSpPr/>
          <p:nvPr/>
        </p:nvGrpSpPr>
        <p:grpSpPr>
          <a:xfrm>
            <a:off x="144360" y="2668680"/>
            <a:ext cx="1834560" cy="1972800"/>
            <a:chOff x="144360" y="2668680"/>
            <a:chExt cx="1834560" cy="1972800"/>
          </a:xfrm>
        </p:grpSpPr>
        <p:sp>
          <p:nvSpPr>
            <p:cNvPr id="70" name="Google Shape;184;p32"/>
            <p:cNvSpPr/>
            <p:nvPr/>
          </p:nvSpPr>
          <p:spPr>
            <a:xfrm>
              <a:off x="168120" y="2668680"/>
              <a:ext cx="1786320" cy="446040"/>
            </a:xfrm>
            <a:prstGeom prst="rect">
              <a:avLst/>
            </a:prstGeom>
            <a:noFill/>
            <a:ln w="0">
              <a:noFill/>
            </a:ln>
          </p:spPr>
          <p:style>
            <a:lnRef idx="0"/>
            <a:fillRef idx="0"/>
            <a:effectRef idx="0"/>
            <a:fontRef idx="minor"/>
          </p:style>
          <p:txBody>
            <a:bodyPr tIns="91440" bIns="91440" anchor="b">
              <a:noAutofit/>
            </a:bodyPr>
            <a:p>
              <a:pPr>
                <a:lnSpc>
                  <a:spcPct val="115000"/>
                </a:lnSpc>
                <a:tabLst>
                  <a:tab algn="l" pos="0"/>
                </a:tabLst>
              </a:pPr>
              <a:r>
                <a:rPr b="1" lang="en" sz="1000" spc="-1" strike="noStrike">
                  <a:solidFill>
                    <a:srgbClr val="38761d"/>
                  </a:solidFill>
                  <a:latin typeface="Roboto"/>
                  <a:ea typeface="Roboto"/>
                </a:rPr>
                <a:t>Enefit Raw Data</a:t>
              </a:r>
              <a:endParaRPr b="0" lang="en-US" sz="1000" spc="-1" strike="noStrike">
                <a:solidFill>
                  <a:srgbClr val="000000"/>
                </a:solidFill>
                <a:latin typeface="Arial"/>
              </a:endParaRPr>
            </a:p>
          </p:txBody>
        </p:sp>
        <p:sp>
          <p:nvSpPr>
            <p:cNvPr id="71" name="Google Shape;185;p32"/>
            <p:cNvSpPr/>
            <p:nvPr/>
          </p:nvSpPr>
          <p:spPr>
            <a:xfrm>
              <a:off x="144360" y="3125520"/>
              <a:ext cx="1834560" cy="1515960"/>
            </a:xfrm>
            <a:prstGeom prst="rect">
              <a:avLst/>
            </a:prstGeom>
            <a:noFill/>
            <a:ln w="0">
              <a:noFill/>
            </a:ln>
          </p:spPr>
          <p:style>
            <a:lnRef idx="0"/>
            <a:fillRef idx="0"/>
            <a:effectRef idx="0"/>
            <a:fontRef idx="minor"/>
          </p:style>
          <p:txBody>
            <a:bodyPr tIns="91440" bIns="91440" anchor="t">
              <a:noAutofit/>
            </a:bodyPr>
            <a:p>
              <a:pPr marL="182880" indent="-96480">
                <a:lnSpc>
                  <a:spcPct val="115000"/>
                </a:lnSpc>
                <a:buClr>
                  <a:srgbClr val="38761d"/>
                </a:buClr>
                <a:buFont typeface="Roboto"/>
                <a:buChar char="●"/>
              </a:pPr>
              <a:r>
                <a:rPr b="0" lang="en" sz="800" spc="-1" strike="noStrike">
                  <a:solidFill>
                    <a:srgbClr val="38761d"/>
                  </a:solidFill>
                  <a:latin typeface="Roboto"/>
                  <a:ea typeface="Roboto"/>
                </a:rPr>
                <a:t>Historical Gas Prices</a:t>
              </a:r>
              <a:endParaRPr b="0" lang="en-US" sz="800" spc="-1" strike="noStrike">
                <a:solidFill>
                  <a:srgbClr val="000000"/>
                </a:solidFill>
                <a:latin typeface="Arial"/>
              </a:endParaRPr>
            </a:p>
            <a:p>
              <a:pPr marL="182880" indent="-96480">
                <a:lnSpc>
                  <a:spcPct val="115000"/>
                </a:lnSpc>
                <a:buClr>
                  <a:srgbClr val="38761d"/>
                </a:buClr>
                <a:buFont typeface="Roboto"/>
                <a:buChar char="●"/>
              </a:pPr>
              <a:r>
                <a:rPr b="0" lang="en" sz="800" spc="-1" strike="noStrike">
                  <a:solidFill>
                    <a:srgbClr val="38761d"/>
                  </a:solidFill>
                  <a:latin typeface="Roboto"/>
                  <a:ea typeface="Roboto"/>
                </a:rPr>
                <a:t>Historical Electricity Prices</a:t>
              </a:r>
              <a:endParaRPr b="0" lang="en-US" sz="800" spc="-1" strike="noStrike">
                <a:solidFill>
                  <a:srgbClr val="000000"/>
                </a:solidFill>
                <a:latin typeface="Arial"/>
              </a:endParaRPr>
            </a:p>
            <a:p>
              <a:pPr marL="182880" indent="-96480">
                <a:lnSpc>
                  <a:spcPct val="115000"/>
                </a:lnSpc>
                <a:buClr>
                  <a:srgbClr val="38761d"/>
                </a:buClr>
                <a:buFont typeface="Roboto"/>
                <a:buChar char="●"/>
              </a:pPr>
              <a:r>
                <a:rPr b="0" lang="en" sz="800" spc="-1" strike="noStrike">
                  <a:solidFill>
                    <a:srgbClr val="38761d"/>
                  </a:solidFill>
                  <a:latin typeface="Roboto"/>
                  <a:ea typeface="Roboto"/>
                </a:rPr>
                <a:t>Historical Weather Forecasts</a:t>
              </a:r>
              <a:endParaRPr b="0" lang="en-US" sz="800" spc="-1" strike="noStrike">
                <a:solidFill>
                  <a:srgbClr val="000000"/>
                </a:solidFill>
                <a:latin typeface="Arial"/>
              </a:endParaRPr>
            </a:p>
            <a:p>
              <a:pPr marL="182880" indent="-96480">
                <a:lnSpc>
                  <a:spcPct val="115000"/>
                </a:lnSpc>
                <a:buClr>
                  <a:srgbClr val="38761d"/>
                </a:buClr>
                <a:buFont typeface="Roboto"/>
                <a:buChar char="●"/>
              </a:pPr>
              <a:r>
                <a:rPr b="0" lang="en" sz="800" spc="-1" strike="noStrike">
                  <a:solidFill>
                    <a:srgbClr val="38761d"/>
                  </a:solidFill>
                  <a:latin typeface="Roboto"/>
                  <a:ea typeface="Roboto"/>
                </a:rPr>
                <a:t>Clients</a:t>
              </a:r>
              <a:endParaRPr b="0" lang="en-US" sz="800" spc="-1" strike="noStrike">
                <a:solidFill>
                  <a:srgbClr val="000000"/>
                </a:solidFill>
                <a:latin typeface="Arial"/>
              </a:endParaRPr>
            </a:p>
            <a:p>
              <a:pPr marL="182880" indent="-96480">
                <a:lnSpc>
                  <a:spcPct val="115000"/>
                </a:lnSpc>
                <a:buClr>
                  <a:srgbClr val="38761d"/>
                </a:buClr>
                <a:buFont typeface="Roboto"/>
                <a:buChar char="●"/>
              </a:pPr>
              <a:r>
                <a:rPr b="0" lang="en" sz="800" spc="-1" strike="noStrike">
                  <a:solidFill>
                    <a:srgbClr val="38761d"/>
                  </a:solidFill>
                  <a:latin typeface="Roboto"/>
                  <a:ea typeface="Roboto"/>
                </a:rPr>
                <a:t>Training Data</a:t>
              </a:r>
              <a:endParaRPr b="0" lang="en-US" sz="800" spc="-1" strike="noStrike">
                <a:solidFill>
                  <a:srgbClr val="000000"/>
                </a:solidFill>
                <a:latin typeface="Arial"/>
              </a:endParaRPr>
            </a:p>
            <a:p>
              <a:pPr marL="182880" indent="-96480">
                <a:lnSpc>
                  <a:spcPct val="115000"/>
                </a:lnSpc>
                <a:buClr>
                  <a:srgbClr val="38761d"/>
                </a:buClr>
                <a:buFont typeface="Roboto"/>
                <a:buChar char="●"/>
              </a:pPr>
              <a:r>
                <a:rPr b="0" lang="en" sz="800" spc="-1" strike="noStrike">
                  <a:solidFill>
                    <a:srgbClr val="38761d"/>
                  </a:solidFill>
                  <a:latin typeface="Roboto"/>
                  <a:ea typeface="Roboto"/>
                </a:rPr>
                <a:t>Test Data</a:t>
              </a:r>
              <a:endParaRPr b="0" lang="en-US" sz="800" spc="-1" strike="noStrike">
                <a:solidFill>
                  <a:srgbClr val="000000"/>
                </a:solidFill>
                <a:latin typeface="Arial"/>
              </a:endParaRPr>
            </a:p>
          </p:txBody>
        </p:sp>
      </p:grpSp>
      <p:sp>
        <p:nvSpPr>
          <p:cNvPr id="72" name="Google Shape;186;p32"/>
          <p:cNvSpPr/>
          <p:nvPr/>
        </p:nvSpPr>
        <p:spPr>
          <a:xfrm>
            <a:off x="7642800" y="2065680"/>
            <a:ext cx="1681920" cy="446040"/>
          </a:xfrm>
          <a:prstGeom prst="rect">
            <a:avLst/>
          </a:prstGeom>
          <a:noFill/>
          <a:ln w="0">
            <a:noFill/>
          </a:ln>
        </p:spPr>
        <p:style>
          <a:lnRef idx="0"/>
          <a:fillRef idx="0"/>
          <a:effectRef idx="0"/>
          <a:fontRef idx="minor"/>
        </p:style>
        <p:txBody>
          <a:bodyPr tIns="91440" bIns="91440" anchor="b">
            <a:noAutofit/>
          </a:bodyPr>
          <a:p>
            <a:pPr>
              <a:lnSpc>
                <a:spcPct val="115000"/>
              </a:lnSpc>
              <a:tabLst>
                <a:tab algn="l" pos="0"/>
              </a:tabLst>
            </a:pPr>
            <a:r>
              <a:rPr b="1" lang="en" sz="1000" spc="-1" strike="noStrike">
                <a:solidFill>
                  <a:srgbClr val="0942a1"/>
                </a:solidFill>
                <a:latin typeface="Roboto"/>
                <a:ea typeface="Roboto"/>
              </a:rPr>
              <a:t>Business Intelligence</a:t>
            </a:r>
            <a:endParaRPr b="0" lang="en-US" sz="1000" spc="-1" strike="noStrike">
              <a:solidFill>
                <a:srgbClr val="000000"/>
              </a:solidFill>
              <a:latin typeface="Arial"/>
            </a:endParaRPr>
          </a:p>
          <a:p>
            <a:pPr>
              <a:lnSpc>
                <a:spcPct val="115000"/>
              </a:lnSpc>
              <a:tabLst>
                <a:tab algn="l" pos="0"/>
              </a:tabLst>
            </a:pPr>
            <a:r>
              <a:rPr b="1" lang="en" sz="1000" spc="-1" strike="noStrike">
                <a:solidFill>
                  <a:srgbClr val="ff9900"/>
                </a:solidFill>
                <a:latin typeface="Roboto"/>
                <a:ea typeface="Roboto"/>
              </a:rPr>
              <a:t>Databricks Dashboards</a:t>
            </a:r>
            <a:endParaRPr b="0" lang="en-US" sz="1000" spc="-1" strike="noStrike">
              <a:solidFill>
                <a:srgbClr val="000000"/>
              </a:solidFill>
              <a:latin typeface="Arial"/>
            </a:endParaRPr>
          </a:p>
        </p:txBody>
      </p:sp>
      <p:sp>
        <p:nvSpPr>
          <p:cNvPr id="73" name="Google Shape;187;p32"/>
          <p:cNvSpPr/>
          <p:nvPr/>
        </p:nvSpPr>
        <p:spPr>
          <a:xfrm>
            <a:off x="7650720" y="3319200"/>
            <a:ext cx="1267920" cy="741960"/>
          </a:xfrm>
          <a:prstGeom prst="rect">
            <a:avLst/>
          </a:prstGeom>
          <a:noFill/>
          <a:ln w="0">
            <a:noFill/>
          </a:ln>
        </p:spPr>
        <p:style>
          <a:lnRef idx="0"/>
          <a:fillRef idx="0"/>
          <a:effectRef idx="0"/>
          <a:fontRef idx="minor"/>
        </p:style>
        <p:txBody>
          <a:bodyPr tIns="91440" bIns="91440" anchor="b">
            <a:noAutofit/>
          </a:bodyPr>
          <a:p>
            <a:pPr>
              <a:lnSpc>
                <a:spcPct val="115000"/>
              </a:lnSpc>
              <a:tabLst>
                <a:tab algn="l" pos="0"/>
              </a:tabLst>
            </a:pPr>
            <a:r>
              <a:rPr b="1" lang="en" sz="1000" spc="-1" strike="noStrike">
                <a:solidFill>
                  <a:srgbClr val="0942a1"/>
                </a:solidFill>
                <a:latin typeface="Roboto"/>
                <a:ea typeface="Roboto"/>
              </a:rPr>
              <a:t>Data Science / ML</a:t>
            </a:r>
            <a:endParaRPr b="0" lang="en-US" sz="1000" spc="-1" strike="noStrike">
              <a:solidFill>
                <a:srgbClr val="000000"/>
              </a:solidFill>
              <a:latin typeface="Arial"/>
            </a:endParaRPr>
          </a:p>
          <a:p>
            <a:pPr>
              <a:lnSpc>
                <a:spcPct val="115000"/>
              </a:lnSpc>
              <a:tabLst>
                <a:tab algn="l" pos="0"/>
              </a:tabLst>
            </a:pPr>
            <a:r>
              <a:rPr b="1" lang="en" sz="1000" spc="-1" strike="noStrike">
                <a:solidFill>
                  <a:srgbClr val="ff9900"/>
                </a:solidFill>
                <a:latin typeface="Roboto"/>
                <a:ea typeface="Roboto"/>
              </a:rPr>
              <a:t>Pyspark ML</a:t>
            </a:r>
            <a:endParaRPr b="0" lang="en-US" sz="1000" spc="-1" strike="noStrike">
              <a:solidFill>
                <a:srgbClr val="000000"/>
              </a:solidFill>
              <a:latin typeface="Arial"/>
            </a:endParaRPr>
          </a:p>
          <a:p>
            <a:pPr>
              <a:lnSpc>
                <a:spcPct val="115000"/>
              </a:lnSpc>
              <a:tabLst>
                <a:tab algn="l" pos="0"/>
              </a:tabLst>
            </a:pPr>
            <a:r>
              <a:rPr b="1" lang="en" sz="1000" spc="-1" strike="noStrike">
                <a:solidFill>
                  <a:srgbClr val="ff9900"/>
                </a:solidFill>
                <a:latin typeface="Roboto"/>
                <a:ea typeface="Roboto"/>
              </a:rPr>
              <a:t>MLflow</a:t>
            </a:r>
            <a:endParaRPr b="0" lang="en-US" sz="1000" spc="-1" strike="noStrike">
              <a:solidFill>
                <a:srgbClr val="000000"/>
              </a:solidFill>
              <a:latin typeface="Arial"/>
            </a:endParaRPr>
          </a:p>
        </p:txBody>
      </p:sp>
      <p:grpSp>
        <p:nvGrpSpPr>
          <p:cNvPr id="74" name="Google Shape;188;p32"/>
          <p:cNvGrpSpPr/>
          <p:nvPr/>
        </p:nvGrpSpPr>
        <p:grpSpPr>
          <a:xfrm>
            <a:off x="5367240" y="1560240"/>
            <a:ext cx="2450520" cy="2824200"/>
            <a:chOff x="5367240" y="1560240"/>
            <a:chExt cx="2450520" cy="2824200"/>
          </a:xfrm>
        </p:grpSpPr>
        <p:sp>
          <p:nvSpPr>
            <p:cNvPr id="75" name="Google Shape;189;p32"/>
            <p:cNvSpPr/>
            <p:nvPr/>
          </p:nvSpPr>
          <p:spPr>
            <a:xfrm>
              <a:off x="5888520" y="1560240"/>
              <a:ext cx="623880" cy="240840"/>
            </a:xfrm>
            <a:prstGeom prst="rect">
              <a:avLst/>
            </a:prstGeom>
            <a:noFill/>
            <a:ln w="0">
              <a:noFill/>
            </a:ln>
          </p:spPr>
          <p:style>
            <a:lnRef idx="0"/>
            <a:fillRef idx="0"/>
            <a:effectRef idx="0"/>
            <a:fontRef idx="minor"/>
          </p:style>
          <p:txBody>
            <a:bodyPr tIns="91440" bIns="91440" anchor="t">
              <a:noAutofit/>
            </a:bodyPr>
            <a:p>
              <a:pPr algn="r">
                <a:lnSpc>
                  <a:spcPct val="115000"/>
                </a:lnSpc>
                <a:spcAft>
                  <a:spcPts val="1599"/>
                </a:spcAft>
                <a:tabLst>
                  <a:tab algn="l" pos="0"/>
                </a:tabLst>
              </a:pPr>
              <a:r>
                <a:rPr b="0" lang="en" sz="1000" spc="-1" strike="noStrike">
                  <a:solidFill>
                    <a:srgbClr val="f1c232"/>
                  </a:solidFill>
                  <a:latin typeface="Roboto"/>
                  <a:ea typeface="Roboto"/>
                </a:rPr>
                <a:t>Gold</a:t>
              </a:r>
              <a:endParaRPr b="0" lang="en-US" sz="1000" spc="-1" strike="noStrike">
                <a:solidFill>
                  <a:srgbClr val="000000"/>
                </a:solidFill>
                <a:latin typeface="Arial"/>
              </a:endParaRPr>
            </a:p>
          </p:txBody>
        </p:sp>
        <p:sp>
          <p:nvSpPr>
            <p:cNvPr id="76" name="Google Shape;190;p32"/>
            <p:cNvSpPr/>
            <p:nvPr/>
          </p:nvSpPr>
          <p:spPr>
            <a:xfrm>
              <a:off x="5499720" y="3137760"/>
              <a:ext cx="2318040" cy="1246680"/>
            </a:xfrm>
            <a:prstGeom prst="rect">
              <a:avLst/>
            </a:prstGeom>
            <a:noFill/>
            <a:ln w="0">
              <a:noFill/>
            </a:ln>
          </p:spPr>
          <p:style>
            <a:lnRef idx="0"/>
            <a:fillRef idx="0"/>
            <a:effectRef idx="0"/>
            <a:fontRef idx="minor"/>
          </p:style>
          <p:txBody>
            <a:bodyPr tIns="91440" bIns="91440" anchor="t">
              <a:noAutofit/>
            </a:bodyPr>
            <a:p>
              <a:pPr marL="182880" indent="-96480">
                <a:lnSpc>
                  <a:spcPct val="115000"/>
                </a:lnSpc>
                <a:buClr>
                  <a:srgbClr val="bf9000"/>
                </a:buClr>
                <a:buFont typeface="Roboto"/>
                <a:buChar char="●"/>
              </a:pPr>
              <a:r>
                <a:rPr b="0" lang="en" sz="800" spc="-1" strike="noStrike">
                  <a:solidFill>
                    <a:srgbClr val="bf9000"/>
                  </a:solidFill>
                  <a:latin typeface="Roboto"/>
                  <a:ea typeface="Roboto"/>
                </a:rPr>
                <a:t>Flattened Feature View</a:t>
              </a:r>
              <a:endParaRPr b="0" lang="en-US" sz="800" spc="-1" strike="noStrike">
                <a:solidFill>
                  <a:srgbClr val="000000"/>
                </a:solidFill>
                <a:latin typeface="Arial"/>
              </a:endParaRPr>
            </a:p>
            <a:p>
              <a:pPr marL="182880" indent="-96480">
                <a:lnSpc>
                  <a:spcPct val="115000"/>
                </a:lnSpc>
                <a:buClr>
                  <a:srgbClr val="bf9000"/>
                </a:buClr>
                <a:buFont typeface="Roboto"/>
                <a:buChar char="●"/>
              </a:pPr>
              <a:r>
                <a:rPr b="0" lang="en" sz="800" spc="-1" strike="noStrike">
                  <a:solidFill>
                    <a:srgbClr val="bf9000"/>
                  </a:solidFill>
                  <a:latin typeface="Roboto"/>
                  <a:ea typeface="Roboto"/>
                </a:rPr>
                <a:t>Aggregated - Merged and Upserted</a:t>
              </a:r>
              <a:endParaRPr b="0" lang="en-US" sz="800" spc="-1" strike="noStrike">
                <a:solidFill>
                  <a:srgbClr val="000000"/>
                </a:solidFill>
                <a:latin typeface="Arial"/>
              </a:endParaRPr>
            </a:p>
            <a:p>
              <a:pPr lvl="1" marL="274320" indent="-96480">
                <a:lnSpc>
                  <a:spcPct val="115000"/>
                </a:lnSpc>
                <a:buClr>
                  <a:srgbClr val="bf9000"/>
                </a:buClr>
                <a:buFont typeface="Roboto"/>
                <a:buChar char="○"/>
              </a:pPr>
              <a:r>
                <a:rPr b="0" lang="en" sz="800" spc="-1" strike="noStrike">
                  <a:solidFill>
                    <a:srgbClr val="bf9000"/>
                  </a:solidFill>
                  <a:latin typeface="Roboto"/>
                  <a:ea typeface="Roboto"/>
                </a:rPr>
                <a:t>Historical Energy Prices</a:t>
              </a:r>
              <a:endParaRPr b="0" lang="en-US" sz="800" spc="-1" strike="noStrike">
                <a:solidFill>
                  <a:srgbClr val="000000"/>
                </a:solidFill>
                <a:latin typeface="Arial"/>
              </a:endParaRPr>
            </a:p>
            <a:p>
              <a:pPr lvl="1" marL="274320" indent="-96480">
                <a:lnSpc>
                  <a:spcPct val="115000"/>
                </a:lnSpc>
                <a:buClr>
                  <a:srgbClr val="bf9000"/>
                </a:buClr>
                <a:buFont typeface="Roboto"/>
                <a:buChar char="○"/>
              </a:pPr>
              <a:r>
                <a:rPr b="0" lang="en" sz="800" spc="-1" strike="noStrike">
                  <a:solidFill>
                    <a:srgbClr val="bf9000"/>
                  </a:solidFill>
                  <a:latin typeface="Roboto"/>
                  <a:ea typeface="Roboto"/>
                </a:rPr>
                <a:t>Historical Production / Consumption</a:t>
              </a:r>
              <a:endParaRPr b="0" lang="en-US" sz="800" spc="-1" strike="noStrike">
                <a:solidFill>
                  <a:srgbClr val="000000"/>
                </a:solidFill>
                <a:latin typeface="Arial"/>
              </a:endParaRPr>
            </a:p>
            <a:p>
              <a:pPr marL="182880" indent="-96480">
                <a:lnSpc>
                  <a:spcPct val="115000"/>
                </a:lnSpc>
                <a:buClr>
                  <a:srgbClr val="bf9000"/>
                </a:buClr>
                <a:buFont typeface="Roboto"/>
                <a:buChar char="●"/>
              </a:pPr>
              <a:r>
                <a:rPr b="0" lang="en" sz="800" spc="-1" strike="noStrike">
                  <a:solidFill>
                    <a:srgbClr val="bf9000"/>
                  </a:solidFill>
                  <a:latin typeface="Roboto"/>
                  <a:ea typeface="Roboto"/>
                </a:rPr>
                <a:t>Streaming</a:t>
              </a:r>
              <a:endParaRPr b="0" lang="en-US" sz="800" spc="-1" strike="noStrike">
                <a:solidFill>
                  <a:srgbClr val="000000"/>
                </a:solidFill>
                <a:latin typeface="Arial"/>
              </a:endParaRPr>
            </a:p>
            <a:p>
              <a:pPr lvl="1" marL="274320" indent="-96480">
                <a:lnSpc>
                  <a:spcPct val="115000"/>
                </a:lnSpc>
                <a:buClr>
                  <a:srgbClr val="bf9000"/>
                </a:buClr>
                <a:buFont typeface="Roboto"/>
                <a:buChar char="○"/>
              </a:pPr>
              <a:r>
                <a:rPr b="0" lang="en" sz="800" spc="-1" strike="noStrike">
                  <a:solidFill>
                    <a:srgbClr val="bf9000"/>
                  </a:solidFill>
                  <a:latin typeface="Roboto"/>
                  <a:ea typeface="Roboto"/>
                </a:rPr>
                <a:t>Training Data</a:t>
              </a:r>
              <a:endParaRPr b="0" lang="en-US" sz="800" spc="-1" strike="noStrike">
                <a:solidFill>
                  <a:srgbClr val="000000"/>
                </a:solidFill>
                <a:latin typeface="Arial"/>
              </a:endParaRPr>
            </a:p>
            <a:p>
              <a:pPr lvl="1" marL="274320" indent="-96480">
                <a:lnSpc>
                  <a:spcPct val="115000"/>
                </a:lnSpc>
                <a:buClr>
                  <a:srgbClr val="bf9000"/>
                </a:buClr>
                <a:buFont typeface="Roboto"/>
                <a:buChar char="○"/>
              </a:pPr>
              <a:r>
                <a:rPr b="0" lang="en" sz="800" spc="-1" strike="noStrike">
                  <a:solidFill>
                    <a:srgbClr val="bf9000"/>
                  </a:solidFill>
                  <a:latin typeface="Roboto"/>
                  <a:ea typeface="Roboto"/>
                </a:rPr>
                <a:t>Test Data</a:t>
              </a:r>
              <a:endParaRPr b="0" lang="en-US" sz="800" spc="-1" strike="noStrike">
                <a:solidFill>
                  <a:srgbClr val="000000"/>
                </a:solidFill>
                <a:latin typeface="Arial"/>
              </a:endParaRPr>
            </a:p>
            <a:p>
              <a:pPr>
                <a:lnSpc>
                  <a:spcPct val="115000"/>
                </a:lnSpc>
                <a:spcBef>
                  <a:spcPts val="1599"/>
                </a:spcBef>
                <a:tabLst>
                  <a:tab algn="l" pos="0"/>
                </a:tabLst>
              </a:pPr>
              <a:endParaRPr b="0" lang="en-US" sz="800" spc="-1" strike="noStrike">
                <a:solidFill>
                  <a:srgbClr val="000000"/>
                </a:solidFill>
                <a:latin typeface="Arial"/>
              </a:endParaRPr>
            </a:p>
            <a:p>
              <a:pPr>
                <a:lnSpc>
                  <a:spcPct val="115000"/>
                </a:lnSpc>
                <a:spcBef>
                  <a:spcPts val="1599"/>
                </a:spcBef>
                <a:spcAft>
                  <a:spcPts val="1599"/>
                </a:spcAft>
                <a:tabLst>
                  <a:tab algn="l" pos="0"/>
                </a:tabLst>
              </a:pPr>
              <a:endParaRPr b="0" lang="en-US" sz="800" spc="-1" strike="noStrike">
                <a:solidFill>
                  <a:srgbClr val="000000"/>
                </a:solidFill>
                <a:latin typeface="Arial"/>
              </a:endParaRPr>
            </a:p>
          </p:txBody>
        </p:sp>
        <p:cxnSp>
          <p:nvCxnSpPr>
            <p:cNvPr id="77" name="Google Shape;191;p32"/>
            <p:cNvCxnSpPr/>
            <p:nvPr/>
          </p:nvCxnSpPr>
          <p:spPr>
            <a:xfrm>
              <a:off x="6464160" y="1681200"/>
              <a:ext cx="718920" cy="742320"/>
            </a:xfrm>
            <a:prstGeom prst="straightConnector1">
              <a:avLst/>
            </a:prstGeom>
            <a:ln w="9525">
              <a:solidFill>
                <a:srgbClr val="c2c2c2"/>
              </a:solidFill>
              <a:round/>
            </a:ln>
          </p:spPr>
        </p:cxnSp>
        <p:sp>
          <p:nvSpPr>
            <p:cNvPr id="78" name="Google Shape;192;p32"/>
            <p:cNvSpPr/>
            <p:nvPr/>
          </p:nvSpPr>
          <p:spPr>
            <a:xfrm flipH="1">
              <a:off x="5367240" y="2292840"/>
              <a:ext cx="1834560" cy="142920"/>
            </a:xfrm>
            <a:prstGeom prst="parallelogram">
              <a:avLst>
                <a:gd name="adj" fmla="val 96952"/>
              </a:avLst>
            </a:prstGeom>
            <a:solidFill>
              <a:srgbClr val="f1c232"/>
            </a:solidFill>
            <a:ln w="0">
              <a:noFill/>
            </a:ln>
          </p:spPr>
          <p:style>
            <a:lnRef idx="0"/>
            <a:fillRef idx="0"/>
            <a:effectRef idx="0"/>
            <a:fontRef idx="minor"/>
          </p:style>
          <p:txBody>
            <a:bodyPr tIns="55080" bIns="55080" anchor="ctr">
              <a:noAutofit/>
            </a:bodyPr>
            <a:p>
              <a:pPr>
                <a:lnSpc>
                  <a:spcPct val="100000"/>
                </a:lnSpc>
                <a:tabLst>
                  <a:tab algn="l" pos="0"/>
                </a:tabLst>
              </a:pPr>
              <a:r>
                <a:rPr b="0" lang="en" sz="1400" spc="-1" strike="noStrike">
                  <a:solidFill>
                    <a:srgbClr val="000000"/>
                  </a:solidFill>
                  <a:latin typeface="Arial"/>
                  <a:ea typeface="Arial"/>
                </a:rPr>
                <a:t>  </a:t>
              </a:r>
              <a:endParaRPr b="0" lang="en-US" sz="1400" spc="-1" strike="noStrike">
                <a:solidFill>
                  <a:srgbClr val="000000"/>
                </a:solidFill>
                <a:latin typeface="Arial"/>
              </a:endParaRPr>
            </a:p>
          </p:txBody>
        </p:sp>
        <p:sp>
          <p:nvSpPr>
            <p:cNvPr id="79" name="Google Shape;193;p32"/>
            <p:cNvSpPr/>
            <p:nvPr/>
          </p:nvSpPr>
          <p:spPr>
            <a:xfrm>
              <a:off x="5367240" y="2446560"/>
              <a:ext cx="1834560" cy="142920"/>
            </a:xfrm>
            <a:prstGeom prst="parallelogram">
              <a:avLst>
                <a:gd name="adj" fmla="val 96952"/>
              </a:avLst>
            </a:prstGeom>
            <a:solidFill>
              <a:srgbClr val="f1c232"/>
            </a:solidFill>
            <a:ln w="0">
              <a:noFill/>
            </a:ln>
          </p:spPr>
          <p:style>
            <a:lnRef idx="0"/>
            <a:fillRef idx="0"/>
            <a:effectRef idx="0"/>
            <a:fontRef idx="minor"/>
          </p:style>
          <p:txBody>
            <a:bodyPr tIns="55080" bIns="55080" anchor="ctr">
              <a:noAutofit/>
            </a:bodyPr>
            <a:p>
              <a:pPr>
                <a:lnSpc>
                  <a:spcPct val="100000"/>
                </a:lnSpc>
                <a:tabLst>
                  <a:tab algn="l" pos="0"/>
                </a:tabLst>
              </a:pPr>
              <a:endParaRPr b="0" lang="en-US" sz="1400" spc="-1" strike="noStrike">
                <a:solidFill>
                  <a:srgbClr val="000000"/>
                </a:solidFill>
                <a:latin typeface="Arial"/>
              </a:endParaRPr>
            </a:p>
          </p:txBody>
        </p:sp>
        <p:sp>
          <p:nvSpPr>
            <p:cNvPr id="80" name="Google Shape;194;p32"/>
            <p:cNvSpPr/>
            <p:nvPr/>
          </p:nvSpPr>
          <p:spPr>
            <a:xfrm>
              <a:off x="5519880" y="2681280"/>
              <a:ext cx="1504800" cy="446040"/>
            </a:xfrm>
            <a:prstGeom prst="rect">
              <a:avLst/>
            </a:prstGeom>
            <a:noFill/>
            <a:ln w="0">
              <a:noFill/>
            </a:ln>
          </p:spPr>
          <p:style>
            <a:lnRef idx="0"/>
            <a:fillRef idx="0"/>
            <a:effectRef idx="0"/>
            <a:fontRef idx="minor"/>
          </p:style>
          <p:txBody>
            <a:bodyPr tIns="91440" bIns="91440" anchor="b">
              <a:noAutofit/>
            </a:bodyPr>
            <a:p>
              <a:pPr algn="ctr">
                <a:lnSpc>
                  <a:spcPct val="115000"/>
                </a:lnSpc>
                <a:tabLst>
                  <a:tab algn="l" pos="0"/>
                </a:tabLst>
              </a:pPr>
              <a:r>
                <a:rPr b="1" lang="en" sz="1000" spc="-1" strike="noStrike">
                  <a:solidFill>
                    <a:srgbClr val="f1c232"/>
                  </a:solidFill>
                  <a:latin typeface="Roboto"/>
                  <a:ea typeface="Roboto"/>
                </a:rPr>
                <a:t>+</a:t>
              </a:r>
              <a:endParaRPr b="0" lang="en-US" sz="1000" spc="-1" strike="noStrike">
                <a:solidFill>
                  <a:srgbClr val="000000"/>
                </a:solidFill>
                <a:latin typeface="Arial"/>
              </a:endParaRPr>
            </a:p>
          </p:txBody>
        </p:sp>
      </p:grpSp>
      <p:grpSp>
        <p:nvGrpSpPr>
          <p:cNvPr id="81" name="Google Shape;195;p32"/>
          <p:cNvGrpSpPr/>
          <p:nvPr/>
        </p:nvGrpSpPr>
        <p:grpSpPr>
          <a:xfrm>
            <a:off x="3654000" y="1560240"/>
            <a:ext cx="1834560" cy="2824200"/>
            <a:chOff x="3654000" y="1560240"/>
            <a:chExt cx="1834560" cy="2824200"/>
          </a:xfrm>
        </p:grpSpPr>
        <p:sp>
          <p:nvSpPr>
            <p:cNvPr id="82" name="Google Shape;196;p32"/>
            <p:cNvSpPr/>
            <p:nvPr/>
          </p:nvSpPr>
          <p:spPr>
            <a:xfrm>
              <a:off x="4174920" y="1560240"/>
              <a:ext cx="623880" cy="240840"/>
            </a:xfrm>
            <a:prstGeom prst="rect">
              <a:avLst/>
            </a:prstGeom>
            <a:noFill/>
            <a:ln w="0">
              <a:noFill/>
            </a:ln>
          </p:spPr>
          <p:style>
            <a:lnRef idx="0"/>
            <a:fillRef idx="0"/>
            <a:effectRef idx="0"/>
            <a:fontRef idx="minor"/>
          </p:style>
          <p:txBody>
            <a:bodyPr tIns="91440" bIns="91440" anchor="t">
              <a:noAutofit/>
            </a:bodyPr>
            <a:p>
              <a:pPr algn="r">
                <a:lnSpc>
                  <a:spcPct val="115000"/>
                </a:lnSpc>
                <a:spcAft>
                  <a:spcPts val="1599"/>
                </a:spcAft>
                <a:tabLst>
                  <a:tab algn="l" pos="0"/>
                </a:tabLst>
              </a:pPr>
              <a:r>
                <a:rPr b="1" lang="en" sz="1000" spc="-1" strike="noStrike">
                  <a:solidFill>
                    <a:srgbClr val="858585"/>
                  </a:solidFill>
                  <a:latin typeface="Roboto"/>
                  <a:ea typeface="Roboto"/>
                </a:rPr>
                <a:t>Silver</a:t>
              </a:r>
              <a:endParaRPr b="0" lang="en-US" sz="1000" spc="-1" strike="noStrike">
                <a:solidFill>
                  <a:srgbClr val="000000"/>
                </a:solidFill>
                <a:latin typeface="Arial"/>
              </a:endParaRPr>
            </a:p>
          </p:txBody>
        </p:sp>
        <p:sp>
          <p:nvSpPr>
            <p:cNvPr id="83" name="Google Shape;197;p32"/>
            <p:cNvSpPr/>
            <p:nvPr/>
          </p:nvSpPr>
          <p:spPr>
            <a:xfrm>
              <a:off x="3786480" y="3137760"/>
              <a:ext cx="1701720" cy="1246680"/>
            </a:xfrm>
            <a:prstGeom prst="rect">
              <a:avLst/>
            </a:prstGeom>
            <a:noFill/>
            <a:ln w="0">
              <a:noFill/>
            </a:ln>
          </p:spPr>
          <p:style>
            <a:lnRef idx="0"/>
            <a:fillRef idx="0"/>
            <a:effectRef idx="0"/>
            <a:fontRef idx="minor"/>
          </p:style>
          <p:txBody>
            <a:bodyPr tIns="91440" bIns="91440" anchor="t">
              <a:noAutofit/>
            </a:bodyPr>
            <a:p>
              <a:pPr marL="182880" indent="-96480">
                <a:lnSpc>
                  <a:spcPct val="115000"/>
                </a:lnSpc>
                <a:buClr>
                  <a:srgbClr val="898989"/>
                </a:buClr>
                <a:buFont typeface="Roboto"/>
                <a:buChar char="●"/>
              </a:pPr>
              <a:r>
                <a:rPr b="0" lang="en" sz="800" spc="-1" strike="noStrike">
                  <a:solidFill>
                    <a:srgbClr val="898989"/>
                  </a:solidFill>
                  <a:latin typeface="Roboto"/>
                  <a:ea typeface="Roboto"/>
                </a:rPr>
                <a:t>Historical Gas Prices</a:t>
              </a:r>
              <a:endParaRPr b="0" lang="en-US" sz="800" spc="-1" strike="noStrike">
                <a:solidFill>
                  <a:srgbClr val="000000"/>
                </a:solidFill>
                <a:latin typeface="Arial"/>
              </a:endParaRPr>
            </a:p>
            <a:p>
              <a:pPr marL="182880" indent="-96480">
                <a:lnSpc>
                  <a:spcPct val="115000"/>
                </a:lnSpc>
                <a:buClr>
                  <a:srgbClr val="898989"/>
                </a:buClr>
                <a:buFont typeface="Roboto"/>
                <a:buChar char="●"/>
              </a:pPr>
              <a:r>
                <a:rPr b="0" lang="en" sz="800" spc="-1" strike="noStrike">
                  <a:solidFill>
                    <a:srgbClr val="898989"/>
                  </a:solidFill>
                  <a:latin typeface="Roboto"/>
                  <a:ea typeface="Roboto"/>
                </a:rPr>
                <a:t>Historical Electricity Prices</a:t>
              </a:r>
              <a:endParaRPr b="0" lang="en-US" sz="800" spc="-1" strike="noStrike">
                <a:solidFill>
                  <a:srgbClr val="000000"/>
                </a:solidFill>
                <a:latin typeface="Arial"/>
              </a:endParaRPr>
            </a:p>
            <a:p>
              <a:pPr marL="182880" indent="-96480">
                <a:lnSpc>
                  <a:spcPct val="115000"/>
                </a:lnSpc>
                <a:buClr>
                  <a:srgbClr val="898989"/>
                </a:buClr>
                <a:buFont typeface="Roboto"/>
                <a:buChar char="●"/>
              </a:pPr>
              <a:r>
                <a:rPr b="0" lang="en" sz="800" spc="-1" strike="noStrike">
                  <a:solidFill>
                    <a:srgbClr val="898989"/>
                  </a:solidFill>
                  <a:latin typeface="Roboto"/>
                  <a:ea typeface="Roboto"/>
                </a:rPr>
                <a:t>Historical Weather Forecasts</a:t>
              </a:r>
              <a:endParaRPr b="0" lang="en-US" sz="800" spc="-1" strike="noStrike">
                <a:solidFill>
                  <a:srgbClr val="000000"/>
                </a:solidFill>
                <a:latin typeface="Arial"/>
              </a:endParaRPr>
            </a:p>
            <a:p>
              <a:pPr marL="182880" indent="-96480">
                <a:lnSpc>
                  <a:spcPct val="115000"/>
                </a:lnSpc>
                <a:buClr>
                  <a:srgbClr val="898989"/>
                </a:buClr>
                <a:buFont typeface="Roboto"/>
                <a:buChar char="●"/>
              </a:pPr>
              <a:r>
                <a:rPr b="0" lang="en" sz="800" spc="-1" strike="noStrike">
                  <a:solidFill>
                    <a:srgbClr val="898989"/>
                  </a:solidFill>
                  <a:latin typeface="Roboto"/>
                  <a:ea typeface="Roboto"/>
                </a:rPr>
                <a:t>Clients</a:t>
              </a:r>
              <a:endParaRPr b="0" lang="en-US" sz="800" spc="-1" strike="noStrike">
                <a:solidFill>
                  <a:srgbClr val="000000"/>
                </a:solidFill>
                <a:latin typeface="Arial"/>
              </a:endParaRPr>
            </a:p>
            <a:p>
              <a:pPr marL="182880" indent="-96480">
                <a:lnSpc>
                  <a:spcPct val="115000"/>
                </a:lnSpc>
                <a:buClr>
                  <a:srgbClr val="898989"/>
                </a:buClr>
                <a:buFont typeface="Roboto"/>
                <a:buChar char="●"/>
              </a:pPr>
              <a:r>
                <a:rPr b="0" lang="en" sz="800" spc="-1" strike="noStrike">
                  <a:solidFill>
                    <a:srgbClr val="898989"/>
                  </a:solidFill>
                  <a:latin typeface="Roboto"/>
                  <a:ea typeface="Roboto"/>
                </a:rPr>
                <a:t>Training Data</a:t>
              </a:r>
              <a:endParaRPr b="0" lang="en-US" sz="800" spc="-1" strike="noStrike">
                <a:solidFill>
                  <a:srgbClr val="000000"/>
                </a:solidFill>
                <a:latin typeface="Arial"/>
              </a:endParaRPr>
            </a:p>
            <a:p>
              <a:pPr marL="182880" indent="-96480">
                <a:lnSpc>
                  <a:spcPct val="115000"/>
                </a:lnSpc>
                <a:buClr>
                  <a:srgbClr val="898989"/>
                </a:buClr>
                <a:buFont typeface="Roboto"/>
                <a:buChar char="●"/>
              </a:pPr>
              <a:r>
                <a:rPr b="0" lang="en" sz="800" spc="-1" strike="noStrike">
                  <a:solidFill>
                    <a:srgbClr val="898989"/>
                  </a:solidFill>
                  <a:latin typeface="Roboto"/>
                  <a:ea typeface="Roboto"/>
                </a:rPr>
                <a:t>Test Data</a:t>
              </a:r>
              <a:endParaRPr b="0" lang="en-US" sz="800" spc="-1" strike="noStrike">
                <a:solidFill>
                  <a:srgbClr val="000000"/>
                </a:solidFill>
                <a:latin typeface="Arial"/>
              </a:endParaRPr>
            </a:p>
            <a:p>
              <a:pPr>
                <a:lnSpc>
                  <a:spcPct val="115000"/>
                </a:lnSpc>
                <a:spcBef>
                  <a:spcPts val="1599"/>
                </a:spcBef>
                <a:tabLst>
                  <a:tab algn="l" pos="0"/>
                </a:tabLst>
              </a:pPr>
              <a:endParaRPr b="0" lang="en-US" sz="800" spc="-1" strike="noStrike">
                <a:solidFill>
                  <a:srgbClr val="000000"/>
                </a:solidFill>
                <a:latin typeface="Arial"/>
              </a:endParaRPr>
            </a:p>
            <a:p>
              <a:pPr>
                <a:lnSpc>
                  <a:spcPct val="115000"/>
                </a:lnSpc>
                <a:spcBef>
                  <a:spcPts val="1599"/>
                </a:spcBef>
                <a:spcAft>
                  <a:spcPts val="1599"/>
                </a:spcAft>
                <a:tabLst>
                  <a:tab algn="l" pos="0"/>
                </a:tabLst>
              </a:pPr>
              <a:endParaRPr b="0" lang="en-US" sz="800" spc="-1" strike="noStrike">
                <a:solidFill>
                  <a:srgbClr val="000000"/>
                </a:solidFill>
                <a:latin typeface="Arial"/>
              </a:endParaRPr>
            </a:p>
          </p:txBody>
        </p:sp>
        <p:cxnSp>
          <p:nvCxnSpPr>
            <p:cNvPr id="84" name="Google Shape;198;p32"/>
            <p:cNvCxnSpPr/>
            <p:nvPr/>
          </p:nvCxnSpPr>
          <p:spPr>
            <a:xfrm>
              <a:off x="4750920" y="1681200"/>
              <a:ext cx="718920" cy="742320"/>
            </a:xfrm>
            <a:prstGeom prst="straightConnector1">
              <a:avLst/>
            </a:prstGeom>
            <a:ln w="9525">
              <a:solidFill>
                <a:srgbClr val="c2c2c2"/>
              </a:solidFill>
              <a:round/>
            </a:ln>
          </p:spPr>
        </p:cxnSp>
        <p:sp>
          <p:nvSpPr>
            <p:cNvPr id="85" name="Google Shape;199;p32"/>
            <p:cNvSpPr/>
            <p:nvPr/>
          </p:nvSpPr>
          <p:spPr>
            <a:xfrm flipH="1">
              <a:off x="3654000" y="2292840"/>
              <a:ext cx="1834560" cy="142920"/>
            </a:xfrm>
            <a:prstGeom prst="parallelogram">
              <a:avLst>
                <a:gd name="adj" fmla="val 96952"/>
              </a:avLst>
            </a:prstGeom>
            <a:solidFill>
              <a:srgbClr val="c2c2c2"/>
            </a:solidFill>
            <a:ln w="0">
              <a:noFill/>
            </a:ln>
          </p:spPr>
          <p:style>
            <a:lnRef idx="0"/>
            <a:fillRef idx="0"/>
            <a:effectRef idx="0"/>
            <a:fontRef idx="minor"/>
          </p:style>
          <p:txBody>
            <a:bodyPr tIns="55080" bIns="55080" anchor="ctr">
              <a:noAutofit/>
            </a:bodyPr>
            <a:p>
              <a:pPr>
                <a:lnSpc>
                  <a:spcPct val="100000"/>
                </a:lnSpc>
                <a:tabLst>
                  <a:tab algn="l" pos="0"/>
                </a:tabLst>
              </a:pPr>
              <a:r>
                <a:rPr b="0" lang="en" sz="1400" spc="-1" strike="noStrike">
                  <a:solidFill>
                    <a:srgbClr val="000000"/>
                  </a:solidFill>
                  <a:latin typeface="Arial"/>
                  <a:ea typeface="Arial"/>
                </a:rPr>
                <a:t>  </a:t>
              </a:r>
              <a:endParaRPr b="0" lang="en-US" sz="1400" spc="-1" strike="noStrike">
                <a:solidFill>
                  <a:srgbClr val="000000"/>
                </a:solidFill>
                <a:latin typeface="Arial"/>
              </a:endParaRPr>
            </a:p>
          </p:txBody>
        </p:sp>
        <p:sp>
          <p:nvSpPr>
            <p:cNvPr id="86" name="Google Shape;200;p32"/>
            <p:cNvSpPr/>
            <p:nvPr/>
          </p:nvSpPr>
          <p:spPr>
            <a:xfrm>
              <a:off x="3654000" y="2446560"/>
              <a:ext cx="1834560" cy="142920"/>
            </a:xfrm>
            <a:prstGeom prst="parallelogram">
              <a:avLst>
                <a:gd name="adj" fmla="val 96952"/>
              </a:avLst>
            </a:prstGeom>
            <a:solidFill>
              <a:srgbClr val="858585"/>
            </a:solidFill>
            <a:ln w="0">
              <a:noFill/>
            </a:ln>
          </p:spPr>
          <p:style>
            <a:lnRef idx="0"/>
            <a:fillRef idx="0"/>
            <a:effectRef idx="0"/>
            <a:fontRef idx="minor"/>
          </p:style>
          <p:txBody>
            <a:bodyPr tIns="55080" bIns="55080" anchor="ctr">
              <a:noAutofit/>
            </a:bodyPr>
            <a:p>
              <a:pPr>
                <a:lnSpc>
                  <a:spcPct val="100000"/>
                </a:lnSpc>
                <a:tabLst>
                  <a:tab algn="l" pos="0"/>
                </a:tabLst>
              </a:pPr>
              <a:endParaRPr b="0" lang="en-US" sz="1400" spc="-1" strike="noStrike">
                <a:solidFill>
                  <a:srgbClr val="000000"/>
                </a:solidFill>
                <a:latin typeface="Arial"/>
              </a:endParaRPr>
            </a:p>
          </p:txBody>
        </p:sp>
        <p:sp>
          <p:nvSpPr>
            <p:cNvPr id="87" name="Google Shape;201;p32"/>
            <p:cNvSpPr/>
            <p:nvPr/>
          </p:nvSpPr>
          <p:spPr>
            <a:xfrm>
              <a:off x="3806640" y="2681280"/>
              <a:ext cx="1504800" cy="446040"/>
            </a:xfrm>
            <a:prstGeom prst="rect">
              <a:avLst/>
            </a:prstGeom>
            <a:noFill/>
            <a:ln w="0">
              <a:noFill/>
            </a:ln>
          </p:spPr>
          <p:style>
            <a:lnRef idx="0"/>
            <a:fillRef idx="0"/>
            <a:effectRef idx="0"/>
            <a:fontRef idx="minor"/>
          </p:style>
          <p:txBody>
            <a:bodyPr tIns="91440" bIns="91440" anchor="b">
              <a:noAutofit/>
            </a:bodyPr>
            <a:p>
              <a:pPr>
                <a:lnSpc>
                  <a:spcPct val="115000"/>
                </a:lnSpc>
                <a:tabLst>
                  <a:tab algn="l" pos="0"/>
                </a:tabLst>
              </a:pPr>
              <a:endParaRPr b="0" lang="en-US" sz="1400" spc="-1" strike="noStrike">
                <a:solidFill>
                  <a:srgbClr val="000000"/>
                </a:solidFill>
                <a:latin typeface="Arial"/>
              </a:endParaRPr>
            </a:p>
          </p:txBody>
        </p:sp>
      </p:grpSp>
      <p:grpSp>
        <p:nvGrpSpPr>
          <p:cNvPr id="88" name="Google Shape;202;p32"/>
          <p:cNvGrpSpPr/>
          <p:nvPr/>
        </p:nvGrpSpPr>
        <p:grpSpPr>
          <a:xfrm>
            <a:off x="1941840" y="1560960"/>
            <a:ext cx="1862640" cy="2929320"/>
            <a:chOff x="1941840" y="1560960"/>
            <a:chExt cx="1862640" cy="2929320"/>
          </a:xfrm>
        </p:grpSpPr>
        <p:sp>
          <p:nvSpPr>
            <p:cNvPr id="89" name="Google Shape;203;p32"/>
            <p:cNvSpPr/>
            <p:nvPr/>
          </p:nvSpPr>
          <p:spPr>
            <a:xfrm>
              <a:off x="2463120" y="1560960"/>
              <a:ext cx="623880" cy="240840"/>
            </a:xfrm>
            <a:prstGeom prst="rect">
              <a:avLst/>
            </a:prstGeom>
            <a:noFill/>
            <a:ln w="0">
              <a:noFill/>
            </a:ln>
          </p:spPr>
          <p:style>
            <a:lnRef idx="0"/>
            <a:fillRef idx="0"/>
            <a:effectRef idx="0"/>
            <a:fontRef idx="minor"/>
          </p:style>
          <p:txBody>
            <a:bodyPr tIns="91440" bIns="91440" anchor="t">
              <a:noAutofit/>
            </a:bodyPr>
            <a:p>
              <a:pPr algn="r">
                <a:lnSpc>
                  <a:spcPct val="115000"/>
                </a:lnSpc>
                <a:spcAft>
                  <a:spcPts val="1599"/>
                </a:spcAft>
                <a:tabLst>
                  <a:tab algn="l" pos="0"/>
                </a:tabLst>
              </a:pPr>
              <a:r>
                <a:rPr b="1" lang="en" sz="1000" spc="-1" strike="noStrike">
                  <a:solidFill>
                    <a:srgbClr val="b02b20"/>
                  </a:solidFill>
                  <a:latin typeface="Roboto"/>
                  <a:ea typeface="Roboto"/>
                </a:rPr>
                <a:t>Bronze</a:t>
              </a:r>
              <a:endParaRPr b="0" lang="en-US" sz="1000" spc="-1" strike="noStrike">
                <a:solidFill>
                  <a:srgbClr val="000000"/>
                </a:solidFill>
                <a:latin typeface="Arial"/>
              </a:endParaRPr>
            </a:p>
          </p:txBody>
        </p:sp>
        <p:sp>
          <p:nvSpPr>
            <p:cNvPr id="90" name="Google Shape;204;p32"/>
            <p:cNvSpPr/>
            <p:nvPr/>
          </p:nvSpPr>
          <p:spPr>
            <a:xfrm>
              <a:off x="2074680" y="3138480"/>
              <a:ext cx="1729800" cy="1351800"/>
            </a:xfrm>
            <a:prstGeom prst="rect">
              <a:avLst/>
            </a:prstGeom>
            <a:noFill/>
            <a:ln w="0">
              <a:noFill/>
            </a:ln>
          </p:spPr>
          <p:style>
            <a:lnRef idx="0"/>
            <a:fillRef idx="0"/>
            <a:effectRef idx="0"/>
            <a:fontRef idx="minor"/>
          </p:style>
          <p:txBody>
            <a:bodyPr tIns="91440" bIns="91440" anchor="t">
              <a:noAutofit/>
            </a:bodyPr>
            <a:p>
              <a:pPr marL="182880" indent="-96480">
                <a:lnSpc>
                  <a:spcPct val="115000"/>
                </a:lnSpc>
                <a:buClr>
                  <a:srgbClr val="b45f06"/>
                </a:buClr>
                <a:buFont typeface="Roboto"/>
                <a:buChar char="●"/>
              </a:pPr>
              <a:r>
                <a:rPr b="0" lang="en" sz="800" spc="-1" strike="noStrike">
                  <a:solidFill>
                    <a:srgbClr val="b45f06"/>
                  </a:solidFill>
                  <a:latin typeface="Roboto"/>
                  <a:ea typeface="Roboto"/>
                </a:rPr>
                <a:t>Historical Gas Prices</a:t>
              </a:r>
              <a:endParaRPr b="0" lang="en-US" sz="800" spc="-1" strike="noStrike">
                <a:solidFill>
                  <a:srgbClr val="000000"/>
                </a:solidFill>
                <a:latin typeface="Arial"/>
              </a:endParaRPr>
            </a:p>
            <a:p>
              <a:pPr marL="182880" indent="-96480">
                <a:lnSpc>
                  <a:spcPct val="115000"/>
                </a:lnSpc>
                <a:buClr>
                  <a:srgbClr val="b45f06"/>
                </a:buClr>
                <a:buFont typeface="Roboto"/>
                <a:buChar char="●"/>
              </a:pPr>
              <a:r>
                <a:rPr b="0" lang="en" sz="800" spc="-1" strike="noStrike">
                  <a:solidFill>
                    <a:srgbClr val="b45f06"/>
                  </a:solidFill>
                  <a:latin typeface="Roboto"/>
                  <a:ea typeface="Roboto"/>
                </a:rPr>
                <a:t>Historical Electricity Prices</a:t>
              </a:r>
              <a:endParaRPr b="0" lang="en-US" sz="800" spc="-1" strike="noStrike">
                <a:solidFill>
                  <a:srgbClr val="000000"/>
                </a:solidFill>
                <a:latin typeface="Arial"/>
              </a:endParaRPr>
            </a:p>
            <a:p>
              <a:pPr marL="182880" indent="-96480">
                <a:lnSpc>
                  <a:spcPct val="115000"/>
                </a:lnSpc>
                <a:buClr>
                  <a:srgbClr val="b45f06"/>
                </a:buClr>
                <a:buFont typeface="Roboto"/>
                <a:buChar char="●"/>
              </a:pPr>
              <a:r>
                <a:rPr b="0" lang="en" sz="800" spc="-1" strike="noStrike">
                  <a:solidFill>
                    <a:srgbClr val="b45f06"/>
                  </a:solidFill>
                  <a:latin typeface="Roboto"/>
                  <a:ea typeface="Roboto"/>
                </a:rPr>
                <a:t>Historical Weather Forecasts</a:t>
              </a:r>
              <a:endParaRPr b="0" lang="en-US" sz="800" spc="-1" strike="noStrike">
                <a:solidFill>
                  <a:srgbClr val="000000"/>
                </a:solidFill>
                <a:latin typeface="Arial"/>
              </a:endParaRPr>
            </a:p>
            <a:p>
              <a:pPr marL="182880" indent="-96480">
                <a:lnSpc>
                  <a:spcPct val="115000"/>
                </a:lnSpc>
                <a:buClr>
                  <a:srgbClr val="b45f06"/>
                </a:buClr>
                <a:buFont typeface="Roboto"/>
                <a:buChar char="●"/>
              </a:pPr>
              <a:r>
                <a:rPr b="0" lang="en" sz="800" spc="-1" strike="noStrike">
                  <a:solidFill>
                    <a:srgbClr val="b45f06"/>
                  </a:solidFill>
                  <a:latin typeface="Roboto"/>
                  <a:ea typeface="Roboto"/>
                </a:rPr>
                <a:t>Clients</a:t>
              </a:r>
              <a:endParaRPr b="0" lang="en-US" sz="800" spc="-1" strike="noStrike">
                <a:solidFill>
                  <a:srgbClr val="000000"/>
                </a:solidFill>
                <a:latin typeface="Arial"/>
              </a:endParaRPr>
            </a:p>
            <a:p>
              <a:pPr marL="182880" indent="-96480">
                <a:lnSpc>
                  <a:spcPct val="115000"/>
                </a:lnSpc>
                <a:buClr>
                  <a:srgbClr val="b45f06"/>
                </a:buClr>
                <a:buFont typeface="Roboto"/>
                <a:buChar char="●"/>
              </a:pPr>
              <a:r>
                <a:rPr b="0" lang="en" sz="800" spc="-1" strike="noStrike">
                  <a:solidFill>
                    <a:srgbClr val="b45f06"/>
                  </a:solidFill>
                  <a:latin typeface="Roboto"/>
                  <a:ea typeface="Roboto"/>
                </a:rPr>
                <a:t>Training Data</a:t>
              </a:r>
              <a:endParaRPr b="0" lang="en-US" sz="800" spc="-1" strike="noStrike">
                <a:solidFill>
                  <a:srgbClr val="000000"/>
                </a:solidFill>
                <a:latin typeface="Arial"/>
              </a:endParaRPr>
            </a:p>
            <a:p>
              <a:pPr marL="182880" indent="-96480">
                <a:lnSpc>
                  <a:spcPct val="115000"/>
                </a:lnSpc>
                <a:buClr>
                  <a:srgbClr val="b45f06"/>
                </a:buClr>
                <a:buFont typeface="Roboto"/>
                <a:buChar char="●"/>
              </a:pPr>
              <a:r>
                <a:rPr b="0" lang="en" sz="800" spc="-1" strike="noStrike">
                  <a:solidFill>
                    <a:srgbClr val="b45f06"/>
                  </a:solidFill>
                  <a:latin typeface="Roboto"/>
                  <a:ea typeface="Roboto"/>
                </a:rPr>
                <a:t>Test Data</a:t>
              </a:r>
              <a:endParaRPr b="0" lang="en-US" sz="800" spc="-1" strike="noStrike">
                <a:solidFill>
                  <a:srgbClr val="000000"/>
                </a:solidFill>
                <a:latin typeface="Arial"/>
              </a:endParaRPr>
            </a:p>
            <a:p>
              <a:pPr>
                <a:lnSpc>
                  <a:spcPct val="115000"/>
                </a:lnSpc>
                <a:spcBef>
                  <a:spcPts val="1599"/>
                </a:spcBef>
                <a:spcAft>
                  <a:spcPts val="1599"/>
                </a:spcAft>
                <a:tabLst>
                  <a:tab algn="l" pos="0"/>
                </a:tabLst>
              </a:pPr>
              <a:endParaRPr b="0" lang="en-US" sz="800" spc="-1" strike="noStrike">
                <a:solidFill>
                  <a:srgbClr val="000000"/>
                </a:solidFill>
                <a:latin typeface="Arial"/>
              </a:endParaRPr>
            </a:p>
          </p:txBody>
        </p:sp>
        <p:cxnSp>
          <p:nvCxnSpPr>
            <p:cNvPr id="91" name="Google Shape;205;p32"/>
            <p:cNvCxnSpPr/>
            <p:nvPr/>
          </p:nvCxnSpPr>
          <p:spPr>
            <a:xfrm>
              <a:off x="3039120" y="1681920"/>
              <a:ext cx="718560" cy="742320"/>
            </a:xfrm>
            <a:prstGeom prst="straightConnector1">
              <a:avLst/>
            </a:prstGeom>
            <a:ln w="9525">
              <a:solidFill>
                <a:srgbClr val="b02b20"/>
              </a:solidFill>
              <a:round/>
            </a:ln>
          </p:spPr>
        </p:cxnSp>
        <p:sp>
          <p:nvSpPr>
            <p:cNvPr id="92" name="Google Shape;206;p32"/>
            <p:cNvSpPr/>
            <p:nvPr/>
          </p:nvSpPr>
          <p:spPr>
            <a:xfrm flipH="1">
              <a:off x="1941840" y="2293560"/>
              <a:ext cx="1834560" cy="142920"/>
            </a:xfrm>
            <a:prstGeom prst="parallelogram">
              <a:avLst>
                <a:gd name="adj" fmla="val 96952"/>
              </a:avLst>
            </a:prstGeom>
            <a:solidFill>
              <a:srgbClr val="b45f06"/>
            </a:solidFill>
            <a:ln w="0">
              <a:noFill/>
            </a:ln>
          </p:spPr>
          <p:style>
            <a:lnRef idx="0"/>
            <a:fillRef idx="0"/>
            <a:effectRef idx="0"/>
            <a:fontRef idx="minor"/>
          </p:style>
          <p:txBody>
            <a:bodyPr tIns="55080" bIns="55080" anchor="ctr">
              <a:noAutofit/>
            </a:bodyPr>
            <a:p>
              <a:pPr>
                <a:lnSpc>
                  <a:spcPct val="100000"/>
                </a:lnSpc>
                <a:tabLst>
                  <a:tab algn="l" pos="0"/>
                </a:tabLst>
              </a:pPr>
              <a:r>
                <a:rPr b="0" lang="en" sz="1400" spc="-1" strike="noStrike">
                  <a:solidFill>
                    <a:srgbClr val="000000"/>
                  </a:solidFill>
                  <a:latin typeface="Arial"/>
                  <a:ea typeface="Arial"/>
                </a:rPr>
                <a:t>  </a:t>
              </a:r>
              <a:endParaRPr b="0" lang="en-US" sz="1400" spc="-1" strike="noStrike">
                <a:solidFill>
                  <a:srgbClr val="000000"/>
                </a:solidFill>
                <a:latin typeface="Arial"/>
              </a:endParaRPr>
            </a:p>
          </p:txBody>
        </p:sp>
        <p:sp>
          <p:nvSpPr>
            <p:cNvPr id="93" name="Google Shape;207;p32"/>
            <p:cNvSpPr/>
            <p:nvPr/>
          </p:nvSpPr>
          <p:spPr>
            <a:xfrm>
              <a:off x="1942200" y="2447280"/>
              <a:ext cx="1834560" cy="142920"/>
            </a:xfrm>
            <a:prstGeom prst="parallelogram">
              <a:avLst>
                <a:gd name="adj" fmla="val 96952"/>
              </a:avLst>
            </a:prstGeom>
            <a:solidFill>
              <a:srgbClr val="b45f06"/>
            </a:solidFill>
            <a:ln w="0">
              <a:noFill/>
            </a:ln>
          </p:spPr>
          <p:style>
            <a:lnRef idx="0"/>
            <a:fillRef idx="0"/>
            <a:effectRef idx="0"/>
            <a:fontRef idx="minor"/>
          </p:style>
          <p:txBody>
            <a:bodyPr tIns="55080" bIns="55080" anchor="ctr">
              <a:noAutofit/>
            </a:bodyPr>
            <a:p>
              <a:pPr>
                <a:lnSpc>
                  <a:spcPct val="100000"/>
                </a:lnSpc>
                <a:tabLst>
                  <a:tab algn="l" pos="0"/>
                </a:tabLst>
              </a:pPr>
              <a:endParaRPr b="0" lang="en-US" sz="1400" spc="-1" strike="noStrike">
                <a:solidFill>
                  <a:srgbClr val="000000"/>
                </a:solidFill>
                <a:latin typeface="Arial"/>
              </a:endParaRPr>
            </a:p>
          </p:txBody>
        </p:sp>
        <p:sp>
          <p:nvSpPr>
            <p:cNvPr id="94" name="Google Shape;208;p32"/>
            <p:cNvSpPr/>
            <p:nvPr/>
          </p:nvSpPr>
          <p:spPr>
            <a:xfrm>
              <a:off x="2094840" y="2682000"/>
              <a:ext cx="1504800" cy="446040"/>
            </a:xfrm>
            <a:prstGeom prst="rect">
              <a:avLst/>
            </a:prstGeom>
            <a:noFill/>
            <a:ln w="0">
              <a:noFill/>
            </a:ln>
          </p:spPr>
          <p:style>
            <a:lnRef idx="0"/>
            <a:fillRef idx="0"/>
            <a:effectRef idx="0"/>
            <a:fontRef idx="minor"/>
          </p:style>
          <p:txBody>
            <a:bodyPr tIns="91440" bIns="91440" anchor="b">
              <a:noAutofit/>
            </a:bodyPr>
            <a:p>
              <a:pPr>
                <a:lnSpc>
                  <a:spcPct val="115000"/>
                </a:lnSpc>
                <a:tabLst>
                  <a:tab algn="l" pos="0"/>
                </a:tabLst>
              </a:pPr>
              <a:endParaRPr b="0" lang="en-US" sz="1400" spc="-1" strike="noStrike">
                <a:solidFill>
                  <a:srgbClr val="000000"/>
                </a:solidFill>
                <a:latin typeface="Arial"/>
              </a:endParaRPr>
            </a:p>
          </p:txBody>
        </p:sp>
      </p:grpSp>
      <p:pic>
        <p:nvPicPr>
          <p:cNvPr id="95" name="Google Shape;209;p32" descr=""/>
          <p:cNvPicPr/>
          <p:nvPr/>
        </p:nvPicPr>
        <p:blipFill>
          <a:blip r:embed="rId4"/>
          <a:stretch/>
        </p:blipFill>
        <p:spPr>
          <a:xfrm>
            <a:off x="4184280" y="4174920"/>
            <a:ext cx="775080" cy="634320"/>
          </a:xfrm>
          <a:prstGeom prst="rect">
            <a:avLst/>
          </a:prstGeom>
          <a:ln w="0">
            <a:noFill/>
          </a:ln>
        </p:spPr>
      </p:pic>
      <p:pic>
        <p:nvPicPr>
          <p:cNvPr id="96" name="Google Shape;210;p32" descr=""/>
          <p:cNvPicPr/>
          <p:nvPr/>
        </p:nvPicPr>
        <p:blipFill>
          <a:blip r:embed="rId5"/>
          <a:stretch/>
        </p:blipFill>
        <p:spPr>
          <a:xfrm>
            <a:off x="3354840" y="808560"/>
            <a:ext cx="1208520" cy="634320"/>
          </a:xfrm>
          <a:prstGeom prst="rect">
            <a:avLst/>
          </a:prstGeom>
          <a:ln w="0">
            <a:noFill/>
          </a:ln>
        </p:spPr>
      </p:pic>
      <p:pic>
        <p:nvPicPr>
          <p:cNvPr id="97" name="Google Shape;211;p32" descr=""/>
          <p:cNvPicPr/>
          <p:nvPr/>
        </p:nvPicPr>
        <p:blipFill>
          <a:blip r:embed="rId6"/>
          <a:stretch/>
        </p:blipFill>
        <p:spPr>
          <a:xfrm>
            <a:off x="6362280" y="2705760"/>
            <a:ext cx="966960" cy="408960"/>
          </a:xfrm>
          <a:prstGeom prst="rect">
            <a:avLst/>
          </a:prstGeom>
          <a:ln w="0">
            <a:noFill/>
          </a:ln>
        </p:spPr>
      </p:pic>
      <p:pic>
        <p:nvPicPr>
          <p:cNvPr id="98" name="Google Shape;212;p32" descr=""/>
          <p:cNvPicPr/>
          <p:nvPr/>
        </p:nvPicPr>
        <p:blipFill>
          <a:blip r:embed="rId7"/>
          <a:stretch/>
        </p:blipFill>
        <p:spPr>
          <a:xfrm>
            <a:off x="2369160" y="2668680"/>
            <a:ext cx="846720" cy="408960"/>
          </a:xfrm>
          <a:prstGeom prst="rect">
            <a:avLst/>
          </a:prstGeom>
          <a:ln w="0">
            <a:noFill/>
          </a:ln>
        </p:spPr>
      </p:pic>
      <p:pic>
        <p:nvPicPr>
          <p:cNvPr id="99" name="Google Shape;213;p32" descr=""/>
          <p:cNvPicPr/>
          <p:nvPr/>
        </p:nvPicPr>
        <p:blipFill>
          <a:blip r:embed="rId8"/>
          <a:stretch/>
        </p:blipFill>
        <p:spPr>
          <a:xfrm>
            <a:off x="4064040" y="2668680"/>
            <a:ext cx="846720" cy="408960"/>
          </a:xfrm>
          <a:prstGeom prst="rect">
            <a:avLst/>
          </a:prstGeom>
          <a:ln w="0">
            <a:noFill/>
          </a:ln>
        </p:spPr>
      </p:pic>
      <p:pic>
        <p:nvPicPr>
          <p:cNvPr id="100" name="Google Shape;214;p32" descr=""/>
          <p:cNvPicPr/>
          <p:nvPr/>
        </p:nvPicPr>
        <p:blipFill>
          <a:blip r:embed="rId9"/>
          <a:stretch/>
        </p:blipFill>
        <p:spPr>
          <a:xfrm>
            <a:off x="5410080" y="2668680"/>
            <a:ext cx="846720" cy="408960"/>
          </a:xfrm>
          <a:prstGeom prst="rect">
            <a:avLst/>
          </a:prstGeom>
          <a:ln w="0">
            <a:noFill/>
          </a:ln>
        </p:spPr>
      </p:pic>
      <p:pic>
        <p:nvPicPr>
          <p:cNvPr id="101" name="Google Shape;215;p32" descr=""/>
          <p:cNvPicPr/>
          <p:nvPr/>
        </p:nvPicPr>
        <p:blipFill>
          <a:blip r:embed="rId10"/>
          <a:stretch/>
        </p:blipFill>
        <p:spPr>
          <a:xfrm>
            <a:off x="4679280" y="738360"/>
            <a:ext cx="1033560" cy="775080"/>
          </a:xfrm>
          <a:prstGeom prst="rect">
            <a:avLst/>
          </a:prstGeom>
          <a:ln w="0">
            <a:noFill/>
          </a:ln>
        </p:spPr>
      </p:pic>
      <p:sp>
        <p:nvSpPr>
          <p:cNvPr id="102" name="Google Shape;216;p32"/>
          <p:cNvSpPr/>
          <p:nvPr/>
        </p:nvSpPr>
        <p:spPr>
          <a:xfrm>
            <a:off x="4380120" y="848880"/>
            <a:ext cx="382320" cy="5482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2400" spc="-1" strike="noStrike">
                <a:solidFill>
                  <a:schemeClr val="dk1"/>
                </a:solidFill>
                <a:latin typeface="Source Sans Pro"/>
                <a:ea typeface="Source Sans Pro"/>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604440" y="2084400"/>
            <a:ext cx="7886520" cy="513360"/>
          </a:xfrm>
          <a:prstGeom prst="rect">
            <a:avLst/>
          </a:prstGeom>
          <a:noFill/>
          <a:ln w="0">
            <a:noFill/>
          </a:ln>
        </p:spPr>
        <p:txBody>
          <a:bodyPr lIns="68400" rIns="68400" tIns="34200" bIns="34200" anchor="t">
            <a:normAutofit/>
          </a:bodyPr>
          <a:p>
            <a:pPr marL="457200" indent="0" algn="ctr">
              <a:lnSpc>
                <a:spcPct val="90000"/>
              </a:lnSpc>
              <a:buNone/>
              <a:tabLst>
                <a:tab algn="l" pos="0"/>
              </a:tabLst>
            </a:pPr>
            <a:r>
              <a:rPr b="1" lang="en" sz="3300" spc="-1" strike="noStrike">
                <a:solidFill>
                  <a:schemeClr val="dk1"/>
                </a:solidFill>
                <a:latin typeface="Source Sans Pro"/>
                <a:ea typeface="Source Sans Pro"/>
              </a:rPr>
              <a:t>Data Science</a:t>
            </a: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LibreOffice/7.6.4.1$Linux_X86_64 LibreOffice_project/60$Build-1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2023-12-12T19:52:33Z</dcterms:modified>
  <cp:revision>1</cp:revision>
  <dc:subject/>
  <dc:title/>
</cp:coreProperties>
</file>