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7957B4-41C2-4A49-B09B-9175E411AAA3}">
  <a:tblStyle styleId="{427957B4-41C2-4A49-B09B-9175E411AAA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V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142875" y="549275"/>
            <a:ext cx="35718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VE" sz="1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La Oficina de Proyectos de Informática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572250" y="581025"/>
            <a:ext cx="24288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VE" sz="1200" u="none" cap="none" strike="noStrike">
                <a:solidFill>
                  <a:srgbClr val="365F91"/>
                </a:solidFill>
                <a:latin typeface="Arial"/>
                <a:ea typeface="Arial"/>
                <a:cs typeface="Arial"/>
                <a:sym typeface="Arial"/>
              </a:rPr>
              <a:t>www.pmoinformatica.com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142875" y="549275"/>
            <a:ext cx="35718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VE" sz="1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La Oficina de Proyectos de Informática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6572250" y="581025"/>
            <a:ext cx="24288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VE" sz="1200" u="none" cap="none" strike="noStrike">
                <a:solidFill>
                  <a:srgbClr val="365F91"/>
                </a:solidFill>
                <a:latin typeface="Arial"/>
                <a:ea typeface="Arial"/>
                <a:cs typeface="Arial"/>
                <a:sym typeface="Arial"/>
              </a:rPr>
              <a:t>www.pmoinformatica.com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142875" y="549275"/>
            <a:ext cx="35718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VE" sz="1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La Oficina de Proyectos de Informática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6572250" y="581025"/>
            <a:ext cx="24288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VE" sz="1200" u="none" cap="none" strike="noStrike">
                <a:solidFill>
                  <a:srgbClr val="365F91"/>
                </a:solidFill>
                <a:latin typeface="Arial"/>
                <a:ea typeface="Arial"/>
                <a:cs typeface="Arial"/>
                <a:sym typeface="Arial"/>
              </a:rPr>
              <a:t>www.pmoinformatica.com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142875" y="549275"/>
            <a:ext cx="35718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VE" sz="1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La Oficina de Proyectos de Informática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6572250" y="581025"/>
            <a:ext cx="24288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VE" sz="1200" u="none" cap="none" strike="noStrike">
                <a:solidFill>
                  <a:srgbClr val="365F91"/>
                </a:solidFill>
                <a:latin typeface="Arial"/>
                <a:ea typeface="Arial"/>
                <a:cs typeface="Arial"/>
                <a:sym typeface="Arial"/>
              </a:rPr>
              <a:t>www.pmoinformatica.com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685800" y="2130425"/>
            <a:ext cx="7772400" cy="1730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VE"/>
              <a:t>Hoja de ruta del producto </a:t>
            </a:r>
            <a:br>
              <a:rPr b="1" lang="es-VE"/>
            </a:br>
            <a:r>
              <a:rPr b="1" lang="es-VE"/>
              <a:t>(Agile Roadmap)</a:t>
            </a:r>
            <a:r>
              <a:rPr b="1" lang="es-VE" sz="2400">
                <a:solidFill>
                  <a:srgbClr val="00B050"/>
                </a:solidFill>
              </a:rPr>
              <a:t> </a:t>
            </a:r>
            <a:br>
              <a:rPr b="1" lang="es-VE" sz="2400">
                <a:solidFill>
                  <a:srgbClr val="00B050"/>
                </a:solidFill>
              </a:rPr>
            </a:br>
            <a:r>
              <a:rPr b="1" lang="es-VE" sz="2400">
                <a:solidFill>
                  <a:srgbClr val="00B050"/>
                </a:solidFill>
              </a:rPr>
              <a:t>Cervecería Nacional</a:t>
            </a:r>
            <a:endParaRPr b="1" sz="24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1513638" y="4229405"/>
            <a:ext cx="6116724" cy="213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b="1" lang="es-VE" sz="2800"/>
              <a:t>Período: </a:t>
            </a:r>
            <a:r>
              <a:rPr b="1" lang="es-VE" sz="2800">
                <a:solidFill>
                  <a:srgbClr val="00B050"/>
                </a:solidFill>
              </a:rPr>
              <a:t>12/08/2024 </a:t>
            </a:r>
            <a:r>
              <a:rPr b="1" lang="es-VE" sz="2800">
                <a:solidFill>
                  <a:srgbClr val="00B050"/>
                </a:solidFill>
              </a:rPr>
              <a:t>al 02/12/2024</a:t>
            </a:r>
            <a:endParaRPr/>
          </a:p>
          <a:p>
            <a:pPr indent="0" lvl="0" marL="0" rtl="0" algn="l"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rPr b="1" lang="es-VE" sz="2800"/>
              <a:t>Organización: </a:t>
            </a:r>
            <a:r>
              <a:rPr b="1" lang="es-VE" sz="2800">
                <a:solidFill>
                  <a:srgbClr val="00B050"/>
                </a:solidFill>
              </a:rPr>
              <a:t>Duoc UC</a:t>
            </a:r>
            <a:endParaRPr b="1" sz="2800"/>
          </a:p>
          <a:p>
            <a:pPr indent="0" lvl="0" marL="0" rtl="0" algn="l"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rPr b="1" lang="es-VE" sz="2800"/>
              <a:t>Cliente: </a:t>
            </a:r>
            <a:r>
              <a:rPr b="1" lang="es-VE" sz="2800">
                <a:solidFill>
                  <a:srgbClr val="00B050"/>
                </a:solidFill>
              </a:rPr>
              <a:t>Cervecería</a:t>
            </a:r>
            <a:r>
              <a:rPr b="1" lang="es-VE" sz="2800">
                <a:solidFill>
                  <a:srgbClr val="00B050"/>
                </a:solidFill>
              </a:rPr>
              <a:t> Nacional</a:t>
            </a:r>
            <a:endParaRPr/>
          </a:p>
          <a:p>
            <a:pPr indent="0" lvl="0" marL="0" rtl="0" algn="l"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rPr b="1" lang="es-VE" sz="2800"/>
              <a:t>Dueño del producto (Owner): </a:t>
            </a:r>
            <a:r>
              <a:rPr b="1" lang="es-VE" sz="2800">
                <a:solidFill>
                  <a:srgbClr val="00B050"/>
                </a:solidFill>
              </a:rPr>
              <a:t>Juan Soto Diaz</a:t>
            </a:r>
            <a:endParaRPr/>
          </a:p>
          <a:p>
            <a:pPr indent="0" lvl="0" marL="0" rtl="0" algn="l"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b="1" lang="es-VE" sz="2800"/>
              <a:t>Scrum Master: </a:t>
            </a:r>
            <a:r>
              <a:rPr b="1" lang="es-VE" sz="2800">
                <a:solidFill>
                  <a:srgbClr val="00B050"/>
                </a:solidFill>
              </a:rPr>
              <a:t>Norman Veliz</a:t>
            </a:r>
            <a:endParaRPr b="1" sz="2800"/>
          </a:p>
          <a:p>
            <a:pPr indent="0" lvl="0" marL="0" rtl="0" algn="l"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t/>
            </a:r>
            <a:endParaRPr b="1" sz="2800">
              <a:solidFill>
                <a:srgbClr val="00B050"/>
              </a:solidFill>
            </a:endParaRPr>
          </a:p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graphicFrame>
        <p:nvGraphicFramePr>
          <p:cNvPr id="108" name="Google Shape;108;p14"/>
          <p:cNvGraphicFramePr/>
          <p:nvPr/>
        </p:nvGraphicFramePr>
        <p:xfrm>
          <a:off x="251520" y="14847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{427957B4-41C2-4A49-B09B-9175E411AAA3}</a:tableStyleId>
              </a:tblPr>
              <a:tblGrid>
                <a:gridCol w="2520275"/>
                <a:gridCol w="1512175"/>
                <a:gridCol w="1584175"/>
                <a:gridCol w="1512175"/>
                <a:gridCol w="1512175"/>
              </a:tblGrid>
              <a:tr h="144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Cervecería Nacional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Fase 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Fase 2 Parte 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Fase 2 Parte 2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Fase 3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53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Documentos e Informes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53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Desarrollo de Base de datos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53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Desarrollo Escritorio</a:t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Desarrollo Web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53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Control de Pruebas</a:t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Control de Cambios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" name="Google Shape;109;p14"/>
          <p:cNvSpPr/>
          <p:nvPr/>
        </p:nvSpPr>
        <p:spPr>
          <a:xfrm>
            <a:off x="2852025" y="2137200"/>
            <a:ext cx="1374900" cy="6036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4397850" y="3068050"/>
            <a:ext cx="2897100" cy="784500"/>
          </a:xfrm>
          <a:prstGeom prst="homePlate">
            <a:avLst>
              <a:gd fmla="val 50000" name="adj"/>
            </a:avLst>
          </a:prstGeom>
          <a:solidFill>
            <a:srgbClr val="FABF8E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4397850" y="4110050"/>
            <a:ext cx="4289100" cy="316200"/>
          </a:xfrm>
          <a:prstGeom prst="homePlate">
            <a:avLst>
              <a:gd fmla="val 50000" name="adj"/>
            </a:avLst>
          </a:prstGeom>
          <a:solidFill>
            <a:srgbClr val="C2D59B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4397850" y="4525250"/>
            <a:ext cx="4289100" cy="316200"/>
          </a:xfrm>
          <a:prstGeom prst="homePlate">
            <a:avLst>
              <a:gd fmla="val 50000" name="adj"/>
            </a:avLst>
          </a:prstGeom>
          <a:solidFill>
            <a:srgbClr val="92CCDC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7465900" y="5200075"/>
            <a:ext cx="1326000" cy="2367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 cap="flat" cmpd="sng" w="254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7465900" y="5593650"/>
            <a:ext cx="1326000" cy="236700"/>
          </a:xfrm>
          <a:prstGeom prst="homePlate">
            <a:avLst>
              <a:gd fmla="val 50000" name="adj"/>
            </a:avLst>
          </a:prstGeom>
          <a:solidFill>
            <a:schemeClr val="accent4"/>
          </a:solidFill>
          <a:ln cap="flat" cmpd="sng" w="25400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