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11" r:id="rId3"/>
    <p:sldId id="340" r:id="rId4"/>
    <p:sldId id="341" r:id="rId5"/>
    <p:sldId id="358" r:id="rId6"/>
    <p:sldId id="360" r:id="rId7"/>
    <p:sldId id="362" r:id="rId8"/>
    <p:sldId id="364" r:id="rId9"/>
    <p:sldId id="365" r:id="rId10"/>
    <p:sldId id="366" r:id="rId11"/>
    <p:sldId id="369" r:id="rId12"/>
    <p:sldId id="372" r:id="rId13"/>
    <p:sldId id="359" r:id="rId14"/>
    <p:sldId id="373" r:id="rId15"/>
    <p:sldId id="374" r:id="rId16"/>
    <p:sldId id="375" r:id="rId17"/>
    <p:sldId id="339" r:id="rId1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3" autoAdjust="0"/>
    <p:restoredTop sz="94624" autoAdjust="0"/>
  </p:normalViewPr>
  <p:slideViewPr>
    <p:cSldViewPr snapToGrid="0" snapToObjects="1">
      <p:cViewPr varScale="1">
        <p:scale>
          <a:sx n="92" d="100"/>
          <a:sy n="92" d="100"/>
        </p:scale>
        <p:origin x="70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-642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F49CF-B3A7-7D4D-9B14-15CAEE8EA6A2}" type="datetimeFigureOut">
              <a:rPr lang="fr-FR" smtClean="0"/>
              <a:pPr/>
              <a:t>16/03/2022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DE6DE-860D-7547-AF92-D6A852E6EF7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193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FF99F-00CB-4143-AE8B-8F567092A612}" type="datetimeFigureOut">
              <a:rPr lang="fr-FR" smtClean="0"/>
              <a:pPr/>
              <a:t>16/03/2022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 err="1" smtClean="0"/>
              <a:t>Cliquez</a:t>
            </a:r>
            <a:r>
              <a:rPr lang="it-IT" dirty="0" smtClean="0"/>
              <a:t> pour </a:t>
            </a:r>
            <a:r>
              <a:rPr lang="it-IT" dirty="0" err="1" smtClean="0"/>
              <a:t>modifier</a:t>
            </a:r>
            <a:r>
              <a:rPr lang="it-IT" dirty="0" smtClean="0"/>
              <a:t> </a:t>
            </a:r>
            <a:r>
              <a:rPr lang="it-IT" dirty="0" err="1" smtClean="0"/>
              <a:t>les</a:t>
            </a:r>
            <a:r>
              <a:rPr lang="it-IT" dirty="0" smtClean="0"/>
              <a:t> </a:t>
            </a:r>
            <a:r>
              <a:rPr lang="it-IT" dirty="0" err="1" smtClean="0"/>
              <a:t>styles</a:t>
            </a:r>
            <a:r>
              <a:rPr lang="it-IT" dirty="0" smtClean="0"/>
              <a:t> </a:t>
            </a:r>
            <a:r>
              <a:rPr lang="it-IT" dirty="0" err="1" smtClean="0"/>
              <a:t>du</a:t>
            </a:r>
            <a:r>
              <a:rPr lang="it-IT" dirty="0" smtClean="0"/>
              <a:t> texte </a:t>
            </a:r>
            <a:r>
              <a:rPr lang="it-IT" dirty="0" err="1" smtClean="0"/>
              <a:t>du</a:t>
            </a:r>
            <a:r>
              <a:rPr lang="it-IT" dirty="0" smtClean="0"/>
              <a:t> masque</a:t>
            </a:r>
          </a:p>
          <a:p>
            <a:pPr lvl="1"/>
            <a:r>
              <a:rPr lang="it-IT" dirty="0" err="1" smtClean="0"/>
              <a:t>Deuxième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2"/>
            <a:r>
              <a:rPr lang="it-IT" dirty="0" err="1" smtClean="0"/>
              <a:t>Troisième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3"/>
            <a:r>
              <a:rPr lang="it-IT" dirty="0" err="1" smtClean="0"/>
              <a:t>Quatrième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4"/>
            <a:r>
              <a:rPr lang="it-IT" dirty="0" err="1" smtClean="0"/>
              <a:t>Cinquième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2FEB6-3C26-6843-B61E-2C8A690DB2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53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73667" y="1676552"/>
            <a:ext cx="4098942" cy="61674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r>
              <a:rPr lang="it-IT" dirty="0" err="1" smtClean="0"/>
              <a:t>Titre</a:t>
            </a:r>
            <a:r>
              <a:rPr lang="it-IT" dirty="0" smtClean="0"/>
              <a:t> </a:t>
            </a:r>
            <a:r>
              <a:rPr lang="it-IT" dirty="0" err="1" smtClean="0"/>
              <a:t>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18435" y="2346321"/>
            <a:ext cx="3854173" cy="546901"/>
          </a:xfrm>
        </p:spPr>
        <p:txBody>
          <a:bodyPr>
            <a:normAutofit/>
          </a:bodyPr>
          <a:lstStyle>
            <a:lvl1pPr marL="0" indent="0" algn="l">
              <a:buNone/>
              <a:defRPr sz="2400" b="0" i="1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Sous</a:t>
            </a:r>
            <a:r>
              <a:rPr lang="it-IT" dirty="0" smtClean="0"/>
              <a:t> </a:t>
            </a:r>
            <a:r>
              <a:rPr lang="it-IT" dirty="0" err="1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68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Cliquez</a:t>
            </a:r>
            <a:r>
              <a:rPr lang="it-IT" dirty="0" smtClean="0"/>
              <a:t> et </a:t>
            </a:r>
            <a:r>
              <a:rPr lang="it-IT" dirty="0" err="1" smtClean="0"/>
              <a:t>modifiez</a:t>
            </a:r>
            <a:r>
              <a:rPr lang="it-IT" dirty="0" smtClean="0"/>
              <a:t> le </a:t>
            </a:r>
            <a:r>
              <a:rPr lang="it-IT" dirty="0" err="1" smtClean="0"/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630341"/>
            <a:ext cx="641626" cy="273844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5C06D78B-BA86-EA45-8125-14A88145BFA6}" type="datetimeFigureOut">
              <a:rPr lang="fr-FR" smtClean="0"/>
              <a:pPr/>
              <a:t>16/03/2022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41896" y="4630341"/>
            <a:ext cx="2895600" cy="273844"/>
          </a:xfrm>
        </p:spPr>
        <p:txBody>
          <a:bodyPr/>
          <a:lstStyle>
            <a:lvl1pPr algn="l">
              <a:defRPr>
                <a:latin typeface="Century Gothic"/>
                <a:cs typeface="Century Gothic"/>
              </a:defRPr>
            </a:lvl1pPr>
          </a:lstStyle>
          <a:p>
            <a:r>
              <a:rPr lang="fr-FR" dirty="0" smtClean="0"/>
              <a:t>Nom/Département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85695" y="4608253"/>
            <a:ext cx="430697" cy="273844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1ABB1F62-BDA4-ED41-87F1-364534DC43C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626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73667" y="1676552"/>
            <a:ext cx="4098942" cy="61674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r>
              <a:rPr lang="it-IT" dirty="0" err="1" smtClean="0"/>
              <a:t>Titre</a:t>
            </a:r>
            <a:r>
              <a:rPr lang="it-IT" dirty="0" smtClean="0"/>
              <a:t> </a:t>
            </a:r>
            <a:r>
              <a:rPr lang="it-IT" dirty="0" err="1" smtClean="0"/>
              <a:t>Chapitre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18435" y="2346321"/>
            <a:ext cx="3854173" cy="546901"/>
          </a:xfrm>
        </p:spPr>
        <p:txBody>
          <a:bodyPr>
            <a:normAutofit/>
          </a:bodyPr>
          <a:lstStyle>
            <a:lvl1pPr marL="0" indent="0" algn="l">
              <a:buNone/>
              <a:defRPr sz="2400" b="0" i="1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Titre</a:t>
            </a:r>
            <a:r>
              <a:rPr lang="it-IT" dirty="0" smtClean="0"/>
              <a:t> </a:t>
            </a:r>
            <a:r>
              <a:rPr lang="it-IT" dirty="0" err="1" smtClean="0"/>
              <a:t>Séction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73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693" y="37948"/>
            <a:ext cx="6901090" cy="552782"/>
          </a:xfrm>
        </p:spPr>
        <p:txBody>
          <a:bodyPr/>
          <a:lstStyle/>
          <a:p>
            <a:r>
              <a:rPr lang="it-IT" dirty="0" err="1" smtClean="0"/>
              <a:t>Important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14131" y="894521"/>
            <a:ext cx="6592956" cy="3694043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baseline="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Diapo Seulement pour information importante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73667" y="1880857"/>
            <a:ext cx="4098942" cy="616740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r>
              <a:rPr lang="it-IT" dirty="0" smtClean="0"/>
              <a:t>MERCI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36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5693" y="37948"/>
            <a:ext cx="8229600" cy="552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err="1" smtClean="0"/>
              <a:t>Cliquez</a:t>
            </a:r>
            <a:r>
              <a:rPr lang="it-IT" dirty="0" smtClean="0"/>
              <a:t> et </a:t>
            </a:r>
            <a:r>
              <a:rPr lang="it-IT" dirty="0" err="1" smtClean="0"/>
              <a:t>modifiez</a:t>
            </a:r>
            <a:r>
              <a:rPr lang="it-IT" dirty="0" smtClean="0"/>
              <a:t> le </a:t>
            </a:r>
            <a:r>
              <a:rPr lang="it-IT" dirty="0" err="1" smtClean="0"/>
              <a:t>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199" y="872573"/>
            <a:ext cx="8364165" cy="3757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err="1" smtClean="0"/>
              <a:t>Cliquez</a:t>
            </a:r>
            <a:r>
              <a:rPr lang="it-IT" dirty="0" smtClean="0"/>
              <a:t> pour </a:t>
            </a:r>
            <a:r>
              <a:rPr lang="it-IT" dirty="0" err="1" smtClean="0"/>
              <a:t>modifier</a:t>
            </a:r>
            <a:r>
              <a:rPr lang="it-IT" dirty="0" smtClean="0"/>
              <a:t> </a:t>
            </a:r>
            <a:r>
              <a:rPr lang="it-IT" dirty="0" err="1" smtClean="0"/>
              <a:t>les</a:t>
            </a:r>
            <a:r>
              <a:rPr lang="it-IT" dirty="0" smtClean="0"/>
              <a:t> </a:t>
            </a:r>
            <a:r>
              <a:rPr lang="it-IT" dirty="0" err="1" smtClean="0"/>
              <a:t>styles</a:t>
            </a:r>
            <a:r>
              <a:rPr lang="it-IT" dirty="0" smtClean="0"/>
              <a:t> </a:t>
            </a:r>
            <a:r>
              <a:rPr lang="it-IT" dirty="0" err="1" smtClean="0"/>
              <a:t>du</a:t>
            </a:r>
            <a:r>
              <a:rPr lang="it-IT" dirty="0" smtClean="0"/>
              <a:t> texte </a:t>
            </a:r>
            <a:r>
              <a:rPr lang="it-IT" dirty="0" err="1" smtClean="0"/>
              <a:t>du</a:t>
            </a:r>
            <a:r>
              <a:rPr lang="it-IT" dirty="0" smtClean="0"/>
              <a:t> masque</a:t>
            </a:r>
          </a:p>
          <a:p>
            <a:pPr lvl="1"/>
            <a:r>
              <a:rPr lang="it-IT" dirty="0" err="1" smtClean="0"/>
              <a:t>Deuxième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2"/>
            <a:r>
              <a:rPr lang="it-IT" dirty="0" err="1" smtClean="0"/>
              <a:t>Troisième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3"/>
            <a:r>
              <a:rPr lang="it-IT" dirty="0" err="1" smtClean="0"/>
              <a:t>Quatrième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it-IT" dirty="0" smtClean="0"/>
          </a:p>
          <a:p>
            <a:pPr lvl="4"/>
            <a:r>
              <a:rPr lang="it-IT" dirty="0" err="1" smtClean="0"/>
              <a:t>Cinquième</a:t>
            </a:r>
            <a:r>
              <a:rPr lang="it-IT" dirty="0" smtClean="0"/>
              <a:t> </a:t>
            </a:r>
            <a:r>
              <a:rPr lang="it-IT" dirty="0" err="1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630341"/>
            <a:ext cx="7575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D78B-BA86-EA45-8125-14A88145BFA6}" type="datetimeFigureOut">
              <a:rPr lang="fr-FR" smtClean="0"/>
              <a:pPr/>
              <a:t>16/03/2022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68896" y="463034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Nom/Département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47043" y="4582496"/>
            <a:ext cx="49695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1F62-BDA4-ED41-87F1-364534DC43C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6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73571" y="147146"/>
            <a:ext cx="4067505" cy="3993930"/>
          </a:xfrm>
        </p:spPr>
        <p:txBody>
          <a:bodyPr/>
          <a:lstStyle/>
          <a:p>
            <a:pPr algn="ctr"/>
            <a:r>
              <a:rPr lang="fr-FR" b="1" i="1" u="sng" dirty="0" smtClean="0">
                <a:latin typeface="Baskerville Old Face" pitchFamily="18" charset="0"/>
                <a:cs typeface="Times New Roman" pitchFamily="18" charset="0"/>
              </a:rPr>
              <a:t/>
            </a:r>
            <a:br>
              <a:rPr lang="fr-FR" b="1" i="1" u="sng" dirty="0" smtClean="0">
                <a:latin typeface="Baskerville Old Face" pitchFamily="18" charset="0"/>
                <a:cs typeface="Times New Roman" pitchFamily="18" charset="0"/>
              </a:rPr>
            </a:br>
            <a:r>
              <a:rPr lang="fr-FR" b="1" i="1" u="sng" dirty="0">
                <a:latin typeface="Baskerville Old Face" pitchFamily="18" charset="0"/>
                <a:cs typeface="Times New Roman" pitchFamily="18" charset="0"/>
              </a:rPr>
              <a:t/>
            </a:r>
            <a:br>
              <a:rPr lang="fr-FR" b="1" i="1" u="sng" dirty="0">
                <a:latin typeface="Baskerville Old Face" pitchFamily="18" charset="0"/>
                <a:cs typeface="Times New Roman" pitchFamily="18" charset="0"/>
              </a:rPr>
            </a:br>
            <a:r>
              <a:rPr lang="fr-FR" b="1" i="1" u="sng" dirty="0">
                <a:latin typeface="Baskerville Old Face" pitchFamily="18" charset="0"/>
                <a:cs typeface="Times New Roman" pitchFamily="18" charset="0"/>
              </a:rPr>
              <a:t/>
            </a:r>
            <a:br>
              <a:rPr lang="fr-FR" b="1" i="1" u="sng" dirty="0">
                <a:latin typeface="Baskerville Old Face" pitchFamily="18" charset="0"/>
                <a:cs typeface="Times New Roman" pitchFamily="18" charset="0"/>
              </a:rPr>
            </a:br>
            <a:r>
              <a:rPr lang="fr-FR" b="1" i="1" u="sng" dirty="0" smtClean="0">
                <a:latin typeface="Baskerville Old Face" pitchFamily="18" charset="0"/>
                <a:cs typeface="Times New Roman" pitchFamily="18" charset="0"/>
              </a:rPr>
              <a:t/>
            </a:r>
            <a:br>
              <a:rPr lang="fr-FR" b="1" i="1" u="sng" dirty="0" smtClean="0">
                <a:latin typeface="Baskerville Old Face" pitchFamily="18" charset="0"/>
                <a:cs typeface="Times New Roman" pitchFamily="18" charset="0"/>
              </a:rPr>
            </a:b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  <a:cs typeface="Times New Roman" pitchFamily="18" charset="0"/>
              </a:rPr>
              <a:t>Procédure de préparation 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  <a:cs typeface="Times New Roman" pitchFamily="18" charset="0"/>
              </a:rPr>
              <a:t>de la caisse sur une machine virtuelle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de machine virtuelle:</a:t>
            </a:r>
            <a:endParaRPr lang="fr-FR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7" y="685801"/>
            <a:ext cx="3757613" cy="4111192"/>
          </a:xfrm>
        </p:spPr>
      </p:pic>
      <p:sp>
        <p:nvSpPr>
          <p:cNvPr id="5" name="ZoneTexte 4"/>
          <p:cNvSpPr txBox="1"/>
          <p:nvPr/>
        </p:nvSpPr>
        <p:spPr>
          <a:xfrm>
            <a:off x="155693" y="1236518"/>
            <a:ext cx="463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type de démarrage de l'appareil</a:t>
            </a:r>
          </a:p>
          <a:p>
            <a:r>
              <a:rPr lang="fr-FR" dirty="0"/>
              <a:t>de cette machine virtuelle.</a:t>
            </a:r>
          </a:p>
        </p:txBody>
      </p:sp>
    </p:spTree>
    <p:extLst>
      <p:ext uri="{BB962C8B-B14F-4D97-AF65-F5344CB8AC3E}">
        <p14:creationId xmlns:p14="http://schemas.microsoft.com/office/powerpoint/2010/main" val="259759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des ressources du la VM: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65" y="590730"/>
            <a:ext cx="4759036" cy="4195873"/>
          </a:xfr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730"/>
            <a:ext cx="4384964" cy="42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8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Sélectionner le fichier ‘iso’: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729"/>
            <a:ext cx="4591211" cy="4261825"/>
          </a:xfr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11" y="590730"/>
            <a:ext cx="4552789" cy="41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4-Chargement du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41789" y="1438381"/>
            <a:ext cx="794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9513" y="682487"/>
            <a:ext cx="8780708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Helv"/>
              </a:rPr>
              <a:t>Lors du BOOT sur </a:t>
            </a:r>
            <a:r>
              <a:rPr lang="fr-FR" sz="1600" dirty="0" smtClean="0">
                <a:solidFill>
                  <a:srgbClr val="000000"/>
                </a:solidFill>
                <a:latin typeface="Helv"/>
              </a:rPr>
              <a:t>le fichier iso celle-ci </a:t>
            </a:r>
            <a:r>
              <a:rPr lang="fr-FR" sz="1600" dirty="0">
                <a:solidFill>
                  <a:srgbClr val="000000"/>
                </a:solidFill>
                <a:latin typeface="Helv"/>
              </a:rPr>
              <a:t>propose directement un menu avec le choix la descente du </a:t>
            </a:r>
            <a:r>
              <a:rPr lang="fr-FR" sz="1600" dirty="0" err="1">
                <a:solidFill>
                  <a:srgbClr val="000000"/>
                </a:solidFill>
                <a:latin typeface="Helv"/>
              </a:rPr>
              <a:t>Master_OS</a:t>
            </a:r>
            <a:r>
              <a:rPr lang="fr-FR" sz="1600" dirty="0" smtClean="0">
                <a:solidFill>
                  <a:srgbClr val="000000"/>
                </a:solidFill>
                <a:latin typeface="Helv"/>
              </a:rPr>
              <a:t>.</a:t>
            </a:r>
          </a:p>
          <a:p>
            <a:endParaRPr lang="fr-FR" sz="1600" dirty="0" smtClean="0">
              <a:solidFill>
                <a:srgbClr val="000000"/>
              </a:solidFill>
              <a:latin typeface="Helv"/>
            </a:endParaRPr>
          </a:p>
          <a:p>
            <a:r>
              <a:rPr lang="fr-FR" sz="1600" dirty="0">
                <a:latin typeface="Helv"/>
              </a:rPr>
              <a:t>Sa validation exécute </a:t>
            </a:r>
            <a:r>
              <a:rPr lang="fr-FR" sz="1600" dirty="0" smtClean="0">
                <a:latin typeface="Helv"/>
              </a:rPr>
              <a:t>directement </a:t>
            </a:r>
            <a:r>
              <a:rPr lang="fr-FR" sz="1600" dirty="0">
                <a:latin typeface="Helv"/>
              </a:rPr>
              <a:t>en import d’image</a:t>
            </a:r>
            <a:r>
              <a:rPr lang="fr-FR" sz="1600" dirty="0" smtClean="0">
                <a:latin typeface="Helv"/>
              </a:rPr>
              <a:t>.</a:t>
            </a:r>
          </a:p>
          <a:p>
            <a:endParaRPr lang="fr-FR" sz="1600" dirty="0">
              <a:latin typeface="Helv"/>
            </a:endParaRPr>
          </a:p>
          <a:p>
            <a:r>
              <a:rPr lang="fr-FR" sz="1600" dirty="0">
                <a:latin typeface="Helv"/>
              </a:rPr>
              <a:t>Une fois terminé lancer le choix 2 du menu pour redémarrer le système qui chargera directement la session CAISSE</a:t>
            </a:r>
          </a:p>
          <a:p>
            <a:endParaRPr lang="fr-FR" sz="1600" dirty="0" smtClean="0">
              <a:solidFill>
                <a:srgbClr val="000000"/>
              </a:solidFill>
              <a:latin typeface="Helv"/>
            </a:endParaRP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840606"/>
            <a:ext cx="5943600" cy="18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94" y="590731"/>
            <a:ext cx="4603306" cy="4040008"/>
          </a:xfrm>
        </p:spPr>
      </p:pic>
    </p:spTree>
    <p:extLst>
      <p:ext uri="{BB962C8B-B14F-4D97-AF65-F5344CB8AC3E}">
        <p14:creationId xmlns:p14="http://schemas.microsoft.com/office/powerpoint/2010/main" val="381559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730"/>
            <a:ext cx="4021282" cy="425143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82" y="590730"/>
            <a:ext cx="5122718" cy="42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35" y="590729"/>
            <a:ext cx="4790065" cy="4209871"/>
          </a:xfrm>
        </p:spPr>
      </p:pic>
    </p:spTree>
    <p:extLst>
      <p:ext uri="{BB962C8B-B14F-4D97-AF65-F5344CB8AC3E}">
        <p14:creationId xmlns:p14="http://schemas.microsoft.com/office/powerpoint/2010/main" val="110912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838" y="1705510"/>
            <a:ext cx="4328771" cy="2363056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8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 smtClean="0"/>
              <a:t>Sommaire: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693" y="1596887"/>
            <a:ext cx="8665671" cy="3033454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fr-FR" dirty="0" smtClean="0"/>
              <a:t>1- Installation des logiciels </a:t>
            </a:r>
          </a:p>
          <a:p>
            <a:pPr lvl="1">
              <a:buNone/>
            </a:pPr>
            <a:r>
              <a:rPr lang="fr-FR" dirty="0" smtClean="0"/>
              <a:t>2- Préparation du fichier « iso »</a:t>
            </a:r>
          </a:p>
          <a:p>
            <a:pPr lvl="1">
              <a:buNone/>
            </a:pPr>
            <a:r>
              <a:rPr lang="fr-FR" dirty="0"/>
              <a:t>3- </a:t>
            </a:r>
            <a:r>
              <a:rPr lang="fr-FR" dirty="0" smtClean="0"/>
              <a:t>Configuration de </a:t>
            </a:r>
            <a:r>
              <a:rPr lang="fr-FR" dirty="0"/>
              <a:t>machine virtuelle</a:t>
            </a:r>
          </a:p>
          <a:p>
            <a:pPr marL="457200" lvl="1" indent="0" fontAlgn="base">
              <a:buNone/>
            </a:pPr>
            <a:r>
              <a:rPr lang="fr-FR" dirty="0" smtClean="0"/>
              <a:t>4- </a:t>
            </a:r>
            <a:r>
              <a:rPr lang="fr-FR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Century Gothic" panose="020B0502020202020204" pitchFamily="34" charset="0"/>
              </a:rPr>
              <a:t>Chargement du </a:t>
            </a:r>
            <a:r>
              <a:rPr lang="fr-FR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Century Gothic" panose="020B0502020202020204" pitchFamily="34" charset="0"/>
              </a:rPr>
              <a:t>OS</a:t>
            </a:r>
          </a:p>
          <a:p>
            <a:pPr marL="457200" lvl="1" indent="0" fontAlgn="base">
              <a:buNone/>
            </a:pPr>
            <a:r>
              <a:rPr lang="fr-FR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Century Gothic" panose="020B0502020202020204" pitchFamily="34" charset="0"/>
              </a:rPr>
              <a:t>5- </a:t>
            </a:r>
            <a:endParaRPr lang="fr-FR" dirty="0">
              <a:effectLst>
                <a:glow>
                  <a:srgbClr val="000000"/>
                </a:glow>
                <a:reflection stA="0" endPos="0" fadeDir="0" sx="0" sy="0"/>
              </a:effectLst>
              <a:latin typeface="Century Gothic" panose="020B0502020202020204" pitchFamily="34" charset="0"/>
            </a:endParaRPr>
          </a:p>
          <a:p>
            <a:pPr lvl="1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buNone/>
            </a:pP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Installation des logiciels: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79" y="1276477"/>
            <a:ext cx="1173828" cy="1143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24" y="3105224"/>
            <a:ext cx="1444338" cy="13836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46809" y="1276477"/>
            <a:ext cx="66330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atteindre nos objectifs de démarrage de la caisse enregistreuse </a:t>
            </a:r>
            <a:endParaRPr lang="fr-FR" dirty="0" smtClean="0"/>
          </a:p>
          <a:p>
            <a:r>
              <a:rPr lang="fr-FR" dirty="0" smtClean="0"/>
              <a:t>sur </a:t>
            </a:r>
            <a:r>
              <a:rPr lang="fr-FR" dirty="0"/>
              <a:t>votre machine, vous devez disposer des ressources suivantes :</a:t>
            </a:r>
          </a:p>
          <a:p>
            <a:r>
              <a:rPr lang="fr-FR" dirty="0"/>
              <a:t>-Un ordinateur sur lequel on va travailler.</a:t>
            </a:r>
          </a:p>
          <a:p>
            <a:r>
              <a:rPr lang="fr-FR" dirty="0"/>
              <a:t>-Un disque flash disque contient l'image </a:t>
            </a:r>
            <a:r>
              <a:rPr lang="fr-FR" dirty="0" err="1"/>
              <a:t>Ghost</a:t>
            </a:r>
            <a:r>
              <a:rPr lang="fr-FR" dirty="0"/>
              <a:t> de la caisse.</a:t>
            </a:r>
          </a:p>
          <a:p>
            <a:r>
              <a:rPr lang="fr-FR" dirty="0"/>
              <a:t>Avec les logiciels :</a:t>
            </a:r>
          </a:p>
          <a:p>
            <a:r>
              <a:rPr lang="fr-FR" dirty="0" smtClean="0"/>
              <a:t>-VMware </a:t>
            </a:r>
            <a:r>
              <a:rPr lang="fr-FR" dirty="0"/>
              <a:t>Workstation Pro  (pour la virtualisation).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ImgBurn</a:t>
            </a:r>
            <a:r>
              <a:rPr lang="fr-FR" dirty="0" smtClean="0"/>
              <a:t> (pour </a:t>
            </a:r>
            <a:r>
              <a:rPr lang="fr-FR" dirty="0"/>
              <a:t>la conversion en "iso").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693" y="37947"/>
            <a:ext cx="8229600" cy="660695"/>
          </a:xfrm>
        </p:spPr>
        <p:txBody>
          <a:bodyPr/>
          <a:lstStyle/>
          <a:p>
            <a:pPr lvl="1">
              <a:buNone/>
            </a:pP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Préparation du fichier « iso »: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693" y="934947"/>
            <a:ext cx="81355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80" y="698642"/>
            <a:ext cx="4269320" cy="412274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97342" y="1627444"/>
            <a:ext cx="4635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À </a:t>
            </a:r>
            <a:r>
              <a:rPr lang="fr-FR" dirty="0"/>
              <a:t>l'aide de l’outil ‘</a:t>
            </a:r>
            <a:r>
              <a:rPr lang="fr-FR" dirty="0" err="1"/>
              <a:t>imgburn</a:t>
            </a:r>
            <a:r>
              <a:rPr lang="fr-FR" dirty="0"/>
              <a:t>’ on va créer à partir </a:t>
            </a:r>
            <a:r>
              <a:rPr lang="fr-FR" dirty="0" smtClean="0"/>
              <a:t>du </a:t>
            </a:r>
            <a:r>
              <a:rPr lang="fr-FR" dirty="0"/>
              <a:t>flash disque </a:t>
            </a:r>
            <a:r>
              <a:rPr lang="fr-FR" dirty="0" err="1" smtClean="0"/>
              <a:t>bootable</a:t>
            </a:r>
            <a:r>
              <a:rPr lang="fr-FR" dirty="0" smtClean="0"/>
              <a:t> (qui </a:t>
            </a:r>
            <a:r>
              <a:rPr lang="fr-FR" dirty="0"/>
              <a:t>contient l'image de la caisse </a:t>
            </a:r>
            <a:r>
              <a:rPr lang="fr-FR" dirty="0" smtClean="0"/>
              <a:t>FEC )un </a:t>
            </a:r>
            <a:r>
              <a:rPr lang="fr-FR" dirty="0"/>
              <a:t>fichier avec </a:t>
            </a:r>
            <a:r>
              <a:rPr lang="fr-FR" dirty="0" smtClean="0"/>
              <a:t>l’extension </a:t>
            </a:r>
            <a:r>
              <a:rPr lang="fr-FR" dirty="0"/>
              <a:t>"</a:t>
            </a:r>
            <a:r>
              <a:rPr lang="fr-FR" dirty="0" smtClean="0"/>
              <a:t>iso" qui </a:t>
            </a:r>
            <a:r>
              <a:rPr lang="fr-FR" dirty="0"/>
              <a:t>nous </a:t>
            </a:r>
            <a:r>
              <a:rPr lang="fr-FR" dirty="0" smtClean="0"/>
              <a:t>permettent de </a:t>
            </a:r>
            <a:r>
              <a:rPr lang="fr-FR" dirty="0"/>
              <a:t>le réutiliser ultérieurement dans la machine virtuelle.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Préparation du fichier « iso »: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6" y="685800"/>
            <a:ext cx="5070764" cy="408362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5693" y="1527284"/>
            <a:ext cx="3865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À </a:t>
            </a:r>
            <a:r>
              <a:rPr lang="fr-FR" dirty="0" smtClean="0"/>
              <a:t>ce </a:t>
            </a:r>
            <a:r>
              <a:rPr lang="fr-FR" dirty="0"/>
              <a:t>stade nous allons choisir la </a:t>
            </a:r>
            <a:r>
              <a:rPr lang="fr-FR" dirty="0" smtClean="0"/>
              <a:t>source</a:t>
            </a:r>
          </a:p>
          <a:p>
            <a:r>
              <a:rPr lang="fr-FR" dirty="0" smtClean="0"/>
              <a:t>de </a:t>
            </a:r>
            <a:r>
              <a:rPr lang="fr-FR" dirty="0"/>
              <a:t>notre fichier à convertir dans </a:t>
            </a:r>
            <a:r>
              <a:rPr lang="fr-FR" dirty="0" smtClean="0"/>
              <a:t>notre,</a:t>
            </a:r>
          </a:p>
          <a:p>
            <a:r>
              <a:rPr lang="fr-FR" dirty="0" smtClean="0"/>
              <a:t>cas </a:t>
            </a:r>
            <a:r>
              <a:rPr lang="fr-FR" dirty="0"/>
              <a:t>c'est </a:t>
            </a:r>
            <a:r>
              <a:rPr lang="fr-FR" dirty="0" smtClean="0"/>
              <a:t>le flash </a:t>
            </a:r>
            <a:r>
              <a:rPr lang="fr-FR" dirty="0"/>
              <a:t>disque </a:t>
            </a:r>
            <a:r>
              <a:rPr lang="fr-FR" dirty="0" smtClean="0"/>
              <a:t>qui </a:t>
            </a:r>
            <a:r>
              <a:rPr lang="fr-FR" dirty="0"/>
              <a:t>contient </a:t>
            </a:r>
            <a:endParaRPr lang="fr-FR" dirty="0" smtClean="0"/>
          </a:p>
          <a:p>
            <a:r>
              <a:rPr lang="fr-FR" dirty="0" smtClean="0"/>
              <a:t>l'image </a:t>
            </a:r>
            <a:r>
              <a:rPr lang="fr-FR" dirty="0"/>
              <a:t>de la caisse enregistreuse.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Préparation du fichier « iso »: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37755"/>
            <a:ext cx="5029200" cy="4021281"/>
          </a:xfrm>
        </p:spPr>
      </p:pic>
      <p:sp>
        <p:nvSpPr>
          <p:cNvPr id="5" name="ZoneTexte 4"/>
          <p:cNvSpPr txBox="1"/>
          <p:nvPr/>
        </p:nvSpPr>
        <p:spPr>
          <a:xfrm>
            <a:off x="290946" y="1672936"/>
            <a:ext cx="3704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près </a:t>
            </a:r>
            <a:r>
              <a:rPr lang="fr-FR" dirty="0"/>
              <a:t>avoir sélectionné notre source</a:t>
            </a:r>
            <a:r>
              <a:rPr lang="fr-FR" dirty="0" smtClean="0"/>
              <a:t>,</a:t>
            </a:r>
          </a:p>
          <a:p>
            <a:r>
              <a:rPr lang="fr-FR" dirty="0" smtClean="0"/>
              <a:t>nous </a:t>
            </a:r>
            <a:r>
              <a:rPr lang="fr-FR" dirty="0"/>
              <a:t>devons choisir la destination de </a:t>
            </a:r>
            <a:endParaRPr lang="fr-FR" dirty="0" smtClean="0"/>
          </a:p>
          <a:p>
            <a:r>
              <a:rPr lang="fr-FR" dirty="0" smtClean="0"/>
              <a:t>notre </a:t>
            </a:r>
            <a:r>
              <a:rPr lang="fr-FR" dirty="0"/>
              <a:t>fichier "iso</a:t>
            </a:r>
            <a:r>
              <a:rPr lang="fr-FR" dirty="0" smtClean="0"/>
              <a:t>".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59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de machine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22" y="675409"/>
            <a:ext cx="3636678" cy="4114800"/>
          </a:xfrm>
        </p:spPr>
      </p:pic>
      <p:sp>
        <p:nvSpPr>
          <p:cNvPr id="5" name="ZoneTexte 4"/>
          <p:cNvSpPr txBox="1"/>
          <p:nvPr/>
        </p:nvSpPr>
        <p:spPr>
          <a:xfrm>
            <a:off x="155693" y="1340427"/>
            <a:ext cx="4893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Lors </a:t>
            </a:r>
            <a:r>
              <a:rPr lang="fr-FR" dirty="0"/>
              <a:t>de la configuration de la machine virtuelle, </a:t>
            </a:r>
            <a:endParaRPr lang="fr-FR" dirty="0" smtClean="0"/>
          </a:p>
          <a:p>
            <a:r>
              <a:rPr lang="fr-FR" dirty="0" smtClean="0"/>
              <a:t>choisissez </a:t>
            </a:r>
            <a:r>
              <a:rPr lang="fr-FR" dirty="0"/>
              <a:t>la configuration personnalisée pour </a:t>
            </a:r>
            <a:r>
              <a:rPr lang="fr-FR" dirty="0" smtClean="0"/>
              <a:t>une</a:t>
            </a:r>
          </a:p>
          <a:p>
            <a:r>
              <a:rPr lang="fr-FR" dirty="0" smtClean="0"/>
              <a:t>meilleure </a:t>
            </a:r>
            <a:r>
              <a:rPr lang="fr-FR" dirty="0"/>
              <a:t>manipulation de nos ressources.</a:t>
            </a:r>
          </a:p>
        </p:txBody>
      </p:sp>
    </p:spTree>
    <p:extLst>
      <p:ext uri="{BB962C8B-B14F-4D97-AF65-F5344CB8AC3E}">
        <p14:creationId xmlns:p14="http://schemas.microsoft.com/office/powerpoint/2010/main" val="110562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de machine virtuelle: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44" y="675410"/>
            <a:ext cx="3740256" cy="4121584"/>
          </a:xfrm>
        </p:spPr>
      </p:pic>
      <p:sp>
        <p:nvSpPr>
          <p:cNvPr id="5" name="ZoneTexte 4"/>
          <p:cNvSpPr txBox="1"/>
          <p:nvPr/>
        </p:nvSpPr>
        <p:spPr>
          <a:xfrm>
            <a:off x="363682" y="1361209"/>
            <a:ext cx="4944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Vous pouvez sélectionner le fichier iso qui contient</a:t>
            </a:r>
          </a:p>
          <a:p>
            <a:r>
              <a:rPr lang="fr-FR" dirty="0"/>
              <a:t>l'image de la caisse à cette étape, mais a</a:t>
            </a:r>
          </a:p>
          <a:p>
            <a:r>
              <a:rPr lang="fr-FR" dirty="0"/>
              <a:t>le sélectionnera plus tard.</a:t>
            </a:r>
          </a:p>
        </p:txBody>
      </p:sp>
    </p:spTree>
    <p:extLst>
      <p:ext uri="{BB962C8B-B14F-4D97-AF65-F5344CB8AC3E}">
        <p14:creationId xmlns:p14="http://schemas.microsoft.com/office/powerpoint/2010/main" val="345858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de machine virtuelle:</a:t>
            </a:r>
            <a:endParaRPr lang="fr-FR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7" y="665018"/>
            <a:ext cx="3757613" cy="4090411"/>
          </a:xfrm>
        </p:spPr>
      </p:pic>
      <p:sp>
        <p:nvSpPr>
          <p:cNvPr id="5" name="ZoneTexte 4"/>
          <p:cNvSpPr txBox="1"/>
          <p:nvPr/>
        </p:nvSpPr>
        <p:spPr>
          <a:xfrm>
            <a:off x="415636" y="1174173"/>
            <a:ext cx="363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Sélectionner l’OS de machine virtuel.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727622"/>
      </p:ext>
    </p:extLst>
  </p:cSld>
  <p:clrMapOvr>
    <a:masterClrMapping/>
  </p:clrMapOvr>
</p:sld>
</file>

<file path=ppt/theme/theme1.xml><?xml version="1.0" encoding="utf-8"?>
<a:theme xmlns:a="http://schemas.openxmlformats.org/drawingml/2006/main" name="aziza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34502</TotalTime>
  <Words>326</Words>
  <Application>Microsoft Office PowerPoint</Application>
  <PresentationFormat>Affichage à l'écran (16:9)</PresentationFormat>
  <Paragraphs>59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Bahnschrift SemiLight Condensed</vt:lpstr>
      <vt:lpstr>Baskerville Old Face</vt:lpstr>
      <vt:lpstr>Calibri</vt:lpstr>
      <vt:lpstr>Century Gothic</vt:lpstr>
      <vt:lpstr>Helv</vt:lpstr>
      <vt:lpstr>Times New Roman</vt:lpstr>
      <vt:lpstr>aziza</vt:lpstr>
      <vt:lpstr>    Procédure de préparation de la caisse sur une machine virtuelle                               </vt:lpstr>
      <vt:lpstr>Sommaire:</vt:lpstr>
      <vt:lpstr>1- Installation des logiciels:</vt:lpstr>
      <vt:lpstr>2- Préparation du fichier « iso »:</vt:lpstr>
      <vt:lpstr>Préparation du fichier « iso »:</vt:lpstr>
      <vt:lpstr>Préparation du fichier « iso »:</vt:lpstr>
      <vt:lpstr> 3- Configuration de machine virtuelle: </vt:lpstr>
      <vt:lpstr>Configuration de machine virtuelle:</vt:lpstr>
      <vt:lpstr>Configuration de machine virtuelle:</vt:lpstr>
      <vt:lpstr>Configuration de machine virtuelle:</vt:lpstr>
      <vt:lpstr>Configuration des ressources du la VM:</vt:lpstr>
      <vt:lpstr>Sélectionner le fichier ‘iso’:</vt:lpstr>
      <vt:lpstr>4-Chargement du OS:</vt:lpstr>
      <vt:lpstr>Présentation PowerPoint</vt:lpstr>
      <vt:lpstr>Présentation PowerPoint</vt:lpstr>
      <vt:lpstr>Présentation PowerPoint</vt:lpstr>
      <vt:lpstr>    Merci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IMAC;BsChouaib</dc:creator>
  <cp:lastModifiedBy>Administrateur</cp:lastModifiedBy>
  <cp:revision>499</cp:revision>
  <dcterms:created xsi:type="dcterms:W3CDTF">2015-01-19T09:15:54Z</dcterms:created>
  <dcterms:modified xsi:type="dcterms:W3CDTF">2022-03-16T17:06:10Z</dcterms:modified>
</cp:coreProperties>
</file>