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8" r:id="rId2"/>
    <p:sldId id="257" r:id="rId3"/>
    <p:sldId id="261" r:id="rId4"/>
    <p:sldId id="272" r:id="rId5"/>
    <p:sldId id="273" r:id="rId6"/>
    <p:sldId id="274" r:id="rId7"/>
    <p:sldId id="275" r:id="rId8"/>
    <p:sldId id="276" r:id="rId9"/>
    <p:sldId id="271" r:id="rId10"/>
    <p:sldId id="279" r:id="rId11"/>
    <p:sldId id="277" r:id="rId12"/>
    <p:sldId id="262" r:id="rId13"/>
    <p:sldId id="263" r:id="rId14"/>
    <p:sldId id="278" r:id="rId15"/>
    <p:sldId id="288" r:id="rId16"/>
    <p:sldId id="283" r:id="rId17"/>
    <p:sldId id="285" r:id="rId18"/>
    <p:sldId id="286" r:id="rId19"/>
    <p:sldId id="284" r:id="rId20"/>
    <p:sldId id="287" r:id="rId21"/>
    <p:sldId id="281" r:id="rId22"/>
    <p:sldId id="28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355F77"/>
    <a:srgbClr val="6A6A6A"/>
    <a:srgbClr val="E6E6E6"/>
    <a:srgbClr val="9FC5E8"/>
    <a:srgbClr val="91D2E1"/>
    <a:srgbClr val="96D4E2"/>
    <a:srgbClr val="95BEE3"/>
    <a:srgbClr val="6CC2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108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776B3-8B44-4F55-9D63-89962CC11562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2D83D-3B8C-49DB-B835-9EA687927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688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>
          <a:gsLst>
            <a:gs pos="0">
              <a:srgbClr val="6CC2D6">
                <a:lumMod val="75000"/>
              </a:srgbClr>
            </a:gs>
            <a:gs pos="100000">
              <a:srgbClr val="96D4E2">
                <a:lumMod val="39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0668000" y="25962"/>
            <a:ext cx="1515035" cy="364751"/>
          </a:xfrm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defRPr>
            </a:lvl1pPr>
          </a:lstStyle>
          <a:p>
            <a:r>
              <a:rPr lang="en-US" altLang="ko-KR" dirty="0"/>
              <a:t>POSCO Big Data 9</a:t>
            </a:r>
            <a:r>
              <a:rPr lang="en-US" altLang="ko-KR" baseline="30000" dirty="0"/>
              <a:t>th</a:t>
            </a:r>
            <a:r>
              <a:rPr lang="en-US" altLang="ko-KR" dirty="0"/>
              <a:t> A2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8" name="직각 삼각형 7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9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9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7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23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93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2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4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18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CC2D6"/>
            </a:gs>
            <a:gs pos="100000">
              <a:srgbClr val="96D4E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AAD7D-6E65-44B3-8ABD-34CE7F0EADF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184933" y="2574803"/>
            <a:ext cx="7822133" cy="1498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 분류 기준 재정의 및  상품 보완을 통한</a:t>
            </a:r>
            <a:endParaRPr lang="en-US" altLang="ko-KR" sz="3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포빅</a:t>
            </a:r>
            <a:r>
              <a: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생명 수익 극대화 전략</a:t>
            </a:r>
            <a:endParaRPr lang="en-US" altLang="ko-KR" sz="3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0855" y="5852160"/>
            <a:ext cx="459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A2</a:t>
            </a:r>
          </a:p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강지영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김범수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김효진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배향운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양혜지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정지성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최지영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270" y="0"/>
            <a:ext cx="953729" cy="953729"/>
          </a:xfrm>
          <a:prstGeom prst="rect">
            <a:avLst/>
          </a:prstGeom>
        </p:spPr>
      </p:pic>
      <p:sp>
        <p:nvSpPr>
          <p:cNvPr id="3" name="사각형 설명선 2"/>
          <p:cNvSpPr/>
          <p:nvPr/>
        </p:nvSpPr>
        <p:spPr>
          <a:xfrm>
            <a:off x="6968359" y="2267026"/>
            <a:ext cx="3977350" cy="307777"/>
          </a:xfrm>
          <a:prstGeom prst="wedgeRectCallout">
            <a:avLst>
              <a:gd name="adj1" fmla="val -34557"/>
              <a:gd name="adj2" fmla="val 103234"/>
            </a:avLst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과제 제목은 </a:t>
            </a:r>
            <a:r>
              <a:rPr lang="ko-KR" altLang="en-US" sz="1400" dirty="0" err="1">
                <a:solidFill>
                  <a:schemeClr val="tx1"/>
                </a:solidFill>
              </a:rPr>
              <a:t>분석완료후</a:t>
            </a:r>
            <a:r>
              <a:rPr lang="ko-KR" altLang="en-US" sz="1400" dirty="0">
                <a:solidFill>
                  <a:schemeClr val="tx1"/>
                </a:solidFill>
              </a:rPr>
              <a:t> 다시 정합니다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32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수집</a:t>
            </a:r>
            <a:r>
              <a:rPr lang="en-US" altLang="ko-KR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계획</a:t>
            </a:r>
            <a:endParaRPr lang="en-US" altLang="ko-KR" sz="20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2" name="Google Shape;184;p28"/>
          <p:cNvGraphicFramePr/>
          <p:nvPr>
            <p:extLst>
              <p:ext uri="{D42A27DB-BD31-4B8C-83A1-F6EECF244321}">
                <p14:modId xmlns:p14="http://schemas.microsoft.com/office/powerpoint/2010/main" val="881614404"/>
              </p:ext>
            </p:extLst>
          </p:nvPr>
        </p:nvGraphicFramePr>
        <p:xfrm>
          <a:off x="902371" y="1198237"/>
          <a:ext cx="10535100" cy="49453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6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5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5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7636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잠재</a:t>
                      </a:r>
                      <a:r>
                        <a:rPr lang="en-US" sz="1600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원인</a:t>
                      </a:r>
                      <a:endParaRPr sz="160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데이터 수집계획</a:t>
                      </a:r>
                      <a:endParaRPr sz="1600" b="1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63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데이터명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속성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발생주기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수집방법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담당자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수집</a:t>
                      </a: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가능성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주요특성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764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잘못된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심사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기준</a:t>
                      </a:r>
                      <a:endParaRPr sz="1400" dirty="0">
                        <a:solidFill>
                          <a:srgbClr val="000000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개인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정보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범주형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일일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고객 정보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김범수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O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자가 진단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76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건강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정보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연속형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일일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고객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정보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/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공공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데이터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양혜지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O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진단 결과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764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보험 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홍보 부족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분기별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보험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가입률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연속형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분기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사내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데이터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정지성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O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자동 측정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76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자사 상품 인지도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범주형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반기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설문 조사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배향운</a:t>
                      </a:r>
                      <a:endParaRPr sz="1400" dirty="0">
                        <a:solidFill>
                          <a:srgbClr val="000000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△</a:t>
                      </a:r>
                      <a:endParaRPr sz="1400" b="1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수동 측정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764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가격 경쟁력 약화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자사 상품 가격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연속형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변동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사내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데이터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강지영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O</a:t>
                      </a:r>
                      <a:endParaRPr sz="1400" b="1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자동 측정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76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타사 상품 가격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연속형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변동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협조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요청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김효진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△</a:t>
                      </a:r>
                      <a:endParaRPr sz="1400" b="1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수동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측정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764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보험료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과다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지급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납입액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연속형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수시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사내 데이터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김범수</a:t>
                      </a:r>
                      <a:endParaRPr sz="1400" dirty="0">
                        <a:solidFill>
                          <a:srgbClr val="000000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O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자동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측정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76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지급액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연속형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수시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사내 데이터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최지영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O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자동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측정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18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552950" y="2546251"/>
            <a:ext cx="2196824" cy="4160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52950" y="1663641"/>
            <a:ext cx="2196824" cy="260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28750" y="3552825"/>
            <a:ext cx="2196824" cy="390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수집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24" name="Google Shape;310;p45"/>
          <p:cNvGraphicFramePr/>
          <p:nvPr>
            <p:extLst>
              <p:ext uri="{D42A27DB-BD31-4B8C-83A1-F6EECF244321}">
                <p14:modId xmlns:p14="http://schemas.microsoft.com/office/powerpoint/2010/main" val="823993443"/>
              </p:ext>
            </p:extLst>
          </p:nvPr>
        </p:nvGraphicFramePr>
        <p:xfrm>
          <a:off x="1428750" y="1924050"/>
          <a:ext cx="2204025" cy="29098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0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3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보험가입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사전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승인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검진정보</a:t>
                      </a:r>
                      <a:endParaRPr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18275" marR="18275" marT="18275" marB="18275" anchor="b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32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고객아이디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customer_id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7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성별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연령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신장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체중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가슴둘레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허리둘레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혈압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혈액검사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판정결과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...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Google Shape;311;p45"/>
          <p:cNvGraphicFramePr/>
          <p:nvPr>
            <p:extLst>
              <p:ext uri="{D42A27DB-BD31-4B8C-83A1-F6EECF244321}">
                <p14:modId xmlns:p14="http://schemas.microsoft.com/office/powerpoint/2010/main" val="1882369943"/>
              </p:ext>
            </p:extLst>
          </p:nvPr>
        </p:nvGraphicFramePr>
        <p:xfrm>
          <a:off x="4552950" y="781050"/>
          <a:ext cx="2204025" cy="26683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0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3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보험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청구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/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지급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정보</a:t>
                      </a:r>
                      <a:endParaRPr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18275" marR="18275" marT="18275" marB="18275" anchor="b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청구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번호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+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청구서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순번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req_id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+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req_id_seq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7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고객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아이디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검사구분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혈액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/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일반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검진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판정결과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성별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상품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아이디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(FK)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주상병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(FK)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상병코드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...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Google Shape;312;p45"/>
          <p:cNvGraphicFramePr/>
          <p:nvPr>
            <p:extLst>
              <p:ext uri="{D42A27DB-BD31-4B8C-83A1-F6EECF244321}">
                <p14:modId xmlns:p14="http://schemas.microsoft.com/office/powerpoint/2010/main" val="2051068998"/>
              </p:ext>
            </p:extLst>
          </p:nvPr>
        </p:nvGraphicFramePr>
        <p:xfrm>
          <a:off x="4552950" y="3676650"/>
          <a:ext cx="2204025" cy="2530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0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3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국민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건강검진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결과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(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표본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)</a:t>
                      </a:r>
                      <a:endParaRPr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18275" marR="18275" marT="18275" marB="18275" anchor="b">
                    <a:lnL w="2857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검진자일련번호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(no)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7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성별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연령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(5단위)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신장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(5단위)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체중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(5단위)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허리둘레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혈액검사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oogle Shape;313;p45"/>
          <p:cNvGraphicFramePr/>
          <p:nvPr>
            <p:extLst>
              <p:ext uri="{D42A27DB-BD31-4B8C-83A1-F6EECF244321}">
                <p14:modId xmlns:p14="http://schemas.microsoft.com/office/powerpoint/2010/main" val="3030046945"/>
              </p:ext>
            </p:extLst>
          </p:nvPr>
        </p:nvGraphicFramePr>
        <p:xfrm>
          <a:off x="7905750" y="781050"/>
          <a:ext cx="2204025" cy="26683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0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3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보험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상품별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보험료</a:t>
                      </a:r>
                      <a:endParaRPr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18275" marR="18275" marT="18275" marB="18275" anchor="b">
                    <a:lnL w="2857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상품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아이디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insu_prod_id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7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상품명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기본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보험료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...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Google Shape;314;p45"/>
          <p:cNvGraphicFramePr/>
          <p:nvPr>
            <p:extLst>
              <p:ext uri="{D42A27DB-BD31-4B8C-83A1-F6EECF244321}">
                <p14:modId xmlns:p14="http://schemas.microsoft.com/office/powerpoint/2010/main" val="3101510613"/>
              </p:ext>
            </p:extLst>
          </p:nvPr>
        </p:nvGraphicFramePr>
        <p:xfrm>
          <a:off x="7905750" y="3676650"/>
          <a:ext cx="2204025" cy="26683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0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3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상병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정보</a:t>
                      </a:r>
                      <a:endParaRPr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18275" marR="18275" marT="18275" marB="18275" anchor="b">
                    <a:lnL w="2857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상병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코드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3+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상병코드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4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(sick_cd_3+sick_cd_4)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7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상병명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한국어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상병명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영어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적용성별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적용나이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상한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적용나이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하한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9" name="Google Shape;315;p45"/>
          <p:cNvCxnSpPr/>
          <p:nvPr/>
        </p:nvCxnSpPr>
        <p:spPr>
          <a:xfrm rot="10800000" flipH="1">
            <a:off x="3632775" y="1841550"/>
            <a:ext cx="894000" cy="689400"/>
          </a:xfrm>
          <a:prstGeom prst="straightConnector1">
            <a:avLst/>
          </a:prstGeom>
          <a:noFill/>
          <a:ln w="19050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16;p45"/>
          <p:cNvCxnSpPr/>
          <p:nvPr/>
        </p:nvCxnSpPr>
        <p:spPr>
          <a:xfrm rot="10800000">
            <a:off x="3625575" y="3625275"/>
            <a:ext cx="920100" cy="1404300"/>
          </a:xfrm>
          <a:prstGeom prst="straightConnector1">
            <a:avLst/>
          </a:prstGeom>
          <a:noFill/>
          <a:ln w="19050" cap="flat" cmpd="sng">
            <a:solidFill>
              <a:srgbClr val="44546A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1" name="Google Shape;317;p45"/>
          <p:cNvCxnSpPr/>
          <p:nvPr/>
        </p:nvCxnSpPr>
        <p:spPr>
          <a:xfrm rot="10800000" flipH="1">
            <a:off x="6775350" y="1376500"/>
            <a:ext cx="1119600" cy="1186200"/>
          </a:xfrm>
          <a:prstGeom prst="straightConnector1">
            <a:avLst/>
          </a:prstGeom>
          <a:noFill/>
          <a:ln w="19050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18;p45"/>
          <p:cNvCxnSpPr/>
          <p:nvPr/>
        </p:nvCxnSpPr>
        <p:spPr>
          <a:xfrm>
            <a:off x="6768700" y="2943275"/>
            <a:ext cx="1140900" cy="1318200"/>
          </a:xfrm>
          <a:prstGeom prst="straightConnector1">
            <a:avLst/>
          </a:prstGeom>
          <a:noFill/>
          <a:ln w="19050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676275" y="5686425"/>
            <a:ext cx="3488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실선 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2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외래키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참조</a:t>
            </a:r>
            <a:endParaRPr lang="en-US" altLang="ko-KR" sz="1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점선 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국민건강 검진 결과로 </a:t>
            </a:r>
            <a:endParaRPr lang="en-US" altLang="ko-KR" sz="1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        보험가입 사전승인 </a:t>
            </a:r>
            <a:r>
              <a:rPr lang="ko-KR" altLang="en-US" sz="12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검진정보의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2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결측치를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대체</a:t>
            </a:r>
          </a:p>
        </p:txBody>
      </p:sp>
    </p:spTree>
    <p:extLst>
      <p:ext uri="{BB962C8B-B14F-4D97-AF65-F5344CB8AC3E}">
        <p14:creationId xmlns:p14="http://schemas.microsoft.com/office/powerpoint/2010/main" val="280004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690121"/>
              </p:ext>
            </p:extLst>
          </p:nvPr>
        </p:nvGraphicFramePr>
        <p:xfrm>
          <a:off x="1053592" y="1295738"/>
          <a:ext cx="10092949" cy="46478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62760">
                  <a:extLst>
                    <a:ext uri="{9D8B030D-6E8A-4147-A177-3AD203B41FA5}">
                      <a16:colId xmlns:a16="http://schemas.microsoft.com/office/drawing/2014/main" val="1552836702"/>
                    </a:ext>
                  </a:extLst>
                </a:gridCol>
                <a:gridCol w="1673352">
                  <a:extLst>
                    <a:ext uri="{9D8B030D-6E8A-4147-A177-3AD203B41FA5}">
                      <a16:colId xmlns:a16="http://schemas.microsoft.com/office/drawing/2014/main" val="3702518434"/>
                    </a:ext>
                  </a:extLst>
                </a:gridCol>
                <a:gridCol w="1220413">
                  <a:extLst>
                    <a:ext uri="{9D8B030D-6E8A-4147-A177-3AD203B41FA5}">
                      <a16:colId xmlns:a16="http://schemas.microsoft.com/office/drawing/2014/main" val="4165443119"/>
                    </a:ext>
                  </a:extLst>
                </a:gridCol>
                <a:gridCol w="1220413">
                  <a:extLst>
                    <a:ext uri="{9D8B030D-6E8A-4147-A177-3AD203B41FA5}">
                      <a16:colId xmlns:a16="http://schemas.microsoft.com/office/drawing/2014/main" val="1271808824"/>
                    </a:ext>
                  </a:extLst>
                </a:gridCol>
                <a:gridCol w="1220413">
                  <a:extLst>
                    <a:ext uri="{9D8B030D-6E8A-4147-A177-3AD203B41FA5}">
                      <a16:colId xmlns:a16="http://schemas.microsoft.com/office/drawing/2014/main" val="1488353478"/>
                    </a:ext>
                  </a:extLst>
                </a:gridCol>
                <a:gridCol w="2995598">
                  <a:extLst>
                    <a:ext uri="{9D8B030D-6E8A-4147-A177-3AD203B41FA5}">
                      <a16:colId xmlns:a16="http://schemas.microsoft.com/office/drawing/2014/main" val="3234791049"/>
                    </a:ext>
                  </a:extLst>
                </a:gridCol>
              </a:tblGrid>
              <a:tr h="774644"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데이터 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결측치</a:t>
                      </a: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/>
                      </a:r>
                      <a:b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</a:b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변수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이상치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/>
                      </a:r>
                      <a:b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</a:b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변수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파생변수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3376"/>
                  </a:ext>
                </a:extLst>
              </a:tr>
              <a:tr h="7746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 가입 </a:t>
                      </a:r>
                      <a:endParaRPr lang="en-US" altLang="ko-KR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검진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14,939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多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 가입</a:t>
                      </a:r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,</a:t>
                      </a:r>
                      <a:r>
                        <a:rPr lang="en-US" altLang="ko-KR" sz="14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거절 고객 </a:t>
                      </a:r>
                      <a:r>
                        <a:rPr lang="en-US" altLang="ko-KR" sz="14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/>
                      </a:r>
                      <a:br>
                        <a:rPr lang="en-US" altLang="ko-KR" sz="14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</a:br>
                      <a:r>
                        <a:rPr lang="ko-KR" altLang="en-US" sz="14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신체 정보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37721"/>
                  </a:ext>
                </a:extLst>
              </a:tr>
              <a:tr h="7746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 청구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49,450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52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고객의 보험 지급</a:t>
                      </a:r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,</a:t>
                      </a:r>
                      <a:r>
                        <a:rPr lang="en-US" altLang="ko-KR" sz="14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청구 목록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2488"/>
                  </a:ext>
                </a:extLst>
              </a:tr>
              <a:tr h="7746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 검진 결과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177,347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공공 데이터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230786"/>
                  </a:ext>
                </a:extLst>
              </a:tr>
              <a:tr h="7746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 상품별</a:t>
                      </a:r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/>
                      </a:r>
                      <a:b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</a:br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30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530543"/>
                  </a:ext>
                </a:extLst>
              </a:tr>
              <a:tr h="7746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상병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13,756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병에 대한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66852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수집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611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62735" y="873844"/>
            <a:ext cx="37059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보험 가입 검진 정보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(14,939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9705" y="1990926"/>
            <a:ext cx="28164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가슴 둘레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허리 둘레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맥박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혈액검사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65006" y="1621594"/>
            <a:ext cx="2515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결측치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정제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39610" y="873844"/>
            <a:ext cx="37059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보험 청구 정보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(49,450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0146" y="1990926"/>
            <a:ext cx="2816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BMI(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체중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^2)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Whtr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허리둘레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신장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575447" y="1621594"/>
            <a:ext cx="2515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파생변수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44309" y="1990926"/>
            <a:ext cx="2816495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지불금액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9610" y="1621594"/>
            <a:ext cx="2515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결측치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054750" y="1990926"/>
            <a:ext cx="2816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월별 보험 </a:t>
            </a:r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납부액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초과지급액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보험손실액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050051" y="1621594"/>
            <a:ext cx="2515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파생변수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161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 계획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2" name="Google Shape;323;p46"/>
          <p:cNvGraphicFramePr/>
          <p:nvPr>
            <p:extLst>
              <p:ext uri="{D42A27DB-BD31-4B8C-83A1-F6EECF244321}">
                <p14:modId xmlns:p14="http://schemas.microsoft.com/office/powerpoint/2010/main" val="265799760"/>
              </p:ext>
            </p:extLst>
          </p:nvPr>
        </p:nvGraphicFramePr>
        <p:xfrm>
          <a:off x="1163004" y="985478"/>
          <a:ext cx="9860125" cy="53010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6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7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90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94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목적</a:t>
                      </a:r>
                      <a:endParaRPr sz="16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분석방법</a:t>
                      </a:r>
                      <a:endParaRPr sz="16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주요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내용</a:t>
                      </a:r>
                      <a:endParaRPr sz="1600" b="1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담당자</a:t>
                      </a:r>
                      <a:endParaRPr sz="1600" b="1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일정</a:t>
                      </a:r>
                      <a:endParaRPr sz="1600" b="1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비고</a:t>
                      </a:r>
                      <a:endParaRPr sz="16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84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634"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전체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데이터의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분포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특성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및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변수간의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관련성을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확인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막대그래프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분석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범주형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변수의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분포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확인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김범수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2/22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-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63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히스토그램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연속형 변수의 분포 확인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김범수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2/22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-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63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Box Plot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분석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이상치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존재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및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데이터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분포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확인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김범수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2/22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-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63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상관분석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변수간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상관성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확인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김범수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2/22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-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7534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전체적인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데이터의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층별화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확인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군집분석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검진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(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혈액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,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일반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),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성별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,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분기에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따른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층별화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시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데이터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특성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확인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배향운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2/23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-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63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연관분석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가입된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보험들의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연관성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확인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김효진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2/23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-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634"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영향인자 확인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다중회귀분석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목표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변수에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대해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영향을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주는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데이터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특성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확인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강지영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2/24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-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036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앙상블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분류 모델을 통한 주요 변수 확인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최지영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맑은 고딕"/>
                        <a:sym typeface="맑은 고딕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2/24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-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842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42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4634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데이터 분석을 위한 시사점 도출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SVM/KNN/ANN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이산형 목표 변수를 잘 분류할 수 있는 모델 개발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양혜지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2/25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-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036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로지스틱 회귀분석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오분류율이 작은 분류모델 개발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맑은 고딕"/>
                          <a:sym typeface="맑은 고딕"/>
                        </a:rPr>
                        <a:t>정지성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맑은 고딕"/>
                        <a:sym typeface="맑은 고딕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2/25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-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426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84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 계획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2" name="Google Shape;323;p46"/>
          <p:cNvGraphicFramePr/>
          <p:nvPr>
            <p:extLst/>
          </p:nvPr>
        </p:nvGraphicFramePr>
        <p:xfrm>
          <a:off x="1163004" y="985478"/>
          <a:ext cx="9860125" cy="53010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6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7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90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94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목적</a:t>
                      </a:r>
                      <a:endParaRPr sz="16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분석방법</a:t>
                      </a:r>
                      <a:endParaRPr sz="16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주요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내용</a:t>
                      </a:r>
                      <a:endParaRPr sz="1600" b="1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담당자</a:t>
                      </a:r>
                      <a:endParaRPr sz="1600" b="1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일정</a:t>
                      </a:r>
                      <a:endParaRPr sz="1600" b="1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비고</a:t>
                      </a:r>
                      <a:endParaRPr sz="16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84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634"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전체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데이터의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분포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특성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및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변수간의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관련성을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확인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막대그래프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분석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범주형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변수의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분포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확인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김범수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2/22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-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63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히스토그램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연속형 변수의 분포 확인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김범수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2/22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-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63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Box Plot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분석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이상치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존재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및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데이터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분포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확인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김범수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2/22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-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63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상관분석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변수간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상관성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확인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김범수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2/22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-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7534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전체적인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데이터의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층별화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확인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군집분석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검진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(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혈액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,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일반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),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성별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,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분기에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따른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층별화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시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데이터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특성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확인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배향운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2/23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-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63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연관분석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가입된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보험들의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연관성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확인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김효진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2/23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-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634"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영향인자 확인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다중회귀분석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목표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변수에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대해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영향을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주는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데이터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특성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확인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강지영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2/24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-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036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앙상블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분류 모델을 통한 주요 변수 확인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최지영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맑은 고딕"/>
                        <a:sym typeface="맑은 고딕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2/24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-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842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42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4634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데이터 분석을 위한 시사점 도출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SVM/KNN/ANN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이산형 목표 변수를 잘 분류할 수 있는 모델 개발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양혜지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2/25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-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036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로지스틱 회귀분석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오분류율이 작은 분류모델 개발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맑은 고딕"/>
                          <a:sym typeface="맑은 고딕"/>
                        </a:rPr>
                        <a:t>정지성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맑은 고딕"/>
                        <a:sym typeface="맑은 고딕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2/25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-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426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653614" y="640006"/>
            <a:ext cx="6624393" cy="418576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조금 세부적으로 분석 계획 세우고 분석해보세요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1</a:t>
            </a:r>
            <a:r>
              <a:rPr lang="en-US" altLang="ko-KR" sz="1400" dirty="0"/>
              <a:t>. </a:t>
            </a:r>
            <a:r>
              <a:rPr lang="ko-KR" altLang="ko-KR" sz="1400" dirty="0"/>
              <a:t>판정결과 분석</a:t>
            </a:r>
          </a:p>
          <a:p>
            <a:r>
              <a:rPr lang="en-US" altLang="ko-KR" sz="1400" dirty="0"/>
              <a:t>   - </a:t>
            </a:r>
            <a:r>
              <a:rPr lang="ko-KR" altLang="ko-KR" sz="1400" dirty="0" err="1"/>
              <a:t>검사구분</a:t>
            </a:r>
            <a:r>
              <a:rPr lang="en-US" altLang="ko-KR" sz="1400" dirty="0"/>
              <a:t>, </a:t>
            </a:r>
            <a:r>
              <a:rPr lang="ko-KR" altLang="ko-KR" sz="1400" dirty="0"/>
              <a:t>판정결과</a:t>
            </a:r>
            <a:r>
              <a:rPr lang="en-US" altLang="ko-KR" sz="1400" dirty="0"/>
              <a:t>, </a:t>
            </a:r>
            <a:r>
              <a:rPr lang="ko-KR" altLang="ko-KR" sz="1400" dirty="0"/>
              <a:t>영향 </a:t>
            </a:r>
            <a:r>
              <a:rPr lang="ko-KR" altLang="ko-KR" sz="1400" dirty="0"/>
              <a:t>인자</a:t>
            </a:r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보험금 </a:t>
            </a:r>
            <a:r>
              <a:rPr lang="ko-KR" altLang="en-US" sz="1400" dirty="0"/>
              <a:t>청구 패턴 </a:t>
            </a:r>
            <a:r>
              <a:rPr lang="ko-KR" altLang="en-US" sz="1400" dirty="0"/>
              <a:t>분석을 해보세요</a:t>
            </a:r>
            <a:endParaRPr lang="en-US" altLang="ko-KR" sz="1400" dirty="0"/>
          </a:p>
          <a:p>
            <a:r>
              <a:rPr lang="en-US" altLang="ko-KR" sz="1400" dirty="0"/>
              <a:t>  - </a:t>
            </a:r>
            <a:r>
              <a:rPr lang="ko-KR" altLang="ko-KR" sz="1400" dirty="0" err="1"/>
              <a:t>목표변수</a:t>
            </a:r>
            <a:r>
              <a:rPr lang="ko-KR" altLang="ko-KR" sz="1400" dirty="0"/>
              <a:t> 파생</a:t>
            </a:r>
            <a:r>
              <a:rPr lang="en-US" altLang="ko-KR" sz="1400" dirty="0"/>
              <a:t> </a:t>
            </a:r>
            <a:r>
              <a:rPr lang="ko-KR" altLang="en-US" sz="1400" dirty="0"/>
              <a:t>필요 </a:t>
            </a:r>
            <a:r>
              <a:rPr lang="en-US" altLang="ko-KR" sz="1400" dirty="0"/>
              <a:t>(</a:t>
            </a:r>
            <a:r>
              <a:rPr lang="ko-KR" altLang="ko-KR" sz="1400" dirty="0"/>
              <a:t>보험금 지급 분류</a:t>
            </a:r>
            <a:r>
              <a:rPr lang="en-US" altLang="ko-KR" sz="1400" dirty="0"/>
              <a:t>(</a:t>
            </a:r>
            <a:r>
              <a:rPr lang="ko-KR" altLang="ko-KR" sz="1400" dirty="0"/>
              <a:t>위험</a:t>
            </a:r>
            <a:r>
              <a:rPr lang="en-US" altLang="ko-KR" sz="1400" dirty="0"/>
              <a:t>/</a:t>
            </a:r>
            <a:r>
              <a:rPr lang="ko-KR" altLang="ko-KR" sz="1400" dirty="0"/>
              <a:t>정상</a:t>
            </a:r>
            <a:r>
              <a:rPr lang="en-US" altLang="ko-KR" sz="1400" dirty="0"/>
              <a:t>/</a:t>
            </a:r>
            <a:r>
              <a:rPr lang="ko-KR" altLang="ko-KR" sz="1400" dirty="0"/>
              <a:t>안정</a:t>
            </a:r>
            <a:r>
              <a:rPr lang="en-US" altLang="ko-KR" sz="1400" dirty="0"/>
              <a:t>))</a:t>
            </a:r>
            <a:endParaRPr lang="ko-KR" altLang="ko-KR" sz="1400" dirty="0"/>
          </a:p>
          <a:p>
            <a:r>
              <a:rPr lang="en-US" altLang="ko-KR" sz="1400" dirty="0"/>
              <a:t>  - </a:t>
            </a:r>
            <a:r>
              <a:rPr lang="ko-KR" altLang="ko-KR" sz="1400" dirty="0"/>
              <a:t>청구</a:t>
            </a:r>
            <a:r>
              <a:rPr lang="en-US" altLang="ko-KR" sz="1400" dirty="0"/>
              <a:t>~</a:t>
            </a:r>
            <a:r>
              <a:rPr lang="ko-KR" altLang="ko-KR" sz="1400" dirty="0" err="1"/>
              <a:t>지급금액</a:t>
            </a:r>
            <a:r>
              <a:rPr lang="ko-KR" altLang="ko-KR" sz="1400" dirty="0"/>
              <a:t> 차이 분석</a:t>
            </a:r>
          </a:p>
          <a:p>
            <a:r>
              <a:rPr lang="en-US" altLang="ko-KR" sz="1400" dirty="0"/>
              <a:t>  - </a:t>
            </a:r>
            <a:r>
              <a:rPr lang="ko-KR" altLang="ko-KR" sz="1400" dirty="0"/>
              <a:t>고객 </a:t>
            </a:r>
            <a:r>
              <a:rPr lang="ko-KR" altLang="ko-KR" sz="1400" dirty="0" err="1" smtClean="0"/>
              <a:t>특성별</a:t>
            </a:r>
            <a:r>
              <a:rPr lang="en-US" altLang="ko-KR" sz="1400" dirty="0" smtClean="0"/>
              <a:t>,  </a:t>
            </a:r>
            <a:r>
              <a:rPr lang="ko-KR" altLang="ko-KR" sz="1400" dirty="0" err="1" smtClean="0"/>
              <a:t>시간별</a:t>
            </a:r>
            <a:r>
              <a:rPr lang="en-US" altLang="ko-KR" sz="1400" dirty="0" smtClean="0"/>
              <a:t>, </a:t>
            </a:r>
            <a:r>
              <a:rPr lang="ko-KR" altLang="ko-KR" sz="1400" dirty="0" err="1" smtClean="0"/>
              <a:t>주상병별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보험 </a:t>
            </a:r>
            <a:r>
              <a:rPr lang="ko-KR" altLang="ko-KR" sz="1400" dirty="0"/>
              <a:t>상품별 </a:t>
            </a:r>
            <a:r>
              <a:rPr lang="ko-KR" altLang="en-US" sz="1400" dirty="0"/>
              <a:t>각</a:t>
            </a:r>
            <a:r>
              <a:rPr lang="ko-KR" altLang="en-US" sz="1400" dirty="0" smtClean="0"/>
              <a:t>각 </a:t>
            </a:r>
            <a:r>
              <a:rPr lang="ko-KR" altLang="ko-KR" sz="1400" dirty="0" smtClean="0"/>
              <a:t>청구 </a:t>
            </a:r>
            <a:r>
              <a:rPr lang="ko-KR" altLang="ko-KR" sz="1400" dirty="0"/>
              <a:t>패턴</a:t>
            </a:r>
            <a:r>
              <a:rPr lang="en-US" altLang="ko-KR" sz="1400" dirty="0"/>
              <a:t> </a:t>
            </a:r>
            <a:r>
              <a:rPr lang="ko-KR" altLang="en-US" sz="1400" dirty="0"/>
              <a:t>등등</a:t>
            </a:r>
            <a:endParaRPr lang="en-US" altLang="ko-KR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판정결과</a:t>
            </a:r>
            <a:r>
              <a:rPr lang="en-US" altLang="ko-KR" sz="1400" dirty="0"/>
              <a:t>~</a:t>
            </a:r>
            <a:r>
              <a:rPr lang="ko-KR" altLang="en-US" sz="1400" dirty="0"/>
              <a:t>청구 패턴 분석을 해보세요</a:t>
            </a:r>
          </a:p>
          <a:p>
            <a:r>
              <a:rPr lang="en-US" altLang="ko-KR" sz="1400" dirty="0"/>
              <a:t>  - </a:t>
            </a:r>
            <a:r>
              <a:rPr lang="ko-KR" altLang="ko-KR" sz="1400" dirty="0"/>
              <a:t>청구</a:t>
            </a:r>
            <a:r>
              <a:rPr lang="en-US" altLang="ko-KR" sz="1400" dirty="0"/>
              <a:t>~</a:t>
            </a:r>
            <a:r>
              <a:rPr lang="ko-KR" altLang="ko-KR" sz="1400" dirty="0" err="1"/>
              <a:t>지급금액</a:t>
            </a:r>
            <a:r>
              <a:rPr lang="ko-KR" altLang="ko-KR" sz="1400" dirty="0"/>
              <a:t> 차이 분석</a:t>
            </a:r>
          </a:p>
          <a:p>
            <a:r>
              <a:rPr lang="en-US" altLang="ko-KR" sz="1400" dirty="0"/>
              <a:t>  - </a:t>
            </a:r>
            <a:r>
              <a:rPr lang="ko-KR" altLang="ko-KR" sz="1400" dirty="0"/>
              <a:t>고객 </a:t>
            </a:r>
            <a:r>
              <a:rPr lang="ko-KR" altLang="ko-KR" sz="1400" dirty="0" err="1" smtClean="0"/>
              <a:t>특성별</a:t>
            </a:r>
            <a:r>
              <a:rPr lang="en-US" altLang="ko-KR" sz="1400" dirty="0" smtClean="0"/>
              <a:t>, </a:t>
            </a:r>
            <a:r>
              <a:rPr lang="ko-KR" altLang="ko-KR" sz="1400" dirty="0" err="1" smtClean="0"/>
              <a:t>주상병별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보험 </a:t>
            </a:r>
            <a:r>
              <a:rPr lang="ko-KR" altLang="ko-KR" sz="1400" dirty="0"/>
              <a:t>상품별 </a:t>
            </a:r>
            <a:r>
              <a:rPr lang="ko-KR" altLang="en-US" sz="1400" dirty="0" smtClean="0"/>
              <a:t>각각 </a:t>
            </a:r>
            <a:r>
              <a:rPr lang="ko-KR" altLang="ko-KR" sz="1400" dirty="0" smtClean="0"/>
              <a:t>청구 </a:t>
            </a:r>
            <a:r>
              <a:rPr lang="ko-KR" altLang="ko-KR" sz="1400" dirty="0"/>
              <a:t>패턴</a:t>
            </a:r>
            <a:r>
              <a:rPr lang="en-US" altLang="ko-KR" sz="1400" dirty="0"/>
              <a:t> </a:t>
            </a:r>
            <a:r>
              <a:rPr lang="ko-KR" altLang="en-US" sz="1400" dirty="0"/>
              <a:t>등등</a:t>
            </a:r>
            <a:endParaRPr lang="en-US" altLang="ko-KR" sz="1400" dirty="0"/>
          </a:p>
          <a:p>
            <a:r>
              <a:rPr lang="en-US" altLang="ko-KR" sz="1400" dirty="0"/>
              <a:t>4.</a:t>
            </a:r>
            <a:r>
              <a:rPr lang="ko-KR" altLang="en-US" sz="1400" dirty="0"/>
              <a:t> 건강검진 참조 위험 분석</a:t>
            </a:r>
            <a:endParaRPr lang="en-US" altLang="ko-KR" sz="1400" dirty="0"/>
          </a:p>
          <a:p>
            <a:r>
              <a:rPr lang="en-US" altLang="ko-KR" sz="1400" dirty="0"/>
              <a:t>   - </a:t>
            </a:r>
            <a:r>
              <a:rPr lang="ko-KR" altLang="en-US" sz="1400" dirty="0"/>
              <a:t>건강검진</a:t>
            </a:r>
            <a:r>
              <a:rPr lang="en-US" altLang="ko-KR" sz="1400" dirty="0"/>
              <a:t>(</a:t>
            </a:r>
            <a:r>
              <a:rPr lang="ko-KR" altLang="en-US" sz="1400" dirty="0"/>
              <a:t>평균</a:t>
            </a:r>
            <a:r>
              <a:rPr lang="en-US" altLang="ko-KR" sz="1400" dirty="0"/>
              <a:t>) </a:t>
            </a:r>
            <a:r>
              <a:rPr lang="ko-KR" altLang="en-US" sz="1400" dirty="0"/>
              <a:t>기준 </a:t>
            </a:r>
            <a:r>
              <a:rPr lang="ko-KR" altLang="en-US" sz="1400" dirty="0" err="1"/>
              <a:t>위험군</a:t>
            </a:r>
            <a:r>
              <a:rPr lang="ko-KR" altLang="en-US" sz="1400" dirty="0"/>
              <a:t> 분석</a:t>
            </a:r>
            <a:endParaRPr lang="en-US" altLang="ko-KR" sz="1400" dirty="0"/>
          </a:p>
          <a:p>
            <a:r>
              <a:rPr lang="en-US" altLang="ko-KR" sz="1400" dirty="0"/>
              <a:t>5. </a:t>
            </a:r>
            <a:r>
              <a:rPr lang="ko-KR" altLang="en-US" sz="1400" dirty="0"/>
              <a:t>보험금 지급 분류  영향 인자 분석</a:t>
            </a:r>
          </a:p>
          <a:p>
            <a:r>
              <a:rPr lang="en-US" altLang="ko-KR" sz="1400" dirty="0"/>
              <a:t>   - </a:t>
            </a:r>
            <a:r>
              <a:rPr lang="ko-KR" altLang="en-US" sz="1400" dirty="0"/>
              <a:t>보험금 청구 특성 분석</a:t>
            </a:r>
          </a:p>
          <a:p>
            <a:r>
              <a:rPr lang="en-US" altLang="ko-KR" sz="1400" dirty="0"/>
              <a:t>6.</a:t>
            </a:r>
            <a:r>
              <a:rPr lang="ko-KR" altLang="ko-KR" sz="1400" dirty="0"/>
              <a:t> </a:t>
            </a:r>
            <a:r>
              <a:rPr lang="ko-KR" altLang="ko-KR" sz="1400" dirty="0"/>
              <a:t>건강검진 참조 분류 </a:t>
            </a:r>
            <a:r>
              <a:rPr lang="ko-KR" altLang="ko-KR" sz="1400" dirty="0" err="1"/>
              <a:t>영향인자</a:t>
            </a:r>
            <a:r>
              <a:rPr lang="ko-KR" altLang="ko-KR" sz="1400" dirty="0"/>
              <a:t> </a:t>
            </a:r>
            <a:r>
              <a:rPr lang="ko-KR" altLang="en-US" sz="1400" dirty="0"/>
              <a:t>분</a:t>
            </a:r>
            <a:r>
              <a:rPr lang="ko-KR" altLang="ko-KR" sz="1400" dirty="0"/>
              <a:t>석</a:t>
            </a:r>
            <a:endParaRPr lang="ko-KR" altLang="ko-KR" sz="1400" dirty="0"/>
          </a:p>
          <a:p>
            <a:r>
              <a:rPr lang="en-US" altLang="ko-KR" sz="1400" dirty="0"/>
              <a:t>   - </a:t>
            </a:r>
            <a:r>
              <a:rPr lang="ko-KR" altLang="ko-KR" sz="1400" dirty="0"/>
              <a:t>건강검진 </a:t>
            </a:r>
            <a:r>
              <a:rPr lang="ko-KR" altLang="ko-KR" sz="1400" dirty="0"/>
              <a:t>참조 위험 </a:t>
            </a:r>
            <a:r>
              <a:rPr lang="ko-KR" altLang="ko-KR" sz="1400" dirty="0"/>
              <a:t>분석</a:t>
            </a:r>
            <a:endParaRPr lang="en-US" altLang="ko-KR" sz="1400" dirty="0"/>
          </a:p>
          <a:p>
            <a:r>
              <a:rPr lang="en-US" altLang="ko-KR" sz="1400" dirty="0"/>
              <a:t>7</a:t>
            </a:r>
            <a:r>
              <a:rPr lang="en-US" altLang="ko-KR" sz="1400" dirty="0"/>
              <a:t>. </a:t>
            </a:r>
            <a:r>
              <a:rPr lang="ko-KR" altLang="ko-KR" sz="1400" dirty="0" err="1"/>
              <a:t>영향인자</a:t>
            </a:r>
            <a:r>
              <a:rPr lang="ko-KR" altLang="ko-KR" sz="1400" dirty="0"/>
              <a:t> 선정</a:t>
            </a:r>
          </a:p>
          <a:p>
            <a:r>
              <a:rPr lang="en-US" altLang="ko-KR" sz="1400" dirty="0"/>
              <a:t>   - </a:t>
            </a:r>
            <a:r>
              <a:rPr lang="ko-KR" altLang="ko-KR" sz="1400" dirty="0" err="1"/>
              <a:t>위험군</a:t>
            </a:r>
            <a:r>
              <a:rPr lang="ko-KR" altLang="ko-KR" sz="1400" dirty="0"/>
              <a:t> </a:t>
            </a:r>
            <a:r>
              <a:rPr lang="ko-KR" altLang="ko-KR" sz="1400" dirty="0"/>
              <a:t>특성 </a:t>
            </a:r>
            <a:r>
              <a:rPr lang="ko-KR" altLang="ko-KR" sz="1400" dirty="0" err="1"/>
              <a:t>영향인자</a:t>
            </a:r>
            <a:r>
              <a:rPr lang="ko-KR" altLang="ko-KR" sz="1400" dirty="0"/>
              <a:t> </a:t>
            </a:r>
            <a:r>
              <a:rPr lang="ko-KR" altLang="ko-KR" sz="1400" dirty="0"/>
              <a:t>선정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2645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Google Shape;337;p48"/>
          <p:cNvSpPr/>
          <p:nvPr/>
        </p:nvSpPr>
        <p:spPr>
          <a:xfrm>
            <a:off x="1485086" y="2704396"/>
            <a:ext cx="2152155" cy="2187366"/>
          </a:xfrm>
          <a:prstGeom prst="ellipse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질병 예측</a:t>
            </a:r>
            <a:endParaRPr lang="en-US" altLang="ko-KR" sz="2400" dirty="0">
              <a:solidFill>
                <a:schemeClr val="l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모델</a:t>
            </a:r>
            <a:endParaRPr lang="en-US" sz="2400" dirty="0">
              <a:solidFill>
                <a:schemeClr val="l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5" y="873844"/>
            <a:ext cx="37059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모델링 계획 ①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62735" y="1474009"/>
            <a:ext cx="2996859" cy="933390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 신체 정보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나이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신장 등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혈액 검사 정보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62735" y="5188759"/>
            <a:ext cx="2996859" cy="933390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 신체 정보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나이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신장 등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혈액 검사 정보</a:t>
            </a:r>
          </a:p>
        </p:txBody>
      </p:sp>
      <p:cxnSp>
        <p:nvCxnSpPr>
          <p:cNvPr id="6" name="직선 화살표 연결선 5"/>
          <p:cNvCxnSpPr>
            <a:stCxn id="19" idx="2"/>
            <a:endCxn id="5" idx="0"/>
          </p:cNvCxnSpPr>
          <p:nvPr/>
        </p:nvCxnSpPr>
        <p:spPr>
          <a:xfrm flipH="1">
            <a:off x="2561164" y="2407399"/>
            <a:ext cx="1" cy="296997"/>
          </a:xfrm>
          <a:prstGeom prst="straightConnector1">
            <a:avLst/>
          </a:prstGeom>
          <a:ln w="12700">
            <a:solidFill>
              <a:srgbClr val="6A6A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5" idx="4"/>
            <a:endCxn id="20" idx="0"/>
          </p:cNvCxnSpPr>
          <p:nvPr/>
        </p:nvCxnSpPr>
        <p:spPr>
          <a:xfrm>
            <a:off x="2561164" y="4891762"/>
            <a:ext cx="1" cy="296997"/>
          </a:xfrm>
          <a:prstGeom prst="straightConnector1">
            <a:avLst/>
          </a:prstGeom>
          <a:ln w="12700">
            <a:solidFill>
              <a:srgbClr val="6A6A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8144" y="1474009"/>
            <a:ext cx="6347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가설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동일한 질병을 가진 고객은 신체와 혈액 정보에 </a:t>
            </a:r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유사도를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보일 것이다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신체와 혈액 정보로 질병을 예측하는 모델을 만들어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</a:p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질병 발생 가능성이 높은 사람은 거절하여 수익성을 높인다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8144" y="3901128"/>
            <a:ext cx="6579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진행 계획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질병 코드에 따른 질병 명을 찾는다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(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진행 완료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질병을 특성에 따라 분류한다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(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진행 중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Request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데이터에서 동일한 </a:t>
            </a:r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질병군을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가진 고객별로 구분 짓는다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질병을 목표 변수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 데이터를 종속 변수로 모델을 학습시킨다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BDB9C4-7A24-4769-B1B9-6FCC546FEA27}"/>
              </a:ext>
            </a:extLst>
          </p:cNvPr>
          <p:cNvSpPr txBox="1"/>
          <p:nvPr/>
        </p:nvSpPr>
        <p:spPr>
          <a:xfrm>
            <a:off x="4768644" y="865060"/>
            <a:ext cx="6237845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</a:t>
            </a:r>
            <a:r>
              <a:rPr lang="ko-KR" altLang="en-US" sz="1600" dirty="0"/>
              <a:t>질병예측모델</a:t>
            </a:r>
            <a:r>
              <a:rPr lang="en-US" altLang="ko-KR" sz="1600" dirty="0"/>
              <a:t>, …</a:t>
            </a:r>
            <a:r>
              <a:rPr lang="ko-KR" altLang="en-US" sz="1600" dirty="0"/>
              <a:t>모델 활용방안도 검토해 주세요</a:t>
            </a:r>
            <a:endParaRPr lang="en-US" altLang="ko-KR" sz="1600" dirty="0"/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정확도 높고 안정적인 모델 개발에 노력이 많이 소요됨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849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5" y="873844"/>
            <a:ext cx="42903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① 질병 예측 모델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질병 코드 조사</a:t>
            </a:r>
          </a:p>
        </p:txBody>
      </p:sp>
      <p:graphicFrame>
        <p:nvGraphicFramePr>
          <p:cNvPr id="12" name="Google Shape;342;p31"/>
          <p:cNvGraphicFramePr/>
          <p:nvPr>
            <p:extLst>
              <p:ext uri="{D42A27DB-BD31-4B8C-83A1-F6EECF244321}">
                <p14:modId xmlns:p14="http://schemas.microsoft.com/office/powerpoint/2010/main" val="2187658593"/>
              </p:ext>
            </p:extLst>
          </p:nvPr>
        </p:nvGraphicFramePr>
        <p:xfrm>
          <a:off x="817357" y="1412336"/>
          <a:ext cx="3312000" cy="48599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1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6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5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질병</a:t>
                      </a:r>
                      <a:r>
                        <a:rPr lang="en-US" sz="1000" b="0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코드</a:t>
                      </a:r>
                      <a:endParaRPr sz="1000" b="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분류</a:t>
                      </a:r>
                      <a:r>
                        <a:rPr lang="en-US" sz="1000" b="0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사항</a:t>
                      </a:r>
                      <a:endParaRPr sz="1000" b="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A00-B99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특정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감염성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기생충성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6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2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A00-A09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장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A15-A19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결핵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A20-A28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특정 동물매개의 세균성 질환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A30-A49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세균성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A50-A64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주로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성행위로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전파되는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A65-A69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스피로헤타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A70-A74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클라미디아에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의한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A75-A79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리케차병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A80-A89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중추신경계통의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바이러스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4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A90-A99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절지동물매개의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바이러스열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바이러스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출혈열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72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B00-B09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피부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점막병변이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특징인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바이러스감염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B15-B19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바이러스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간염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B20-B24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인체면역결핍바이러스병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B25-B34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바이러스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B35-B49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진균증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B50-B64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원충질환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B65-B83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연충병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B85-B89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이감염증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진드기증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13" name="Google Shape;344;p31"/>
          <p:cNvGraphicFramePr/>
          <p:nvPr>
            <p:extLst>
              <p:ext uri="{D42A27DB-BD31-4B8C-83A1-F6EECF244321}">
                <p14:modId xmlns:p14="http://schemas.microsoft.com/office/powerpoint/2010/main" val="1533150245"/>
              </p:ext>
            </p:extLst>
          </p:nvPr>
        </p:nvGraphicFramePr>
        <p:xfrm>
          <a:off x="4328866" y="1403782"/>
          <a:ext cx="3311999" cy="486000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1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4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6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질병</a:t>
                      </a:r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코드</a:t>
                      </a:r>
                      <a:endParaRPr sz="10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분류</a:t>
                      </a:r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사항</a:t>
                      </a:r>
                      <a:endParaRPr sz="10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0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B90-B94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감염성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기생충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후유증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0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B95-B98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세균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바이러스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감염체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0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B99-B99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감염성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C/D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C00-D48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II.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신생물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1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D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D50-D89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III.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혈액및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조혈기관의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질환과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면역메커니즘을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침범하는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특정장애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E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E00-E90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IV.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내분비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영양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대사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F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F00-F99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V.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정신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행동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장애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G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G00-G99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VI. 신경계통의 질환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H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H00-H59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VII. 눈 및 눈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부속기의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0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H60-H95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VIII. 귀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유돌의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I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I00-I99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IX.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순환계통의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J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J00-J99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호흡계통의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K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K00-K93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XI. 소화계통의 질환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L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L00-L99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XII.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피부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피하조직의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M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M00-M99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XIII.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근골격계통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결합조직의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N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N00-N99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XIV. 비뇨생식계통의 질환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O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O00-O99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XV.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임신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출산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산후기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P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P00-P96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XVI.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출생전후기에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기원한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특정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병태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Q00-Q99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XVII.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선천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기형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변형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염색체이상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16" name="Google Shape;345;p31"/>
          <p:cNvGraphicFramePr/>
          <p:nvPr>
            <p:extLst>
              <p:ext uri="{D42A27DB-BD31-4B8C-83A1-F6EECF244321}">
                <p14:modId xmlns:p14="http://schemas.microsoft.com/office/powerpoint/2010/main" val="4162505782"/>
              </p:ext>
            </p:extLst>
          </p:nvPr>
        </p:nvGraphicFramePr>
        <p:xfrm>
          <a:off x="7840375" y="1385232"/>
          <a:ext cx="3312000" cy="48599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6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8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질병</a:t>
                      </a:r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코드</a:t>
                      </a:r>
                      <a:endParaRPr sz="10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분류</a:t>
                      </a:r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사항</a:t>
                      </a:r>
                      <a:endParaRPr sz="10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Q00-Q07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신경계통의 선천 기형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Q10-Q18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눈, 귀,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얼굴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목의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선천기형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Q20-Q28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순환계통의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선천기형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Q30-Q34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호흡계통의 선천기형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Q35-Q37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구순열 및 구개열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Q38-Q45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소화계통의 기타 선천기형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Q50-Q56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생식기관의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선천기형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Q60-Q64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비뇨계통의 선천기형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Q65-Q79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근골격계통의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선천기형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변형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Q80-Q89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 선천기형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Q90-Q99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달리 분류되지 않은 염색체이상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31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R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R00-R99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XVIII.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달리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분류되지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않은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증상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징후와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임상및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검사의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이상소견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002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S/T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S00-T98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XIX.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손상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중독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외인에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의한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특정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결과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089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V/Y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V01-Y98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XX. 질병이환 및 사망의 외인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31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Z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Z00-Z99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XXI.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건강상태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보건서비스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접촉에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영향을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주는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요인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089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U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U00-U99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XXII.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특수목적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코드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8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5" y="873844"/>
            <a:ext cx="47665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① 질병 예측 모델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보험 종류별 통계량 파악</a:t>
            </a:r>
          </a:p>
        </p:txBody>
      </p:sp>
      <p:graphicFrame>
        <p:nvGraphicFramePr>
          <p:cNvPr id="7" name="Google Shape;352;p32"/>
          <p:cNvGraphicFramePr/>
          <p:nvPr>
            <p:extLst>
              <p:ext uri="{D42A27DB-BD31-4B8C-83A1-F6EECF244321}">
                <p14:modId xmlns:p14="http://schemas.microsoft.com/office/powerpoint/2010/main" val="2189557500"/>
              </p:ext>
            </p:extLst>
          </p:nvPr>
        </p:nvGraphicFramePr>
        <p:xfrm>
          <a:off x="1168800" y="1430415"/>
          <a:ext cx="4751999" cy="4752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34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5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8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993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보험명</a:t>
                      </a:r>
                      <a:endParaRPr sz="12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보험가격</a:t>
                      </a:r>
                      <a:endParaRPr sz="12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총  액</a:t>
                      </a:r>
                      <a:endParaRPr sz="12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판매수</a:t>
                      </a:r>
                      <a:endParaRPr sz="12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평균이익</a:t>
                      </a:r>
                      <a:endParaRPr sz="12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All My Life 1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200,000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3,692,474,339.0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184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20,067,795.3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2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All My Life 2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220,000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14,880,152,746.0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300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49,600,509.2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89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가족 만족 보험 1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120,000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2,828,985,827.0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98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28,867,202.3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89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가족 만족 보험 2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130,000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2,328,152,881.0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74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31,461,525.4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89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가족 만족 보험 2+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150,000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2,589,719,707.0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115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22,519,301.8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89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건강 보살핌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50,000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1,949,063,274.0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185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10,535,477.2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89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건강+행복 보험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80,000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1,263,147,785.0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87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14,518,940.1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89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건강보험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100,000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7,138,558,785.0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824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8,663,299.5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89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건강보험 3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120,000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937,111,446.0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50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18,742,228.9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89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단체보험(상해)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400,000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1,201,482,420.0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41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29,304,449.3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189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안심보험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145,000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1,730,259,644.0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149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11,612,480.8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8" name="Google Shape;353;p32"/>
          <p:cNvGraphicFramePr/>
          <p:nvPr>
            <p:extLst>
              <p:ext uri="{D42A27DB-BD31-4B8C-83A1-F6EECF244321}">
                <p14:modId xmlns:p14="http://schemas.microsoft.com/office/powerpoint/2010/main" val="2200728495"/>
              </p:ext>
            </p:extLst>
          </p:nvPr>
        </p:nvGraphicFramePr>
        <p:xfrm>
          <a:off x="6219825" y="1430415"/>
          <a:ext cx="4751999" cy="47519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2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96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보험명</a:t>
                      </a:r>
                      <a:endParaRPr sz="120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보험가격</a:t>
                      </a:r>
                      <a:endParaRPr sz="120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총액</a:t>
                      </a:r>
                      <a:endParaRPr sz="120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판매수</a:t>
                      </a:r>
                      <a:endParaRPr sz="120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평균이익</a:t>
                      </a:r>
                      <a:endParaRPr sz="120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8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울라트</a:t>
                      </a: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보험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220,000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14,211,545,222.0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908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15,651,481.5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8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조심조심</a:t>
                      </a: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보험</a:t>
                      </a: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1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30,000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74,090,158.0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44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1,683,867.2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8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조심조심 보험 2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35,000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824,273,824.0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46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17,918,996.2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8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조심조심 보험 4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40,000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3,982,430,410.0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1,401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2,842,562.7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8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통합보험 +1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125,000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3,155,950,281.0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103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30,640,294.0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8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통합보험 +2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140,000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495,705,761.0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44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11,266,040.0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78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통합보험 +3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150,000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402,547,839.0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34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11,839,642.3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78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평생 건강 보장 1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300,000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19,994,375,884.0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532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37,583,413.3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78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평생 보험 1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200,000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2,691,269,065.0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84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32,038,917.4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78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평생</a:t>
                      </a: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보험</a:t>
                      </a: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2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180,000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2,430,810,980.0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51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47,662,960.4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3CF20D4-7D77-4F59-B29F-FA9E73F92FAA}"/>
              </a:ext>
            </a:extLst>
          </p:cNvPr>
          <p:cNvSpPr txBox="1"/>
          <p:nvPr/>
        </p:nvSpPr>
        <p:spPr>
          <a:xfrm>
            <a:off x="5677786" y="865060"/>
            <a:ext cx="5144357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</a:t>
            </a:r>
            <a:r>
              <a:rPr lang="ko-KR" altLang="en-US" sz="1600" dirty="0"/>
              <a:t>질병예측모델과 보험상품 관련성이 있는지 확인 필요</a:t>
            </a:r>
          </a:p>
        </p:txBody>
      </p:sp>
    </p:spTree>
    <p:extLst>
      <p:ext uri="{BB962C8B-B14F-4D97-AF65-F5344CB8AC3E}">
        <p14:creationId xmlns:p14="http://schemas.microsoft.com/office/powerpoint/2010/main" val="38807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Google Shape;337;p48"/>
          <p:cNvSpPr/>
          <p:nvPr/>
        </p:nvSpPr>
        <p:spPr>
          <a:xfrm>
            <a:off x="1485086" y="2704396"/>
            <a:ext cx="2152155" cy="2187366"/>
          </a:xfrm>
          <a:prstGeom prst="ellipse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상품 추천</a:t>
            </a:r>
            <a:endParaRPr lang="en-US" altLang="ko-KR" sz="2400" dirty="0">
              <a:solidFill>
                <a:schemeClr val="l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모델</a:t>
            </a:r>
            <a:endParaRPr lang="en-US" sz="2400" dirty="0">
              <a:solidFill>
                <a:schemeClr val="l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5" y="873844"/>
            <a:ext cx="37059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모델링 계획 ②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62735" y="1474009"/>
            <a:ext cx="2996859" cy="933390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 신체 정보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나이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신장 등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혈액 검사 정보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62735" y="5188759"/>
            <a:ext cx="2996859" cy="933390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수익성 높은 상품 추천</a:t>
            </a:r>
            <a:endParaRPr lang="en-US" altLang="ko-KR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or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가입 거절 및 보험료 할증</a:t>
            </a:r>
          </a:p>
        </p:txBody>
      </p:sp>
      <p:cxnSp>
        <p:nvCxnSpPr>
          <p:cNvPr id="6" name="직선 화살표 연결선 5"/>
          <p:cNvCxnSpPr>
            <a:stCxn id="19" idx="2"/>
            <a:endCxn id="5" idx="0"/>
          </p:cNvCxnSpPr>
          <p:nvPr/>
        </p:nvCxnSpPr>
        <p:spPr>
          <a:xfrm flipH="1">
            <a:off x="2561164" y="2407399"/>
            <a:ext cx="1" cy="296997"/>
          </a:xfrm>
          <a:prstGeom prst="straightConnector1">
            <a:avLst/>
          </a:prstGeom>
          <a:ln w="12700">
            <a:solidFill>
              <a:srgbClr val="6A6A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5" idx="4"/>
            <a:endCxn id="20" idx="0"/>
          </p:cNvCxnSpPr>
          <p:nvPr/>
        </p:nvCxnSpPr>
        <p:spPr>
          <a:xfrm>
            <a:off x="2561164" y="4891762"/>
            <a:ext cx="1" cy="296997"/>
          </a:xfrm>
          <a:prstGeom prst="straightConnector1">
            <a:avLst/>
          </a:prstGeom>
          <a:ln w="12700">
            <a:solidFill>
              <a:srgbClr val="6A6A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8144" y="1474009"/>
            <a:ext cx="68042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가설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신규 가입자들은 수익률에 영향을 미칠 것이다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수익률이 높은 상품과 낮은 상품은 존재할 것이다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수익성이 높은 상품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 정보를 분석해 상품을 추천한다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수익성인 낮은 상품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 정보를 분석해 거절을 하거나 가격을 높인다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endParaRPr lang="ko-KR" altLang="en-US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8144" y="3901128"/>
            <a:ext cx="65792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진행 계획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가설 입증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(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진행 완료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수익성이 높은 상품과 낮은 상품의 고객 정보를 분석한다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(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진행 완료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상품 추천 모델을 만들고 학습시킨다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(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진행 중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A19E35-35D0-45AB-B8E5-EB122A2E0B80}"/>
              </a:ext>
            </a:extLst>
          </p:cNvPr>
          <p:cNvSpPr txBox="1"/>
          <p:nvPr/>
        </p:nvSpPr>
        <p:spPr>
          <a:xfrm>
            <a:off x="5677786" y="865060"/>
            <a:ext cx="5429692" cy="58477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</a:t>
            </a:r>
            <a:r>
              <a:rPr lang="ko-KR" altLang="en-US" sz="1600" dirty="0"/>
              <a:t>가설 </a:t>
            </a:r>
            <a:r>
              <a:rPr lang="en-US" altLang="ko-KR" sz="1600" dirty="0"/>
              <a:t>“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신규 가입자들은 수익률에 영향을 미칠 것이다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” ??</a:t>
            </a:r>
          </a:p>
          <a:p>
            <a:r>
              <a:rPr lang="ko-KR" altLang="en-US" sz="1600" dirty="0"/>
              <a:t>  구체화가 필요합니다</a:t>
            </a:r>
            <a:r>
              <a:rPr lang="en-US" altLang="ko-KR" sz="1600" dirty="0"/>
              <a:t>…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9219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5001" y="1254915"/>
            <a:ext cx="64017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추진배경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현상 파악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잠재원인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도출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수집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정제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 계획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사각형 설명선 4"/>
          <p:cNvSpPr/>
          <p:nvPr/>
        </p:nvSpPr>
        <p:spPr>
          <a:xfrm>
            <a:off x="2806263" y="1715233"/>
            <a:ext cx="3977350" cy="307777"/>
          </a:xfrm>
          <a:prstGeom prst="wedgeRectCallout">
            <a:avLst>
              <a:gd name="adj1" fmla="val -46845"/>
              <a:gd name="adj2" fmla="val 103234"/>
            </a:avLst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현상파악후</a:t>
            </a:r>
            <a:r>
              <a:rPr lang="ko-KR" altLang="en-US" sz="1400" dirty="0" smtClean="0">
                <a:solidFill>
                  <a:schemeClr val="tx1"/>
                </a:solidFill>
              </a:rPr>
              <a:t> 현수준과 목표를 설정하세요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07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5" y="873844"/>
            <a:ext cx="47665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② 상품 추천 모델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가설 입증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53235" y="1413030"/>
            <a:ext cx="6557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가설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신규 가입자들은 수익에 영향을 미칠 것이다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가설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수익률이 높은 상품과 낮은 상품은 존재할 것이다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</p:txBody>
      </p:sp>
      <p:graphicFrame>
        <p:nvGraphicFramePr>
          <p:cNvPr id="9" name="Google Shape;362;p33"/>
          <p:cNvGraphicFramePr/>
          <p:nvPr>
            <p:extLst>
              <p:ext uri="{D42A27DB-BD31-4B8C-83A1-F6EECF244321}">
                <p14:modId xmlns:p14="http://schemas.microsoft.com/office/powerpoint/2010/main" val="352600259"/>
              </p:ext>
            </p:extLst>
          </p:nvPr>
        </p:nvGraphicFramePr>
        <p:xfrm>
          <a:off x="986535" y="2312914"/>
          <a:ext cx="2880000" cy="33379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2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408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lt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보험상품</a:t>
                      </a:r>
                      <a:endParaRPr sz="1000" b="1" dirty="0">
                        <a:solidFill>
                          <a:schemeClr val="lt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lt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수익</a:t>
                      </a: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en-US" sz="1000" b="1" dirty="0" err="1">
                          <a:solidFill>
                            <a:schemeClr val="lt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백만원</a:t>
                      </a: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  <a:endParaRPr sz="1000" b="1" dirty="0">
                        <a:solidFill>
                          <a:schemeClr val="lt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lt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인원수</a:t>
                      </a: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(명)</a:t>
                      </a:r>
                      <a:endParaRPr sz="1000" b="1" dirty="0">
                        <a:solidFill>
                          <a:schemeClr val="lt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6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endParaRPr sz="1000" b="1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All My Life 1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827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184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6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sz="1000" b="1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All My Life 2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1,771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300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6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sz="1000" b="1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만족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1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204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98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26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</a:t>
                      </a:r>
                      <a:endParaRPr sz="1000" b="1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만족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2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193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74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26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</a:t>
                      </a:r>
                      <a:endParaRPr sz="1000" b="1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 만족 보험 2+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349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115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26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</a:t>
                      </a:r>
                      <a:endParaRPr sz="1000" b="1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 보살핌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117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185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26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6</a:t>
                      </a:r>
                      <a:endParaRPr sz="1000" b="1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건강+행복 보험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182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87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26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</a:t>
                      </a:r>
                      <a:endParaRPr sz="1000" b="1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건강보험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1,854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824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26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</a:t>
                      </a:r>
                      <a:endParaRPr sz="1000" b="1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건강보험 3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113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50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26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</a:t>
                      </a:r>
                      <a:endParaRPr sz="1000" b="1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단체보험(상해)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488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41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26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</a:t>
                      </a:r>
                      <a:endParaRPr sz="1000" b="1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안심보험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431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149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0" name="Google Shape;363;p33"/>
          <p:cNvGraphicFramePr/>
          <p:nvPr>
            <p:extLst>
              <p:ext uri="{D42A27DB-BD31-4B8C-83A1-F6EECF244321}">
                <p14:modId xmlns:p14="http://schemas.microsoft.com/office/powerpoint/2010/main" val="3278396585"/>
              </p:ext>
            </p:extLst>
          </p:nvPr>
        </p:nvGraphicFramePr>
        <p:xfrm>
          <a:off x="4048220" y="2312914"/>
          <a:ext cx="2880000" cy="32489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3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61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rgbClr val="353535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err="1">
                          <a:solidFill>
                            <a:schemeClr val="lt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보험상품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lt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수익</a:t>
                      </a: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en-US" sz="1000" b="1" dirty="0" err="1">
                          <a:solidFill>
                            <a:schemeClr val="lt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백만원</a:t>
                      </a: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lt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인원</a:t>
                      </a: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(명)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53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</a:t>
                      </a:r>
                      <a:endParaRPr sz="1000" b="1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울라트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4,527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908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53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</a:t>
                      </a:r>
                      <a:endParaRPr sz="1000" b="1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1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44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53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13</a:t>
                      </a:r>
                      <a:endParaRPr sz="1000" b="1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2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-68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46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53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14</a:t>
                      </a:r>
                      <a:endParaRPr sz="1000" b="1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 보험 4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422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1,401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53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</a:t>
                      </a:r>
                      <a:endParaRPr sz="1000" b="1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+1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297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103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53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16</a:t>
                      </a:r>
                      <a:endParaRPr sz="1000" b="1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+2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169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44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53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17</a:t>
                      </a:r>
                      <a:endParaRPr sz="1000" b="1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+3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118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34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53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</a:t>
                      </a:r>
                      <a:endParaRPr sz="1000" b="1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 건강 보장 1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3,837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532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53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19</a:t>
                      </a:r>
                      <a:endParaRPr sz="1000" b="1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 보험 1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392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84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53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20</a:t>
                      </a:r>
                      <a:endParaRPr sz="1000" b="1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2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199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51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1" name="Google Shape;361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65575" y="2755008"/>
            <a:ext cx="4464114" cy="264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89;p17"/>
          <p:cNvSpPr/>
          <p:nvPr/>
        </p:nvSpPr>
        <p:spPr>
          <a:xfrm>
            <a:off x="986535" y="5709063"/>
            <a:ext cx="1128015" cy="49080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55F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09587" y="5634309"/>
            <a:ext cx="37816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수익률이 높은 상품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울라트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보험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수익률이 낮은 상품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조심조심 보험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</a:p>
        </p:txBody>
      </p:sp>
      <p:sp>
        <p:nvSpPr>
          <p:cNvPr id="16" name="Google Shape;89;p17"/>
          <p:cNvSpPr/>
          <p:nvPr/>
        </p:nvSpPr>
        <p:spPr>
          <a:xfrm>
            <a:off x="6358730" y="5706817"/>
            <a:ext cx="1128015" cy="49080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55F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48051" y="5767555"/>
            <a:ext cx="3781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신규고객 </a:t>
            </a:r>
            <a:r>
              <a:rPr lang="ko-KR" altLang="en-US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多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수익률 </a:t>
            </a:r>
            <a:r>
              <a:rPr lang="ko-KR" altLang="en-US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高</a:t>
            </a:r>
            <a:endParaRPr lang="en-US" altLang="ko-KR" dirty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1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Google Shape;337;p48"/>
          <p:cNvSpPr/>
          <p:nvPr/>
        </p:nvSpPr>
        <p:spPr>
          <a:xfrm>
            <a:off x="1106630" y="2257424"/>
            <a:ext cx="2365347" cy="2404046"/>
          </a:xfrm>
          <a:prstGeom prst="ellipse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수익성</a:t>
            </a:r>
            <a:endParaRPr lang="en-US" sz="2400" dirty="0">
              <a:solidFill>
                <a:schemeClr val="l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청구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-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지급</a:t>
            </a:r>
            <a:endParaRPr sz="2400" dirty="0">
              <a:solidFill>
                <a:schemeClr val="bg1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240749" y="1627035"/>
            <a:ext cx="2190750" cy="1333500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 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 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 0,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 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 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 0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(15,119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240749" y="4153135"/>
            <a:ext cx="2190750" cy="1333500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 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 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 0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(3,996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26474" y="1257703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비위험군</a:t>
            </a:r>
            <a:endParaRPr lang="ko-KR" altLang="en-US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6474" y="3783803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위험군</a:t>
            </a:r>
            <a:endParaRPr lang="ko-KR" altLang="en-US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210139" y="1425648"/>
            <a:ext cx="4014901" cy="623132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 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 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 0(12,003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5" y="873844"/>
            <a:ext cx="37059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모델링 계획 ③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05205" y="1086777"/>
            <a:ext cx="2114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비위험군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내 수익성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(-1)</a:t>
            </a:r>
            <a:endParaRPr lang="ko-KR" altLang="en-US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210139" y="2619700"/>
            <a:ext cx="4014901" cy="623132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 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 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 0(3,116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05205" y="2280829"/>
            <a:ext cx="22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비위험군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내 </a:t>
            </a:r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비수익성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(0)</a:t>
            </a:r>
            <a:endParaRPr lang="ko-KR" altLang="en-US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210139" y="3951097"/>
            <a:ext cx="4014901" cy="623132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 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 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&gt;= -20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만원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(2,793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05205" y="3612226"/>
            <a:ext cx="3308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저위험군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(1) :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기준 중앙값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→ -20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만원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210139" y="5282811"/>
            <a:ext cx="4014901" cy="623132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 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 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 -20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만원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(1,203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05205" y="4943940"/>
            <a:ext cx="3308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고위험군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(2) :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기준 중앙값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→ -20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만원</a:t>
            </a:r>
          </a:p>
        </p:txBody>
      </p:sp>
      <p:cxnSp>
        <p:nvCxnSpPr>
          <p:cNvPr id="23" name="직선 연결선 22"/>
          <p:cNvCxnSpPr>
            <a:stCxn id="5" idx="6"/>
            <a:endCxn id="2" idx="1"/>
          </p:cNvCxnSpPr>
          <p:nvPr/>
        </p:nvCxnSpPr>
        <p:spPr>
          <a:xfrm flipV="1">
            <a:off x="3471977" y="2293785"/>
            <a:ext cx="768772" cy="1165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5" idx="6"/>
            <a:endCxn id="10" idx="1"/>
          </p:cNvCxnSpPr>
          <p:nvPr/>
        </p:nvCxnSpPr>
        <p:spPr>
          <a:xfrm>
            <a:off x="3471977" y="3459447"/>
            <a:ext cx="768772" cy="1360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" idx="3"/>
            <a:endCxn id="12" idx="1"/>
          </p:cNvCxnSpPr>
          <p:nvPr/>
        </p:nvCxnSpPr>
        <p:spPr>
          <a:xfrm flipV="1">
            <a:off x="6431499" y="1737214"/>
            <a:ext cx="778640" cy="556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" idx="3"/>
            <a:endCxn id="17" idx="1"/>
          </p:cNvCxnSpPr>
          <p:nvPr/>
        </p:nvCxnSpPr>
        <p:spPr>
          <a:xfrm>
            <a:off x="6431499" y="2293785"/>
            <a:ext cx="778640" cy="637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0" idx="3"/>
            <a:endCxn id="19" idx="1"/>
          </p:cNvCxnSpPr>
          <p:nvPr/>
        </p:nvCxnSpPr>
        <p:spPr>
          <a:xfrm flipV="1">
            <a:off x="6431499" y="4262663"/>
            <a:ext cx="778640" cy="557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0" idx="3"/>
            <a:endCxn id="21" idx="1"/>
          </p:cNvCxnSpPr>
          <p:nvPr/>
        </p:nvCxnSpPr>
        <p:spPr>
          <a:xfrm>
            <a:off x="6431499" y="4819885"/>
            <a:ext cx="778640" cy="774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4AA9D5E-79B8-4C88-B02B-AB72F88344C6}"/>
              </a:ext>
            </a:extLst>
          </p:cNvPr>
          <p:cNvSpPr txBox="1"/>
          <p:nvPr/>
        </p:nvSpPr>
        <p:spPr>
          <a:xfrm>
            <a:off x="5336124" y="269875"/>
            <a:ext cx="5480988" cy="58477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</a:t>
            </a:r>
            <a:r>
              <a:rPr lang="ko-KR" altLang="en-US" sz="1600" dirty="0"/>
              <a:t>청구</a:t>
            </a:r>
            <a:r>
              <a:rPr lang="en-US" altLang="ko-KR" sz="1600" dirty="0"/>
              <a:t>-</a:t>
            </a:r>
            <a:r>
              <a:rPr lang="ko-KR" altLang="en-US" sz="1600" dirty="0"/>
              <a:t>지급</a:t>
            </a:r>
            <a:r>
              <a:rPr lang="en-US" altLang="ko-KR" sz="1600" dirty="0"/>
              <a:t> </a:t>
            </a:r>
            <a:r>
              <a:rPr lang="ko-KR" altLang="en-US" sz="1600" dirty="0"/>
              <a:t>기준을 무조건 </a:t>
            </a:r>
            <a:r>
              <a:rPr lang="en-US" altLang="ko-KR" sz="1600" dirty="0"/>
              <a:t>0</a:t>
            </a:r>
            <a:r>
              <a:rPr lang="ko-KR" altLang="en-US" sz="1600" dirty="0"/>
              <a:t>으로 하는 것이 적절한지요</a:t>
            </a:r>
            <a:r>
              <a:rPr lang="en-US" altLang="ko-KR" sz="1600" dirty="0"/>
              <a:t>? </a:t>
            </a:r>
          </a:p>
          <a:p>
            <a:r>
              <a:rPr lang="ko-KR" altLang="en-US" sz="1600" dirty="0"/>
              <a:t>가능은 하지만 나름 근거를 제시하는 것이 좋을 듯 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284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Google Shape;337;p48"/>
          <p:cNvSpPr/>
          <p:nvPr/>
        </p:nvSpPr>
        <p:spPr>
          <a:xfrm>
            <a:off x="1106630" y="2257424"/>
            <a:ext cx="2365347" cy="2404046"/>
          </a:xfrm>
          <a:prstGeom prst="ellipse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수익성</a:t>
            </a:r>
            <a:endParaRPr lang="en-US" sz="2400" dirty="0">
              <a:solidFill>
                <a:schemeClr val="l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청구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-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지급</a:t>
            </a:r>
            <a:endParaRPr sz="2400" dirty="0">
              <a:solidFill>
                <a:schemeClr val="bg1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915537" y="2790752"/>
            <a:ext cx="2996859" cy="1333500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 정확도 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0.81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 중요도 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sick_main_zzz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&gt;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sick_main_S13 age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15538" y="2450106"/>
            <a:ext cx="3127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비위험군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위험군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분류 모델링 결과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62735" y="873844"/>
            <a:ext cx="37059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모델링 결과 ③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53225" y="1195577"/>
            <a:ext cx="3025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비위험군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내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수익성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비수익성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분류 모델링 결과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653223" y="3923034"/>
            <a:ext cx="2996860" cy="1335592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 정확도 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0.69</a:t>
            </a:r>
          </a:p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변수중요도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sick_main_ZZZ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&gt;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평생건강보장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&gt; age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53223" y="3338259"/>
            <a:ext cx="3211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위험군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내 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저위험군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고위험군 분류 모델링 결과</a:t>
            </a:r>
          </a:p>
        </p:txBody>
      </p:sp>
      <p:cxnSp>
        <p:nvCxnSpPr>
          <p:cNvPr id="23" name="직선 연결선 22"/>
          <p:cNvCxnSpPr>
            <a:stCxn id="5" idx="6"/>
          </p:cNvCxnSpPr>
          <p:nvPr/>
        </p:nvCxnSpPr>
        <p:spPr>
          <a:xfrm flipV="1">
            <a:off x="3471977" y="3457502"/>
            <a:ext cx="433273" cy="1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" idx="3"/>
            <a:endCxn id="34" idx="1"/>
          </p:cNvCxnSpPr>
          <p:nvPr/>
        </p:nvCxnSpPr>
        <p:spPr>
          <a:xfrm flipV="1">
            <a:off x="6912396" y="2450106"/>
            <a:ext cx="740829" cy="1007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" idx="3"/>
            <a:endCxn id="17" idx="1"/>
          </p:cNvCxnSpPr>
          <p:nvPr/>
        </p:nvCxnSpPr>
        <p:spPr>
          <a:xfrm>
            <a:off x="6912396" y="3457502"/>
            <a:ext cx="740827" cy="1133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7653225" y="1782310"/>
            <a:ext cx="2996860" cy="1335592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 정확도 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0.69</a:t>
            </a:r>
          </a:p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변수중요도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sick_mai_ZZZ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&gt;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평생건강보장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&gt; age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ED516C-D05A-4A38-A979-6FC22C5FEEE5}"/>
              </a:ext>
            </a:extLst>
          </p:cNvPr>
          <p:cNvSpPr txBox="1"/>
          <p:nvPr/>
        </p:nvSpPr>
        <p:spPr>
          <a:xfrm>
            <a:off x="3751690" y="220768"/>
            <a:ext cx="7433944" cy="132343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-.</a:t>
            </a:r>
            <a:r>
              <a:rPr lang="ko-KR" altLang="en-US" sz="1600" dirty="0" err="1"/>
              <a:t>비위험</a:t>
            </a:r>
            <a:r>
              <a:rPr lang="en-US" altLang="ko-KR" sz="1600" dirty="0"/>
              <a:t>/</a:t>
            </a:r>
            <a:r>
              <a:rPr lang="ko-KR" altLang="en-US" sz="1600" dirty="0" err="1"/>
              <a:t>위험군</a:t>
            </a:r>
            <a:r>
              <a:rPr lang="ko-KR" altLang="en-US" sz="1600" dirty="0"/>
              <a:t> 특성을 질병으로 접근하면 어려울 듯 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smtClean="0"/>
              <a:t>  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고객 특성으로 분석하는 것이 좋을 듯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sym typeface="Wingdings" panose="05000000000000000000" pitchFamily="2" charset="2"/>
              </a:rPr>
              <a:t>그리고 상품 특성도 함께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dirty="0">
                <a:sym typeface="Wingdings" panose="05000000000000000000" pitchFamily="2" charset="2"/>
              </a:rPr>
              <a:t>  </a:t>
            </a:r>
            <a:r>
              <a:rPr lang="ko-KR" altLang="en-US" sz="1600" dirty="0">
                <a:sym typeface="Wingdings" panose="05000000000000000000" pitchFamily="2" charset="2"/>
              </a:rPr>
              <a:t>그래야 가입거절 고객 중에서 비위험군 특성과 유사한 특성을 가진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고객을 </a:t>
            </a:r>
            <a:r>
              <a:rPr lang="ko-KR" altLang="en-US" sz="1600" dirty="0">
                <a:sym typeface="Wingdings" panose="05000000000000000000" pitchFamily="2" charset="2"/>
              </a:rPr>
              <a:t>가입 승인 및 적절 상품을 추천하여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  신규 </a:t>
            </a:r>
            <a:r>
              <a:rPr lang="ko-KR" altLang="en-US" sz="1600" dirty="0">
                <a:sym typeface="Wingdings" panose="05000000000000000000" pitchFamily="2" charset="2"/>
              </a:rPr>
              <a:t>고객도 확보하고 매출</a:t>
            </a:r>
            <a:r>
              <a:rPr lang="en-US" altLang="ko-KR" sz="1600" dirty="0">
                <a:sym typeface="Wingdings" panose="05000000000000000000" pitchFamily="2" charset="2"/>
              </a:rPr>
              <a:t>/</a:t>
            </a:r>
            <a:r>
              <a:rPr lang="ko-KR" altLang="en-US" sz="1600" dirty="0">
                <a:sym typeface="Wingdings" panose="05000000000000000000" pitchFamily="2" charset="2"/>
              </a:rPr>
              <a:t>수익성도 향상</a:t>
            </a:r>
            <a:r>
              <a:rPr lang="en-US" altLang="ko-KR" sz="1600" dirty="0">
                <a:sym typeface="Wingdings" panose="05000000000000000000" pitchFamily="2" charset="2"/>
              </a:rPr>
              <a:t>…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4065E2-6121-4292-9213-8898C60C924E}"/>
              </a:ext>
            </a:extLst>
          </p:cNvPr>
          <p:cNvSpPr txBox="1"/>
          <p:nvPr/>
        </p:nvSpPr>
        <p:spPr>
          <a:xfrm>
            <a:off x="1799026" y="5980827"/>
            <a:ext cx="6708888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-.</a:t>
            </a:r>
            <a:r>
              <a:rPr lang="ko-KR" altLang="en-US" sz="1600" dirty="0"/>
              <a:t>건강검진 정보를 활용한 고객 위험 평가 및 활용방안도 분석해 주세요</a:t>
            </a:r>
          </a:p>
        </p:txBody>
      </p:sp>
    </p:spTree>
    <p:extLst>
      <p:ext uri="{BB962C8B-B14F-4D97-AF65-F5344CB8AC3E}">
        <p14:creationId xmlns:p14="http://schemas.microsoft.com/office/powerpoint/2010/main" val="215490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71;p27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8992" y="3338404"/>
            <a:ext cx="4324851" cy="25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75;p2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6150" y="3400076"/>
            <a:ext cx="4099950" cy="24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399" y="1276894"/>
            <a:ext cx="10181202" cy="501744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추진배경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79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현상 파악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Google Shape;396;p32"/>
          <p:cNvSpPr/>
          <p:nvPr/>
        </p:nvSpPr>
        <p:spPr>
          <a:xfrm>
            <a:off x="1046075" y="1002175"/>
            <a:ext cx="9279300" cy="491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보험사</a:t>
            </a:r>
            <a:r>
              <a:rPr lang="en-US" sz="2400" dirty="0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400" dirty="0" err="1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수익성</a:t>
            </a:r>
            <a:r>
              <a:rPr lang="en-US" sz="2400" dirty="0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400" dirty="0" err="1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하락</a:t>
            </a:r>
            <a:r>
              <a:rPr lang="en-US" sz="2400" dirty="0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400" dirty="0" err="1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원인</a:t>
            </a:r>
            <a:endParaRPr sz="2400" dirty="0">
              <a:solidFill>
                <a:srgbClr val="3F3F3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3F3F3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Nanum Gothic"/>
              <a:buAutoNum type="arabicPeriod"/>
            </a:pP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신규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고객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유치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한계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endParaRPr sz="2000" dirty="0">
              <a:solidFill>
                <a:srgbClr val="3F3F3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1016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</a:pP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 -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시장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포화로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인한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새로운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고객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유치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어려움</a:t>
            </a:r>
            <a:endParaRPr lang="en-US" sz="2000" dirty="0">
              <a:solidFill>
                <a:srgbClr val="3F3F3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1016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</a:pP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 -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보험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가입시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높은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거절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비율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(18.9%) :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건강진단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결과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, 고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위험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직업군</a:t>
            </a:r>
            <a:endParaRPr sz="2000" dirty="0">
              <a:solidFill>
                <a:srgbClr val="3F3F3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1016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</a:pPr>
            <a:endParaRPr lang="en-US" sz="2000" dirty="0">
              <a:solidFill>
                <a:srgbClr val="3F3F3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1016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</a:pP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2.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기존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고객의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위험군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분류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실패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endParaRPr sz="2000" dirty="0">
              <a:solidFill>
                <a:srgbClr val="3F3F3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1016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</a:pPr>
            <a:endParaRPr lang="en-US" sz="2000" dirty="0">
              <a:solidFill>
                <a:srgbClr val="3F3F3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1016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</a:pP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3.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보험사의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혈액검사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비용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부담</a:t>
            </a:r>
            <a:endParaRPr sz="2000" dirty="0">
              <a:solidFill>
                <a:srgbClr val="3F3F3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3F3F3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3F3F3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0D16B6-9DC9-4406-9329-9800B03D4CF3}"/>
              </a:ext>
            </a:extLst>
          </p:cNvPr>
          <p:cNvSpPr txBox="1"/>
          <p:nvPr/>
        </p:nvSpPr>
        <p:spPr>
          <a:xfrm>
            <a:off x="5220586" y="4965405"/>
            <a:ext cx="2358338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</a:t>
            </a:r>
            <a:r>
              <a:rPr lang="ko-KR" altLang="en-US" sz="1400" dirty="0"/>
              <a:t>혈액검사가 문제가 아니라</a:t>
            </a:r>
          </a:p>
        </p:txBody>
      </p:sp>
    </p:spTree>
    <p:extLst>
      <p:ext uri="{BB962C8B-B14F-4D97-AF65-F5344CB8AC3E}">
        <p14:creationId xmlns:p14="http://schemas.microsoft.com/office/powerpoint/2010/main" val="396521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현상 파악</a:t>
            </a:r>
            <a:r>
              <a:rPr lang="en-US" altLang="ko-KR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가입 거절</a:t>
            </a:r>
            <a:r>
              <a:rPr lang="en-US" altLang="ko-KR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건강검진</a:t>
            </a:r>
            <a:r>
              <a:rPr lang="en-US" altLang="ko-KR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Google Shape;396;p32"/>
          <p:cNvSpPr/>
          <p:nvPr/>
        </p:nvSpPr>
        <p:spPr>
          <a:xfrm>
            <a:off x="1046075" y="1002175"/>
            <a:ext cx="10088650" cy="521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6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혈액</a:t>
            </a:r>
            <a:r>
              <a:rPr lang="en-US" altLang="ko-KR" sz="16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, </a:t>
            </a:r>
            <a:r>
              <a:rPr lang="ko-KR" altLang="en-US" sz="16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소변 검사 결과 및 과거 병력 등 엄격한 건강 심사 기준으로 보험 가입이 거절되는 경우가 </a:t>
            </a:r>
            <a:r>
              <a:rPr lang="en-US" altLang="ko-KR" sz="16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18.9%</a:t>
            </a:r>
          </a:p>
          <a:p>
            <a:pPr lvl="0">
              <a:lnSpc>
                <a:spcPct val="150000"/>
              </a:lnSpc>
            </a:pPr>
            <a:endParaRPr sz="2000" b="1" dirty="0">
              <a:solidFill>
                <a:srgbClr val="3F3F3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3F3F3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5" name="Google Shape;402;p33"/>
          <p:cNvSpPr/>
          <p:nvPr/>
        </p:nvSpPr>
        <p:spPr>
          <a:xfrm>
            <a:off x="1604900" y="2727475"/>
            <a:ext cx="2002500" cy="2004900"/>
          </a:xfrm>
          <a:prstGeom prst="ellipse">
            <a:avLst/>
          </a:prstGeom>
          <a:solidFill>
            <a:srgbClr val="5697B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Google Shape;403;p33"/>
          <p:cNvSpPr/>
          <p:nvPr/>
        </p:nvSpPr>
        <p:spPr>
          <a:xfrm>
            <a:off x="1746952" y="3204325"/>
            <a:ext cx="17184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거절비율</a:t>
            </a:r>
            <a:endParaRPr b="1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18.9</a:t>
            </a:r>
            <a:r>
              <a:rPr lang="en-US" sz="20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%</a:t>
            </a:r>
            <a:endParaRPr sz="600" b="1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grpSp>
        <p:nvGrpSpPr>
          <p:cNvPr id="8" name="Google Shape;404;p33"/>
          <p:cNvGrpSpPr/>
          <p:nvPr/>
        </p:nvGrpSpPr>
        <p:grpSpPr>
          <a:xfrm>
            <a:off x="4546462" y="4702904"/>
            <a:ext cx="6356594" cy="747877"/>
            <a:chOff x="1228557" y="3644369"/>
            <a:chExt cx="5979300" cy="747877"/>
          </a:xfrm>
        </p:grpSpPr>
        <p:sp>
          <p:nvSpPr>
            <p:cNvPr id="9" name="Google Shape;405;p33"/>
            <p:cNvSpPr/>
            <p:nvPr/>
          </p:nvSpPr>
          <p:spPr>
            <a:xfrm>
              <a:off x="1228557" y="3644369"/>
              <a:ext cx="5979300" cy="290700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rgbClr val="323F4F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Malgun Gothic"/>
                  <a:sym typeface="Malgun Gothic"/>
                </a:rPr>
                <a:t>Check</a:t>
              </a:r>
              <a:endParaRPr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0" name="Google Shape;406;p33"/>
            <p:cNvSpPr/>
            <p:nvPr/>
          </p:nvSpPr>
          <p:spPr>
            <a:xfrm>
              <a:off x="1228557" y="3935046"/>
              <a:ext cx="5979300" cy="457200"/>
            </a:xfrm>
            <a:prstGeom prst="round2SameRect">
              <a:avLst>
                <a:gd name="adj1" fmla="val 0"/>
                <a:gd name="adj2" fmla="val 15485"/>
              </a:avLst>
            </a:prstGeom>
            <a:solidFill>
              <a:srgbClr val="2C303A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 err="1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보험사</a:t>
              </a:r>
              <a:r>
                <a:rPr lang="ko-KR" altLang="en-US" sz="1600" b="1" dirty="0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의</a:t>
              </a:r>
              <a:r>
                <a:rPr lang="en-US" sz="1600" b="1" dirty="0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 </a:t>
              </a:r>
              <a:r>
                <a:rPr lang="en-US" sz="1600" b="1" dirty="0" err="1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주관적인</a:t>
              </a:r>
              <a:r>
                <a:rPr lang="en-US" sz="1600" b="1" dirty="0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 </a:t>
              </a:r>
              <a:r>
                <a:rPr lang="en-US" sz="1600" b="1" dirty="0" err="1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기준으로</a:t>
              </a:r>
              <a:r>
                <a:rPr lang="en-US" sz="1600" b="1" dirty="0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 </a:t>
              </a:r>
              <a:r>
                <a:rPr lang="en-US" sz="1600" b="1" dirty="0" err="1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가입</a:t>
              </a:r>
              <a:r>
                <a:rPr lang="en-US" sz="1600" b="1" dirty="0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 </a:t>
              </a:r>
              <a:r>
                <a:rPr lang="en-US" sz="1600" b="1" dirty="0" err="1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거절</a:t>
              </a:r>
              <a:r>
                <a:rPr lang="en-US" sz="1600" b="1" dirty="0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 </a:t>
              </a:r>
              <a:r>
                <a:rPr lang="en-US" sz="1600" b="1" dirty="0" err="1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비율이</a:t>
              </a:r>
              <a:r>
                <a:rPr lang="en-US" sz="1600" b="1" dirty="0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 </a:t>
              </a:r>
              <a:r>
                <a:rPr lang="en-US" sz="1600" b="1" dirty="0" err="1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높다</a:t>
              </a:r>
              <a:r>
                <a:rPr lang="en-US" sz="1600" b="1" dirty="0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.  </a:t>
              </a:r>
              <a:endParaRPr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endParaRPr>
            </a:p>
          </p:txBody>
        </p:sp>
      </p:grpSp>
      <p:sp>
        <p:nvSpPr>
          <p:cNvPr id="12" name="Google Shape;407;p33"/>
          <p:cNvSpPr/>
          <p:nvPr/>
        </p:nvSpPr>
        <p:spPr>
          <a:xfrm>
            <a:off x="4404700" y="2142771"/>
            <a:ext cx="1985400" cy="27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건강</a:t>
            </a:r>
            <a:r>
              <a:rPr lang="en-US" sz="1800" b="1" dirty="0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800" b="1" dirty="0" err="1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검진</a:t>
            </a:r>
            <a:endParaRPr sz="1800" b="1" dirty="0">
              <a:solidFill>
                <a:srgbClr val="355F77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-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과거의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병력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확인</a:t>
            </a: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-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방문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진단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검사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도입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:</a:t>
            </a: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lvl="0">
              <a:lnSpc>
                <a:spcPct val="150000"/>
              </a:lnSpc>
            </a:pP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진단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나이를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41세→20세</a:t>
            </a:r>
            <a:r>
              <a:rPr lang="ko-KR" alt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로 변경하여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기준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강화</a:t>
            </a: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3" name="Google Shape;408;p33"/>
          <p:cNvSpPr/>
          <p:nvPr/>
        </p:nvSpPr>
        <p:spPr>
          <a:xfrm>
            <a:off x="6640225" y="2142775"/>
            <a:ext cx="2006400" cy="25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혈액</a:t>
            </a:r>
            <a:r>
              <a:rPr lang="en-US" sz="1800" dirty="0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800" dirty="0" err="1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검사</a:t>
            </a:r>
            <a:endParaRPr sz="1800" dirty="0">
              <a:solidFill>
                <a:srgbClr val="355F77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- 간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수치로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간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기능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파악</a:t>
            </a: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-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혈당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,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당화혈색소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, 및</a:t>
            </a: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콜레스테롤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수치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등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평가</a:t>
            </a: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4" name="Google Shape;409;p33"/>
          <p:cNvSpPr/>
          <p:nvPr/>
        </p:nvSpPr>
        <p:spPr>
          <a:xfrm>
            <a:off x="8917725" y="2142767"/>
            <a:ext cx="1985400" cy="23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소변</a:t>
            </a:r>
            <a:r>
              <a:rPr lang="en-US" sz="1800" dirty="0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800" dirty="0" err="1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검사</a:t>
            </a:r>
            <a:endParaRPr sz="1800" dirty="0">
              <a:solidFill>
                <a:srgbClr val="355F77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-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뇨당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,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뇨단백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,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뇨장혈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 </a:t>
            </a: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수치를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측정하여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평가</a:t>
            </a: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-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음주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,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흡연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여부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평가</a:t>
            </a: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746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현상 파악</a:t>
            </a:r>
            <a:r>
              <a:rPr lang="en-US" altLang="ko-KR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가입 거절</a:t>
            </a:r>
            <a:r>
              <a:rPr lang="en-US" altLang="ko-KR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 </a:t>
            </a:r>
            <a:r>
              <a:rPr lang="ko-KR" altLang="en-US" sz="2000" b="1" dirty="0" err="1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위험군</a:t>
            </a:r>
            <a:r>
              <a:rPr lang="en-US" altLang="ko-KR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Google Shape;396;p32"/>
          <p:cNvSpPr/>
          <p:nvPr/>
        </p:nvSpPr>
        <p:spPr>
          <a:xfrm>
            <a:off x="1046075" y="1002175"/>
            <a:ext cx="10088650" cy="521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2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위험 직군 가입 비율 </a:t>
            </a:r>
            <a:r>
              <a:rPr lang="en-US" altLang="ko-KR" sz="12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: </a:t>
            </a:r>
            <a:r>
              <a:rPr lang="ko-KR" altLang="en-US" sz="12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최근 </a:t>
            </a:r>
            <a:r>
              <a:rPr lang="en-US" altLang="ko-KR" sz="12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1</a:t>
            </a:r>
            <a:r>
              <a:rPr lang="ko-KR" altLang="en-US" sz="12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년간 전체 </a:t>
            </a:r>
            <a:r>
              <a:rPr lang="ko-KR" altLang="en-US" sz="12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신계약건수</a:t>
            </a:r>
            <a:r>
              <a:rPr lang="ko-KR" altLang="en-US" sz="12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중 </a:t>
            </a:r>
            <a:r>
              <a:rPr lang="ko-KR" altLang="en-US" sz="12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상해위험</a:t>
            </a:r>
            <a:r>
              <a:rPr lang="ko-KR" altLang="en-US" sz="12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가입자가 포함된 </a:t>
            </a:r>
            <a:r>
              <a:rPr lang="ko-KR" altLang="en-US" sz="12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계약건수의</a:t>
            </a:r>
            <a:r>
              <a:rPr lang="ko-KR" altLang="en-US" sz="12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비율</a:t>
            </a:r>
          </a:p>
          <a:p>
            <a:pPr lvl="0">
              <a:lnSpc>
                <a:spcPct val="150000"/>
              </a:lnSpc>
            </a:pPr>
            <a:endParaRPr sz="2000" b="1" dirty="0">
              <a:solidFill>
                <a:srgbClr val="3F3F3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3F3F3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7" name="Google Shape;418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64024" y="1482388"/>
            <a:ext cx="4259187" cy="17658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" name="Google Shape;4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351" y="3646221"/>
            <a:ext cx="4259174" cy="227300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9" name="Google Shape;420;p34"/>
          <p:cNvSpPr txBox="1"/>
          <p:nvPr/>
        </p:nvSpPr>
        <p:spPr>
          <a:xfrm>
            <a:off x="5755600" y="1739563"/>
            <a:ext cx="5621400" cy="1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고 </a:t>
            </a:r>
            <a:r>
              <a:rPr lang="en-US" sz="2200" dirty="0" err="1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위험직군</a:t>
            </a:r>
            <a:endParaRPr sz="2200" dirty="0">
              <a:solidFill>
                <a:srgbClr val="C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" </a:t>
            </a:r>
            <a:r>
              <a:rPr lang="en-US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간병인</a:t>
            </a:r>
            <a:r>
              <a:rPr 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, </a:t>
            </a:r>
            <a:r>
              <a:rPr lang="en-US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택배기사</a:t>
            </a:r>
            <a:r>
              <a:rPr 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, </a:t>
            </a:r>
            <a:r>
              <a:rPr lang="en-US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소방관</a:t>
            </a:r>
            <a:r>
              <a:rPr 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, </a:t>
            </a:r>
            <a:r>
              <a:rPr lang="en-US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음식</a:t>
            </a:r>
            <a:r>
              <a:rPr 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배달원</a:t>
            </a:r>
            <a:r>
              <a:rPr 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, </a:t>
            </a:r>
            <a:endParaRPr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건설</a:t>
            </a:r>
            <a:r>
              <a:rPr 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종사자</a:t>
            </a:r>
            <a:r>
              <a:rPr 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, </a:t>
            </a:r>
            <a:r>
              <a:rPr lang="en-US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환경</a:t>
            </a:r>
            <a:r>
              <a:rPr 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미화원</a:t>
            </a:r>
            <a:r>
              <a:rPr 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"  등</a:t>
            </a:r>
            <a:endParaRPr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0" name="Google Shape;421;p34"/>
          <p:cNvSpPr txBox="1"/>
          <p:nvPr/>
        </p:nvSpPr>
        <p:spPr>
          <a:xfrm>
            <a:off x="9414600" y="6490500"/>
            <a:ext cx="2777400" cy="31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출처</a:t>
            </a:r>
            <a:r>
              <a:rPr lang="en-US" sz="12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: CHUBB </a:t>
            </a:r>
            <a:r>
              <a:rPr lang="en-US" sz="1200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직업분류</a:t>
            </a:r>
            <a:r>
              <a:rPr lang="en-US" sz="12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및 </a:t>
            </a:r>
            <a:r>
              <a:rPr lang="en-US" sz="1200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위험</a:t>
            </a:r>
            <a:r>
              <a:rPr lang="en-US" sz="12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등급표</a:t>
            </a:r>
            <a:endParaRPr sz="1200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2" name="Google Shape;422;p34"/>
          <p:cNvSpPr/>
          <p:nvPr/>
        </p:nvSpPr>
        <p:spPr>
          <a:xfrm>
            <a:off x="8164225" y="3650125"/>
            <a:ext cx="747000" cy="9291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97F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Google Shape;423;p34"/>
          <p:cNvSpPr txBox="1"/>
          <p:nvPr/>
        </p:nvSpPr>
        <p:spPr>
          <a:xfrm>
            <a:off x="5419150" y="4659799"/>
            <a:ext cx="5957850" cy="1283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위험</a:t>
            </a:r>
            <a:r>
              <a:rPr lang="en-US" sz="2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2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직군</a:t>
            </a:r>
            <a:r>
              <a:rPr lang="en-US" sz="2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2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가입</a:t>
            </a:r>
            <a:r>
              <a:rPr lang="en-US" sz="2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2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비율</a:t>
            </a:r>
            <a:endParaRPr sz="22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현대해상</a:t>
            </a:r>
            <a:r>
              <a:rPr lang="en-US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14.85%, </a:t>
            </a:r>
            <a:r>
              <a:rPr lang="en-US" sz="18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DB손보</a:t>
            </a:r>
            <a:r>
              <a:rPr lang="en-US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24.4%, </a:t>
            </a:r>
            <a:r>
              <a:rPr lang="en-US" sz="18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KB손보</a:t>
            </a:r>
            <a:r>
              <a:rPr lang="en-US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13.6%</a:t>
            </a:r>
            <a:endParaRPr sz="1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메리츠</a:t>
            </a:r>
            <a:r>
              <a:rPr lang="en-US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8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화재</a:t>
            </a:r>
            <a:r>
              <a:rPr lang="en-US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10.1%, MG </a:t>
            </a:r>
            <a:r>
              <a:rPr lang="en-US" sz="18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손보</a:t>
            </a:r>
            <a:r>
              <a:rPr lang="en-US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9.7%, 더 </a:t>
            </a:r>
            <a:r>
              <a:rPr lang="en-US" sz="18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케이손보</a:t>
            </a:r>
            <a:r>
              <a:rPr lang="en-US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4.9%</a:t>
            </a:r>
            <a:endParaRPr sz="1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5401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현상 파악</a:t>
            </a:r>
            <a:r>
              <a:rPr lang="en-US" altLang="ko-KR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과다 지급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4" name="Google Shape;433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65150" y="2258838"/>
            <a:ext cx="7963300" cy="14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4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150" y="4033913"/>
            <a:ext cx="7963300" cy="145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396;p32"/>
          <p:cNvSpPr/>
          <p:nvPr/>
        </p:nvSpPr>
        <p:spPr>
          <a:xfrm>
            <a:off x="1046075" y="1002175"/>
            <a:ext cx="10088650" cy="521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400" dirty="0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기존 고객의 </a:t>
            </a:r>
            <a:r>
              <a:rPr lang="ko-KR" altLang="en-US" sz="2400" dirty="0" err="1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위험군</a:t>
            </a:r>
            <a:r>
              <a:rPr lang="ko-KR" altLang="en-US" sz="2400" dirty="0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분류 실패</a:t>
            </a:r>
            <a:endParaRPr lang="en-US" altLang="ko-KR" sz="2400" dirty="0">
              <a:solidFill>
                <a:srgbClr val="3F3F3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 - </a:t>
            </a:r>
            <a:r>
              <a:rPr lang="ko-KR" altLang="en-US" sz="1600" dirty="0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고 </a:t>
            </a:r>
            <a:r>
              <a:rPr lang="ko-KR" altLang="en-US" sz="1600" dirty="0" err="1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위험군의</a:t>
            </a:r>
            <a:r>
              <a:rPr lang="ko-KR" altLang="en-US" sz="1600" dirty="0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환자이나 </a:t>
            </a:r>
            <a:r>
              <a:rPr lang="ko-KR" altLang="en-US" sz="1600" dirty="0" err="1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오분류로</a:t>
            </a:r>
            <a:r>
              <a:rPr lang="ko-KR" altLang="en-US" sz="1600" dirty="0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인해 저 </a:t>
            </a:r>
            <a:r>
              <a:rPr lang="ko-KR" altLang="en-US" sz="1600" dirty="0" err="1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위험군으로</a:t>
            </a:r>
            <a:r>
              <a:rPr lang="ko-KR" altLang="en-US" sz="1600" dirty="0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보험 가입</a:t>
            </a:r>
            <a:r>
              <a:rPr lang="en-US" altLang="ko-KR" sz="1600" dirty="0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, </a:t>
            </a:r>
            <a:r>
              <a:rPr lang="ko-KR" altLang="en-US" sz="1600" dirty="0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납입금 보다 </a:t>
            </a:r>
            <a:r>
              <a:rPr lang="ko-KR" altLang="en-US" sz="1600" dirty="0" err="1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지급금이</a:t>
            </a:r>
            <a:r>
              <a:rPr lang="ko-KR" altLang="en-US" sz="1600" dirty="0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더 많아지는 경우가 발생</a:t>
            </a:r>
          </a:p>
          <a:p>
            <a:pPr lvl="0">
              <a:lnSpc>
                <a:spcPct val="150000"/>
              </a:lnSpc>
            </a:pPr>
            <a:endParaRPr sz="2000" b="1" dirty="0">
              <a:solidFill>
                <a:srgbClr val="3F3F3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3F3F3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948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현상 파악</a:t>
            </a:r>
            <a:r>
              <a:rPr lang="en-US" altLang="ko-KR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결론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Google Shape;396;p32"/>
          <p:cNvSpPr/>
          <p:nvPr/>
        </p:nvSpPr>
        <p:spPr>
          <a:xfrm>
            <a:off x="1046075" y="1002175"/>
            <a:ext cx="10088650" cy="521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400" dirty="0">
                <a:solidFill>
                  <a:srgbClr val="6A6A6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지향점 </a:t>
            </a:r>
            <a:r>
              <a:rPr lang="en-US" altLang="ko-KR" sz="2400" dirty="0">
                <a:solidFill>
                  <a:srgbClr val="6A6A6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: </a:t>
            </a:r>
            <a:r>
              <a:rPr lang="ko-KR" altLang="en-US" sz="2400" dirty="0">
                <a:solidFill>
                  <a:srgbClr val="6A6A6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수익성 영향 요인을 분석</a:t>
            </a:r>
            <a:r>
              <a:rPr lang="en-US" altLang="ko-KR" sz="2400" dirty="0">
                <a:solidFill>
                  <a:srgbClr val="6A6A6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/ </a:t>
            </a:r>
            <a:r>
              <a:rPr lang="ko-KR" altLang="en-US" sz="2400" dirty="0">
                <a:solidFill>
                  <a:srgbClr val="6A6A6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고객 위험도의 특성을 파악하여 수익 극대화</a:t>
            </a:r>
            <a:endParaRPr sz="2000" b="1" dirty="0">
              <a:solidFill>
                <a:srgbClr val="6A6A6A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3F3F3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6" name="Google Shape;89;p17"/>
          <p:cNvSpPr/>
          <p:nvPr/>
        </p:nvSpPr>
        <p:spPr>
          <a:xfrm>
            <a:off x="1046075" y="3309820"/>
            <a:ext cx="9930532" cy="105815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F45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7" name="Google Shape;91;p17"/>
          <p:cNvSpPr/>
          <p:nvPr/>
        </p:nvSpPr>
        <p:spPr>
          <a:xfrm>
            <a:off x="1993453" y="1995718"/>
            <a:ext cx="2172900" cy="3795481"/>
          </a:xfrm>
          <a:prstGeom prst="roundRect">
            <a:avLst>
              <a:gd name="adj" fmla="val 16667"/>
            </a:avLst>
          </a:prstGeom>
          <a:solidFill>
            <a:srgbClr val="91BAD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사전 검사 정보와</a:t>
            </a:r>
            <a:endParaRPr lang="en-US" altLang="ko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연계분석을 통해 </a:t>
            </a:r>
            <a:endParaRPr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"위험 고객군"</a:t>
            </a:r>
            <a:endParaRPr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분류</a:t>
            </a:r>
            <a:endParaRPr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8" name="Google Shape;92;p17"/>
          <p:cNvSpPr/>
          <p:nvPr/>
        </p:nvSpPr>
        <p:spPr>
          <a:xfrm>
            <a:off x="2157939" y="2139654"/>
            <a:ext cx="1809565" cy="88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보험 및 고객별</a:t>
            </a:r>
            <a:endParaRPr lang="en-US" altLang="ko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수익성 분석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9" name="Google Shape;93;p17"/>
          <p:cNvSpPr/>
          <p:nvPr/>
        </p:nvSpPr>
        <p:spPr>
          <a:xfrm>
            <a:off x="4939796" y="1995718"/>
            <a:ext cx="2172900" cy="3795481"/>
          </a:xfrm>
          <a:prstGeom prst="roundRect">
            <a:avLst>
              <a:gd name="adj" fmla="val 16667"/>
            </a:avLst>
          </a:prstGeom>
          <a:solidFill>
            <a:srgbClr val="91BAD1"/>
          </a:solidFill>
          <a:ln w="9525" cap="flat" cmpd="sng">
            <a:solidFill>
              <a:srgbClr val="7FBBD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ko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위험 평가 기준을 객관화하고 강화하여</a:t>
            </a:r>
            <a:endParaRPr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효과를 높임</a:t>
            </a:r>
            <a:endParaRPr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0" name="Google Shape;94;p17"/>
          <p:cNvSpPr/>
          <p:nvPr/>
        </p:nvSpPr>
        <p:spPr>
          <a:xfrm>
            <a:off x="5104282" y="2139654"/>
            <a:ext cx="1809565" cy="88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고객 위험도</a:t>
            </a:r>
            <a:r>
              <a:rPr lang="en-US" altLang="ko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평가 기준 개발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1" name="Google Shape;95;p17"/>
          <p:cNvSpPr/>
          <p:nvPr/>
        </p:nvSpPr>
        <p:spPr>
          <a:xfrm>
            <a:off x="7792656" y="1995718"/>
            <a:ext cx="2172900" cy="3795481"/>
          </a:xfrm>
          <a:prstGeom prst="roundRect">
            <a:avLst>
              <a:gd name="adj" fmla="val 16667"/>
            </a:avLst>
          </a:prstGeom>
          <a:solidFill>
            <a:srgbClr val="91BAD1"/>
          </a:solidFill>
          <a:ln w="9525" cap="flat" cmpd="sng">
            <a:solidFill>
              <a:srgbClr val="7FBBD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endParaRPr lang="en-US" altLang="ko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위험도가 높아 가입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이</a:t>
            </a:r>
            <a:r>
              <a:rPr lang="ko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거부된 고객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을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ko-KR" altLang="en-US" sz="16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재분류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,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보험료 할증을 통해 신규고객으로 유입</a:t>
            </a:r>
            <a:endParaRPr lang="en-US" altLang="ko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2" name="Google Shape;96;p17"/>
          <p:cNvSpPr/>
          <p:nvPr/>
        </p:nvSpPr>
        <p:spPr>
          <a:xfrm>
            <a:off x="7957142" y="2139654"/>
            <a:ext cx="1809565" cy="88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고위험군 </a:t>
            </a:r>
            <a:endParaRPr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고객 유치</a:t>
            </a:r>
            <a:endParaRPr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04F8A5-0770-4862-9C4A-005E1696B78F}"/>
              </a:ext>
            </a:extLst>
          </p:cNvPr>
          <p:cNvSpPr txBox="1"/>
          <p:nvPr/>
        </p:nvSpPr>
        <p:spPr>
          <a:xfrm>
            <a:off x="1182414" y="4421929"/>
            <a:ext cx="10315299" cy="206210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-.”</a:t>
            </a:r>
            <a:r>
              <a:rPr lang="ko-KR" altLang="en-US" sz="1600" dirty="0"/>
              <a:t>위험 </a:t>
            </a:r>
            <a:r>
              <a:rPr lang="ko-KR" altLang="en-US" sz="1600" dirty="0" err="1"/>
              <a:t>고객군</a:t>
            </a:r>
            <a:r>
              <a:rPr lang="en-US" altLang="ko-KR" sz="1600" dirty="0"/>
              <a:t>”</a:t>
            </a:r>
            <a:r>
              <a:rPr lang="ko-KR" altLang="en-US" sz="1600" dirty="0"/>
              <a:t>에 대한 정의를 구체화 해야 개선안이 도출됩니다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1</a:t>
            </a:r>
            <a:r>
              <a:rPr lang="en-US" altLang="ko-KR" sz="1600" dirty="0"/>
              <a:t>.</a:t>
            </a:r>
            <a:r>
              <a:rPr lang="ko-KR" altLang="en-US" sz="1600" dirty="0"/>
              <a:t>청구 대비 과다 보험금 지급 고객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어떤 특성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고객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상품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질병 등</a:t>
            </a:r>
            <a:r>
              <a:rPr lang="en-US" altLang="ko-KR" sz="1600" dirty="0">
                <a:sym typeface="Wingdings" panose="05000000000000000000" pitchFamily="2" charset="2"/>
              </a:rPr>
              <a:t>) </a:t>
            </a:r>
            <a:r>
              <a:rPr lang="ko-KR" altLang="en-US" sz="1600" dirty="0">
                <a:sym typeface="Wingdings" panose="05000000000000000000" pitchFamily="2" charset="2"/>
              </a:rPr>
              <a:t>특성이 있는가</a:t>
            </a:r>
            <a:r>
              <a:rPr lang="en-US" altLang="ko-KR" sz="1600" dirty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   반면 </a:t>
            </a:r>
            <a:r>
              <a:rPr lang="ko-KR" altLang="en-US" sz="1600" dirty="0">
                <a:sym typeface="Wingdings" panose="05000000000000000000" pitchFamily="2" charset="2"/>
              </a:rPr>
              <a:t>특정 고객군은 오히려 수익성이 좋은데</a:t>
            </a:r>
            <a:r>
              <a:rPr lang="en-US" altLang="ko-KR" sz="1600" dirty="0">
                <a:sym typeface="Wingdings" panose="05000000000000000000" pitchFamily="2" charset="2"/>
              </a:rPr>
              <a:t>…   </a:t>
            </a: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    </a:t>
            </a:r>
            <a:r>
              <a:rPr lang="en-US" altLang="ko-KR" sz="1600" dirty="0" smtClean="0">
                <a:sym typeface="Wingdings" panose="05000000000000000000" pitchFamily="2" charset="2"/>
              </a:rPr>
              <a:t>-&gt; </a:t>
            </a:r>
            <a:r>
              <a:rPr lang="ko-KR" altLang="en-US" sz="1600" dirty="0" smtClean="0">
                <a:sym typeface="Wingdings" panose="05000000000000000000" pitchFamily="2" charset="2"/>
              </a:rPr>
              <a:t>그러면 </a:t>
            </a:r>
            <a:r>
              <a:rPr lang="ko-KR" altLang="en-US" sz="1600" dirty="0">
                <a:sym typeface="Wingdings" panose="05000000000000000000" pitchFamily="2" charset="2"/>
              </a:rPr>
              <a:t>가입 거절한 고객 중에서 수익성이 좋은 고객군과 유사한 특성을 가진 고객은 없는가</a:t>
            </a:r>
            <a:r>
              <a:rPr lang="en-US" altLang="ko-KR" sz="1600" dirty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    </a:t>
            </a:r>
            <a:r>
              <a:rPr lang="en-US" altLang="ko-KR" sz="1600" dirty="0" smtClean="0">
                <a:sym typeface="Wingdings" panose="05000000000000000000" pitchFamily="2" charset="2"/>
              </a:rPr>
              <a:t>-&gt; </a:t>
            </a:r>
            <a:r>
              <a:rPr lang="ko-KR" altLang="en-US" sz="1600" dirty="0" smtClean="0">
                <a:sym typeface="Wingdings" panose="05000000000000000000" pitchFamily="2" charset="2"/>
              </a:rPr>
              <a:t>있다면 </a:t>
            </a:r>
            <a:r>
              <a:rPr lang="ko-KR" altLang="en-US" sz="1600" dirty="0">
                <a:sym typeface="Wingdings" panose="05000000000000000000" pitchFamily="2" charset="2"/>
              </a:rPr>
              <a:t>승인프로세스에 문제가 있네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개선하여  추가적인 고객을 확보하자</a:t>
            </a:r>
            <a:r>
              <a:rPr lang="en-US" altLang="ko-KR" sz="1600" dirty="0">
                <a:sym typeface="Wingdings" panose="05000000000000000000" pitchFamily="2" charset="2"/>
              </a:rPr>
              <a:t>!!</a:t>
            </a: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   거절 </a:t>
            </a:r>
            <a:r>
              <a:rPr lang="ko-KR" altLang="en-US" sz="1600" dirty="0">
                <a:sym typeface="Wingdings" panose="05000000000000000000" pitchFamily="2" charset="2"/>
              </a:rPr>
              <a:t>고객 중 위험도는 있지만 매출</a:t>
            </a:r>
            <a:r>
              <a:rPr lang="en-US" altLang="ko-KR" sz="1600" dirty="0">
                <a:sym typeface="Wingdings" panose="05000000000000000000" pitchFamily="2" charset="2"/>
              </a:rPr>
              <a:t>/</a:t>
            </a:r>
            <a:r>
              <a:rPr lang="ko-KR" altLang="en-US" sz="1600" dirty="0">
                <a:sym typeface="Wingdings" panose="05000000000000000000" pitchFamily="2" charset="2"/>
              </a:rPr>
              <a:t>수익성에 도움되는 고객이 있다면 적절한 상품 추천 방안은 없는가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 </a:t>
            </a:r>
            <a:r>
              <a:rPr lang="ko-KR" altLang="en-US" sz="1600" dirty="0" smtClean="0">
                <a:sym typeface="Wingdings" panose="05000000000000000000" pitchFamily="2" charset="2"/>
              </a:rPr>
              <a:t>아니면 </a:t>
            </a:r>
            <a:r>
              <a:rPr lang="ko-KR" altLang="en-US" sz="1600" dirty="0">
                <a:sym typeface="Wingdings" panose="05000000000000000000" pitchFamily="2" charset="2"/>
              </a:rPr>
              <a:t>보험료 할증 </a:t>
            </a:r>
            <a:r>
              <a:rPr lang="en-US" altLang="ko-KR" sz="1600" dirty="0">
                <a:sym typeface="Wingdings" panose="05000000000000000000" pitchFamily="2" charset="2"/>
              </a:rPr>
              <a:t>&amp; </a:t>
            </a:r>
            <a:r>
              <a:rPr lang="ko-KR" altLang="en-US" sz="1600" dirty="0">
                <a:sym typeface="Wingdings" panose="05000000000000000000" pitchFamily="2" charset="2"/>
              </a:rPr>
              <a:t>가입 승인 방안은 없을까</a:t>
            </a:r>
            <a:r>
              <a:rPr lang="en-US" altLang="ko-KR" sz="1600" dirty="0">
                <a:sym typeface="Wingdings" panose="05000000000000000000" pitchFamily="2" charset="2"/>
              </a:rPr>
              <a:t>?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dirty="0">
                <a:sym typeface="Wingdings" panose="05000000000000000000" pitchFamily="2" charset="2"/>
              </a:rPr>
              <a:t>2.</a:t>
            </a:r>
            <a:r>
              <a:rPr lang="ko-KR" altLang="en-US" sz="1600" dirty="0">
                <a:sym typeface="Wingdings" panose="05000000000000000000" pitchFamily="2" charset="2"/>
              </a:rPr>
              <a:t>건강검진 기준 고객 위험도 평가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매출</a:t>
            </a:r>
            <a:r>
              <a:rPr lang="en-US" altLang="ko-KR" sz="1600" dirty="0">
                <a:sym typeface="Wingdings" panose="05000000000000000000" pitchFamily="2" charset="2"/>
              </a:rPr>
              <a:t>/</a:t>
            </a:r>
            <a:r>
              <a:rPr lang="ko-KR" altLang="en-US" sz="1600" dirty="0">
                <a:sym typeface="Wingdings" panose="05000000000000000000" pitchFamily="2" charset="2"/>
              </a:rPr>
              <a:t>수익성 예측 및 가입 유도는 어떨까요</a:t>
            </a:r>
            <a:r>
              <a:rPr lang="en-US" altLang="ko-KR" sz="1600" dirty="0">
                <a:sym typeface="Wingdings" panose="05000000000000000000" pitchFamily="2" charset="2"/>
              </a:rPr>
              <a:t>?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0666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104;p18"/>
          <p:cNvCxnSpPr>
            <a:endCxn id="68" idx="0"/>
          </p:cNvCxnSpPr>
          <p:nvPr/>
        </p:nvCxnSpPr>
        <p:spPr>
          <a:xfrm flipH="1">
            <a:off x="3867858" y="5036500"/>
            <a:ext cx="5527" cy="357148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106;p18"/>
          <p:cNvSpPr/>
          <p:nvPr/>
        </p:nvSpPr>
        <p:spPr>
          <a:xfrm>
            <a:off x="7231557" y="3177043"/>
            <a:ext cx="1373722" cy="546248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00" tIns="13700" rIns="13700" bIns="13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위험도 산출 </a:t>
            </a:r>
            <a:endParaRPr sz="1200" b="1">
              <a:solidFill>
                <a:srgbClr val="FFFFF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모델 부적합</a:t>
            </a:r>
            <a:endParaRPr sz="1200" b="1">
              <a:solidFill>
                <a:srgbClr val="FFFFF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2" name="Google Shape;107;p18"/>
          <p:cNvSpPr/>
          <p:nvPr/>
        </p:nvSpPr>
        <p:spPr>
          <a:xfrm>
            <a:off x="1569348" y="1260981"/>
            <a:ext cx="336436" cy="273299"/>
          </a:xfrm>
          <a:prstGeom prst="ellipse">
            <a:avLst/>
          </a:prstGeom>
          <a:solidFill>
            <a:srgbClr val="81C0E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Google Shape;108;p18"/>
          <p:cNvSpPr/>
          <p:nvPr/>
        </p:nvSpPr>
        <p:spPr>
          <a:xfrm>
            <a:off x="1136629" y="1798715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보험 유형 선택</a:t>
            </a:r>
            <a:endParaRPr sz="1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14" name="Google Shape;109;p18"/>
          <p:cNvCxnSpPr>
            <a:stCxn id="13" idx="3"/>
          </p:cNvCxnSpPr>
          <p:nvPr/>
        </p:nvCxnSpPr>
        <p:spPr>
          <a:xfrm>
            <a:off x="2338679" y="1993779"/>
            <a:ext cx="914318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110;p18"/>
          <p:cNvSpPr/>
          <p:nvPr/>
        </p:nvSpPr>
        <p:spPr>
          <a:xfrm>
            <a:off x="3270586" y="1798715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상품 선택</a:t>
            </a:r>
            <a:endParaRPr sz="1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16" name="Google Shape;111;p18"/>
          <p:cNvCxnSpPr/>
          <p:nvPr/>
        </p:nvCxnSpPr>
        <p:spPr>
          <a:xfrm>
            <a:off x="3871585" y="2188888"/>
            <a:ext cx="0" cy="358903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112;p18"/>
          <p:cNvSpPr/>
          <p:nvPr/>
        </p:nvSpPr>
        <p:spPr>
          <a:xfrm>
            <a:off x="3150387" y="2547846"/>
            <a:ext cx="1442397" cy="468207"/>
          </a:xfrm>
          <a:prstGeom prst="flowChartDecision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상품 유형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8" name="Google Shape;113;p18"/>
          <p:cNvSpPr/>
          <p:nvPr/>
        </p:nvSpPr>
        <p:spPr>
          <a:xfrm>
            <a:off x="3270586" y="3276146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가입자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정보 입력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19" name="Google Shape;114;p18"/>
          <p:cNvCxnSpPr>
            <a:endCxn id="18" idx="0"/>
          </p:cNvCxnSpPr>
          <p:nvPr/>
        </p:nvCxnSpPr>
        <p:spPr>
          <a:xfrm>
            <a:off x="3871611" y="3005653"/>
            <a:ext cx="0" cy="270493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115;p18"/>
          <p:cNvCxnSpPr>
            <a:stCxn id="17" idx="1"/>
          </p:cNvCxnSpPr>
          <p:nvPr/>
        </p:nvCxnSpPr>
        <p:spPr>
          <a:xfrm rot="10800000">
            <a:off x="2963516" y="2781949"/>
            <a:ext cx="18687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16;p18"/>
          <p:cNvCxnSpPr/>
          <p:nvPr/>
        </p:nvCxnSpPr>
        <p:spPr>
          <a:xfrm>
            <a:off x="2964992" y="2789714"/>
            <a:ext cx="0" cy="684125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17;p18"/>
          <p:cNvCxnSpPr>
            <a:endCxn id="18" idx="1"/>
          </p:cNvCxnSpPr>
          <p:nvPr/>
        </p:nvCxnSpPr>
        <p:spPr>
          <a:xfrm>
            <a:off x="2972146" y="3471209"/>
            <a:ext cx="29844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3" name="Google Shape;118;p18"/>
          <p:cNvGrpSpPr/>
          <p:nvPr/>
        </p:nvGrpSpPr>
        <p:grpSpPr>
          <a:xfrm>
            <a:off x="4489008" y="2778677"/>
            <a:ext cx="344187" cy="693550"/>
            <a:chOff x="2878689" y="1835681"/>
            <a:chExt cx="257700" cy="639900"/>
          </a:xfrm>
        </p:grpSpPr>
        <p:cxnSp>
          <p:nvCxnSpPr>
            <p:cNvPr id="24" name="Google Shape;119;p18"/>
            <p:cNvCxnSpPr/>
            <p:nvPr/>
          </p:nvCxnSpPr>
          <p:spPr>
            <a:xfrm rot="10800000">
              <a:off x="2962650" y="1838750"/>
              <a:ext cx="1647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120;p18"/>
            <p:cNvCxnSpPr/>
            <p:nvPr/>
          </p:nvCxnSpPr>
          <p:spPr>
            <a:xfrm>
              <a:off x="3125202" y="1835681"/>
              <a:ext cx="0" cy="63990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121;p18"/>
            <p:cNvCxnSpPr/>
            <p:nvPr/>
          </p:nvCxnSpPr>
          <p:spPr>
            <a:xfrm rot="10800000">
              <a:off x="2878689" y="2474750"/>
              <a:ext cx="2577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7" name="Google Shape;122;p18"/>
          <p:cNvSpPr/>
          <p:nvPr/>
        </p:nvSpPr>
        <p:spPr>
          <a:xfrm>
            <a:off x="3270586" y="3936838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가입자 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정보 전달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28" name="Google Shape;123;p18"/>
          <p:cNvCxnSpPr/>
          <p:nvPr/>
        </p:nvCxnSpPr>
        <p:spPr>
          <a:xfrm>
            <a:off x="3871585" y="3666318"/>
            <a:ext cx="0" cy="270493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124;p18"/>
          <p:cNvCxnSpPr>
            <a:stCxn id="27" idx="2"/>
          </p:cNvCxnSpPr>
          <p:nvPr/>
        </p:nvCxnSpPr>
        <p:spPr>
          <a:xfrm>
            <a:off x="3871611" y="4326964"/>
            <a:ext cx="0" cy="176469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125;p18"/>
          <p:cNvCxnSpPr/>
          <p:nvPr/>
        </p:nvCxnSpPr>
        <p:spPr>
          <a:xfrm>
            <a:off x="3865950" y="4501113"/>
            <a:ext cx="1414135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126;p18"/>
          <p:cNvCxnSpPr/>
          <p:nvPr/>
        </p:nvCxnSpPr>
        <p:spPr>
          <a:xfrm rot="10800000">
            <a:off x="5274537" y="1993694"/>
            <a:ext cx="0" cy="2509511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127;p18"/>
          <p:cNvSpPr/>
          <p:nvPr/>
        </p:nvSpPr>
        <p:spPr>
          <a:xfrm>
            <a:off x="6464047" y="1798715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심사 시작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33" name="Google Shape;128;p18"/>
          <p:cNvCxnSpPr>
            <a:endCxn id="32" idx="1"/>
          </p:cNvCxnSpPr>
          <p:nvPr/>
        </p:nvCxnSpPr>
        <p:spPr>
          <a:xfrm>
            <a:off x="5279959" y="1993779"/>
            <a:ext cx="1184088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Google Shape;129;p18"/>
          <p:cNvSpPr/>
          <p:nvPr/>
        </p:nvSpPr>
        <p:spPr>
          <a:xfrm>
            <a:off x="6343850" y="2547846"/>
            <a:ext cx="1442397" cy="468207"/>
          </a:xfrm>
          <a:prstGeom prst="flowChartDecision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위험도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35" name="Google Shape;130;p18"/>
          <p:cNvCxnSpPr/>
          <p:nvPr/>
        </p:nvCxnSpPr>
        <p:spPr>
          <a:xfrm>
            <a:off x="7063358" y="2188888"/>
            <a:ext cx="0" cy="358903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" name="Google Shape;131;p18"/>
          <p:cNvSpPr/>
          <p:nvPr/>
        </p:nvSpPr>
        <p:spPr>
          <a:xfrm>
            <a:off x="1136629" y="3936822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검사 진행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37" name="Google Shape;132;p18"/>
          <p:cNvCxnSpPr>
            <a:stCxn id="34" idx="2"/>
            <a:endCxn id="38" idx="0"/>
          </p:cNvCxnSpPr>
          <p:nvPr/>
        </p:nvCxnSpPr>
        <p:spPr>
          <a:xfrm>
            <a:off x="7065049" y="3016053"/>
            <a:ext cx="7945" cy="1100915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" name="Google Shape;133;p18"/>
          <p:cNvSpPr/>
          <p:nvPr/>
        </p:nvSpPr>
        <p:spPr>
          <a:xfrm>
            <a:off x="6471803" y="4116994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보험료 산정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39" name="Google Shape;134;p18"/>
          <p:cNvSpPr/>
          <p:nvPr/>
        </p:nvSpPr>
        <p:spPr>
          <a:xfrm>
            <a:off x="8972852" y="2588078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소변 검사 확인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40" name="Google Shape;135;p18"/>
          <p:cNvSpPr/>
          <p:nvPr/>
        </p:nvSpPr>
        <p:spPr>
          <a:xfrm>
            <a:off x="8972852" y="3276146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혈액 검사 확인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41" name="Google Shape;136;p18"/>
          <p:cNvCxnSpPr>
            <a:stCxn id="34" idx="3"/>
            <a:endCxn id="39" idx="1"/>
          </p:cNvCxnSpPr>
          <p:nvPr/>
        </p:nvCxnSpPr>
        <p:spPr>
          <a:xfrm>
            <a:off x="7786247" y="2781949"/>
            <a:ext cx="1186506" cy="1053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137;p18"/>
          <p:cNvCxnSpPr>
            <a:stCxn id="39" idx="2"/>
            <a:endCxn id="40" idx="0"/>
          </p:cNvCxnSpPr>
          <p:nvPr/>
        </p:nvCxnSpPr>
        <p:spPr>
          <a:xfrm>
            <a:off x="9573877" y="2978204"/>
            <a:ext cx="0" cy="297858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" name="Google Shape;138;p18"/>
          <p:cNvSpPr/>
          <p:nvPr/>
        </p:nvSpPr>
        <p:spPr>
          <a:xfrm>
            <a:off x="8852660" y="4069529"/>
            <a:ext cx="1442397" cy="468207"/>
          </a:xfrm>
          <a:prstGeom prst="flowChartDecision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심사 결과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44" name="Google Shape;139;p18"/>
          <p:cNvCxnSpPr>
            <a:stCxn id="43" idx="1"/>
            <a:endCxn id="38" idx="3"/>
          </p:cNvCxnSpPr>
          <p:nvPr/>
        </p:nvCxnSpPr>
        <p:spPr>
          <a:xfrm flipH="1">
            <a:off x="7673753" y="4303633"/>
            <a:ext cx="1178907" cy="842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Google Shape;140;p18"/>
          <p:cNvCxnSpPr>
            <a:stCxn id="40" idx="2"/>
            <a:endCxn id="43" idx="0"/>
          </p:cNvCxnSpPr>
          <p:nvPr/>
        </p:nvCxnSpPr>
        <p:spPr>
          <a:xfrm>
            <a:off x="9573877" y="3666273"/>
            <a:ext cx="0" cy="403108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" name="Google Shape;141;p18"/>
          <p:cNvSpPr txBox="1"/>
          <p:nvPr/>
        </p:nvSpPr>
        <p:spPr>
          <a:xfrm>
            <a:off x="8245444" y="4077484"/>
            <a:ext cx="346453" cy="176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적합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47" name="Google Shape;142;p18"/>
          <p:cNvSpPr/>
          <p:nvPr/>
        </p:nvSpPr>
        <p:spPr>
          <a:xfrm>
            <a:off x="8972852" y="4762703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거절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48" name="Google Shape;143;p18"/>
          <p:cNvCxnSpPr>
            <a:stCxn id="43" idx="2"/>
            <a:endCxn id="47" idx="0"/>
          </p:cNvCxnSpPr>
          <p:nvPr/>
        </p:nvCxnSpPr>
        <p:spPr>
          <a:xfrm>
            <a:off x="9573858" y="4537736"/>
            <a:ext cx="0" cy="224884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" name="Google Shape;144;p18"/>
          <p:cNvSpPr/>
          <p:nvPr/>
        </p:nvSpPr>
        <p:spPr>
          <a:xfrm>
            <a:off x="3270586" y="4762703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심사결과 통보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50" name="Google Shape;145;p18"/>
          <p:cNvCxnSpPr>
            <a:stCxn id="47" idx="1"/>
            <a:endCxn id="49" idx="3"/>
          </p:cNvCxnSpPr>
          <p:nvPr/>
        </p:nvCxnSpPr>
        <p:spPr>
          <a:xfrm rot="10800000">
            <a:off x="4472765" y="4957766"/>
            <a:ext cx="4500087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" name="Google Shape;146;p18"/>
          <p:cNvCxnSpPr>
            <a:stCxn id="38" idx="1"/>
          </p:cNvCxnSpPr>
          <p:nvPr/>
        </p:nvCxnSpPr>
        <p:spPr>
          <a:xfrm flipH="1">
            <a:off x="6013089" y="4312057"/>
            <a:ext cx="458713" cy="644481"/>
          </a:xfrm>
          <a:prstGeom prst="bentConnector2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147;p18"/>
          <p:cNvSpPr txBox="1"/>
          <p:nvPr/>
        </p:nvSpPr>
        <p:spPr>
          <a:xfrm>
            <a:off x="9692725" y="4545636"/>
            <a:ext cx="549903" cy="176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부적합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53" name="Google Shape;148;p18"/>
          <p:cNvSpPr txBox="1"/>
          <p:nvPr/>
        </p:nvSpPr>
        <p:spPr>
          <a:xfrm>
            <a:off x="7940136" y="2590927"/>
            <a:ext cx="811038" cy="176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진단 필요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54" name="Google Shape;149;p18"/>
          <p:cNvSpPr txBox="1"/>
          <p:nvPr/>
        </p:nvSpPr>
        <p:spPr>
          <a:xfrm>
            <a:off x="6515368" y="3416793"/>
            <a:ext cx="549903" cy="358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진단</a:t>
            </a:r>
            <a:b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</a:b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불필요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55" name="Google Shape;150;p18"/>
          <p:cNvCxnSpPr>
            <a:stCxn id="36" idx="2"/>
          </p:cNvCxnSpPr>
          <p:nvPr/>
        </p:nvCxnSpPr>
        <p:spPr>
          <a:xfrm>
            <a:off x="1737654" y="4326949"/>
            <a:ext cx="0" cy="272598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151;p18"/>
          <p:cNvCxnSpPr/>
          <p:nvPr/>
        </p:nvCxnSpPr>
        <p:spPr>
          <a:xfrm>
            <a:off x="1731799" y="4600033"/>
            <a:ext cx="3724281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152;p18"/>
          <p:cNvCxnSpPr/>
          <p:nvPr/>
        </p:nvCxnSpPr>
        <p:spPr>
          <a:xfrm rot="10800000">
            <a:off x="5449537" y="2379960"/>
            <a:ext cx="0" cy="2220074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153;p18"/>
          <p:cNvCxnSpPr/>
          <p:nvPr/>
        </p:nvCxnSpPr>
        <p:spPr>
          <a:xfrm rot="10800000">
            <a:off x="5448070" y="2379801"/>
            <a:ext cx="4129455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154;p18"/>
          <p:cNvCxnSpPr>
            <a:endCxn id="39" idx="0"/>
          </p:cNvCxnSpPr>
          <p:nvPr/>
        </p:nvCxnSpPr>
        <p:spPr>
          <a:xfrm>
            <a:off x="9573877" y="2372666"/>
            <a:ext cx="0" cy="215412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155;p18"/>
          <p:cNvCxnSpPr>
            <a:stCxn id="12" idx="4"/>
            <a:endCxn id="13" idx="0"/>
          </p:cNvCxnSpPr>
          <p:nvPr/>
        </p:nvCxnSpPr>
        <p:spPr>
          <a:xfrm>
            <a:off x="1737566" y="1534280"/>
            <a:ext cx="0" cy="264528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156;p18"/>
          <p:cNvCxnSpPr/>
          <p:nvPr/>
        </p:nvCxnSpPr>
        <p:spPr>
          <a:xfrm>
            <a:off x="2741062" y="1329014"/>
            <a:ext cx="0" cy="47737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2" name="Google Shape;157;p18"/>
          <p:cNvCxnSpPr/>
          <p:nvPr/>
        </p:nvCxnSpPr>
        <p:spPr>
          <a:xfrm>
            <a:off x="5702146" y="1262180"/>
            <a:ext cx="0" cy="47737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3" name="Google Shape;158;p18"/>
          <p:cNvSpPr/>
          <p:nvPr/>
        </p:nvSpPr>
        <p:spPr>
          <a:xfrm>
            <a:off x="10202318" y="3181962"/>
            <a:ext cx="827618" cy="546248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4" name="Google Shape;159;p18"/>
          <p:cNvSpPr txBox="1"/>
          <p:nvPr/>
        </p:nvSpPr>
        <p:spPr>
          <a:xfrm>
            <a:off x="10134682" y="3217988"/>
            <a:ext cx="914318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FFFF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검사 비용</a:t>
            </a:r>
            <a:endParaRPr lang="en-US" altLang="ko" sz="1200" b="1" dirty="0">
              <a:solidFill>
                <a:srgbClr val="FFFFF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FFFF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부담</a:t>
            </a:r>
            <a:endParaRPr sz="1200" b="1" dirty="0">
              <a:solidFill>
                <a:srgbClr val="FFFFF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65" name="Google Shape;160;p18"/>
          <p:cNvSpPr/>
          <p:nvPr/>
        </p:nvSpPr>
        <p:spPr>
          <a:xfrm>
            <a:off x="4602879" y="5393659"/>
            <a:ext cx="1244881" cy="546248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6" name="Google Shape;161;p18"/>
          <p:cNvSpPr txBox="1"/>
          <p:nvPr/>
        </p:nvSpPr>
        <p:spPr>
          <a:xfrm>
            <a:off x="4571965" y="5390985"/>
            <a:ext cx="1373722" cy="392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기존 고객 </a:t>
            </a:r>
            <a:endParaRPr sz="1200" b="1">
              <a:solidFill>
                <a:srgbClr val="FFFFF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보험금 과지급 </a:t>
            </a:r>
            <a:endParaRPr sz="1200" b="1">
              <a:solidFill>
                <a:srgbClr val="FFFFF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67" name="Google Shape;162;p18"/>
          <p:cNvCxnSpPr/>
          <p:nvPr/>
        </p:nvCxnSpPr>
        <p:spPr>
          <a:xfrm>
            <a:off x="3843268" y="5731750"/>
            <a:ext cx="0" cy="264528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Google Shape;105;p18"/>
          <p:cNvSpPr/>
          <p:nvPr/>
        </p:nvSpPr>
        <p:spPr>
          <a:xfrm>
            <a:off x="3266833" y="5393649"/>
            <a:ext cx="1202050" cy="390127"/>
          </a:xfrm>
          <a:prstGeom prst="roundRect">
            <a:avLst>
              <a:gd name="adj" fmla="val 16667"/>
            </a:avLst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계약 이행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69" name="Google Shape;163;p18"/>
          <p:cNvSpPr/>
          <p:nvPr/>
        </p:nvSpPr>
        <p:spPr>
          <a:xfrm>
            <a:off x="3675008" y="5946526"/>
            <a:ext cx="336436" cy="273299"/>
          </a:xfrm>
          <a:prstGeom prst="ellipse">
            <a:avLst/>
          </a:prstGeom>
          <a:solidFill>
            <a:srgbClr val="81C0E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0" name="Google Shape;164;p18"/>
          <p:cNvSpPr/>
          <p:nvPr/>
        </p:nvSpPr>
        <p:spPr>
          <a:xfrm>
            <a:off x="4374278" y="1061591"/>
            <a:ext cx="1244881" cy="546248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FFFF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내부 문제 </a:t>
            </a:r>
            <a:endParaRPr sz="1200" b="1" dirty="0">
              <a:solidFill>
                <a:srgbClr val="FFFFF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sz="2800" b="1" dirty="0" err="1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잠재원인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도출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51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1488</TotalTime>
  <Words>2573</Words>
  <Application>Microsoft Office PowerPoint</Application>
  <PresentationFormat>와이드스크린</PresentationFormat>
  <Paragraphs>898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Nanum Gothic</vt:lpstr>
      <vt:lpstr>Open Sans</vt:lpstr>
      <vt:lpstr>나눔스퀘어라운드 Bold</vt:lpstr>
      <vt:lpstr>나눔스퀘어라운드 Light</vt:lpstr>
      <vt:lpstr>나눔스퀘어라운드 Regular</vt:lpstr>
      <vt:lpstr>맑은 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PIRL</dc:creator>
  <cp:lastModifiedBy>황 의규</cp:lastModifiedBy>
  <cp:revision>133</cp:revision>
  <dcterms:created xsi:type="dcterms:W3CDTF">2020-02-20T10:48:24Z</dcterms:created>
  <dcterms:modified xsi:type="dcterms:W3CDTF">2020-04-24T06:49:19Z</dcterms:modified>
</cp:coreProperties>
</file>