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12192000"/>
  <p:notesSz cx="6858000" cy="9144000"/>
  <p:embeddedFontLst>
    <p:embeddedFont>
      <p:font typeface="Nanum Gothic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42">
          <p15:clr>
            <a:srgbClr val="9AA0A6"/>
          </p15:clr>
        </p15:guide>
        <p15:guide id="2" orient="horz" pos="217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AF25B3-CA70-45A0-A65D-953F1A8E491E}">
  <a:tblStyle styleId="{CCAF25B3-CA70-45A0-A65D-953F1A8E491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5F5B2B1-1B1A-4634-B6FC-2DF0BD8D20C6}" styleName="Table_1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FFAB4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FFAB4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AB4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AB40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42"/>
        <p:guide pos="217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NanumGothic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NanumGothic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5607390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e56073900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e56073900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7e56073900_1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e5607390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7e56073900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e56073900_7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7e56073900_7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e56073900_1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7e56073900_1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56073900_1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7e56073900_1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56073900_2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7e56073900_2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64335f0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7e64335f0f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56073900_2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7e56073900_2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e73068a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7e73068ad2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73068ad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7e73068ad2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56073900_1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e56073900_1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e73068a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7e73068ad2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e73068a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7e73068ad2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e73068a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7e73068ad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e73068ad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7e73068ad2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e73068ad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가입자가 진료기간 중 진단이나 치료 횟수가 가장 빈번한 질환 -&gt; 상병코드 1,2,3 중에서 가장 메인이 되는 것을 의사가 주관적으로 판단하여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따라서, 대부분의 주상병은 상병코드 1과 일치하는데, 상병코드2, 3에서도 의사가 메인이 된다고 생각하면 적을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74" name="Google Shape;574;g7e73068ad2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e73068ad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7e73068ad2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e73068ad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7e73068ad2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e73068a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7e73068ad2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e73068ad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7e73068ad2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7e73068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가입자가 진료기간 중 진단이나 치료 횟수가 가장 빈번한 질환 -&gt; 상병코드 1,2,3 중에서 가장 메인이 되는 것을 의사가 주관적으로 판단하여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따라서, 대부분의 주상병은 상병코드 1과 일치하는데, 상병코드2, 3에서도 의사가 메인이 된다고 생각하면 적을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08" name="Google Shape;608;g7e73068a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56073900_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e56073900_7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56073900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e56073900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56073900_1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e56073900_1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e56073900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7e56073900_2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5607390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7e56073900_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e56073900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7e56073900_1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2260500" y="2133625"/>
            <a:ext cx="7671000" cy="44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 고객 분류 기준 개발을 통한</a:t>
            </a:r>
            <a:br>
              <a:rPr b="1" lang="en-US" sz="3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b="1" lang="en-US" sz="3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신규 </a:t>
            </a:r>
            <a:r>
              <a:rPr b="1" lang="en-US" sz="3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확보 전략</a:t>
            </a:r>
            <a:endParaRPr b="1" sz="3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20.02.19</a:t>
            </a:r>
            <a:endParaRPr b="1" i="1" sz="15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A2</a:t>
            </a:r>
            <a:endParaRPr b="1" sz="15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강지영 김범수 김효진 배향운 양혜지 정지성 최지영</a:t>
            </a:r>
            <a:endParaRPr b="1" sz="15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문제점 파악</a:t>
            </a: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_</a:t>
            </a:r>
            <a:r>
              <a:rPr lang="en-US" sz="2000">
                <a:latin typeface="Nanum Gothic"/>
                <a:ea typeface="Nanum Gothic"/>
                <a:cs typeface="Nanum Gothic"/>
                <a:sym typeface="Nanum Gothic"/>
              </a:rPr>
              <a:t>과다 지급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35"/>
          <p:cNvSpPr/>
          <p:nvPr/>
        </p:nvSpPr>
        <p:spPr>
          <a:xfrm>
            <a:off x="1074650" y="1354600"/>
            <a:ext cx="9279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고객의 위험군 분류 실패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50" y="2784900"/>
            <a:ext cx="7963300" cy="14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/>
          <p:nvPr/>
        </p:nvSpPr>
        <p:spPr>
          <a:xfrm>
            <a:off x="1333700" y="1897100"/>
            <a:ext cx="9756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고 위험군의 환자이나 오분류로 인해 저 위험군으로 보험 가입, 납입금 보다 지급금이 더 많아지는 경우가 발생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650" y="4687175"/>
            <a:ext cx="7963300" cy="14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36"/>
          <p:cNvCxnSpPr/>
          <p:nvPr/>
        </p:nvCxnSpPr>
        <p:spPr>
          <a:xfrm rot="10800000">
            <a:off x="1209850" y="2026950"/>
            <a:ext cx="0" cy="4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6"/>
          <p:cNvCxnSpPr/>
          <p:nvPr/>
        </p:nvCxnSpPr>
        <p:spPr>
          <a:xfrm>
            <a:off x="671950" y="5597600"/>
            <a:ext cx="525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6"/>
          <p:cNvCxnSpPr/>
          <p:nvPr/>
        </p:nvCxnSpPr>
        <p:spPr>
          <a:xfrm rot="10800000">
            <a:off x="3412575" y="2026950"/>
            <a:ext cx="0" cy="3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6"/>
          <p:cNvCxnSpPr/>
          <p:nvPr/>
        </p:nvCxnSpPr>
        <p:spPr>
          <a:xfrm>
            <a:off x="1209850" y="3790825"/>
            <a:ext cx="427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44" name="Google Shape;444;p36"/>
          <p:cNvSpPr/>
          <p:nvPr/>
        </p:nvSpPr>
        <p:spPr>
          <a:xfrm>
            <a:off x="2419875" y="4510621"/>
            <a:ext cx="1985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가</a:t>
            </a:r>
            <a:r>
              <a:rPr b="1"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입 고객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2419875" y="2646450"/>
            <a:ext cx="1985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비 </a:t>
            </a:r>
            <a:r>
              <a:rPr b="1"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가입자</a:t>
            </a:r>
            <a:endParaRPr b="1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1209850" y="3626263"/>
            <a:ext cx="1171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저위험</a:t>
            </a:r>
            <a:endParaRPr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4359250" y="3614325"/>
            <a:ext cx="1171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85200C"/>
                </a:solidFill>
                <a:latin typeface="Nanum Gothic"/>
                <a:ea typeface="Nanum Gothic"/>
                <a:cs typeface="Nanum Gothic"/>
                <a:sym typeface="Nanum Gothic"/>
              </a:rPr>
              <a:t>고위험</a:t>
            </a:r>
            <a:endParaRPr>
              <a:solidFill>
                <a:srgbClr val="85200C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1209850" y="1983475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4583950" y="1997700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1209850" y="4865575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4583950" y="4865575"/>
            <a:ext cx="9033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endParaRPr sz="3600">
              <a:solidFill>
                <a:srgbClr val="595959"/>
              </a:solidFill>
            </a:endParaRPr>
          </a:p>
        </p:txBody>
      </p:sp>
      <p:graphicFrame>
        <p:nvGraphicFramePr>
          <p:cNvPr id="452" name="Google Shape;452;p36"/>
          <p:cNvGraphicFramePr/>
          <p:nvPr/>
        </p:nvGraphicFramePr>
        <p:xfrm>
          <a:off x="6825959" y="1941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{CCAF25B3-CA70-45A0-A65D-953F1A8E491E}</a:tableStyleId>
              </a:tblPr>
              <a:tblGrid>
                <a:gridCol w="674175"/>
                <a:gridCol w="1545375"/>
                <a:gridCol w="723225"/>
                <a:gridCol w="593600"/>
                <a:gridCol w="507450"/>
                <a:gridCol w="593600"/>
              </a:tblGrid>
              <a:tr h="42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구분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처리방식</a:t>
                      </a:r>
                      <a:endParaRPr>
                        <a:solidFill>
                          <a:schemeClr val="lt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 hMerge="1"/>
                <a:tc hMerge="1"/>
                <a:tc hMerge="1"/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저</a:t>
                      </a: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위험 - 비가입자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유도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고위험</a:t>
                      </a: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- 비가입자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할증 가입 유도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저</a:t>
                      </a: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위험 - 가입고객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유지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고위험</a:t>
                      </a: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- 가입고객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-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AC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453" name="Google Shape;453;p36"/>
          <p:cNvSpPr/>
          <p:nvPr/>
        </p:nvSpPr>
        <p:spPr>
          <a:xfrm>
            <a:off x="6866150" y="2354725"/>
            <a:ext cx="4557000" cy="133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고객 유형</a:t>
            </a: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별 분류 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/>
          <p:nvPr/>
        </p:nvSpPr>
        <p:spPr>
          <a:xfrm>
            <a:off x="604200" y="1235625"/>
            <a:ext cx="5189100" cy="5330100"/>
          </a:xfrm>
          <a:prstGeom prst="roundRect">
            <a:avLst>
              <a:gd fmla="val 7378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1020181" y="1685475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860875" y="2688281"/>
            <a:ext cx="1911724" cy="626754"/>
          </a:xfrm>
          <a:prstGeom prst="flowChartDecision">
            <a:avLst/>
          </a:prstGeom>
          <a:solidFill>
            <a:srgbClr val="2C303A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63" name="Google Shape;463;p37"/>
          <p:cNvCxnSpPr/>
          <p:nvPr/>
        </p:nvCxnSpPr>
        <p:spPr>
          <a:xfrm>
            <a:off x="1814497" y="2207770"/>
            <a:ext cx="0" cy="480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7"/>
          <p:cNvCxnSpPr>
            <a:stCxn id="462" idx="2"/>
            <a:endCxn id="465" idx="0"/>
          </p:cNvCxnSpPr>
          <p:nvPr/>
        </p:nvCxnSpPr>
        <p:spPr>
          <a:xfrm>
            <a:off x="1816737" y="3315035"/>
            <a:ext cx="10200" cy="147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7"/>
          <p:cNvSpPr/>
          <p:nvPr/>
        </p:nvSpPr>
        <p:spPr>
          <a:xfrm>
            <a:off x="1030461" y="4788785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3888102" y="2742136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소변,혈액 검사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67" name="Google Shape;467;p37"/>
          <p:cNvCxnSpPr/>
          <p:nvPr/>
        </p:nvCxnSpPr>
        <p:spPr>
          <a:xfrm>
            <a:off x="2735290" y="3001650"/>
            <a:ext cx="1152600" cy="1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7"/>
          <p:cNvSpPr/>
          <p:nvPr/>
        </p:nvSpPr>
        <p:spPr>
          <a:xfrm>
            <a:off x="3728801" y="4725246"/>
            <a:ext cx="1911724" cy="626754"/>
          </a:xfrm>
          <a:prstGeom prst="flowChartDecision">
            <a:avLst/>
          </a:prstGeom>
          <a:solidFill>
            <a:srgbClr val="2C303A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69" name="Google Shape;469;p37"/>
          <p:cNvCxnSpPr/>
          <p:nvPr/>
        </p:nvCxnSpPr>
        <p:spPr>
          <a:xfrm flipH="1">
            <a:off x="2626208" y="5038625"/>
            <a:ext cx="1145100" cy="11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7"/>
          <p:cNvCxnSpPr>
            <a:stCxn id="466" idx="2"/>
            <a:endCxn id="468" idx="0"/>
          </p:cNvCxnSpPr>
          <p:nvPr/>
        </p:nvCxnSpPr>
        <p:spPr>
          <a:xfrm>
            <a:off x="4684602" y="3264736"/>
            <a:ext cx="0" cy="1460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7"/>
          <p:cNvSpPr txBox="1"/>
          <p:nvPr/>
        </p:nvSpPr>
        <p:spPr>
          <a:xfrm>
            <a:off x="3178959" y="4732070"/>
            <a:ext cx="4596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3888102" y="5653146"/>
            <a:ext cx="1593000" cy="5226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473" name="Google Shape;473;p37"/>
          <p:cNvCxnSpPr>
            <a:stCxn id="468" idx="2"/>
            <a:endCxn id="472" idx="0"/>
          </p:cNvCxnSpPr>
          <p:nvPr/>
        </p:nvCxnSpPr>
        <p:spPr>
          <a:xfrm>
            <a:off x="4684663" y="5352000"/>
            <a:ext cx="0" cy="301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7"/>
          <p:cNvSpPr txBox="1"/>
          <p:nvPr/>
        </p:nvSpPr>
        <p:spPr>
          <a:xfrm>
            <a:off x="4842207" y="5362576"/>
            <a:ext cx="7290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2774311" y="2742126"/>
            <a:ext cx="10746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1088202" y="3851475"/>
            <a:ext cx="729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591900" y="243000"/>
            <a:ext cx="64611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위험도 분류 모델 개선</a:t>
            </a:r>
            <a:endParaRPr sz="2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9" name="Google Shape;479;p37"/>
          <p:cNvCxnSpPr/>
          <p:nvPr/>
        </p:nvCxnSpPr>
        <p:spPr>
          <a:xfrm>
            <a:off x="2303000" y="2619775"/>
            <a:ext cx="47199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480" name="Google Shape;480;p37"/>
          <p:cNvCxnSpPr/>
          <p:nvPr/>
        </p:nvCxnSpPr>
        <p:spPr>
          <a:xfrm>
            <a:off x="2303000" y="2619775"/>
            <a:ext cx="0" cy="261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1" name="Google Shape;481;p37"/>
          <p:cNvSpPr txBox="1"/>
          <p:nvPr/>
        </p:nvSpPr>
        <p:spPr>
          <a:xfrm>
            <a:off x="8026150" y="884875"/>
            <a:ext cx="2176500" cy="3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생활 패턴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개인 정보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건강 상태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7642625" y="1086925"/>
            <a:ext cx="241800" cy="306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진행 방향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619425" y="3188925"/>
            <a:ext cx="10615500" cy="9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F455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906158" y="1319392"/>
            <a:ext cx="8922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지향점 : 기존 고객 및 보험 수익성을 파악해 신규 고객을 확보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1632158" y="2051358"/>
            <a:ext cx="2322900" cy="3285600"/>
          </a:xfrm>
          <a:prstGeom prst="roundRect">
            <a:avLst>
              <a:gd fmla="val 16667" name="adj"/>
            </a:avLst>
          </a:prstGeom>
          <a:solidFill>
            <a:srgbClr val="91BAD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 사전 검사 정보와 연계분석을 통해 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"위험 고객군"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	    분류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1807992" y="2175958"/>
            <a:ext cx="19344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보험 및 고객별 수익성 분석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4781758" y="2051358"/>
            <a:ext cx="2322900" cy="3285600"/>
          </a:xfrm>
          <a:prstGeom prst="roundRect">
            <a:avLst>
              <a:gd fmla="val 16667" name="adj"/>
            </a:avLst>
          </a:prstGeom>
          <a:solidFill>
            <a:srgbClr val="91BAD1"/>
          </a:solidFill>
          <a:ln cap="flat" cmpd="sng" w="9525">
            <a:solidFill>
              <a:srgbClr val="7FBBD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 위험 평가 기준을 객관화하고 강화하여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효과를 높임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4957592" y="2175958"/>
            <a:ext cx="19344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고객 위험도 평가 기준 개발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7831425" y="2051358"/>
            <a:ext cx="2322900" cy="3285600"/>
          </a:xfrm>
          <a:prstGeom prst="roundRect">
            <a:avLst>
              <a:gd fmla="val 16667" name="adj"/>
            </a:avLst>
          </a:prstGeom>
          <a:solidFill>
            <a:srgbClr val="91BAD1"/>
          </a:solidFill>
          <a:ln cap="flat" cmpd="sng" w="9525">
            <a:solidFill>
              <a:srgbClr val="7FBBD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 위험도가 높아 가입 거부된 고객의 보험료 할증 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8007258" y="2175958"/>
            <a:ext cx="1934400" cy="76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고위험군 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Nanum Gothic"/>
                <a:ea typeface="Nanum Gothic"/>
                <a:cs typeface="Nanum Gothic"/>
                <a:sym typeface="Nanum Gothic"/>
              </a:rPr>
              <a:t>고객 유치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7" name="Google Shape;497;p38"/>
          <p:cNvSpPr txBox="1"/>
          <p:nvPr/>
        </p:nvSpPr>
        <p:spPr>
          <a:xfrm>
            <a:off x="6199475" y="3419000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목표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876000" y="1261925"/>
            <a:ext cx="104400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포빅생명의 수익 극대화를 위해 초회 보험료와 신규 가입률 증대 필요</a:t>
            </a:r>
            <a:endParaRPr b="1" sz="2400"/>
          </a:p>
        </p:txBody>
      </p:sp>
      <p:graphicFrame>
        <p:nvGraphicFramePr>
          <p:cNvPr id="505" name="Google Shape;505;p39"/>
          <p:cNvGraphicFramePr/>
          <p:nvPr/>
        </p:nvGraphicFramePr>
        <p:xfrm>
          <a:off x="1192634" y="27214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{CCAF25B3-CA70-45A0-A65D-953F1A8E491E}</a:tableStyleId>
              </a:tblPr>
              <a:tblGrid>
                <a:gridCol w="1887300"/>
                <a:gridCol w="1595875"/>
                <a:gridCol w="2125850"/>
                <a:gridCol w="2125850"/>
                <a:gridCol w="2125850"/>
              </a:tblGrid>
              <a:tr h="5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목표 수준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 hMerge="1"/>
                <a:tc hMerge="1"/>
              </a:tr>
              <a:tr h="7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현 수준</a:t>
                      </a: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(2019년)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2020년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2021년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2022년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초회 보험료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5690억원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7745억원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9223억원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1조 1023억원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신규 가입률(%)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20.1%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25.3%</a:t>
                      </a:r>
                      <a:endParaRPr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27.6%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30.6%</a:t>
                      </a:r>
                      <a:endParaRPr b="1" sz="18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잠재</a:t>
            </a: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원인 우선 순위화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40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2" name="Google Shape;512;p40"/>
          <p:cNvGraphicFramePr/>
          <p:nvPr/>
        </p:nvGraphicFramePr>
        <p:xfrm>
          <a:off x="829745" y="941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{CCAF25B3-CA70-45A0-A65D-953F1A8E491E}</a:tableStyleId>
              </a:tblPr>
              <a:tblGrid>
                <a:gridCol w="1705700"/>
                <a:gridCol w="1442300"/>
                <a:gridCol w="1442300"/>
                <a:gridCol w="1921325"/>
                <a:gridCol w="1921325"/>
                <a:gridCol w="1921325"/>
              </a:tblGrid>
              <a:tr h="4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잠재원인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세부 요인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중요도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분석 가능성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합계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선정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58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생활 패턴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식습관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취미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개인 정보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나이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지역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재산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  건강 상태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병력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BMI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내부 문제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인력 부족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실적 압박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513" name="Google Shape;513;p40"/>
          <p:cNvSpPr txBox="1"/>
          <p:nvPr/>
        </p:nvSpPr>
        <p:spPr>
          <a:xfrm>
            <a:off x="9114625" y="536850"/>
            <a:ext cx="2069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9점척도 : 약(1), 중(3), 강(9</a:t>
            </a: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잠재원인 우선 순위화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41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0" name="Google Shape;520;p41"/>
          <p:cNvGraphicFramePr/>
          <p:nvPr/>
        </p:nvGraphicFramePr>
        <p:xfrm>
          <a:off x="829745" y="941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{CCAF25B3-CA70-45A0-A65D-953F1A8E491E}</a:tableStyleId>
              </a:tblPr>
              <a:tblGrid>
                <a:gridCol w="1705700"/>
                <a:gridCol w="1442300"/>
                <a:gridCol w="1442300"/>
                <a:gridCol w="1921325"/>
                <a:gridCol w="1921325"/>
                <a:gridCol w="1921325"/>
              </a:tblGrid>
              <a:tr h="4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잠재원인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세부 요인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중요도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분석 가능성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합계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선정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58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생활 패턴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식습관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취미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개인 정보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나이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지역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재산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6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  건강 상태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병력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BMI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9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58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내부 문제</a:t>
                      </a:r>
                      <a:endParaRPr b="1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인력 부족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8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실적 압박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521" name="Google Shape;521;p41"/>
          <p:cNvSpPr txBox="1"/>
          <p:nvPr/>
        </p:nvSpPr>
        <p:spPr>
          <a:xfrm>
            <a:off x="9114625" y="536850"/>
            <a:ext cx="2069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9점척도 : 약(1), 중(3), 강(9</a:t>
            </a: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조사내용 사례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8" name="Google Shape;528;p42"/>
          <p:cNvGraphicFramePr/>
          <p:nvPr/>
        </p:nvGraphicFramePr>
        <p:xfrm>
          <a:off x="769295" y="1299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{CCAF25B3-CA70-45A0-A65D-953F1A8E491E}</a:tableStyleId>
              </a:tblPr>
              <a:tblGrid>
                <a:gridCol w="2179275"/>
                <a:gridCol w="968725"/>
                <a:gridCol w="1442300"/>
                <a:gridCol w="1921325"/>
                <a:gridCol w="1921325"/>
                <a:gridCol w="1921325"/>
              </a:tblGrid>
              <a:tr h="33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잠재원인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조사대상</a:t>
                      </a:r>
                      <a:endParaRPr b="1">
                        <a:solidFill>
                          <a:schemeClr val="lt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자료출처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3370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심사 과정의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건강 문진표 작성 시 허위사실 기재 여부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025">
                <a:tc vMerge="1"/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가족력이 피보험인의 발병에 미치는 영향 확인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</a:t>
                      </a: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800">
                <a:tc vMerge="1"/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전체 가입 고객 중 </a:t>
                      </a: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가족력으로 가입 거부된 고객 비중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3370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BMI에 따른 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심사 과정의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높은 BMI로 인해 거절된 고객 비율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</a:t>
                      </a: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500">
                <a:tc vMerge="1"/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높은 BMI로 인한 </a:t>
                      </a: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질병 발생 현황</a:t>
                      </a:r>
                      <a:endParaRPr sz="1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및 영업 DB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3388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병력에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심사 과정의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질병별 재발률 현황</a:t>
                      </a:r>
                      <a:endParaRPr sz="1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</a:t>
                      </a: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800">
                <a:tc vMerge="1"/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질병 위험 등급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</a:t>
                      </a: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3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연령대에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거절 기준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연령별 보험 가입 현황</a:t>
                      </a:r>
                      <a:endParaRPr sz="13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</a:t>
                      </a: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7025">
                <a:tc vMerge="1"/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연령별 특정 질병 발생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공공 데이터 </a:t>
                      </a: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3370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직업에 따른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거절 기준 부적합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FF7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직업에 따른 위험 등급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7025">
                <a:tc vMerge="1"/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 위험도 직업에 따른 사고율 발생 현황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338800">
                <a:tc vMerge="1"/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직업에 따른 보험금 납부 대비 지급율 현황 </a:t>
                      </a:r>
                      <a:endParaRPr sz="1300"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영업 DB 활용</a:t>
                      </a:r>
                      <a:endParaRPr sz="12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구성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43"/>
          <p:cNvSpPr/>
          <p:nvPr/>
        </p:nvSpPr>
        <p:spPr>
          <a:xfrm>
            <a:off x="3737750" y="3633925"/>
            <a:ext cx="2017200" cy="1091400"/>
          </a:xfrm>
          <a:prstGeom prst="rect">
            <a:avLst/>
          </a:prstGeom>
          <a:solidFill>
            <a:srgbClr val="5760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insu_code_sick</a:t>
            </a:r>
            <a:endParaRPr b="1"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7543100" y="1846000"/>
            <a:ext cx="2017200" cy="1091400"/>
          </a:xfrm>
          <a:prstGeom prst="rect">
            <a:avLst/>
          </a:prstGeom>
          <a:solidFill>
            <a:srgbClr val="5760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insu_nh_screen</a:t>
            </a:r>
            <a:endParaRPr b="1"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6" name="Google Shape;536;p43"/>
          <p:cNvSpPr/>
          <p:nvPr/>
        </p:nvSpPr>
        <p:spPr>
          <a:xfrm>
            <a:off x="2518550" y="1846000"/>
            <a:ext cx="2017200" cy="1091400"/>
          </a:xfrm>
          <a:prstGeom prst="rect">
            <a:avLst/>
          </a:prstGeom>
          <a:solidFill>
            <a:srgbClr val="5760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insu_pre_review</a:t>
            </a:r>
            <a:endParaRPr b="1"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7" name="Google Shape;537;p43"/>
          <p:cNvSpPr/>
          <p:nvPr/>
        </p:nvSpPr>
        <p:spPr>
          <a:xfrm>
            <a:off x="6250025" y="3633925"/>
            <a:ext cx="2017200" cy="1091400"/>
          </a:xfrm>
          <a:prstGeom prst="rect">
            <a:avLst/>
          </a:prstGeom>
          <a:solidFill>
            <a:srgbClr val="5760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insu_price</a:t>
            </a:r>
            <a:endParaRPr b="1"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5030825" y="1846000"/>
            <a:ext cx="2017200" cy="1091400"/>
          </a:xfrm>
          <a:prstGeom prst="rect">
            <a:avLst/>
          </a:prstGeom>
          <a:solidFill>
            <a:srgbClr val="5760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insu_request</a:t>
            </a:r>
            <a:endParaRPr b="1" sz="18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"/>
          <p:cNvSpPr txBox="1"/>
          <p:nvPr/>
        </p:nvSpPr>
        <p:spPr>
          <a:xfrm>
            <a:off x="6147594" y="3836700"/>
            <a:ext cx="406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4" name="Google Shape;544;p44"/>
          <p:cNvGraphicFramePr/>
          <p:nvPr/>
        </p:nvGraphicFramePr>
        <p:xfrm>
          <a:off x="902371" y="1149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2600"/>
                <a:gridCol w="1932600"/>
                <a:gridCol w="5404400"/>
                <a:gridCol w="1243375"/>
              </a:tblGrid>
              <a:tr h="47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속성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customer_id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고객ID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일련번호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review_cat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검사구분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혈액검사 / 일반검사 (가입 사전검사)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판정결과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승인, 거절, 재검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review_date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검사일자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검사일자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날짜(숫자)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gender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성별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남자 1, 여자 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height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신장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신장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weight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체중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체중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bust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가슴둘레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가슴둘레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waist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허리둘레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허리둘레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5" name="Google Shape;545;p44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insu_pre_review.csv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4865825" y="2336700"/>
            <a:ext cx="30957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1.  </a:t>
            </a: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추진 배경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2.  </a:t>
            </a: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프로세스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3.  잠재원인 도출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3.  문제점 파악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4.  잠재 고객 및 목표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5.  진행 방향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6.  잠재 원인 우선 순위화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865825" y="710325"/>
            <a:ext cx="18321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5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CONTENTS</a:t>
            </a:r>
            <a:endParaRPr b="1" sz="25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 txBox="1"/>
          <p:nvPr/>
        </p:nvSpPr>
        <p:spPr>
          <a:xfrm>
            <a:off x="6147594" y="3836700"/>
            <a:ext cx="406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1" name="Google Shape;551;p45"/>
          <p:cNvGraphicFramePr/>
          <p:nvPr/>
        </p:nvGraphicFramePr>
        <p:xfrm>
          <a:off x="902371" y="1149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3075"/>
                <a:gridCol w="1933075"/>
                <a:gridCol w="5405750"/>
                <a:gridCol w="1243700"/>
              </a:tblGrid>
              <a:tr h="46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속성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68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bt_plat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PLAT.혈소판수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지혈 작용에 중요한 역할. 어른은 피 1마이크로리터 속에 약 15-40만 개의 혈소판이 들어있음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bt_rbc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RBC.적혈구수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적혈구수가 부족하면 빈혈 발생. 성인 남자는 4.2 ~ 5.4 x 1012/L / 여자는 3.8 ~ 5.2 x 1012/L이 정상 범주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bt_wbc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WBC.백혈구수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외부로부터 침입한 세균이나 이물질을 세포 내로 끌어들여 소화 및 분해하여 무독화시키는 식균작용. 4.000 - 10,000/mm3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bt_rgpt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RGPT.감마 GPT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간수치. γ-GTP의 정상치는 성인은 0 - 40IU/L, 신생아는 약 100IU/L, 소아는 0 - 40IU/L이다.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bt_sgot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SGOT~AST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AST의 정상 범위 : 0~40 IU/L / 간 손상의 원인 또는 간 독성을 구별하기 위한 의학적 진단 자료로 사용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bt_sgpt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SGPT~ALT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ALT의 정상 범위 : 0~40 IU/L / 간 손상의 원인 또는 간 독성을 구별하기 위한 의학적 진단 자료로 사용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bt_trig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TRIG.중성지방(triglyceride)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정상수치는 150mg/dL 미만. 그리고 150~199mg/dL인 경우에는 경계치로 진단하며, 200mg/dL 이상일 때는 '높다'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2" name="Google Shape;552;p45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insu_pre_review.csv</a:t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 txBox="1"/>
          <p:nvPr/>
        </p:nvSpPr>
        <p:spPr>
          <a:xfrm>
            <a:off x="6147594" y="3836700"/>
            <a:ext cx="406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8" name="Google Shape;558;p46"/>
          <p:cNvGraphicFramePr/>
          <p:nvPr/>
        </p:nvGraphicFramePr>
        <p:xfrm>
          <a:off x="886171" y="11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5175"/>
                <a:gridCol w="1935175"/>
                <a:gridCol w="5411550"/>
                <a:gridCol w="1245050"/>
              </a:tblGrid>
              <a:tr h="46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속성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bp_min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혈압(이완기)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 혈압 범주 : 80mmHg 미만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bp_max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혈압(수축기)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 혈압 범주 : 120mmHg 미만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pulse_count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맥박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 맥박 범주 : 분당 60-100회 / 60회를 밑돌면 서맥, 100회를 넘기면 빈맥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91425" marB="91425" marR="91425" marL="91425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bt_chol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총콜레스테롤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HDL + LDL + 중성지방(정상치 30~135mg/dL)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bt_hd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혈색소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혈중 산소운반체, 수치가 낮으면 빈혈 유발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(정상치 남성 14.0~18.0 g/dl, 여성 12.0~16.0 g/dl)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6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bt_mch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적혈구 혈색소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 성인 남성 - 4.2~5.4 e12/L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정상 성인 여성 - 3.8~5.2 e12/L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bt_crea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혈청 크레아티닌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신장 기능의 지표 (정상치 0.8~1.7mg/dL)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bt_hbsa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 형 감염 항원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음성 / 양성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bt_hct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전 혈액중 적혈구용적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남자 81 - 96 fl / 여자 79 - 95 fl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bt_mchc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적혈구 혈색소 농도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b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혈색소가 8 g/dL 가 넘거나 적혈구용적률이 24%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bp_gluc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식전혈당(공복혈당)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100~125mg/dl 공복혈당장애(그 이상이면 당뇨)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3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559" name="Google Shape;559;p46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insu_pre_review.csv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Google Shape;564;p47"/>
          <p:cNvGraphicFramePr/>
          <p:nvPr/>
        </p:nvGraphicFramePr>
        <p:xfrm>
          <a:off x="902371" y="1149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3075"/>
                <a:gridCol w="1933075"/>
                <a:gridCol w="5405750"/>
                <a:gridCol w="1243725"/>
              </a:tblGrid>
              <a:tr h="47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속성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judge_score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판정결과 점수(합)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혈액검사에서 비정상으로 나온 개수 합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bp_judge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pulse_count_judge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맥박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bt_chol_judge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CHOL.콜레스테롤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bt_crea_judge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CREA.혈청크레아티닌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bt_gluc_judge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GLUC.공복 혈당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3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bt_hb_judge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HB.혈색소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bt_hbsa_judge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HBSA.B형 간염 항원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2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bt_hct_judge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HCT.전 혈액중 적혈구 용적(%)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은 비정상 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565" name="Google Shape;565;p47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insu_pre_review.csv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insu_pre_review.csv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1" name="Google Shape;571;p48"/>
          <p:cNvGraphicFramePr/>
          <p:nvPr/>
        </p:nvGraphicFramePr>
        <p:xfrm>
          <a:off x="902371" y="1149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28950"/>
                <a:gridCol w="1928950"/>
                <a:gridCol w="5394175"/>
                <a:gridCol w="1241025"/>
              </a:tblGrid>
              <a:tr h="46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속성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bt_mch_judge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적혈구 혈색소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bt_mchc_judge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적혈구 혈색소 농도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bt_mvc_judge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MCV.적혈구 평균 용적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bt_plat_judge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PLAT.혈소판수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bt_rbc_judge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RBC.적혈구수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bt_wbc_judge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WBC.백혈구수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bt_rgpt_judge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RGPT.감마 GPT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bt_sgot_judge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SGOT~AST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bt_sgpt_judge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SGPT~ALT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bt_trig_judge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TRIG.중성지방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(판정결과) </a:t>
                      </a: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은 정상 1은 비정상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" name="Google Shape;576;p49"/>
          <p:cNvGraphicFramePr/>
          <p:nvPr/>
        </p:nvGraphicFramePr>
        <p:xfrm>
          <a:off x="902371" y="11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2575"/>
                <a:gridCol w="1932575"/>
                <a:gridCol w="5384025"/>
                <a:gridCol w="1263550"/>
              </a:tblGrid>
              <a:tr h="4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속성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customer_id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고객ID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각 고객의 고유 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review_cat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검사구분(가입 사전검사)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혈액검사 / 일반검진 으로 분류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판정결과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재검 / 승인으로 분류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gender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성별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남자 1, 여자 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연령(보험 가입시점)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당시의 연령(5단위 X)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계약보험ID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가입자가 계약한 보험에 대한 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insu_contract_date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보험가입진단일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보험을 가입한 날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날짜(숫자)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insu_prod_id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고객이 가입한 보험 상품의 ID (상품 고유번호)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insu_prod_name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보험상품명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고객이 가입한 상품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req_id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청구번호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가입자가 청구하는 경우 해당 청구 건수를 묶은 고유 번호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req_id_seq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청구서순번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 번호 안에 존재하는 청구 내역(입원, 약, 수술 등)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sick_main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주상병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가입자가 진료 기간 중 진단이나 치료 횟수가 가장 빈번한 질환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77" name="Google Shape;577;p49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insu_request.csv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/>
        </p:nvSpPr>
        <p:spPr>
          <a:xfrm>
            <a:off x="6147594" y="3836700"/>
            <a:ext cx="406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3" name="Google Shape;583;p50"/>
          <p:cNvGraphicFramePr/>
          <p:nvPr/>
        </p:nvGraphicFramePr>
        <p:xfrm>
          <a:off x="902371" y="1149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0775"/>
                <a:gridCol w="1930775"/>
                <a:gridCol w="5389350"/>
                <a:gridCol w="1252150"/>
              </a:tblGrid>
              <a:tr h="45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속성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sick_1st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상병코드1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중요도 1위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sick_2nd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상병코드2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중요도 2위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sick_3rd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상병코드3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중요도 3위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dg_cat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진단유형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외래 (24시간 미만) / 입원 (24시간 이상 입원)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dg_start_date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진단시작일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day-month-year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날짜(숫자)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dg_end_date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진단종료일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day-month-year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날짜(숫자)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dg_duration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진단기간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(진단 종료일 - 시작일) + 1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insu_req_amount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보험청구금액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청구액이 없는 경우는 정액 담보(예: 입원일당)로 지급한 경우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insu_pay_amount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보험지급금액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청구번호별 총 지급금액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insu_pay_date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보험금지급일자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day-month-year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날짜(숫자)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insu_duration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 가입기간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단위 : 월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insu_cum_amount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누적 납입 보험료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 가입기간 x 기본 보험료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4" name="Google Shape;584;p50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insu_request.csv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1"/>
          <p:cNvSpPr txBox="1"/>
          <p:nvPr/>
        </p:nvSpPr>
        <p:spPr>
          <a:xfrm>
            <a:off x="6147594" y="3836700"/>
            <a:ext cx="406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0" name="Google Shape;590;p51"/>
          <p:cNvGraphicFramePr/>
          <p:nvPr/>
        </p:nvGraphicFramePr>
        <p:xfrm>
          <a:off x="902371" y="1149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0775"/>
                <a:gridCol w="1930775"/>
                <a:gridCol w="5399300"/>
                <a:gridCol w="1242200"/>
              </a:tblGrid>
              <a:tr h="46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속성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no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검진자일련번호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일련번호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gender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성별코드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남자 1, 여자 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age_group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연령대(5살 단위)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총 14개 그룹 (20세~84세까지, 85세 이상은 85+)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height_group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신장(5Cm단위)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검진자의 키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weight_group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체중(5Kg 단위)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검진자의 몸무게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waist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허리둘레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검진자의 허리둘레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eyesight_left /right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시력(좌) / 시력(우)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0.1~2.5 사이의 값으로 표기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hearing_left/right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청력(좌) / 청력(우)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1(정상), 2(비정상)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bp_max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수축기혈압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검진자의 최고 혈압 (120 미만이 정상)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8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bp_min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이완기 혈압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검진자의 최저 혈압 (80 미만이 정상)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1" name="Google Shape;591;p51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insu_nh_h_screen.csv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2"/>
          <p:cNvSpPr txBox="1"/>
          <p:nvPr/>
        </p:nvSpPr>
        <p:spPr>
          <a:xfrm>
            <a:off x="6147594" y="3836700"/>
            <a:ext cx="406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7" name="Google Shape;597;p52"/>
          <p:cNvGraphicFramePr/>
          <p:nvPr/>
        </p:nvGraphicFramePr>
        <p:xfrm>
          <a:off x="886171" y="11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6800"/>
                <a:gridCol w="1936800"/>
                <a:gridCol w="5416100"/>
                <a:gridCol w="1246100"/>
              </a:tblGrid>
              <a:tr h="45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속성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bp_gluc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식전혈당(공복혈당)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검진자 식사전 혈당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bt_chol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총콜레스테롤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HDL + LDL + 중성지방(정상치 30~135mg/dL)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bt_trig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트리글리세라이드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흔히 중성지방으로 불림(정상치 30~135mg/dL)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bt_hdl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HDL 콜레스테롤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좋은 콜레스테롤(정상치 30~65mg/dL)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bt_ldl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LDL 콜레스테롤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입자가 매우 큰 콜레스테롤(170mg/dL이상 고위험)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bt_mch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혈색소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혈중 산소운반체, 수치가 낮으면 빈혈 유발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(정상치 남성 14.0~18.0 g/dl, 여성 12.0~16.0 g/dl)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bt_crea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혈청 크레아티닌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신장 기능의 지표 (정상치 0.8~1.7mg/dL)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bt_ast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(혈청지오티)AST.SGOT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간 기능을 나타내는 혈액검사사의 수치(정상치 0~40IU/L)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bt_alt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(혈청지오티)ALT.SGPT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간 기능을 나타내는 혈액검사사의 수치(정상치 0~40IU/L)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2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bt_rgpt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감마지티피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간 기능을 나타내는 혈액검사사의 수치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(정상치 남성 11~63IU/L, 여성 8~35IU/L)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smoke_flag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흡연상태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1(피우지않는다), 2(이전에 피웠으니 끊었다), 3(현재도 피운다)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drinking_flag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음주여부</a:t>
                      </a:r>
                      <a:endParaRPr>
                        <a:solidFill>
                          <a:schemeClr val="dk1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0(마시지 않는다), 1(마신다)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8" name="Google Shape;598;p52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insu_nh_h_screen.csv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/>
          <p:nvPr/>
        </p:nvSpPr>
        <p:spPr>
          <a:xfrm>
            <a:off x="6147594" y="3836700"/>
            <a:ext cx="4063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04" name="Google Shape;604;p53"/>
          <p:cNvGraphicFramePr/>
          <p:nvPr/>
        </p:nvGraphicFramePr>
        <p:xfrm>
          <a:off x="902371" y="1149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0775"/>
                <a:gridCol w="1930775"/>
                <a:gridCol w="5399300"/>
                <a:gridCol w="1242200"/>
              </a:tblGrid>
              <a:tr h="47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속성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insu_prod_id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 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 ID는 보험 상품명에 1:1 대응이 됨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insu_prod_name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보험상품명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 ID는 보험 상품명에 1:1 대응이 됨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base_price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기본 보험료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계약 체결 시 매월 계속 납입하기로 한 월 보험료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sick_cd_3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상병코드(3)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상병명(한국어)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sick_cd_4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상병코드(4)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상병명(영어)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sick_desc_kor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상병명(한국어)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적용성별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sick_desc_eng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상병명(영어)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ex) Cholera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gender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적용성별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 : 남성 / 2: 여성 / NaN (결측치)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범주(숫자)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age_limit_u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적용나이(상한)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15 20 55 24 5 NaN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47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age_limit_l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적용나이(하한)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15 10 8 40 20 NaN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5" name="Google Shape;605;p53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명 :  insu_price.csv / insu_code_sick. csv</a:t>
            </a:r>
            <a:endParaRPr sz="1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4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 POINT </a:t>
            </a: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PRESENTATION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Enjoy your stylish business and campus life with BIZCAM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1" name="Google Shape;611;p54"/>
          <p:cNvGraphicFramePr/>
          <p:nvPr/>
        </p:nvGraphicFramePr>
        <p:xfrm>
          <a:off x="902371" y="1149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{15F5B2B1-1B1A-4634-B6FC-2DF0BD8D20C6}</a:tableStyleId>
              </a:tblPr>
              <a:tblGrid>
                <a:gridCol w="1932575"/>
                <a:gridCol w="1932575"/>
                <a:gridCol w="4976525"/>
                <a:gridCol w="1671050"/>
              </a:tblGrid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항목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의미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설명</a:t>
                      </a:r>
                      <a:endParaRPr b="1">
                        <a:solidFill>
                          <a:srgbClr val="FFFFFF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속성</a:t>
                      </a:r>
                      <a:endParaRPr/>
                    </a:p>
                  </a:txBody>
                  <a:tcPr marT="7200" marB="7200" marR="7200" marL="7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customer_id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고객ID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각 고객의 고유 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review_cat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검사구분(가입 사전검사)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혈액검사 / 일반검진 으로 분류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judge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판정결과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재검 / 승인으로 분류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gender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성별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남성 1 / 여성 2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숫자,범주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age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연령(보험 가입시점)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당시의 연령(5단위 X)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계약보험ID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가입자가 계약한 보험에 대한 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insu_contract_date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보험가입진단일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보험을 가입한 날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숫자,날짜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insu_prod_id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고객이 가입한 보험 상품의 ID (상품 고유번호)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insu_prod_name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보험상품명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고객이 가입한 상품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req_id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청구번호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가입자가 청구하는 경우 해당 청구 건수를 묶은 고유 번호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req_id_seq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청구서순번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청구 번호 안에 존재하는 청구 내역(입원, 약, 수술 등)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숫자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sick_main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주상병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가입자가 진료 기간 중 진단이나 치료 횟수가 가장 빈번한 질환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문자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12" name="Google Shape;612;p54"/>
          <p:cNvGrpSpPr/>
          <p:nvPr/>
        </p:nvGrpSpPr>
        <p:grpSpPr>
          <a:xfrm>
            <a:off x="-582975" y="9025"/>
            <a:ext cx="12775075" cy="6858000"/>
            <a:chOff x="-582975" y="9025"/>
            <a:chExt cx="12775075" cy="6858000"/>
          </a:xfrm>
        </p:grpSpPr>
        <p:sp>
          <p:nvSpPr>
            <p:cNvPr id="613" name="Google Shape;613;p54"/>
            <p:cNvSpPr/>
            <p:nvPr/>
          </p:nvSpPr>
          <p:spPr>
            <a:xfrm>
              <a:off x="-9025" y="9025"/>
              <a:ext cx="911400" cy="685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4"/>
            <p:cNvSpPr/>
            <p:nvPr/>
          </p:nvSpPr>
          <p:spPr>
            <a:xfrm>
              <a:off x="-9025" y="9025"/>
              <a:ext cx="12192000" cy="114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4"/>
            <p:cNvSpPr/>
            <p:nvPr/>
          </p:nvSpPr>
          <p:spPr>
            <a:xfrm>
              <a:off x="11415100" y="9025"/>
              <a:ext cx="777000" cy="6858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4"/>
            <p:cNvSpPr/>
            <p:nvPr/>
          </p:nvSpPr>
          <p:spPr>
            <a:xfrm>
              <a:off x="-582975" y="6408975"/>
              <a:ext cx="12192000" cy="449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54"/>
          <p:cNvSpPr/>
          <p:nvPr/>
        </p:nvSpPr>
        <p:spPr>
          <a:xfrm>
            <a:off x="591911" y="179874"/>
            <a:ext cx="609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2C303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수집 데이터 항목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데이터셋 명 : Request</a:t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8"/>
          <p:cNvGrpSpPr/>
          <p:nvPr/>
        </p:nvGrpSpPr>
        <p:grpSpPr>
          <a:xfrm>
            <a:off x="786621" y="3206096"/>
            <a:ext cx="4890218" cy="2774337"/>
            <a:chOff x="932650" y="1847050"/>
            <a:chExt cx="6034326" cy="3090150"/>
          </a:xfrm>
        </p:grpSpPr>
        <p:pic>
          <p:nvPicPr>
            <p:cNvPr id="175" name="Google Shape;175;p28" title="Points scored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2650" y="1847050"/>
              <a:ext cx="6034326" cy="3090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8"/>
            <p:cNvSpPr/>
            <p:nvPr/>
          </p:nvSpPr>
          <p:spPr>
            <a:xfrm>
              <a:off x="5872325" y="3783450"/>
              <a:ext cx="593100" cy="357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8"/>
          <p:cNvSpPr txBox="1"/>
          <p:nvPr/>
        </p:nvSpPr>
        <p:spPr>
          <a:xfrm>
            <a:off x="925200" y="132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Nanum Gothic"/>
                <a:ea typeface="Nanum Gothic"/>
                <a:cs typeface="Nanum Gothic"/>
                <a:sym typeface="Nanum Gothic"/>
              </a:rPr>
              <a:t>생명 보험 업계 상황</a:t>
            </a:r>
            <a:endParaRPr b="1" sz="1500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227975" y="5973900"/>
            <a:ext cx="33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생명보험산업 보험영업현금흐름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(출처 :보험 연구원)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987850" y="1894850"/>
            <a:ext cx="4689000" cy="2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수입 보험료 계속 감소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영업력 지표인 초회 보험료 3년 사이 40.5% 급감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수입보험료는 감소했지만 지급보험금 증가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91900" y="161750"/>
            <a:ext cx="268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추진 배경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656725" y="4749358"/>
            <a:ext cx="1112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-0.04</a:t>
            </a:r>
            <a:endParaRPr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877150" y="1818350"/>
            <a:ext cx="4910400" cy="144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6740725" y="132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Nanum Gothic"/>
                <a:ea typeface="Nanum Gothic"/>
                <a:cs typeface="Nanum Gothic"/>
                <a:sym typeface="Nanum Gothic"/>
              </a:rPr>
              <a:t>포빅 생명</a:t>
            </a:r>
            <a:endParaRPr b="1" sz="1500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6651700" y="5138725"/>
            <a:ext cx="4324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※ 초회 보험료: 신규 가입자가 낸 첫 보험료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통상적으로 보험사의 영업력을 측정하는 척도로 사용됨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6625521" y="1902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{CCAF25B3-CA70-45A0-A65D-953F1A8E491E}</a:tableStyleId>
              </a:tblPr>
              <a:tblGrid>
                <a:gridCol w="1344625"/>
                <a:gridCol w="3082250"/>
              </a:tblGrid>
              <a:tr h="44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비용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수치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5F77"/>
                    </a:solidFill>
                  </a:tcPr>
                </a:tc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초회 보험료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5690억원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F"/>
                    </a:solidFill>
                  </a:tcPr>
                </a:tc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소변검사 비용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3,000원 / 건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혈액 검사 비용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30,000원 / 건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가입 거절 비율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666666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18.9%</a:t>
                      </a:r>
                      <a:endParaRPr b="1">
                        <a:solidFill>
                          <a:srgbClr val="666666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45725" marB="45725" marR="91450" marL="21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9"/>
          <p:cNvCxnSpPr>
            <a:endCxn id="192" idx="0"/>
          </p:cNvCxnSpPr>
          <p:nvPr/>
        </p:nvCxnSpPr>
        <p:spPr>
          <a:xfrm flipH="1">
            <a:off x="3840130" y="5425838"/>
            <a:ext cx="6600" cy="407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9"/>
          <p:cNvCxnSpPr/>
          <p:nvPr/>
        </p:nvCxnSpPr>
        <p:spPr>
          <a:xfrm>
            <a:off x="3811654" y="6218422"/>
            <a:ext cx="0" cy="30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9"/>
          <p:cNvSpPr txBox="1"/>
          <p:nvPr/>
        </p:nvSpPr>
        <p:spPr>
          <a:xfrm>
            <a:off x="591900" y="212350"/>
            <a:ext cx="1637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프로세스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1178404" y="1139072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677305" y="1752164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 유형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97" name="Google Shape;197;p29"/>
          <p:cNvCxnSpPr>
            <a:stCxn id="196" idx="3"/>
          </p:cNvCxnSpPr>
          <p:nvPr/>
        </p:nvCxnSpPr>
        <p:spPr>
          <a:xfrm>
            <a:off x="2069305" y="1974614"/>
            <a:ext cx="1058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9"/>
          <p:cNvSpPr/>
          <p:nvPr/>
        </p:nvSpPr>
        <p:spPr>
          <a:xfrm>
            <a:off x="3148475" y="1752164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99" name="Google Shape;199;p29"/>
          <p:cNvCxnSpPr>
            <a:stCxn id="198" idx="2"/>
          </p:cNvCxnSpPr>
          <p:nvPr/>
        </p:nvCxnSpPr>
        <p:spPr>
          <a:xfrm>
            <a:off x="3844475" y="2197064"/>
            <a:ext cx="0" cy="391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9"/>
          <p:cNvSpPr/>
          <p:nvPr/>
        </p:nvSpPr>
        <p:spPr>
          <a:xfrm>
            <a:off x="3009281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유형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148475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정보 입력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02" name="Google Shape;202;p29"/>
          <p:cNvCxnSpPr>
            <a:stCxn id="200" idx="2"/>
            <a:endCxn id="201" idx="0"/>
          </p:cNvCxnSpPr>
          <p:nvPr/>
        </p:nvCxnSpPr>
        <p:spPr>
          <a:xfrm>
            <a:off x="3844445" y="3122140"/>
            <a:ext cx="0" cy="296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3" name="Google Shape;203;p29"/>
          <p:cNvGrpSpPr/>
          <p:nvPr/>
        </p:nvGrpSpPr>
        <p:grpSpPr>
          <a:xfrm>
            <a:off x="2747133" y="2851436"/>
            <a:ext cx="401343" cy="789697"/>
            <a:chOff x="1713150" y="1835681"/>
            <a:chExt cx="259500" cy="639069"/>
          </a:xfrm>
        </p:grpSpPr>
        <p:cxnSp>
          <p:nvCxnSpPr>
            <p:cNvPr id="204" name="Google Shape;204;p29"/>
            <p:cNvCxnSpPr>
              <a:stCxn id="200" idx="1"/>
            </p:cNvCxnSpPr>
            <p:nvPr/>
          </p:nvCxnSpPr>
          <p:spPr>
            <a:xfrm rot="10800000">
              <a:off x="1717950" y="1838750"/>
              <a:ext cx="164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9"/>
            <p:cNvCxnSpPr/>
            <p:nvPr/>
          </p:nvCxnSpPr>
          <p:spPr>
            <a:xfrm>
              <a:off x="1721131" y="1835681"/>
              <a:ext cx="0" cy="6312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9"/>
            <p:cNvCxnSpPr>
              <a:endCxn id="201" idx="1"/>
            </p:cNvCxnSpPr>
            <p:nvPr/>
          </p:nvCxnSpPr>
          <p:spPr>
            <a:xfrm>
              <a:off x="1713150" y="2474750"/>
              <a:ext cx="2595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7" name="Google Shape;207;p29"/>
          <p:cNvGrpSpPr/>
          <p:nvPr/>
        </p:nvGrpSpPr>
        <p:grpSpPr>
          <a:xfrm>
            <a:off x="4549963" y="2851436"/>
            <a:ext cx="398559" cy="790724"/>
            <a:chOff x="2872689" y="1835681"/>
            <a:chExt cx="257700" cy="639900"/>
          </a:xfrm>
        </p:grpSpPr>
        <p:cxnSp>
          <p:nvCxnSpPr>
            <p:cNvPr id="208" name="Google Shape;208;p29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9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9"/>
            <p:cNvCxnSpPr/>
            <p:nvPr/>
          </p:nvCxnSpPr>
          <p:spPr>
            <a:xfrm rot="10800000">
              <a:off x="2872689" y="2474750"/>
              <a:ext cx="257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1" name="Google Shape;211;p29"/>
          <p:cNvSpPr/>
          <p:nvPr/>
        </p:nvSpPr>
        <p:spPr>
          <a:xfrm>
            <a:off x="3148475" y="4171966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 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정보 전달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3844445" y="3863535"/>
            <a:ext cx="0" cy="308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9"/>
          <p:cNvCxnSpPr>
            <a:stCxn id="211" idx="2"/>
          </p:cNvCxnSpPr>
          <p:nvPr/>
        </p:nvCxnSpPr>
        <p:spPr>
          <a:xfrm>
            <a:off x="3844475" y="4616866"/>
            <a:ext cx="0" cy="201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3837920" y="4815320"/>
            <a:ext cx="1637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9"/>
          <p:cNvCxnSpPr/>
          <p:nvPr/>
        </p:nvCxnSpPr>
        <p:spPr>
          <a:xfrm rot="10800000">
            <a:off x="5469095" y="1956606"/>
            <a:ext cx="0" cy="2861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9"/>
          <p:cNvSpPr/>
          <p:nvPr/>
        </p:nvSpPr>
        <p:spPr>
          <a:xfrm>
            <a:off x="6846573" y="1734202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17" name="Google Shape;217;p29"/>
          <p:cNvCxnSpPr>
            <a:endCxn id="216" idx="1"/>
          </p:cNvCxnSpPr>
          <p:nvPr/>
        </p:nvCxnSpPr>
        <p:spPr>
          <a:xfrm>
            <a:off x="5475273" y="1956628"/>
            <a:ext cx="137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9"/>
          <p:cNvSpPr/>
          <p:nvPr/>
        </p:nvSpPr>
        <p:spPr>
          <a:xfrm>
            <a:off x="6707383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19" name="Google Shape;219;p29"/>
          <p:cNvCxnSpPr/>
          <p:nvPr/>
        </p:nvCxnSpPr>
        <p:spPr>
          <a:xfrm>
            <a:off x="7540590" y="2179054"/>
            <a:ext cx="0" cy="409264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9"/>
          <p:cNvSpPr/>
          <p:nvPr/>
        </p:nvSpPr>
        <p:spPr>
          <a:xfrm>
            <a:off x="677305" y="4180398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검사 진행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21" name="Google Shape;221;p29"/>
          <p:cNvCxnSpPr>
            <a:stCxn id="218" idx="2"/>
            <a:endCxn id="222" idx="0"/>
          </p:cNvCxnSpPr>
          <p:nvPr/>
        </p:nvCxnSpPr>
        <p:spPr>
          <a:xfrm>
            <a:off x="7542547" y="3122140"/>
            <a:ext cx="9000" cy="1255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/>
          <p:nvPr/>
        </p:nvSpPr>
        <p:spPr>
          <a:xfrm>
            <a:off x="6855555" y="4377370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9751826" y="2634187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9751826" y="3418683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혈액</a:t>
            </a: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25" name="Google Shape;225;p29"/>
          <p:cNvCxnSpPr>
            <a:stCxn id="218" idx="3"/>
            <a:endCxn id="223" idx="1"/>
          </p:cNvCxnSpPr>
          <p:nvPr/>
        </p:nvCxnSpPr>
        <p:spPr>
          <a:xfrm>
            <a:off x="8377711" y="2855229"/>
            <a:ext cx="1374000" cy="1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9"/>
          <p:cNvCxnSpPr>
            <a:stCxn id="223" idx="2"/>
            <a:endCxn id="224" idx="0"/>
          </p:cNvCxnSpPr>
          <p:nvPr/>
        </p:nvCxnSpPr>
        <p:spPr>
          <a:xfrm>
            <a:off x="10447796" y="3079039"/>
            <a:ext cx="0" cy="33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9"/>
          <p:cNvSpPr/>
          <p:nvPr/>
        </p:nvSpPr>
        <p:spPr>
          <a:xfrm>
            <a:off x="9612640" y="4323253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28" name="Google Shape;228;p29"/>
          <p:cNvCxnSpPr>
            <a:stCxn id="227" idx="1"/>
            <a:endCxn id="222" idx="3"/>
          </p:cNvCxnSpPr>
          <p:nvPr/>
        </p:nvCxnSpPr>
        <p:spPr>
          <a:xfrm flipH="1">
            <a:off x="8247640" y="4590164"/>
            <a:ext cx="1365000" cy="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9"/>
          <p:cNvCxnSpPr>
            <a:stCxn id="224" idx="2"/>
            <a:endCxn id="227" idx="0"/>
          </p:cNvCxnSpPr>
          <p:nvPr/>
        </p:nvCxnSpPr>
        <p:spPr>
          <a:xfrm>
            <a:off x="10447796" y="3863535"/>
            <a:ext cx="0" cy="45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9"/>
          <p:cNvSpPr txBox="1"/>
          <p:nvPr/>
        </p:nvSpPr>
        <p:spPr>
          <a:xfrm>
            <a:off x="8909470" y="4332323"/>
            <a:ext cx="401343" cy="20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9751826" y="5113569"/>
            <a:ext cx="1391940" cy="444852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2" name="Google Shape;232;p29"/>
          <p:cNvCxnSpPr>
            <a:stCxn id="227" idx="2"/>
            <a:endCxn id="231" idx="0"/>
          </p:cNvCxnSpPr>
          <p:nvPr/>
        </p:nvCxnSpPr>
        <p:spPr>
          <a:xfrm>
            <a:off x="10447804" y="4857075"/>
            <a:ext cx="0" cy="25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9"/>
          <p:cNvSpPr/>
          <p:nvPr/>
        </p:nvSpPr>
        <p:spPr>
          <a:xfrm>
            <a:off x="3148475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심사결과 통보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4" name="Google Shape;234;p29"/>
          <p:cNvCxnSpPr>
            <a:stCxn id="231" idx="1"/>
            <a:endCxn id="233" idx="3"/>
          </p:cNvCxnSpPr>
          <p:nvPr/>
        </p:nvCxnSpPr>
        <p:spPr>
          <a:xfrm rot="10800000">
            <a:off x="4540526" y="5335995"/>
            <a:ext cx="521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9"/>
          <p:cNvCxnSpPr>
            <a:stCxn id="222" idx="1"/>
          </p:cNvCxnSpPr>
          <p:nvPr/>
        </p:nvCxnSpPr>
        <p:spPr>
          <a:xfrm flipH="1">
            <a:off x="6324255" y="4599796"/>
            <a:ext cx="531300" cy="7350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 txBox="1"/>
          <p:nvPr/>
        </p:nvSpPr>
        <p:spPr>
          <a:xfrm>
            <a:off x="10585455" y="4866083"/>
            <a:ext cx="637045" cy="20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8555917" y="2637437"/>
            <a:ext cx="939096" cy="20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6906005" y="3579040"/>
            <a:ext cx="637045" cy="409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3144130" y="5832938"/>
            <a:ext cx="1392000" cy="444900"/>
          </a:xfrm>
          <a:prstGeom prst="roundRect">
            <a:avLst>
              <a:gd fmla="val 16667" name="adj"/>
            </a:avLst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계약 이행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39" name="Google Shape;239;p29"/>
          <p:cNvCxnSpPr>
            <a:stCxn id="220" idx="2"/>
          </p:cNvCxnSpPr>
          <p:nvPr/>
        </p:nvCxnSpPr>
        <p:spPr>
          <a:xfrm>
            <a:off x="1373305" y="4625298"/>
            <a:ext cx="0" cy="31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1366525" y="4928103"/>
            <a:ext cx="43128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9"/>
          <p:cNvCxnSpPr/>
          <p:nvPr/>
        </p:nvCxnSpPr>
        <p:spPr>
          <a:xfrm rot="10800000">
            <a:off x="5671748" y="2397003"/>
            <a:ext cx="0" cy="2531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9"/>
          <p:cNvCxnSpPr/>
          <p:nvPr/>
        </p:nvCxnSpPr>
        <p:spPr>
          <a:xfrm rot="10800000">
            <a:off x="5670049" y="2396722"/>
            <a:ext cx="47820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9"/>
          <p:cNvCxnSpPr>
            <a:endCxn id="223" idx="0"/>
          </p:cNvCxnSpPr>
          <p:nvPr/>
        </p:nvCxnSpPr>
        <p:spPr>
          <a:xfrm>
            <a:off x="10447796" y="2388787"/>
            <a:ext cx="0" cy="245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9"/>
          <p:cNvCxnSpPr>
            <a:stCxn id="195" idx="4"/>
            <a:endCxn id="196" idx="0"/>
          </p:cNvCxnSpPr>
          <p:nvPr/>
        </p:nvCxnSpPr>
        <p:spPr>
          <a:xfrm>
            <a:off x="1373254" y="1450472"/>
            <a:ext cx="0" cy="30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9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29"/>
          <p:cNvCxnSpPr/>
          <p:nvPr/>
        </p:nvCxnSpPr>
        <p:spPr>
          <a:xfrm>
            <a:off x="2535275" y="1075035"/>
            <a:ext cx="0" cy="54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5964275" y="1075035"/>
            <a:ext cx="0" cy="54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8" name="Google Shape;248;p29"/>
          <p:cNvSpPr txBox="1"/>
          <p:nvPr/>
        </p:nvSpPr>
        <p:spPr>
          <a:xfrm>
            <a:off x="1772075" y="1064444"/>
            <a:ext cx="636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anum Gothic"/>
                <a:ea typeface="Nanum Gothic"/>
                <a:cs typeface="Nanum Gothic"/>
                <a:sym typeface="Nanum Gothic"/>
              </a:rPr>
              <a:t>고 객</a:t>
            </a:r>
            <a:endParaRPr b="1"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9882750" y="1064450"/>
            <a:ext cx="1239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anum Gothic"/>
                <a:ea typeface="Nanum Gothic"/>
                <a:cs typeface="Nanum Gothic"/>
                <a:sym typeface="Nanum Gothic"/>
              </a:rPr>
              <a:t>언더라이터</a:t>
            </a:r>
            <a:endParaRPr b="1"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125775" y="1064450"/>
            <a:ext cx="7623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anum Gothic"/>
                <a:ea typeface="Nanum Gothic"/>
                <a:cs typeface="Nanum Gothic"/>
                <a:sym typeface="Nanum Gothic"/>
              </a:rPr>
              <a:t>설계사</a:t>
            </a:r>
            <a:endParaRPr b="1"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3616804" y="6463297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0"/>
          <p:cNvCxnSpPr>
            <a:endCxn id="257" idx="0"/>
          </p:cNvCxnSpPr>
          <p:nvPr/>
        </p:nvCxnSpPr>
        <p:spPr>
          <a:xfrm flipH="1">
            <a:off x="3840130" y="5425838"/>
            <a:ext cx="6600" cy="407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0"/>
          <p:cNvSpPr/>
          <p:nvPr/>
        </p:nvSpPr>
        <p:spPr>
          <a:xfrm>
            <a:off x="7823400" y="3011275"/>
            <a:ext cx="15906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75" lIns="18275" spcFirstLastPara="1" rIns="18275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위험도 산출 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모델 부적합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91900" y="212350"/>
            <a:ext cx="3433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잠재 원인 도출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1178404" y="1121109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67730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 유형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62" name="Google Shape;262;p30"/>
          <p:cNvCxnSpPr>
            <a:stCxn id="261" idx="3"/>
          </p:cNvCxnSpPr>
          <p:nvPr/>
        </p:nvCxnSpPr>
        <p:spPr>
          <a:xfrm>
            <a:off x="2069305" y="1956652"/>
            <a:ext cx="1058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0"/>
          <p:cNvSpPr/>
          <p:nvPr/>
        </p:nvSpPr>
        <p:spPr>
          <a:xfrm>
            <a:off x="314847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>
            <a:off x="3844445" y="2179054"/>
            <a:ext cx="0" cy="409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0"/>
          <p:cNvSpPr/>
          <p:nvPr/>
        </p:nvSpPr>
        <p:spPr>
          <a:xfrm>
            <a:off x="3009281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유형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3148475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정보 입력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67" name="Google Shape;267;p30"/>
          <p:cNvCxnSpPr>
            <a:endCxn id="266" idx="0"/>
          </p:cNvCxnSpPr>
          <p:nvPr/>
        </p:nvCxnSpPr>
        <p:spPr>
          <a:xfrm>
            <a:off x="3844475" y="3110283"/>
            <a:ext cx="0" cy="308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8" name="Google Shape;268;p30"/>
          <p:cNvGrpSpPr/>
          <p:nvPr/>
        </p:nvGrpSpPr>
        <p:grpSpPr>
          <a:xfrm>
            <a:off x="2747133" y="2851436"/>
            <a:ext cx="401343" cy="789697"/>
            <a:chOff x="1713150" y="1835681"/>
            <a:chExt cx="259500" cy="639069"/>
          </a:xfrm>
        </p:grpSpPr>
        <p:cxnSp>
          <p:nvCxnSpPr>
            <p:cNvPr id="269" name="Google Shape;269;p30"/>
            <p:cNvCxnSpPr>
              <a:stCxn id="265" idx="1"/>
            </p:cNvCxnSpPr>
            <p:nvPr/>
          </p:nvCxnSpPr>
          <p:spPr>
            <a:xfrm rot="10800000">
              <a:off x="1717950" y="1838750"/>
              <a:ext cx="164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30"/>
            <p:cNvCxnSpPr/>
            <p:nvPr/>
          </p:nvCxnSpPr>
          <p:spPr>
            <a:xfrm>
              <a:off x="1721131" y="1835681"/>
              <a:ext cx="0" cy="6312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30"/>
            <p:cNvCxnSpPr>
              <a:endCxn id="266" idx="1"/>
            </p:cNvCxnSpPr>
            <p:nvPr/>
          </p:nvCxnSpPr>
          <p:spPr>
            <a:xfrm>
              <a:off x="1713150" y="2474750"/>
              <a:ext cx="2595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72" name="Google Shape;272;p30"/>
          <p:cNvGrpSpPr/>
          <p:nvPr/>
        </p:nvGrpSpPr>
        <p:grpSpPr>
          <a:xfrm>
            <a:off x="4559243" y="2851436"/>
            <a:ext cx="398559" cy="790724"/>
            <a:chOff x="2878689" y="1835681"/>
            <a:chExt cx="257700" cy="639900"/>
          </a:xfrm>
        </p:grpSpPr>
        <p:cxnSp>
          <p:nvCxnSpPr>
            <p:cNvPr id="273" name="Google Shape;273;p30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30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30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6" name="Google Shape;276;p30"/>
          <p:cNvSpPr/>
          <p:nvPr/>
        </p:nvSpPr>
        <p:spPr>
          <a:xfrm>
            <a:off x="3148475" y="4171966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 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정보 전달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77" name="Google Shape;277;p30"/>
          <p:cNvCxnSpPr/>
          <p:nvPr/>
        </p:nvCxnSpPr>
        <p:spPr>
          <a:xfrm>
            <a:off x="3844445" y="3863535"/>
            <a:ext cx="0" cy="308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0"/>
          <p:cNvCxnSpPr>
            <a:stCxn id="276" idx="2"/>
          </p:cNvCxnSpPr>
          <p:nvPr/>
        </p:nvCxnSpPr>
        <p:spPr>
          <a:xfrm>
            <a:off x="3844475" y="4616866"/>
            <a:ext cx="0" cy="201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3837920" y="4815320"/>
            <a:ext cx="1637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0"/>
          <p:cNvCxnSpPr/>
          <p:nvPr/>
        </p:nvCxnSpPr>
        <p:spPr>
          <a:xfrm rot="10800000">
            <a:off x="5469095" y="1956606"/>
            <a:ext cx="0" cy="2861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0"/>
          <p:cNvSpPr/>
          <p:nvPr/>
        </p:nvSpPr>
        <p:spPr>
          <a:xfrm>
            <a:off x="6846573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2" name="Google Shape;282;p30"/>
          <p:cNvCxnSpPr>
            <a:endCxn id="281" idx="1"/>
          </p:cNvCxnSpPr>
          <p:nvPr/>
        </p:nvCxnSpPr>
        <p:spPr>
          <a:xfrm>
            <a:off x="5475273" y="1956652"/>
            <a:ext cx="137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30"/>
          <p:cNvSpPr/>
          <p:nvPr/>
        </p:nvSpPr>
        <p:spPr>
          <a:xfrm>
            <a:off x="6707383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4" name="Google Shape;284;p30"/>
          <p:cNvCxnSpPr/>
          <p:nvPr/>
        </p:nvCxnSpPr>
        <p:spPr>
          <a:xfrm>
            <a:off x="7540590" y="2179054"/>
            <a:ext cx="0" cy="409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0"/>
          <p:cNvSpPr/>
          <p:nvPr/>
        </p:nvSpPr>
        <p:spPr>
          <a:xfrm>
            <a:off x="677305" y="4171948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검사 진행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86" name="Google Shape;286;p30"/>
          <p:cNvCxnSpPr>
            <a:stCxn id="283" idx="2"/>
            <a:endCxn id="287" idx="0"/>
          </p:cNvCxnSpPr>
          <p:nvPr/>
        </p:nvCxnSpPr>
        <p:spPr>
          <a:xfrm>
            <a:off x="7542547" y="3122140"/>
            <a:ext cx="9000" cy="1255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0"/>
          <p:cNvSpPr/>
          <p:nvPr/>
        </p:nvSpPr>
        <p:spPr>
          <a:xfrm>
            <a:off x="6855555" y="4377370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9751826" y="2634187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9751826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혈액</a:t>
            </a: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0" name="Google Shape;290;p30"/>
          <p:cNvCxnSpPr>
            <a:stCxn id="283" idx="3"/>
            <a:endCxn id="288" idx="1"/>
          </p:cNvCxnSpPr>
          <p:nvPr/>
        </p:nvCxnSpPr>
        <p:spPr>
          <a:xfrm>
            <a:off x="8377711" y="2855229"/>
            <a:ext cx="1374000" cy="1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0"/>
          <p:cNvCxnSpPr>
            <a:stCxn id="288" idx="2"/>
            <a:endCxn id="289" idx="0"/>
          </p:cNvCxnSpPr>
          <p:nvPr/>
        </p:nvCxnSpPr>
        <p:spPr>
          <a:xfrm>
            <a:off x="10447826" y="3079087"/>
            <a:ext cx="0" cy="33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/>
          <p:nvPr/>
        </p:nvSpPr>
        <p:spPr>
          <a:xfrm>
            <a:off x="9612640" y="4323253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3" name="Google Shape;293;p30"/>
          <p:cNvCxnSpPr>
            <a:stCxn id="292" idx="1"/>
            <a:endCxn id="287" idx="3"/>
          </p:cNvCxnSpPr>
          <p:nvPr/>
        </p:nvCxnSpPr>
        <p:spPr>
          <a:xfrm flipH="1">
            <a:off x="8247640" y="4590164"/>
            <a:ext cx="1365000" cy="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0"/>
          <p:cNvCxnSpPr>
            <a:stCxn id="289" idx="2"/>
            <a:endCxn id="292" idx="0"/>
          </p:cNvCxnSpPr>
          <p:nvPr/>
        </p:nvCxnSpPr>
        <p:spPr>
          <a:xfrm>
            <a:off x="10447826" y="3863583"/>
            <a:ext cx="0" cy="45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0"/>
          <p:cNvSpPr txBox="1"/>
          <p:nvPr/>
        </p:nvSpPr>
        <p:spPr>
          <a:xfrm>
            <a:off x="8909470" y="4332323"/>
            <a:ext cx="4014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9751826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7" name="Google Shape;297;p30"/>
          <p:cNvCxnSpPr>
            <a:stCxn id="292" idx="2"/>
            <a:endCxn id="296" idx="0"/>
          </p:cNvCxnSpPr>
          <p:nvPr/>
        </p:nvCxnSpPr>
        <p:spPr>
          <a:xfrm>
            <a:off x="10447804" y="4857075"/>
            <a:ext cx="0" cy="25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0"/>
          <p:cNvSpPr/>
          <p:nvPr/>
        </p:nvSpPr>
        <p:spPr>
          <a:xfrm>
            <a:off x="3148475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심사결과 통보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299" name="Google Shape;299;p30"/>
          <p:cNvCxnSpPr>
            <a:stCxn id="296" idx="1"/>
            <a:endCxn id="298" idx="3"/>
          </p:cNvCxnSpPr>
          <p:nvPr/>
        </p:nvCxnSpPr>
        <p:spPr>
          <a:xfrm rot="10800000">
            <a:off x="4540526" y="5336019"/>
            <a:ext cx="521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0"/>
          <p:cNvCxnSpPr>
            <a:stCxn id="287" idx="1"/>
          </p:cNvCxnSpPr>
          <p:nvPr/>
        </p:nvCxnSpPr>
        <p:spPr>
          <a:xfrm flipH="1">
            <a:off x="6324255" y="4599820"/>
            <a:ext cx="531300" cy="7350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0"/>
          <p:cNvSpPr txBox="1"/>
          <p:nvPr/>
        </p:nvSpPr>
        <p:spPr>
          <a:xfrm>
            <a:off x="10585455" y="4866083"/>
            <a:ext cx="636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8555917" y="2637437"/>
            <a:ext cx="939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6906005" y="3579040"/>
            <a:ext cx="636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04" name="Google Shape;304;p30"/>
          <p:cNvCxnSpPr>
            <a:stCxn id="285" idx="2"/>
          </p:cNvCxnSpPr>
          <p:nvPr/>
        </p:nvCxnSpPr>
        <p:spPr>
          <a:xfrm>
            <a:off x="1373305" y="4616848"/>
            <a:ext cx="0" cy="31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0"/>
          <p:cNvCxnSpPr/>
          <p:nvPr/>
        </p:nvCxnSpPr>
        <p:spPr>
          <a:xfrm>
            <a:off x="1366525" y="4928103"/>
            <a:ext cx="43128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/>
          <p:nvPr/>
        </p:nvCxnSpPr>
        <p:spPr>
          <a:xfrm rot="10800000">
            <a:off x="5671748" y="2397003"/>
            <a:ext cx="0" cy="2531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/>
          <p:nvPr/>
        </p:nvCxnSpPr>
        <p:spPr>
          <a:xfrm rot="10800000">
            <a:off x="5670049" y="2396722"/>
            <a:ext cx="47820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0"/>
          <p:cNvCxnSpPr>
            <a:endCxn id="288" idx="0"/>
          </p:cNvCxnSpPr>
          <p:nvPr/>
        </p:nvCxnSpPr>
        <p:spPr>
          <a:xfrm>
            <a:off x="10447826" y="2388787"/>
            <a:ext cx="0" cy="245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0"/>
          <p:cNvCxnSpPr>
            <a:stCxn id="260" idx="4"/>
            <a:endCxn id="261" idx="0"/>
          </p:cNvCxnSpPr>
          <p:nvPr/>
        </p:nvCxnSpPr>
        <p:spPr>
          <a:xfrm>
            <a:off x="1373254" y="1432509"/>
            <a:ext cx="0" cy="30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30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30"/>
          <p:cNvCxnSpPr/>
          <p:nvPr/>
        </p:nvCxnSpPr>
        <p:spPr>
          <a:xfrm>
            <a:off x="2535275" y="1198675"/>
            <a:ext cx="0" cy="54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5964275" y="1122475"/>
            <a:ext cx="0" cy="54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3" name="Google Shape;313;p30"/>
          <p:cNvSpPr/>
          <p:nvPr/>
        </p:nvSpPr>
        <p:spPr>
          <a:xfrm>
            <a:off x="11175575" y="3311300"/>
            <a:ext cx="9585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11097250" y="3352375"/>
            <a:ext cx="1058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검사 비용 부담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4691300" y="5832950"/>
            <a:ext cx="14415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4655500" y="5829900"/>
            <a:ext cx="1590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고객은 과지급 경우 발생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>
            <a:off x="3811654" y="6218422"/>
            <a:ext cx="0" cy="30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0"/>
          <p:cNvSpPr/>
          <p:nvPr/>
        </p:nvSpPr>
        <p:spPr>
          <a:xfrm>
            <a:off x="3144130" y="5832938"/>
            <a:ext cx="1392000" cy="444900"/>
          </a:xfrm>
          <a:prstGeom prst="roundRect">
            <a:avLst>
              <a:gd fmla="val 16667" name="adj"/>
            </a:avLst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계약 이행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3616804" y="6463297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4426575" y="893775"/>
            <a:ext cx="14415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내부 문제 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7861350" y="3732425"/>
            <a:ext cx="14415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생활패턴 개인정보 건강상태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31"/>
          <p:cNvCxnSpPr>
            <a:endCxn id="326" idx="0"/>
          </p:cNvCxnSpPr>
          <p:nvPr/>
        </p:nvCxnSpPr>
        <p:spPr>
          <a:xfrm flipH="1">
            <a:off x="3840130" y="5425838"/>
            <a:ext cx="6600" cy="407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/>
          <p:nvPr/>
        </p:nvSpPr>
        <p:spPr>
          <a:xfrm>
            <a:off x="7823400" y="3087475"/>
            <a:ext cx="15906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591900" y="212350"/>
            <a:ext cx="3433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잠재 원인 도출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1178404" y="1121109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67730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 유형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1" name="Google Shape;331;p31"/>
          <p:cNvCxnSpPr>
            <a:stCxn id="330" idx="3"/>
          </p:cNvCxnSpPr>
          <p:nvPr/>
        </p:nvCxnSpPr>
        <p:spPr>
          <a:xfrm>
            <a:off x="2069305" y="1956652"/>
            <a:ext cx="1058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1"/>
          <p:cNvSpPr/>
          <p:nvPr/>
        </p:nvSpPr>
        <p:spPr>
          <a:xfrm>
            <a:off x="3148475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선택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3" name="Google Shape;333;p31"/>
          <p:cNvCxnSpPr/>
          <p:nvPr/>
        </p:nvCxnSpPr>
        <p:spPr>
          <a:xfrm>
            <a:off x="3844445" y="2179054"/>
            <a:ext cx="0" cy="409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1"/>
          <p:cNvSpPr/>
          <p:nvPr/>
        </p:nvSpPr>
        <p:spPr>
          <a:xfrm>
            <a:off x="3009281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상품 유형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3148475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 정보 입력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36" name="Google Shape;336;p31"/>
          <p:cNvCxnSpPr>
            <a:endCxn id="335" idx="0"/>
          </p:cNvCxnSpPr>
          <p:nvPr/>
        </p:nvCxnSpPr>
        <p:spPr>
          <a:xfrm>
            <a:off x="3844475" y="3110283"/>
            <a:ext cx="0" cy="308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7" name="Google Shape;337;p31"/>
          <p:cNvGrpSpPr/>
          <p:nvPr/>
        </p:nvGrpSpPr>
        <p:grpSpPr>
          <a:xfrm>
            <a:off x="2747133" y="2851436"/>
            <a:ext cx="401343" cy="789697"/>
            <a:chOff x="1713150" y="1835681"/>
            <a:chExt cx="259500" cy="639069"/>
          </a:xfrm>
        </p:grpSpPr>
        <p:cxnSp>
          <p:nvCxnSpPr>
            <p:cNvPr id="338" name="Google Shape;338;p31"/>
            <p:cNvCxnSpPr>
              <a:stCxn id="334" idx="1"/>
            </p:cNvCxnSpPr>
            <p:nvPr/>
          </p:nvCxnSpPr>
          <p:spPr>
            <a:xfrm rot="10800000">
              <a:off x="1717950" y="1838750"/>
              <a:ext cx="164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31"/>
            <p:cNvCxnSpPr/>
            <p:nvPr/>
          </p:nvCxnSpPr>
          <p:spPr>
            <a:xfrm>
              <a:off x="1721131" y="1835681"/>
              <a:ext cx="0" cy="6312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31"/>
            <p:cNvCxnSpPr>
              <a:endCxn id="335" idx="1"/>
            </p:cNvCxnSpPr>
            <p:nvPr/>
          </p:nvCxnSpPr>
          <p:spPr>
            <a:xfrm>
              <a:off x="1713150" y="2474750"/>
              <a:ext cx="2595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1" name="Google Shape;341;p31"/>
          <p:cNvGrpSpPr/>
          <p:nvPr/>
        </p:nvGrpSpPr>
        <p:grpSpPr>
          <a:xfrm>
            <a:off x="4559243" y="2851436"/>
            <a:ext cx="398559" cy="790724"/>
            <a:chOff x="2878689" y="1835681"/>
            <a:chExt cx="257700" cy="639900"/>
          </a:xfrm>
        </p:grpSpPr>
        <p:cxnSp>
          <p:nvCxnSpPr>
            <p:cNvPr id="342" name="Google Shape;342;p31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31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31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45" name="Google Shape;345;p31"/>
          <p:cNvSpPr/>
          <p:nvPr/>
        </p:nvSpPr>
        <p:spPr>
          <a:xfrm>
            <a:off x="3148475" y="4171966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가입자 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정보 전달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46" name="Google Shape;346;p31"/>
          <p:cNvCxnSpPr/>
          <p:nvPr/>
        </p:nvCxnSpPr>
        <p:spPr>
          <a:xfrm>
            <a:off x="3844445" y="3863535"/>
            <a:ext cx="0" cy="308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1"/>
          <p:cNvCxnSpPr>
            <a:stCxn id="345" idx="2"/>
          </p:cNvCxnSpPr>
          <p:nvPr/>
        </p:nvCxnSpPr>
        <p:spPr>
          <a:xfrm>
            <a:off x="3844475" y="4616866"/>
            <a:ext cx="0" cy="201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3837920" y="4815320"/>
            <a:ext cx="1637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1"/>
          <p:cNvCxnSpPr/>
          <p:nvPr/>
        </p:nvCxnSpPr>
        <p:spPr>
          <a:xfrm rot="10800000">
            <a:off x="5469095" y="1956606"/>
            <a:ext cx="0" cy="2861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1"/>
          <p:cNvSpPr/>
          <p:nvPr/>
        </p:nvSpPr>
        <p:spPr>
          <a:xfrm>
            <a:off x="6846573" y="1734202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시작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1" name="Google Shape;351;p31"/>
          <p:cNvCxnSpPr>
            <a:endCxn id="350" idx="1"/>
          </p:cNvCxnSpPr>
          <p:nvPr/>
        </p:nvCxnSpPr>
        <p:spPr>
          <a:xfrm>
            <a:off x="5475273" y="1956652"/>
            <a:ext cx="137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1"/>
          <p:cNvSpPr/>
          <p:nvPr/>
        </p:nvSpPr>
        <p:spPr>
          <a:xfrm>
            <a:off x="6707383" y="2588317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위험도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3" name="Google Shape;353;p31"/>
          <p:cNvCxnSpPr/>
          <p:nvPr/>
        </p:nvCxnSpPr>
        <p:spPr>
          <a:xfrm>
            <a:off x="7540590" y="2179054"/>
            <a:ext cx="0" cy="409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1"/>
          <p:cNvSpPr/>
          <p:nvPr/>
        </p:nvSpPr>
        <p:spPr>
          <a:xfrm>
            <a:off x="677305" y="4171948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검사 진행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5" name="Google Shape;355;p31"/>
          <p:cNvCxnSpPr>
            <a:stCxn id="352" idx="2"/>
            <a:endCxn id="356" idx="0"/>
          </p:cNvCxnSpPr>
          <p:nvPr/>
        </p:nvCxnSpPr>
        <p:spPr>
          <a:xfrm>
            <a:off x="7542547" y="3122140"/>
            <a:ext cx="9000" cy="1255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1"/>
          <p:cNvSpPr/>
          <p:nvPr/>
        </p:nvSpPr>
        <p:spPr>
          <a:xfrm>
            <a:off x="6855555" y="4377370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보험료 산정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9751826" y="2634187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소변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9751826" y="3418683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혈액 검사 확인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59" name="Google Shape;359;p31"/>
          <p:cNvCxnSpPr>
            <a:stCxn id="352" idx="3"/>
            <a:endCxn id="357" idx="1"/>
          </p:cNvCxnSpPr>
          <p:nvPr/>
        </p:nvCxnSpPr>
        <p:spPr>
          <a:xfrm>
            <a:off x="8377711" y="2855229"/>
            <a:ext cx="1374000" cy="1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1"/>
          <p:cNvCxnSpPr>
            <a:stCxn id="357" idx="2"/>
            <a:endCxn id="358" idx="0"/>
          </p:cNvCxnSpPr>
          <p:nvPr/>
        </p:nvCxnSpPr>
        <p:spPr>
          <a:xfrm>
            <a:off x="10447826" y="3079087"/>
            <a:ext cx="0" cy="33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9612640" y="4323253"/>
            <a:ext cx="1670328" cy="533822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 결과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2" name="Google Shape;362;p31"/>
          <p:cNvCxnSpPr>
            <a:stCxn id="361" idx="1"/>
            <a:endCxn id="356" idx="3"/>
          </p:cNvCxnSpPr>
          <p:nvPr/>
        </p:nvCxnSpPr>
        <p:spPr>
          <a:xfrm flipH="1">
            <a:off x="8247640" y="4590164"/>
            <a:ext cx="1365000" cy="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1"/>
          <p:cNvCxnSpPr>
            <a:stCxn id="358" idx="2"/>
            <a:endCxn id="361" idx="0"/>
          </p:cNvCxnSpPr>
          <p:nvPr/>
        </p:nvCxnSpPr>
        <p:spPr>
          <a:xfrm>
            <a:off x="10447826" y="3863583"/>
            <a:ext cx="0" cy="459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1"/>
          <p:cNvSpPr txBox="1"/>
          <p:nvPr/>
        </p:nvSpPr>
        <p:spPr>
          <a:xfrm>
            <a:off x="8909470" y="4332323"/>
            <a:ext cx="4014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9751826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거절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6" name="Google Shape;366;p31"/>
          <p:cNvCxnSpPr>
            <a:stCxn id="361" idx="2"/>
            <a:endCxn id="365" idx="0"/>
          </p:cNvCxnSpPr>
          <p:nvPr/>
        </p:nvCxnSpPr>
        <p:spPr>
          <a:xfrm>
            <a:off x="10447804" y="4857075"/>
            <a:ext cx="0" cy="256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3148475" y="5113569"/>
            <a:ext cx="1392000" cy="444900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심사결과 통보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68" name="Google Shape;368;p31"/>
          <p:cNvCxnSpPr>
            <a:stCxn id="365" idx="1"/>
            <a:endCxn id="367" idx="3"/>
          </p:cNvCxnSpPr>
          <p:nvPr/>
        </p:nvCxnSpPr>
        <p:spPr>
          <a:xfrm rot="10800000">
            <a:off x="4540526" y="5336019"/>
            <a:ext cx="521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1"/>
          <p:cNvCxnSpPr>
            <a:stCxn id="356" idx="1"/>
          </p:cNvCxnSpPr>
          <p:nvPr/>
        </p:nvCxnSpPr>
        <p:spPr>
          <a:xfrm flipH="1">
            <a:off x="6324255" y="4599820"/>
            <a:ext cx="531300" cy="735000"/>
          </a:xfrm>
          <a:prstGeom prst="bentConnector2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31"/>
          <p:cNvSpPr txBox="1"/>
          <p:nvPr/>
        </p:nvSpPr>
        <p:spPr>
          <a:xfrm>
            <a:off x="10585455" y="4866083"/>
            <a:ext cx="636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부적합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8555917" y="2637437"/>
            <a:ext cx="939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 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6906005" y="3579040"/>
            <a:ext cx="636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진단</a:t>
            </a:r>
            <a:br>
              <a:rPr lang="en-US" sz="1200">
                <a:latin typeface="Nanum Gothic"/>
                <a:ea typeface="Nanum Gothic"/>
                <a:cs typeface="Nanum Gothic"/>
                <a:sym typeface="Nanum Gothic"/>
              </a:rPr>
            </a:b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불필요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73" name="Google Shape;373;p31"/>
          <p:cNvCxnSpPr>
            <a:stCxn id="354" idx="2"/>
          </p:cNvCxnSpPr>
          <p:nvPr/>
        </p:nvCxnSpPr>
        <p:spPr>
          <a:xfrm>
            <a:off x="1373305" y="4616848"/>
            <a:ext cx="0" cy="310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1"/>
          <p:cNvCxnSpPr/>
          <p:nvPr/>
        </p:nvCxnSpPr>
        <p:spPr>
          <a:xfrm>
            <a:off x="1366525" y="4928103"/>
            <a:ext cx="43128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1"/>
          <p:cNvCxnSpPr/>
          <p:nvPr/>
        </p:nvCxnSpPr>
        <p:spPr>
          <a:xfrm rot="10800000">
            <a:off x="5671748" y="2397003"/>
            <a:ext cx="0" cy="2531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1"/>
          <p:cNvCxnSpPr/>
          <p:nvPr/>
        </p:nvCxnSpPr>
        <p:spPr>
          <a:xfrm rot="10800000">
            <a:off x="5670049" y="2396722"/>
            <a:ext cx="47820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1"/>
          <p:cNvCxnSpPr>
            <a:endCxn id="357" idx="0"/>
          </p:cNvCxnSpPr>
          <p:nvPr/>
        </p:nvCxnSpPr>
        <p:spPr>
          <a:xfrm>
            <a:off x="10447826" y="2388787"/>
            <a:ext cx="0" cy="245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1"/>
          <p:cNvCxnSpPr>
            <a:stCxn id="329" idx="4"/>
            <a:endCxn id="330" idx="0"/>
          </p:cNvCxnSpPr>
          <p:nvPr/>
        </p:nvCxnSpPr>
        <p:spPr>
          <a:xfrm>
            <a:off x="1373254" y="1432509"/>
            <a:ext cx="0" cy="30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31"/>
          <p:cNvSpPr/>
          <p:nvPr/>
        </p:nvSpPr>
        <p:spPr>
          <a:xfrm>
            <a:off x="453300" y="2715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31"/>
          <p:cNvCxnSpPr/>
          <p:nvPr/>
        </p:nvCxnSpPr>
        <p:spPr>
          <a:xfrm>
            <a:off x="2535275" y="1198675"/>
            <a:ext cx="0" cy="54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1"/>
          <p:cNvCxnSpPr/>
          <p:nvPr/>
        </p:nvCxnSpPr>
        <p:spPr>
          <a:xfrm>
            <a:off x="5964275" y="1122475"/>
            <a:ext cx="0" cy="54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2" name="Google Shape;382;p31"/>
          <p:cNvSpPr txBox="1"/>
          <p:nvPr/>
        </p:nvSpPr>
        <p:spPr>
          <a:xfrm>
            <a:off x="7333175" y="3050425"/>
            <a:ext cx="24735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 위험도 산정 기준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  엄격 및 정확도 하락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11175575" y="3311300"/>
            <a:ext cx="9585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11097250" y="3352375"/>
            <a:ext cx="1058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검사 비용 부담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11223550" y="5070950"/>
            <a:ext cx="9585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11275750" y="5093825"/>
            <a:ext cx="958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거절 비율 18.9%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4691300" y="5832950"/>
            <a:ext cx="1441500" cy="622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/>
        </p:nvSpPr>
        <p:spPr>
          <a:xfrm>
            <a:off x="4655500" y="5829900"/>
            <a:ext cx="15906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고객은 과지급 경우 발생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389" name="Google Shape;389;p31"/>
          <p:cNvCxnSpPr/>
          <p:nvPr/>
        </p:nvCxnSpPr>
        <p:spPr>
          <a:xfrm>
            <a:off x="3811654" y="6218422"/>
            <a:ext cx="0" cy="30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1"/>
          <p:cNvSpPr/>
          <p:nvPr/>
        </p:nvSpPr>
        <p:spPr>
          <a:xfrm>
            <a:off x="3144130" y="5832938"/>
            <a:ext cx="1392000" cy="444900"/>
          </a:xfrm>
          <a:prstGeom prst="roundRect">
            <a:avLst>
              <a:gd fmla="val 16667" name="adj"/>
            </a:avLst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9525">
              <a:srgbClr val="000000">
                <a:alpha val="80000"/>
              </a:srgbClr>
            </a:outerShdw>
          </a:effectLst>
        </p:spPr>
        <p:txBody>
          <a:bodyPr anchorCtr="0" anchor="ctr" bIns="7200" lIns="7200" spcFirstLastPara="1" rIns="7200" wrap="square" tIns="7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계약 이행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3616804" y="6463297"/>
            <a:ext cx="389700" cy="311400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문제점 파악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1074650" y="1354600"/>
            <a:ext cx="9279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보험사 수익성 하락 원인</a:t>
            </a:r>
            <a:endParaRPr b="1" sz="24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신규 고객 유치 한계 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Char char="-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시장 포화로 인한 새로운 고객 유치 어려움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  -    보험 가입시 높은 거절 비율(18.9%) : 건강진단 결과, 고 위험 직업군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기존 고객의 위험군 분류 실패 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anum Gothic"/>
              <a:buAutoNum type="arabicPeriod"/>
            </a:pPr>
            <a:r>
              <a:rPr lang="en-US" sz="2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보험사의 혈액검사 비용 부담</a:t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/>
          <p:nvPr/>
        </p:nvSpPr>
        <p:spPr>
          <a:xfrm>
            <a:off x="2043050" y="2717950"/>
            <a:ext cx="2002500" cy="2004900"/>
          </a:xfrm>
          <a:prstGeom prst="ellipse">
            <a:avLst/>
          </a:prstGeom>
          <a:solidFill>
            <a:srgbClr val="5697B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2185102" y="3194800"/>
            <a:ext cx="1718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거절비율</a:t>
            </a:r>
            <a:endParaRPr b="1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18.9</a:t>
            </a:r>
            <a:r>
              <a:rPr lang="en-US" sz="20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%</a:t>
            </a:r>
            <a:endParaRPr b="1" sz="600">
              <a:solidFill>
                <a:srgbClr val="FFFFF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pSp>
        <p:nvGrpSpPr>
          <p:cNvPr id="404" name="Google Shape;404;p33"/>
          <p:cNvGrpSpPr/>
          <p:nvPr/>
        </p:nvGrpSpPr>
        <p:grpSpPr>
          <a:xfrm>
            <a:off x="5251312" y="4636229"/>
            <a:ext cx="6356594" cy="747877"/>
            <a:chOff x="1228557" y="3644369"/>
            <a:chExt cx="5979300" cy="747877"/>
          </a:xfrm>
        </p:grpSpPr>
        <p:sp>
          <p:nvSpPr>
            <p:cNvPr id="405" name="Google Shape;405;p33"/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fmla="val 13667" name="adj1"/>
                <a:gd fmla="val 0" name="adj2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Check</a:t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fmla="val 0" name="adj1"/>
                <a:gd fmla="val 15485" name="adj2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FFFF"/>
                  </a:solidFill>
                  <a:latin typeface="Nanum Gothic"/>
                  <a:ea typeface="Nanum Gothic"/>
                  <a:cs typeface="Nanum Gothic"/>
                  <a:sym typeface="Nanum Gothic"/>
                </a:rPr>
                <a:t>보험사 주관적인 기준으로 가입 거절 비율이 높다.  </a:t>
              </a:r>
              <a:endParaRPr>
                <a:latin typeface="Nanum Gothic"/>
                <a:ea typeface="Nanum Gothic"/>
                <a:cs typeface="Nanum Gothic"/>
                <a:sym typeface="Nanum Gothic"/>
              </a:endParaRPr>
            </a:p>
          </p:txBody>
        </p:sp>
      </p:grpSp>
      <p:sp>
        <p:nvSpPr>
          <p:cNvPr id="407" name="Google Shape;407;p33"/>
          <p:cNvSpPr/>
          <p:nvPr/>
        </p:nvSpPr>
        <p:spPr>
          <a:xfrm>
            <a:off x="5109550" y="2133246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건강 검진</a:t>
            </a:r>
            <a:endParaRPr b="1" sz="1800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과거의 병력 확인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방문 진단 검사 도입 :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진단 나이를 41세에서 20세로 낮춰 기준 강화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7345075" y="2133250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혈액 검사</a:t>
            </a:r>
            <a:endParaRPr b="1" sz="1800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간 수치로 간 기능 파악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혈당, 당화혈색소, 및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콜레스테롤 수치 등 평가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9622575" y="2133242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소변 검사</a:t>
            </a:r>
            <a:endParaRPr b="1" sz="1800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뇨당, 뇨단백, 뇨장혈  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수치를 측정하여 평가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en-US">
                <a:solidFill>
                  <a:srgbClr val="355F77"/>
                </a:solidFill>
                <a:latin typeface="Nanum Gothic"/>
                <a:ea typeface="Nanum Gothic"/>
                <a:cs typeface="Nanum Gothic"/>
                <a:sym typeface="Nanum Gothic"/>
              </a:rPr>
              <a:t>음주, 흡연 여부 평가</a:t>
            </a:r>
            <a:endParaRPr>
              <a:solidFill>
                <a:srgbClr val="355F7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55F7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55F7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545725" y="406900"/>
            <a:ext cx="93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혈액, 소변 검사 결과 및 과거 병력 등 엄격한 건강 심사 기준으로 보험 가입이 거절되는 경우가 18.9%</a:t>
            </a:r>
            <a:endParaRPr sz="15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591900" y="242999"/>
            <a:ext cx="6096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문제점 파악</a:t>
            </a: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_</a:t>
            </a:r>
            <a:r>
              <a:rPr lang="en-US" sz="2000">
                <a:latin typeface="Nanum Gothic"/>
                <a:ea typeface="Nanum Gothic"/>
                <a:cs typeface="Nanum Gothic"/>
                <a:sym typeface="Nanum Gothic"/>
              </a:rPr>
              <a:t>가입 거절(건강검진)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453300" y="28105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>
            <a:off x="591900" y="260700"/>
            <a:ext cx="6283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문제점 파악_</a:t>
            </a:r>
            <a:r>
              <a:rPr lang="en-US" sz="2000">
                <a:latin typeface="Nanum Gothic"/>
                <a:ea typeface="Nanum Gothic"/>
                <a:cs typeface="Nanum Gothic"/>
                <a:sym typeface="Nanum Gothic"/>
              </a:rPr>
              <a:t>가입 거절(고 위험직군)</a:t>
            </a:r>
            <a:r>
              <a:rPr b="1" lang="en-US" sz="3000"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 b="1" sz="3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18" name="Google Shape;4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99" y="1396663"/>
            <a:ext cx="4259187" cy="1765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9" name="Google Shape;4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800" y="3808392"/>
            <a:ext cx="4259174" cy="22730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20" name="Google Shape;420;p34"/>
          <p:cNvSpPr txBox="1"/>
          <p:nvPr/>
        </p:nvSpPr>
        <p:spPr>
          <a:xfrm>
            <a:off x="6146125" y="1396663"/>
            <a:ext cx="56214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85200C"/>
                </a:solidFill>
                <a:latin typeface="Nanum Gothic"/>
                <a:ea typeface="Nanum Gothic"/>
                <a:cs typeface="Nanum Gothic"/>
                <a:sym typeface="Nanum Gothic"/>
              </a:rPr>
              <a:t>고 위험직군</a:t>
            </a:r>
            <a:endParaRPr b="1" sz="2200">
              <a:solidFill>
                <a:srgbClr val="85200C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anum Gothic"/>
                <a:ea typeface="Nanum Gothic"/>
                <a:cs typeface="Nanum Gothic"/>
                <a:sym typeface="Nanum Gothic"/>
              </a:rPr>
              <a:t>" 간병인, 택배기사, 소방관, 음식 배달원, </a:t>
            </a:r>
            <a:endParaRPr b="1" sz="1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Nanum Gothic"/>
                <a:ea typeface="Nanum Gothic"/>
                <a:cs typeface="Nanum Gothic"/>
                <a:sym typeface="Nanum Gothic"/>
              </a:rPr>
              <a:t>건설 종사자, 환경 미화원 "  등</a:t>
            </a:r>
            <a:endParaRPr b="1"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9414600" y="6452400"/>
            <a:ext cx="2777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anum Gothic"/>
                <a:ea typeface="Nanum Gothic"/>
                <a:cs typeface="Nanum Gothic"/>
                <a:sym typeface="Nanum Gothic"/>
              </a:rPr>
              <a:t>출처 : CHUBB 직업분류 및 위험 등급표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8583325" y="3059575"/>
            <a:ext cx="747000" cy="929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97F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5809675" y="4316900"/>
            <a:ext cx="64299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Nanum Gothic"/>
                <a:ea typeface="Nanum Gothic"/>
                <a:cs typeface="Nanum Gothic"/>
                <a:sym typeface="Nanum Gothic"/>
              </a:rPr>
              <a:t>위험 직군 가입 비율</a:t>
            </a:r>
            <a:endParaRPr b="1" sz="22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현대해상 14.85%, DB손보 24.4%, KB손보 13.6%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Nanum Gothic"/>
                <a:ea typeface="Nanum Gothic"/>
                <a:cs typeface="Nanum Gothic"/>
                <a:sym typeface="Nanum Gothic"/>
              </a:rPr>
              <a:t>메리츠 화재 10.1%, MG 손보 9.7%, 더 케이손보 4.9%</a:t>
            </a:r>
            <a:endParaRPr sz="18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453300" y="306900"/>
            <a:ext cx="138600" cy="462900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591900" y="427525"/>
            <a:ext cx="733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Nanum Gothic"/>
                <a:ea typeface="Nanum Gothic"/>
                <a:cs typeface="Nanum Gothic"/>
                <a:sym typeface="Nanum Gothic"/>
              </a:rPr>
              <a:t>위험 직군 가입 비율 : 최근 1년간 전체 신계약건수 중 상해위험 가입자가 포함된 계약건수의 비율</a:t>
            </a:r>
            <a:endParaRPr sz="2800">
              <a:solidFill>
                <a:srgbClr val="3F3F3F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