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Nanum Gothic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642">
          <p15:clr>
            <a:srgbClr val="9AA0A6"/>
          </p15:clr>
        </p15:guide>
        <p15:guide id="2" orient="horz" pos="217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9E5A81-0C83-4C48-9C64-9B0BB869BE4F}">
  <a:tblStyle styleId="{599E5A81-0C83-4C48-9C64-9B0BB869BE4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F9B566-7B01-44ED-B9B5-8CCF04EB6F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50"/>
      </p:cViewPr>
      <p:guideLst>
        <p:guide pos="3642"/>
        <p:guide orient="horz" pos="21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5607390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e5607390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e56073900_1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7e56073900_1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e5607390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7e5607390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e56073900_7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7e56073900_7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e56073900_1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7e56073900_1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56073900_1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7e56073900_1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56073900_2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e56073900_2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64335f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7e64335f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56073900_2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7e56073900_2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56073900_1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e56073900_1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56073900_7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e56073900_7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56073900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e56073900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56073900_1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7e56073900_1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e56073900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7e56073900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56073900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7e56073900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e56073900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7e56073900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2260500" y="2133625"/>
            <a:ext cx="7671000" cy="4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 고객 분류 기준 개발을 통한</a:t>
            </a:r>
            <a:br>
              <a:rPr lang="en-US" sz="30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30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신규 고객 확보 전략</a:t>
            </a:r>
            <a:endParaRPr sz="30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20.02.19</a:t>
            </a:r>
            <a:endParaRPr sz="1500" b="1" i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A2</a:t>
            </a:r>
            <a:endParaRPr sz="15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강지영 김범수 김효진 배향운 양혜지 정지성 최지영</a:t>
            </a:r>
            <a:endParaRPr sz="15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문제점 파악_</a:t>
            </a:r>
            <a:r>
              <a:rPr lang="en-US" sz="2000">
                <a:latin typeface="Nanum Gothic"/>
                <a:ea typeface="Nanum Gothic"/>
                <a:cs typeface="Nanum Gothic"/>
                <a:sym typeface="Nanum Gothic"/>
              </a:rPr>
              <a:t>과다 지급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1074650" y="1354600"/>
            <a:ext cx="9279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고객의 위험군 분류 실패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50" y="2784900"/>
            <a:ext cx="7963300" cy="1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/>
          <p:nvPr/>
        </p:nvSpPr>
        <p:spPr>
          <a:xfrm>
            <a:off x="1333700" y="1897100"/>
            <a:ext cx="9756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고 위험군의 환자이나 오분류로 인해 저 위험군으로 보험 가입, 납입금 보다 지급금이 더 많아지는 경우가 발생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650" y="4687175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36"/>
          <p:cNvCxnSpPr/>
          <p:nvPr/>
        </p:nvCxnSpPr>
        <p:spPr>
          <a:xfrm rot="10800000">
            <a:off x="1209850" y="2026950"/>
            <a:ext cx="0" cy="40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6"/>
          <p:cNvCxnSpPr/>
          <p:nvPr/>
        </p:nvCxnSpPr>
        <p:spPr>
          <a:xfrm>
            <a:off x="671950" y="5597600"/>
            <a:ext cx="52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6"/>
          <p:cNvCxnSpPr/>
          <p:nvPr/>
        </p:nvCxnSpPr>
        <p:spPr>
          <a:xfrm rot="10800000">
            <a:off x="3412575" y="2026950"/>
            <a:ext cx="0" cy="35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6"/>
          <p:cNvCxnSpPr/>
          <p:nvPr/>
        </p:nvCxnSpPr>
        <p:spPr>
          <a:xfrm>
            <a:off x="1209850" y="3790825"/>
            <a:ext cx="427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4" name="Google Shape;444;p36"/>
          <p:cNvSpPr/>
          <p:nvPr/>
        </p:nvSpPr>
        <p:spPr>
          <a:xfrm>
            <a:off x="2419875" y="4510621"/>
            <a:ext cx="1985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가입 고객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2419875" y="2646450"/>
            <a:ext cx="1985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비 가입자</a:t>
            </a:r>
            <a:endParaRPr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1209850" y="3626263"/>
            <a:ext cx="1171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저위험</a:t>
            </a:r>
            <a:endParaRPr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4359250" y="3614325"/>
            <a:ext cx="1171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85200C"/>
                </a:solidFill>
                <a:latin typeface="Nanum Gothic"/>
                <a:ea typeface="Nanum Gothic"/>
                <a:cs typeface="Nanum Gothic"/>
                <a:sym typeface="Nanum Gothic"/>
              </a:rPr>
              <a:t>고위험</a:t>
            </a:r>
            <a:endParaRPr>
              <a:solidFill>
                <a:srgbClr val="85200C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1209850" y="1983475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4583950" y="1997700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1209850" y="4865575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4583950" y="4865575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sz="3600">
              <a:solidFill>
                <a:srgbClr val="595959"/>
              </a:solidFill>
            </a:endParaRPr>
          </a:p>
        </p:txBody>
      </p:sp>
      <p:graphicFrame>
        <p:nvGraphicFramePr>
          <p:cNvPr id="452" name="Google Shape;452;p36"/>
          <p:cNvGraphicFramePr/>
          <p:nvPr/>
        </p:nvGraphicFramePr>
        <p:xfrm>
          <a:off x="6825959" y="1941678"/>
          <a:ext cx="4637425" cy="3076150"/>
        </p:xfrm>
        <a:graphic>
          <a:graphicData uri="http://schemas.openxmlformats.org/drawingml/2006/table">
            <a:tbl>
              <a:tblPr firstRow="1" bandRow="1">
                <a:noFill/>
                <a:tableStyleId>{599E5A81-0C83-4C48-9C64-9B0BB869BE4F}</a:tableStyleId>
              </a:tblPr>
              <a:tblGrid>
                <a:gridCol w="67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처리방식</a:t>
                      </a:r>
                      <a:endParaRPr>
                        <a:solidFill>
                          <a:schemeClr val="lt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저위험 - 비가입자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유도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고위험 - 비가입자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할증 가입 유도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저위험 - 가입고객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유지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고위험 - 가입고객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3" name="Google Shape;453;p36"/>
          <p:cNvSpPr/>
          <p:nvPr/>
        </p:nvSpPr>
        <p:spPr>
          <a:xfrm>
            <a:off x="6866150" y="2354725"/>
            <a:ext cx="4557000" cy="133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고객 유형 별 분류 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/>
          <p:nvPr/>
        </p:nvSpPr>
        <p:spPr>
          <a:xfrm>
            <a:off x="604200" y="1235625"/>
            <a:ext cx="5189100" cy="5330100"/>
          </a:xfrm>
          <a:prstGeom prst="roundRect">
            <a:avLst>
              <a:gd name="adj" fmla="val 7378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1020181" y="1685475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860875" y="2688281"/>
            <a:ext cx="1911724" cy="626754"/>
          </a:xfrm>
          <a:prstGeom prst="flowChartDecision">
            <a:avLst/>
          </a:prstGeom>
          <a:solidFill>
            <a:srgbClr val="2C303A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63" name="Google Shape;463;p37"/>
          <p:cNvCxnSpPr/>
          <p:nvPr/>
        </p:nvCxnSpPr>
        <p:spPr>
          <a:xfrm>
            <a:off x="1814497" y="2207770"/>
            <a:ext cx="0" cy="480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37"/>
          <p:cNvCxnSpPr>
            <a:stCxn id="462" idx="2"/>
            <a:endCxn id="465" idx="0"/>
          </p:cNvCxnSpPr>
          <p:nvPr/>
        </p:nvCxnSpPr>
        <p:spPr>
          <a:xfrm>
            <a:off x="1816737" y="3315035"/>
            <a:ext cx="10200" cy="147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37"/>
          <p:cNvSpPr/>
          <p:nvPr/>
        </p:nvSpPr>
        <p:spPr>
          <a:xfrm>
            <a:off x="1030461" y="4788785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888102" y="2742136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소변,혈액 검사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67" name="Google Shape;467;p37"/>
          <p:cNvCxnSpPr/>
          <p:nvPr/>
        </p:nvCxnSpPr>
        <p:spPr>
          <a:xfrm>
            <a:off x="2735290" y="3001650"/>
            <a:ext cx="1152600" cy="1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37"/>
          <p:cNvSpPr/>
          <p:nvPr/>
        </p:nvSpPr>
        <p:spPr>
          <a:xfrm>
            <a:off x="3728801" y="4725246"/>
            <a:ext cx="1911724" cy="626754"/>
          </a:xfrm>
          <a:prstGeom prst="flowChartDecision">
            <a:avLst/>
          </a:prstGeom>
          <a:solidFill>
            <a:srgbClr val="2C303A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69" name="Google Shape;469;p37"/>
          <p:cNvCxnSpPr/>
          <p:nvPr/>
        </p:nvCxnSpPr>
        <p:spPr>
          <a:xfrm flipH="1">
            <a:off x="2626208" y="5038625"/>
            <a:ext cx="1145100" cy="11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7"/>
          <p:cNvCxnSpPr>
            <a:stCxn id="466" idx="2"/>
            <a:endCxn id="468" idx="0"/>
          </p:cNvCxnSpPr>
          <p:nvPr/>
        </p:nvCxnSpPr>
        <p:spPr>
          <a:xfrm>
            <a:off x="4684602" y="3264736"/>
            <a:ext cx="0" cy="1460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37"/>
          <p:cNvSpPr txBox="1"/>
          <p:nvPr/>
        </p:nvSpPr>
        <p:spPr>
          <a:xfrm>
            <a:off x="3178959" y="4732070"/>
            <a:ext cx="4596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3888102" y="5653146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73" name="Google Shape;473;p37"/>
          <p:cNvCxnSpPr>
            <a:stCxn id="468" idx="2"/>
            <a:endCxn id="472" idx="0"/>
          </p:cNvCxnSpPr>
          <p:nvPr/>
        </p:nvCxnSpPr>
        <p:spPr>
          <a:xfrm>
            <a:off x="4684663" y="5352000"/>
            <a:ext cx="0" cy="30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37"/>
          <p:cNvSpPr txBox="1"/>
          <p:nvPr/>
        </p:nvSpPr>
        <p:spPr>
          <a:xfrm>
            <a:off x="4842207" y="5362576"/>
            <a:ext cx="7290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2774311" y="2742126"/>
            <a:ext cx="10746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1088202" y="3851475"/>
            <a:ext cx="72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591900" y="243000"/>
            <a:ext cx="64611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위험도 분류 모델 개선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9" name="Google Shape;479;p37"/>
          <p:cNvCxnSpPr/>
          <p:nvPr/>
        </p:nvCxnSpPr>
        <p:spPr>
          <a:xfrm>
            <a:off x="2303000" y="2619775"/>
            <a:ext cx="4719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480" name="Google Shape;480;p37"/>
          <p:cNvCxnSpPr/>
          <p:nvPr/>
        </p:nvCxnSpPr>
        <p:spPr>
          <a:xfrm>
            <a:off x="2303000" y="2619775"/>
            <a:ext cx="0" cy="261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1" name="Google Shape;481;p37"/>
          <p:cNvSpPr txBox="1"/>
          <p:nvPr/>
        </p:nvSpPr>
        <p:spPr>
          <a:xfrm>
            <a:off x="8026150" y="884875"/>
            <a:ext cx="2176500" cy="3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생활 패턴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개인 정보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건강 상태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7642625" y="1086925"/>
            <a:ext cx="241800" cy="30657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진행 방향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619425" y="3188925"/>
            <a:ext cx="10615500" cy="9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45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906158" y="1319392"/>
            <a:ext cx="8922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지향점 : 기존 고객 및 보험 수익성을 파악해 신규 고객을 확보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1632158" y="2051358"/>
            <a:ext cx="2322900" cy="3285600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 사전 검사 정보와 연계분석을 통해 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"위험 고객군"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	    분류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1807992" y="2175958"/>
            <a:ext cx="19344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보험 및 고객별 수익성 분석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4781758" y="2051358"/>
            <a:ext cx="2322900" cy="3285600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 위험 평가 기준을 객관화하고 강화하여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효과를 높임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4957592" y="2175958"/>
            <a:ext cx="19344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고객 위험도 평가 기준 개발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7831425" y="2051358"/>
            <a:ext cx="2322900" cy="3285600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 위험도가 높아 가입 거부된 고객의 보험료 할증 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8007258" y="2175958"/>
            <a:ext cx="19344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고위험군 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고객 유치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6199475" y="3419000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목표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876000" y="1261925"/>
            <a:ext cx="10440000" cy="72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포빅생명의 수익 극대화를 위해 초회 보험료와 신규 가입률 증대 필요</a:t>
            </a:r>
            <a:endParaRPr sz="2400" b="1"/>
          </a:p>
        </p:txBody>
      </p:sp>
      <p:graphicFrame>
        <p:nvGraphicFramePr>
          <p:cNvPr id="505" name="Google Shape;505;p39"/>
          <p:cNvGraphicFramePr/>
          <p:nvPr/>
        </p:nvGraphicFramePr>
        <p:xfrm>
          <a:off x="1192634" y="2721453"/>
          <a:ext cx="9860725" cy="3164565"/>
        </p:xfrm>
        <a:graphic>
          <a:graphicData uri="http://schemas.openxmlformats.org/drawingml/2006/table">
            <a:tbl>
              <a:tblPr firstRow="1" bandRow="1">
                <a:noFill/>
                <a:tableStyleId>{599E5A81-0C83-4C48-9C64-9B0BB869BE4F}</a:tableStyleId>
              </a:tblPr>
              <a:tblGrid>
                <a:gridCol w="188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목표 수준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현 수준</a:t>
                      </a: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(2019년)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2020년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2021년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2022년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초회 보험료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5690억원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7745억원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9223억원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1조 1023억원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신규 가입률(%)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20.1%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25.3%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27.6%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30.6%</a:t>
                      </a:r>
                      <a:endParaRPr sz="18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잠재원인 우선 순위화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2" name="Google Shape;512;p40"/>
          <p:cNvGraphicFramePr/>
          <p:nvPr/>
        </p:nvGraphicFramePr>
        <p:xfrm>
          <a:off x="829745" y="941183"/>
          <a:ext cx="10354275" cy="5498400"/>
        </p:xfrm>
        <a:graphic>
          <a:graphicData uri="http://schemas.openxmlformats.org/drawingml/2006/table">
            <a:tbl>
              <a:tblPr firstRow="1" bandRow="1">
                <a:noFill/>
                <a:tableStyleId>{599E5A81-0C83-4C48-9C64-9B0BB869BE4F}</a:tableStyleId>
              </a:tblPr>
              <a:tblGrid>
                <a:gridCol w="17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잠재원인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세부 요인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분석 가능성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합계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선정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생활 패턴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식습관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취미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개인 정보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나이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지역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재산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  건강 상태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병력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BMI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내부 문제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인력 부족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실적 압박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3" name="Google Shape;513;p40"/>
          <p:cNvSpPr txBox="1"/>
          <p:nvPr/>
        </p:nvSpPr>
        <p:spPr>
          <a:xfrm>
            <a:off x="9114625" y="536850"/>
            <a:ext cx="2069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9점척도 : 약(1), 중(3), 강(9</a:t>
            </a: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/>
          <p:nvPr/>
        </p:nvSpPr>
        <p:spPr>
          <a:xfrm>
            <a:off x="591900" y="225243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Nanum Gothic"/>
                <a:ea typeface="Nanum Gothic"/>
                <a:cs typeface="Nanum Gothic"/>
                <a:sym typeface="Nanum Gothic"/>
              </a:rPr>
              <a:t>잠재원인</a:t>
            </a:r>
            <a:r>
              <a:rPr lang="en-US" sz="3000" b="1" dirty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3000" b="1" dirty="0" err="1">
                <a:latin typeface="Nanum Gothic"/>
                <a:ea typeface="Nanum Gothic"/>
                <a:cs typeface="Nanum Gothic"/>
                <a:sym typeface="Nanum Gothic"/>
              </a:rPr>
              <a:t>우선</a:t>
            </a:r>
            <a:r>
              <a:rPr lang="en-US" sz="3000" b="1" dirty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3000" b="1" dirty="0" err="1">
                <a:latin typeface="Nanum Gothic"/>
                <a:ea typeface="Nanum Gothic"/>
                <a:cs typeface="Nanum Gothic"/>
                <a:sym typeface="Nanum Gothic"/>
              </a:rPr>
              <a:t>순위화</a:t>
            </a:r>
            <a:endParaRPr sz="3000" b="1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0" name="Google Shape;520;p41"/>
          <p:cNvGraphicFramePr/>
          <p:nvPr/>
        </p:nvGraphicFramePr>
        <p:xfrm>
          <a:off x="829745" y="941183"/>
          <a:ext cx="10354275" cy="5498400"/>
        </p:xfrm>
        <a:graphic>
          <a:graphicData uri="http://schemas.openxmlformats.org/drawingml/2006/table">
            <a:tbl>
              <a:tblPr firstRow="1" bandRow="1">
                <a:noFill/>
                <a:tableStyleId>{599E5A81-0C83-4C48-9C64-9B0BB869BE4F}</a:tableStyleId>
              </a:tblPr>
              <a:tblGrid>
                <a:gridCol w="17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잠재원인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세부 요인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분석 가능성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합계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선정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생활 패턴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식습관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취미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개인 정보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나이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지역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재산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  건강 상태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병력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BMI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내부 문제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인력 부족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실적 압박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21" name="Google Shape;521;p41"/>
          <p:cNvSpPr txBox="1"/>
          <p:nvPr/>
        </p:nvSpPr>
        <p:spPr>
          <a:xfrm>
            <a:off x="9114625" y="536850"/>
            <a:ext cx="2069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9점척도 : 약(1), 중(3), 강(9</a:t>
            </a: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조사내용 사례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8" name="Google Shape;528;p42"/>
          <p:cNvGraphicFramePr/>
          <p:nvPr/>
        </p:nvGraphicFramePr>
        <p:xfrm>
          <a:off x="769295" y="1299508"/>
          <a:ext cx="10354275" cy="4990755"/>
        </p:xfrm>
        <a:graphic>
          <a:graphicData uri="http://schemas.openxmlformats.org/drawingml/2006/table">
            <a:tbl>
              <a:tblPr firstRow="1" bandRow="1">
                <a:noFill/>
                <a:tableStyleId>{599E5A81-0C83-4C48-9C64-9B0BB869BE4F}</a:tableStyleId>
              </a:tblPr>
              <a:tblGrid>
                <a:gridCol w="217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잠재원인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조사대상</a:t>
                      </a:r>
                      <a:endParaRPr b="1">
                        <a:solidFill>
                          <a:schemeClr val="lt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자료출처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심사 과정의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건강 문진표 작성 시 허위사실 기재 여부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가족력이 피보험인의 발병에 미치는 영향 확인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전체 가입 고객 중 가족력으로 가입 거부된 고객 비중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BMI에 따른 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심사 과정의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높은 BMI로 인해 거절된 고객 비율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높은 BMI로 인한 질병 발생 현황</a:t>
                      </a:r>
                      <a:endParaRPr sz="1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및 영업 DB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병력에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심사 과정의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질병별 재발률 현황</a:t>
                      </a:r>
                      <a:endParaRPr sz="1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질병 위험 등급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8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연령대에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거절 기준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연령별 보험 가입 현황</a:t>
                      </a:r>
                      <a:endParaRPr sz="1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연령별 특정 질병 발생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0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거절 기준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직업에 따른 위험 등급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 위험도 직업에 따른 사고율 발생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직업에 따른 보험금 납부 대비 지급율 현황 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4865825" y="2336700"/>
            <a:ext cx="3095700" cy="3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1.  추진 배경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2.  프로세스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3.  잠재원인 도출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3.  문제점 파악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4.  잠재 고객 및 목표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5.  진행 방향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6.  잠재 원인 우선 순위화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865825" y="710325"/>
            <a:ext cx="18321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CONTENTS</a:t>
            </a:r>
            <a:endParaRPr sz="25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8"/>
          <p:cNvGrpSpPr/>
          <p:nvPr/>
        </p:nvGrpSpPr>
        <p:grpSpPr>
          <a:xfrm>
            <a:off x="786621" y="3206096"/>
            <a:ext cx="4890218" cy="2774337"/>
            <a:chOff x="932650" y="1847050"/>
            <a:chExt cx="6034326" cy="3090150"/>
          </a:xfrm>
        </p:grpSpPr>
        <p:pic>
          <p:nvPicPr>
            <p:cNvPr id="175" name="Google Shape;175;p28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2650" y="1847050"/>
              <a:ext cx="6034326" cy="309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8"/>
            <p:cNvSpPr/>
            <p:nvPr/>
          </p:nvSpPr>
          <p:spPr>
            <a:xfrm>
              <a:off x="5872325" y="3783450"/>
              <a:ext cx="593100" cy="357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8"/>
          <p:cNvSpPr txBox="1"/>
          <p:nvPr/>
        </p:nvSpPr>
        <p:spPr>
          <a:xfrm>
            <a:off x="925200" y="132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anum Gothic"/>
                <a:ea typeface="Nanum Gothic"/>
                <a:cs typeface="Nanum Gothic"/>
                <a:sym typeface="Nanum Gothic"/>
              </a:rPr>
              <a:t>생명 보험 업계 상황</a:t>
            </a:r>
            <a:endParaRPr sz="1500" b="1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227975" y="5973900"/>
            <a:ext cx="335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생명보험산업 보험영업현금흐름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(출처 :보험 연구원)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987850" y="1894850"/>
            <a:ext cx="4689000" cy="21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수입 보험료 계속 감소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영업력 지표인 초회 보험료 3년 사이 40.5% 급감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수입보험료는 감소했지만 지급보험금 증가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91900" y="161750"/>
            <a:ext cx="268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추진 배경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656725" y="4749358"/>
            <a:ext cx="1112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-0.04</a:t>
            </a:r>
            <a:endParaRPr sz="24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877150" y="1818350"/>
            <a:ext cx="4910400" cy="144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740725" y="132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Nanum Gothic"/>
                <a:ea typeface="Nanum Gothic"/>
                <a:cs typeface="Nanum Gothic"/>
                <a:sym typeface="Nanum Gothic"/>
              </a:rPr>
              <a:t>포빅 생명</a:t>
            </a:r>
            <a:endParaRPr sz="1500" b="1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6651700" y="5138725"/>
            <a:ext cx="43245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※ 초회 보험료: 신규 가입자가 낸 첫 보험료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통상적으로 보험사의 영업력을 측정하는 척도로 사용됨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6625521" y="1902328"/>
          <a:ext cx="4426875" cy="3094400"/>
        </p:xfrm>
        <a:graphic>
          <a:graphicData uri="http://schemas.openxmlformats.org/drawingml/2006/table">
            <a:tbl>
              <a:tblPr firstRow="1" bandRow="1">
                <a:noFill/>
                <a:tableStyleId>{599E5A81-0C83-4C48-9C64-9B0BB869BE4F}</a:tableStyleId>
              </a:tblPr>
              <a:tblGrid>
                <a:gridCol w="13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비용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수치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초회 보험료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5690억원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소변검사 비용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3,000원 / 건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혈액 검사 비용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30,000원 / 건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거절 비율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18.9%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21600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9"/>
          <p:cNvCxnSpPr>
            <a:endCxn id="192" idx="0"/>
          </p:cNvCxnSpPr>
          <p:nvPr/>
        </p:nvCxnSpPr>
        <p:spPr>
          <a:xfrm flipH="1">
            <a:off x="3840130" y="5425838"/>
            <a:ext cx="6600" cy="407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3811654" y="6218422"/>
            <a:ext cx="0" cy="301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9"/>
          <p:cNvSpPr txBox="1"/>
          <p:nvPr/>
        </p:nvSpPr>
        <p:spPr>
          <a:xfrm>
            <a:off x="591900" y="212350"/>
            <a:ext cx="1637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프로세스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178404" y="1139072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677305" y="1752164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 유형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97" name="Google Shape;197;p29"/>
          <p:cNvCxnSpPr>
            <a:stCxn id="196" idx="3"/>
          </p:cNvCxnSpPr>
          <p:nvPr/>
        </p:nvCxnSpPr>
        <p:spPr>
          <a:xfrm>
            <a:off x="2069305" y="1974614"/>
            <a:ext cx="1058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9"/>
          <p:cNvSpPr/>
          <p:nvPr/>
        </p:nvSpPr>
        <p:spPr>
          <a:xfrm>
            <a:off x="3148475" y="1752164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99" name="Google Shape;199;p29"/>
          <p:cNvCxnSpPr>
            <a:stCxn id="198" idx="2"/>
          </p:cNvCxnSpPr>
          <p:nvPr/>
        </p:nvCxnSpPr>
        <p:spPr>
          <a:xfrm>
            <a:off x="3844475" y="2197064"/>
            <a:ext cx="0" cy="391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9"/>
          <p:cNvSpPr/>
          <p:nvPr/>
        </p:nvSpPr>
        <p:spPr>
          <a:xfrm>
            <a:off x="3009281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유형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148475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정보 입력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02" name="Google Shape;202;p29"/>
          <p:cNvCxnSpPr>
            <a:stCxn id="200" idx="2"/>
            <a:endCxn id="201" idx="0"/>
          </p:cNvCxnSpPr>
          <p:nvPr/>
        </p:nvCxnSpPr>
        <p:spPr>
          <a:xfrm>
            <a:off x="3844445" y="3122140"/>
            <a:ext cx="0" cy="296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3" name="Google Shape;203;p29"/>
          <p:cNvGrpSpPr/>
          <p:nvPr/>
        </p:nvGrpSpPr>
        <p:grpSpPr>
          <a:xfrm>
            <a:off x="2747133" y="2851436"/>
            <a:ext cx="401343" cy="789697"/>
            <a:chOff x="1713150" y="1835681"/>
            <a:chExt cx="259500" cy="639069"/>
          </a:xfrm>
        </p:grpSpPr>
        <p:cxnSp>
          <p:nvCxnSpPr>
            <p:cNvPr id="204" name="Google Shape;204;p29"/>
            <p:cNvCxnSpPr>
              <a:stCxn id="200" idx="1"/>
            </p:cNvCxnSpPr>
            <p:nvPr/>
          </p:nvCxnSpPr>
          <p:spPr>
            <a:xfrm rot="10800000">
              <a:off x="17179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9"/>
            <p:cNvCxnSpPr/>
            <p:nvPr/>
          </p:nvCxnSpPr>
          <p:spPr>
            <a:xfrm>
              <a:off x="1721131" y="1835681"/>
              <a:ext cx="0" cy="6312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9"/>
            <p:cNvCxnSpPr>
              <a:endCxn id="201" idx="1"/>
            </p:cNvCxnSpPr>
            <p:nvPr/>
          </p:nvCxnSpPr>
          <p:spPr>
            <a:xfrm>
              <a:off x="1713150" y="2474750"/>
              <a:ext cx="2595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7" name="Google Shape;207;p29"/>
          <p:cNvGrpSpPr/>
          <p:nvPr/>
        </p:nvGrpSpPr>
        <p:grpSpPr>
          <a:xfrm>
            <a:off x="4549963" y="2851436"/>
            <a:ext cx="398559" cy="790724"/>
            <a:chOff x="2872689" y="1835681"/>
            <a:chExt cx="257700" cy="639900"/>
          </a:xfrm>
        </p:grpSpPr>
        <p:cxnSp>
          <p:nvCxnSpPr>
            <p:cNvPr id="208" name="Google Shape;208;p29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9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9"/>
            <p:cNvCxnSpPr/>
            <p:nvPr/>
          </p:nvCxnSpPr>
          <p:spPr>
            <a:xfrm rot="10800000">
              <a:off x="2872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1" name="Google Shape;211;p29"/>
          <p:cNvSpPr/>
          <p:nvPr/>
        </p:nvSpPr>
        <p:spPr>
          <a:xfrm>
            <a:off x="3148475" y="4171966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 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정보 전달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844445" y="3863535"/>
            <a:ext cx="0" cy="30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9"/>
          <p:cNvCxnSpPr>
            <a:stCxn id="211" idx="2"/>
          </p:cNvCxnSpPr>
          <p:nvPr/>
        </p:nvCxnSpPr>
        <p:spPr>
          <a:xfrm>
            <a:off x="3844475" y="4616866"/>
            <a:ext cx="0" cy="201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3837920" y="4815320"/>
            <a:ext cx="1637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9"/>
          <p:cNvCxnSpPr/>
          <p:nvPr/>
        </p:nvCxnSpPr>
        <p:spPr>
          <a:xfrm rot="10800000">
            <a:off x="5469095" y="1956606"/>
            <a:ext cx="0" cy="286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9"/>
          <p:cNvSpPr/>
          <p:nvPr/>
        </p:nvSpPr>
        <p:spPr>
          <a:xfrm>
            <a:off x="6846573" y="1734202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17" name="Google Shape;217;p29"/>
          <p:cNvCxnSpPr>
            <a:endCxn id="216" idx="1"/>
          </p:cNvCxnSpPr>
          <p:nvPr/>
        </p:nvCxnSpPr>
        <p:spPr>
          <a:xfrm>
            <a:off x="5475273" y="1956628"/>
            <a:ext cx="1371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9"/>
          <p:cNvSpPr/>
          <p:nvPr/>
        </p:nvSpPr>
        <p:spPr>
          <a:xfrm>
            <a:off x="6707383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>
            <a:off x="7540590" y="2179054"/>
            <a:ext cx="0" cy="40926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29"/>
          <p:cNvSpPr/>
          <p:nvPr/>
        </p:nvSpPr>
        <p:spPr>
          <a:xfrm>
            <a:off x="677305" y="4180398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검사 진행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21" name="Google Shape;221;p29"/>
          <p:cNvCxnSpPr>
            <a:stCxn id="218" idx="2"/>
            <a:endCxn id="222" idx="0"/>
          </p:cNvCxnSpPr>
          <p:nvPr/>
        </p:nvCxnSpPr>
        <p:spPr>
          <a:xfrm>
            <a:off x="7542547" y="3122140"/>
            <a:ext cx="9000" cy="1255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9"/>
          <p:cNvSpPr/>
          <p:nvPr/>
        </p:nvSpPr>
        <p:spPr>
          <a:xfrm>
            <a:off x="6855555" y="4377370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9751826" y="2634187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9751826" y="3418683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혈액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25" name="Google Shape;225;p29"/>
          <p:cNvCxnSpPr>
            <a:stCxn id="218" idx="3"/>
            <a:endCxn id="223" idx="1"/>
          </p:cNvCxnSpPr>
          <p:nvPr/>
        </p:nvCxnSpPr>
        <p:spPr>
          <a:xfrm>
            <a:off x="8377711" y="2855229"/>
            <a:ext cx="1374000" cy="1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9"/>
          <p:cNvCxnSpPr>
            <a:stCxn id="223" idx="2"/>
            <a:endCxn id="224" idx="0"/>
          </p:cNvCxnSpPr>
          <p:nvPr/>
        </p:nvCxnSpPr>
        <p:spPr>
          <a:xfrm>
            <a:off x="10447796" y="3079039"/>
            <a:ext cx="0" cy="33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9"/>
          <p:cNvSpPr/>
          <p:nvPr/>
        </p:nvSpPr>
        <p:spPr>
          <a:xfrm>
            <a:off x="9612640" y="4323253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28" name="Google Shape;228;p29"/>
          <p:cNvCxnSpPr>
            <a:stCxn id="227" idx="1"/>
            <a:endCxn id="222" idx="3"/>
          </p:cNvCxnSpPr>
          <p:nvPr/>
        </p:nvCxnSpPr>
        <p:spPr>
          <a:xfrm flipH="1">
            <a:off x="8247640" y="4590164"/>
            <a:ext cx="1365000" cy="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9"/>
          <p:cNvCxnSpPr>
            <a:stCxn id="224" idx="2"/>
            <a:endCxn id="227" idx="0"/>
          </p:cNvCxnSpPr>
          <p:nvPr/>
        </p:nvCxnSpPr>
        <p:spPr>
          <a:xfrm>
            <a:off x="10447796" y="3863535"/>
            <a:ext cx="0" cy="45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9"/>
          <p:cNvSpPr txBox="1"/>
          <p:nvPr/>
        </p:nvSpPr>
        <p:spPr>
          <a:xfrm>
            <a:off x="8909470" y="4332323"/>
            <a:ext cx="401343" cy="20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9751826" y="5113569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2" name="Google Shape;232;p29"/>
          <p:cNvCxnSpPr>
            <a:stCxn id="227" idx="2"/>
            <a:endCxn id="231" idx="0"/>
          </p:cNvCxnSpPr>
          <p:nvPr/>
        </p:nvCxnSpPr>
        <p:spPr>
          <a:xfrm>
            <a:off x="10447804" y="4857075"/>
            <a:ext cx="0" cy="256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29"/>
          <p:cNvSpPr/>
          <p:nvPr/>
        </p:nvSpPr>
        <p:spPr>
          <a:xfrm>
            <a:off x="3148475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심사결과 통보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4" name="Google Shape;234;p29"/>
          <p:cNvCxnSpPr>
            <a:stCxn id="231" idx="1"/>
            <a:endCxn id="233" idx="3"/>
          </p:cNvCxnSpPr>
          <p:nvPr/>
        </p:nvCxnSpPr>
        <p:spPr>
          <a:xfrm rot="10800000">
            <a:off x="4540526" y="5335995"/>
            <a:ext cx="5211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9"/>
          <p:cNvCxnSpPr>
            <a:stCxn id="222" idx="1"/>
          </p:cNvCxnSpPr>
          <p:nvPr/>
        </p:nvCxnSpPr>
        <p:spPr>
          <a:xfrm flipH="1">
            <a:off x="6324255" y="4599796"/>
            <a:ext cx="531300" cy="7350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9"/>
          <p:cNvSpPr txBox="1"/>
          <p:nvPr/>
        </p:nvSpPr>
        <p:spPr>
          <a:xfrm>
            <a:off x="10585455" y="4866083"/>
            <a:ext cx="637045" cy="20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8555917" y="2637437"/>
            <a:ext cx="939096" cy="20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6906005" y="3579040"/>
            <a:ext cx="637045" cy="40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3144130" y="5832938"/>
            <a:ext cx="1392000" cy="444900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계약 이행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9" name="Google Shape;239;p29"/>
          <p:cNvCxnSpPr>
            <a:stCxn id="220" idx="2"/>
          </p:cNvCxnSpPr>
          <p:nvPr/>
        </p:nvCxnSpPr>
        <p:spPr>
          <a:xfrm>
            <a:off x="1373305" y="4625298"/>
            <a:ext cx="0" cy="31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1366525" y="4928103"/>
            <a:ext cx="4312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9"/>
          <p:cNvCxnSpPr/>
          <p:nvPr/>
        </p:nvCxnSpPr>
        <p:spPr>
          <a:xfrm rot="10800000">
            <a:off x="5671748" y="2397003"/>
            <a:ext cx="0" cy="253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9"/>
          <p:cNvCxnSpPr/>
          <p:nvPr/>
        </p:nvCxnSpPr>
        <p:spPr>
          <a:xfrm rot="10800000">
            <a:off x="5670049" y="2396722"/>
            <a:ext cx="47820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9"/>
          <p:cNvCxnSpPr>
            <a:endCxn id="223" idx="0"/>
          </p:cNvCxnSpPr>
          <p:nvPr/>
        </p:nvCxnSpPr>
        <p:spPr>
          <a:xfrm>
            <a:off x="10447796" y="2388787"/>
            <a:ext cx="0" cy="245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9"/>
          <p:cNvCxnSpPr>
            <a:stCxn id="195" idx="4"/>
            <a:endCxn id="196" idx="0"/>
          </p:cNvCxnSpPr>
          <p:nvPr/>
        </p:nvCxnSpPr>
        <p:spPr>
          <a:xfrm>
            <a:off x="1373254" y="1450472"/>
            <a:ext cx="0" cy="301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9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29"/>
          <p:cNvCxnSpPr/>
          <p:nvPr/>
        </p:nvCxnSpPr>
        <p:spPr>
          <a:xfrm>
            <a:off x="2535275" y="1075035"/>
            <a:ext cx="0" cy="54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5964275" y="1075035"/>
            <a:ext cx="0" cy="54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8" name="Google Shape;248;p29"/>
          <p:cNvSpPr txBox="1"/>
          <p:nvPr/>
        </p:nvSpPr>
        <p:spPr>
          <a:xfrm>
            <a:off x="1772075" y="1064444"/>
            <a:ext cx="636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Nanum Gothic"/>
                <a:ea typeface="Nanum Gothic"/>
                <a:cs typeface="Nanum Gothic"/>
                <a:sym typeface="Nanum Gothic"/>
              </a:rPr>
              <a:t>고 객</a:t>
            </a:r>
            <a:endParaRPr sz="18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9882750" y="1064450"/>
            <a:ext cx="1239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Nanum Gothic"/>
                <a:ea typeface="Nanum Gothic"/>
                <a:cs typeface="Nanum Gothic"/>
                <a:sym typeface="Nanum Gothic"/>
              </a:rPr>
              <a:t>언더라이터</a:t>
            </a:r>
            <a:endParaRPr sz="18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125775" y="1064450"/>
            <a:ext cx="7623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Nanum Gothic"/>
                <a:ea typeface="Nanum Gothic"/>
                <a:cs typeface="Nanum Gothic"/>
                <a:sym typeface="Nanum Gothic"/>
              </a:rPr>
              <a:t>설계사</a:t>
            </a:r>
            <a:endParaRPr sz="18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3616804" y="6463297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0"/>
          <p:cNvCxnSpPr>
            <a:endCxn id="257" idx="0"/>
          </p:cNvCxnSpPr>
          <p:nvPr/>
        </p:nvCxnSpPr>
        <p:spPr>
          <a:xfrm flipH="1">
            <a:off x="3840130" y="5425838"/>
            <a:ext cx="6600" cy="407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0"/>
          <p:cNvSpPr/>
          <p:nvPr/>
        </p:nvSpPr>
        <p:spPr>
          <a:xfrm>
            <a:off x="7823400" y="3011275"/>
            <a:ext cx="15906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위험도 산출 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모델 부적합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1900" y="212350"/>
            <a:ext cx="3433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잠재 원인 도출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1178404" y="1121109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67730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 유형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62" name="Google Shape;262;p30"/>
          <p:cNvCxnSpPr>
            <a:stCxn id="261" idx="3"/>
          </p:cNvCxnSpPr>
          <p:nvPr/>
        </p:nvCxnSpPr>
        <p:spPr>
          <a:xfrm>
            <a:off x="2069305" y="1956652"/>
            <a:ext cx="1058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30"/>
          <p:cNvSpPr/>
          <p:nvPr/>
        </p:nvSpPr>
        <p:spPr>
          <a:xfrm>
            <a:off x="314847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>
            <a:off x="3844445" y="2179054"/>
            <a:ext cx="0" cy="409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30"/>
          <p:cNvSpPr/>
          <p:nvPr/>
        </p:nvSpPr>
        <p:spPr>
          <a:xfrm>
            <a:off x="3009281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유형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3148475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정보 입력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67" name="Google Shape;267;p30"/>
          <p:cNvCxnSpPr>
            <a:endCxn id="266" idx="0"/>
          </p:cNvCxnSpPr>
          <p:nvPr/>
        </p:nvCxnSpPr>
        <p:spPr>
          <a:xfrm>
            <a:off x="3844475" y="3110283"/>
            <a:ext cx="0" cy="30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8" name="Google Shape;268;p30"/>
          <p:cNvGrpSpPr/>
          <p:nvPr/>
        </p:nvGrpSpPr>
        <p:grpSpPr>
          <a:xfrm>
            <a:off x="2747133" y="2851436"/>
            <a:ext cx="401343" cy="789697"/>
            <a:chOff x="1713150" y="1835681"/>
            <a:chExt cx="259500" cy="639069"/>
          </a:xfrm>
        </p:grpSpPr>
        <p:cxnSp>
          <p:nvCxnSpPr>
            <p:cNvPr id="269" name="Google Shape;269;p30"/>
            <p:cNvCxnSpPr>
              <a:stCxn id="265" idx="1"/>
            </p:cNvCxnSpPr>
            <p:nvPr/>
          </p:nvCxnSpPr>
          <p:spPr>
            <a:xfrm rot="10800000">
              <a:off x="17179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30"/>
            <p:cNvCxnSpPr/>
            <p:nvPr/>
          </p:nvCxnSpPr>
          <p:spPr>
            <a:xfrm>
              <a:off x="1721131" y="1835681"/>
              <a:ext cx="0" cy="6312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30"/>
            <p:cNvCxnSpPr>
              <a:endCxn id="266" idx="1"/>
            </p:cNvCxnSpPr>
            <p:nvPr/>
          </p:nvCxnSpPr>
          <p:spPr>
            <a:xfrm>
              <a:off x="1713150" y="2474750"/>
              <a:ext cx="2595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2" name="Google Shape;272;p30"/>
          <p:cNvGrpSpPr/>
          <p:nvPr/>
        </p:nvGrpSpPr>
        <p:grpSpPr>
          <a:xfrm>
            <a:off x="4559243" y="2851436"/>
            <a:ext cx="398559" cy="790724"/>
            <a:chOff x="2878689" y="1835681"/>
            <a:chExt cx="257700" cy="639900"/>
          </a:xfrm>
        </p:grpSpPr>
        <p:cxnSp>
          <p:nvCxnSpPr>
            <p:cNvPr id="273" name="Google Shape;273;p30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0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30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6" name="Google Shape;276;p30"/>
          <p:cNvSpPr/>
          <p:nvPr/>
        </p:nvSpPr>
        <p:spPr>
          <a:xfrm>
            <a:off x="3148475" y="4171966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 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정보 전달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77" name="Google Shape;277;p30"/>
          <p:cNvCxnSpPr/>
          <p:nvPr/>
        </p:nvCxnSpPr>
        <p:spPr>
          <a:xfrm>
            <a:off x="3844445" y="3863535"/>
            <a:ext cx="0" cy="30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0"/>
          <p:cNvCxnSpPr>
            <a:stCxn id="276" idx="2"/>
          </p:cNvCxnSpPr>
          <p:nvPr/>
        </p:nvCxnSpPr>
        <p:spPr>
          <a:xfrm>
            <a:off x="3844475" y="4616866"/>
            <a:ext cx="0" cy="201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3837920" y="4815320"/>
            <a:ext cx="1637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 rot="10800000">
            <a:off x="5469095" y="1956606"/>
            <a:ext cx="0" cy="286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0"/>
          <p:cNvSpPr/>
          <p:nvPr/>
        </p:nvSpPr>
        <p:spPr>
          <a:xfrm>
            <a:off x="6846573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2" name="Google Shape;282;p30"/>
          <p:cNvCxnSpPr>
            <a:endCxn id="281" idx="1"/>
          </p:cNvCxnSpPr>
          <p:nvPr/>
        </p:nvCxnSpPr>
        <p:spPr>
          <a:xfrm>
            <a:off x="5475273" y="1956652"/>
            <a:ext cx="1371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0"/>
          <p:cNvSpPr/>
          <p:nvPr/>
        </p:nvSpPr>
        <p:spPr>
          <a:xfrm>
            <a:off x="6707383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4" name="Google Shape;284;p30"/>
          <p:cNvCxnSpPr/>
          <p:nvPr/>
        </p:nvCxnSpPr>
        <p:spPr>
          <a:xfrm>
            <a:off x="7540590" y="2179054"/>
            <a:ext cx="0" cy="409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0"/>
          <p:cNvSpPr/>
          <p:nvPr/>
        </p:nvSpPr>
        <p:spPr>
          <a:xfrm>
            <a:off x="677305" y="4171948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검사 진행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6" name="Google Shape;286;p30"/>
          <p:cNvCxnSpPr>
            <a:stCxn id="283" idx="2"/>
            <a:endCxn id="287" idx="0"/>
          </p:cNvCxnSpPr>
          <p:nvPr/>
        </p:nvCxnSpPr>
        <p:spPr>
          <a:xfrm>
            <a:off x="7542547" y="3122140"/>
            <a:ext cx="9000" cy="1255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0"/>
          <p:cNvSpPr/>
          <p:nvPr/>
        </p:nvSpPr>
        <p:spPr>
          <a:xfrm>
            <a:off x="6855555" y="4377370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9751826" y="2634187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751826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혈액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0" name="Google Shape;290;p30"/>
          <p:cNvCxnSpPr>
            <a:stCxn id="283" idx="3"/>
            <a:endCxn id="288" idx="1"/>
          </p:cNvCxnSpPr>
          <p:nvPr/>
        </p:nvCxnSpPr>
        <p:spPr>
          <a:xfrm>
            <a:off x="8377711" y="2855229"/>
            <a:ext cx="1374000" cy="1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0"/>
          <p:cNvCxnSpPr>
            <a:stCxn id="288" idx="2"/>
            <a:endCxn id="289" idx="0"/>
          </p:cNvCxnSpPr>
          <p:nvPr/>
        </p:nvCxnSpPr>
        <p:spPr>
          <a:xfrm>
            <a:off x="10447826" y="3079087"/>
            <a:ext cx="0" cy="33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30"/>
          <p:cNvSpPr/>
          <p:nvPr/>
        </p:nvSpPr>
        <p:spPr>
          <a:xfrm>
            <a:off x="9612640" y="4323253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3" name="Google Shape;293;p30"/>
          <p:cNvCxnSpPr>
            <a:stCxn id="292" idx="1"/>
            <a:endCxn id="287" idx="3"/>
          </p:cNvCxnSpPr>
          <p:nvPr/>
        </p:nvCxnSpPr>
        <p:spPr>
          <a:xfrm flipH="1">
            <a:off x="8247640" y="4590164"/>
            <a:ext cx="1365000" cy="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0"/>
          <p:cNvCxnSpPr>
            <a:stCxn id="289" idx="2"/>
            <a:endCxn id="292" idx="0"/>
          </p:cNvCxnSpPr>
          <p:nvPr/>
        </p:nvCxnSpPr>
        <p:spPr>
          <a:xfrm>
            <a:off x="10447826" y="3863583"/>
            <a:ext cx="0" cy="45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30"/>
          <p:cNvSpPr txBox="1"/>
          <p:nvPr/>
        </p:nvSpPr>
        <p:spPr>
          <a:xfrm>
            <a:off x="8909470" y="4332323"/>
            <a:ext cx="4014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9751826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7" name="Google Shape;297;p30"/>
          <p:cNvCxnSpPr>
            <a:stCxn id="292" idx="2"/>
            <a:endCxn id="296" idx="0"/>
          </p:cNvCxnSpPr>
          <p:nvPr/>
        </p:nvCxnSpPr>
        <p:spPr>
          <a:xfrm>
            <a:off x="10447804" y="4857075"/>
            <a:ext cx="0" cy="256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30"/>
          <p:cNvSpPr/>
          <p:nvPr/>
        </p:nvSpPr>
        <p:spPr>
          <a:xfrm>
            <a:off x="3148475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심사결과 통보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9" name="Google Shape;299;p30"/>
          <p:cNvCxnSpPr>
            <a:stCxn id="296" idx="1"/>
            <a:endCxn id="298" idx="3"/>
          </p:cNvCxnSpPr>
          <p:nvPr/>
        </p:nvCxnSpPr>
        <p:spPr>
          <a:xfrm rot="10800000">
            <a:off x="4540526" y="5336019"/>
            <a:ext cx="5211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0"/>
          <p:cNvCxnSpPr>
            <a:stCxn id="287" idx="1"/>
          </p:cNvCxnSpPr>
          <p:nvPr/>
        </p:nvCxnSpPr>
        <p:spPr>
          <a:xfrm flipH="1">
            <a:off x="6324255" y="4599820"/>
            <a:ext cx="531300" cy="7350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0"/>
          <p:cNvSpPr txBox="1"/>
          <p:nvPr/>
        </p:nvSpPr>
        <p:spPr>
          <a:xfrm>
            <a:off x="10585455" y="4866083"/>
            <a:ext cx="636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8555917" y="2637437"/>
            <a:ext cx="9390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906005" y="3579040"/>
            <a:ext cx="636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04" name="Google Shape;304;p30"/>
          <p:cNvCxnSpPr>
            <a:stCxn id="285" idx="2"/>
          </p:cNvCxnSpPr>
          <p:nvPr/>
        </p:nvCxnSpPr>
        <p:spPr>
          <a:xfrm>
            <a:off x="1373305" y="4616848"/>
            <a:ext cx="0" cy="31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0"/>
          <p:cNvCxnSpPr/>
          <p:nvPr/>
        </p:nvCxnSpPr>
        <p:spPr>
          <a:xfrm>
            <a:off x="1366525" y="4928103"/>
            <a:ext cx="4312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0"/>
          <p:cNvCxnSpPr/>
          <p:nvPr/>
        </p:nvCxnSpPr>
        <p:spPr>
          <a:xfrm rot="10800000">
            <a:off x="5671748" y="2397003"/>
            <a:ext cx="0" cy="253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5670049" y="2396722"/>
            <a:ext cx="47820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0"/>
          <p:cNvCxnSpPr>
            <a:endCxn id="288" idx="0"/>
          </p:cNvCxnSpPr>
          <p:nvPr/>
        </p:nvCxnSpPr>
        <p:spPr>
          <a:xfrm>
            <a:off x="10447826" y="2388787"/>
            <a:ext cx="0" cy="245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0"/>
          <p:cNvCxnSpPr>
            <a:stCxn id="260" idx="4"/>
            <a:endCxn id="261" idx="0"/>
          </p:cNvCxnSpPr>
          <p:nvPr/>
        </p:nvCxnSpPr>
        <p:spPr>
          <a:xfrm>
            <a:off x="1373254" y="1432509"/>
            <a:ext cx="0" cy="301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30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>
            <a:off x="2535275" y="1198675"/>
            <a:ext cx="0" cy="54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5964275" y="1122475"/>
            <a:ext cx="0" cy="54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3" name="Google Shape;313;p30"/>
          <p:cNvSpPr/>
          <p:nvPr/>
        </p:nvSpPr>
        <p:spPr>
          <a:xfrm>
            <a:off x="11175575" y="3311300"/>
            <a:ext cx="958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11097250" y="3352375"/>
            <a:ext cx="1058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검사 비용 부담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4691300" y="5832950"/>
            <a:ext cx="1441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4655500" y="5829900"/>
            <a:ext cx="15906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고객은 과지급 경우 발생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>
            <a:off x="3811654" y="6218422"/>
            <a:ext cx="0" cy="301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0"/>
          <p:cNvSpPr/>
          <p:nvPr/>
        </p:nvSpPr>
        <p:spPr>
          <a:xfrm>
            <a:off x="3144130" y="5832938"/>
            <a:ext cx="1392000" cy="444900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계약 이행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3616804" y="6463297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426575" y="893775"/>
            <a:ext cx="1441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내부 문제 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7861350" y="3732425"/>
            <a:ext cx="1441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생활패턴 개인정보 건강상태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1"/>
          <p:cNvCxnSpPr>
            <a:endCxn id="326" idx="0"/>
          </p:cNvCxnSpPr>
          <p:nvPr/>
        </p:nvCxnSpPr>
        <p:spPr>
          <a:xfrm flipH="1">
            <a:off x="3840130" y="5425838"/>
            <a:ext cx="6600" cy="407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31"/>
          <p:cNvSpPr/>
          <p:nvPr/>
        </p:nvSpPr>
        <p:spPr>
          <a:xfrm>
            <a:off x="7823400" y="3087475"/>
            <a:ext cx="15906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591900" y="212350"/>
            <a:ext cx="3433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잠재 원인 도출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1178404" y="1121109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67730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 유형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1" name="Google Shape;331;p31"/>
          <p:cNvCxnSpPr>
            <a:stCxn id="330" idx="3"/>
          </p:cNvCxnSpPr>
          <p:nvPr/>
        </p:nvCxnSpPr>
        <p:spPr>
          <a:xfrm>
            <a:off x="2069305" y="1956652"/>
            <a:ext cx="1058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31"/>
          <p:cNvSpPr/>
          <p:nvPr/>
        </p:nvSpPr>
        <p:spPr>
          <a:xfrm>
            <a:off x="314847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3" name="Google Shape;333;p31"/>
          <p:cNvCxnSpPr/>
          <p:nvPr/>
        </p:nvCxnSpPr>
        <p:spPr>
          <a:xfrm>
            <a:off x="3844445" y="2179054"/>
            <a:ext cx="0" cy="409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31"/>
          <p:cNvSpPr/>
          <p:nvPr/>
        </p:nvSpPr>
        <p:spPr>
          <a:xfrm>
            <a:off x="3009281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유형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3148475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정보 입력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6" name="Google Shape;336;p31"/>
          <p:cNvCxnSpPr>
            <a:endCxn id="335" idx="0"/>
          </p:cNvCxnSpPr>
          <p:nvPr/>
        </p:nvCxnSpPr>
        <p:spPr>
          <a:xfrm>
            <a:off x="3844475" y="3110283"/>
            <a:ext cx="0" cy="30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7" name="Google Shape;337;p31"/>
          <p:cNvGrpSpPr/>
          <p:nvPr/>
        </p:nvGrpSpPr>
        <p:grpSpPr>
          <a:xfrm>
            <a:off x="2747133" y="2851436"/>
            <a:ext cx="401343" cy="789697"/>
            <a:chOff x="1713150" y="1835681"/>
            <a:chExt cx="259500" cy="639069"/>
          </a:xfrm>
        </p:grpSpPr>
        <p:cxnSp>
          <p:nvCxnSpPr>
            <p:cNvPr id="338" name="Google Shape;338;p31"/>
            <p:cNvCxnSpPr>
              <a:stCxn id="334" idx="1"/>
            </p:cNvCxnSpPr>
            <p:nvPr/>
          </p:nvCxnSpPr>
          <p:spPr>
            <a:xfrm rot="10800000">
              <a:off x="17179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1"/>
            <p:cNvCxnSpPr/>
            <p:nvPr/>
          </p:nvCxnSpPr>
          <p:spPr>
            <a:xfrm>
              <a:off x="1721131" y="1835681"/>
              <a:ext cx="0" cy="6312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1"/>
            <p:cNvCxnSpPr>
              <a:endCxn id="335" idx="1"/>
            </p:cNvCxnSpPr>
            <p:nvPr/>
          </p:nvCxnSpPr>
          <p:spPr>
            <a:xfrm>
              <a:off x="1713150" y="2474750"/>
              <a:ext cx="2595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41" name="Google Shape;341;p31"/>
          <p:cNvGrpSpPr/>
          <p:nvPr/>
        </p:nvGrpSpPr>
        <p:grpSpPr>
          <a:xfrm>
            <a:off x="4559243" y="2851436"/>
            <a:ext cx="398559" cy="790724"/>
            <a:chOff x="2878689" y="1835681"/>
            <a:chExt cx="257700" cy="639900"/>
          </a:xfrm>
        </p:grpSpPr>
        <p:cxnSp>
          <p:nvCxnSpPr>
            <p:cNvPr id="342" name="Google Shape;342;p31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1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1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5" name="Google Shape;345;p31"/>
          <p:cNvSpPr/>
          <p:nvPr/>
        </p:nvSpPr>
        <p:spPr>
          <a:xfrm>
            <a:off x="3148475" y="4171966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 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정보 전달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46" name="Google Shape;346;p31"/>
          <p:cNvCxnSpPr/>
          <p:nvPr/>
        </p:nvCxnSpPr>
        <p:spPr>
          <a:xfrm>
            <a:off x="3844445" y="3863535"/>
            <a:ext cx="0" cy="30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31"/>
          <p:cNvCxnSpPr>
            <a:stCxn id="345" idx="2"/>
          </p:cNvCxnSpPr>
          <p:nvPr/>
        </p:nvCxnSpPr>
        <p:spPr>
          <a:xfrm>
            <a:off x="3844475" y="4616866"/>
            <a:ext cx="0" cy="201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3837920" y="4815320"/>
            <a:ext cx="1637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1"/>
          <p:cNvCxnSpPr/>
          <p:nvPr/>
        </p:nvCxnSpPr>
        <p:spPr>
          <a:xfrm rot="10800000">
            <a:off x="5469095" y="1956606"/>
            <a:ext cx="0" cy="286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1"/>
          <p:cNvSpPr/>
          <p:nvPr/>
        </p:nvSpPr>
        <p:spPr>
          <a:xfrm>
            <a:off x="6846573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1" name="Google Shape;351;p31"/>
          <p:cNvCxnSpPr>
            <a:endCxn id="350" idx="1"/>
          </p:cNvCxnSpPr>
          <p:nvPr/>
        </p:nvCxnSpPr>
        <p:spPr>
          <a:xfrm>
            <a:off x="5475273" y="1956652"/>
            <a:ext cx="1371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31"/>
          <p:cNvSpPr/>
          <p:nvPr/>
        </p:nvSpPr>
        <p:spPr>
          <a:xfrm>
            <a:off x="6707383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3" name="Google Shape;353;p31"/>
          <p:cNvCxnSpPr/>
          <p:nvPr/>
        </p:nvCxnSpPr>
        <p:spPr>
          <a:xfrm>
            <a:off x="7540590" y="2179054"/>
            <a:ext cx="0" cy="409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31"/>
          <p:cNvSpPr/>
          <p:nvPr/>
        </p:nvSpPr>
        <p:spPr>
          <a:xfrm>
            <a:off x="677305" y="4171948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검사 진행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5" name="Google Shape;355;p31"/>
          <p:cNvCxnSpPr>
            <a:stCxn id="352" idx="2"/>
            <a:endCxn id="356" idx="0"/>
          </p:cNvCxnSpPr>
          <p:nvPr/>
        </p:nvCxnSpPr>
        <p:spPr>
          <a:xfrm>
            <a:off x="7542547" y="3122140"/>
            <a:ext cx="9000" cy="1255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31"/>
          <p:cNvSpPr/>
          <p:nvPr/>
        </p:nvSpPr>
        <p:spPr>
          <a:xfrm>
            <a:off x="6855555" y="4377370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9751826" y="2634187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9751826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혈액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9" name="Google Shape;359;p31"/>
          <p:cNvCxnSpPr>
            <a:stCxn id="352" idx="3"/>
            <a:endCxn id="357" idx="1"/>
          </p:cNvCxnSpPr>
          <p:nvPr/>
        </p:nvCxnSpPr>
        <p:spPr>
          <a:xfrm>
            <a:off x="8377711" y="2855229"/>
            <a:ext cx="1374000" cy="1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31"/>
          <p:cNvCxnSpPr>
            <a:stCxn id="357" idx="2"/>
            <a:endCxn id="358" idx="0"/>
          </p:cNvCxnSpPr>
          <p:nvPr/>
        </p:nvCxnSpPr>
        <p:spPr>
          <a:xfrm>
            <a:off x="10447826" y="3079087"/>
            <a:ext cx="0" cy="33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31"/>
          <p:cNvSpPr/>
          <p:nvPr/>
        </p:nvSpPr>
        <p:spPr>
          <a:xfrm>
            <a:off x="9612640" y="4323253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2" name="Google Shape;362;p31"/>
          <p:cNvCxnSpPr>
            <a:stCxn id="361" idx="1"/>
            <a:endCxn id="356" idx="3"/>
          </p:cNvCxnSpPr>
          <p:nvPr/>
        </p:nvCxnSpPr>
        <p:spPr>
          <a:xfrm flipH="1">
            <a:off x="8247640" y="4590164"/>
            <a:ext cx="1365000" cy="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1"/>
          <p:cNvCxnSpPr>
            <a:stCxn id="358" idx="2"/>
            <a:endCxn id="361" idx="0"/>
          </p:cNvCxnSpPr>
          <p:nvPr/>
        </p:nvCxnSpPr>
        <p:spPr>
          <a:xfrm>
            <a:off x="10447826" y="3863583"/>
            <a:ext cx="0" cy="459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31"/>
          <p:cNvSpPr txBox="1"/>
          <p:nvPr/>
        </p:nvSpPr>
        <p:spPr>
          <a:xfrm>
            <a:off x="8909470" y="4332323"/>
            <a:ext cx="4014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9751826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6" name="Google Shape;366;p31"/>
          <p:cNvCxnSpPr>
            <a:stCxn id="361" idx="2"/>
            <a:endCxn id="365" idx="0"/>
          </p:cNvCxnSpPr>
          <p:nvPr/>
        </p:nvCxnSpPr>
        <p:spPr>
          <a:xfrm>
            <a:off x="10447804" y="4857075"/>
            <a:ext cx="0" cy="256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1"/>
          <p:cNvSpPr/>
          <p:nvPr/>
        </p:nvSpPr>
        <p:spPr>
          <a:xfrm>
            <a:off x="3148475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심사결과 통보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8" name="Google Shape;368;p31"/>
          <p:cNvCxnSpPr>
            <a:stCxn id="365" idx="1"/>
            <a:endCxn id="367" idx="3"/>
          </p:cNvCxnSpPr>
          <p:nvPr/>
        </p:nvCxnSpPr>
        <p:spPr>
          <a:xfrm rot="10800000">
            <a:off x="4540526" y="5336019"/>
            <a:ext cx="5211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31"/>
          <p:cNvCxnSpPr>
            <a:stCxn id="356" idx="1"/>
          </p:cNvCxnSpPr>
          <p:nvPr/>
        </p:nvCxnSpPr>
        <p:spPr>
          <a:xfrm flipH="1">
            <a:off x="6324255" y="4599820"/>
            <a:ext cx="531300" cy="7350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31"/>
          <p:cNvSpPr txBox="1"/>
          <p:nvPr/>
        </p:nvSpPr>
        <p:spPr>
          <a:xfrm>
            <a:off x="10585455" y="4866083"/>
            <a:ext cx="636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8555917" y="2637437"/>
            <a:ext cx="9390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6906005" y="3579040"/>
            <a:ext cx="636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73" name="Google Shape;373;p31"/>
          <p:cNvCxnSpPr>
            <a:stCxn id="354" idx="2"/>
          </p:cNvCxnSpPr>
          <p:nvPr/>
        </p:nvCxnSpPr>
        <p:spPr>
          <a:xfrm>
            <a:off x="1373305" y="4616848"/>
            <a:ext cx="0" cy="31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31"/>
          <p:cNvCxnSpPr/>
          <p:nvPr/>
        </p:nvCxnSpPr>
        <p:spPr>
          <a:xfrm>
            <a:off x="1366525" y="4928103"/>
            <a:ext cx="4312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31"/>
          <p:cNvCxnSpPr/>
          <p:nvPr/>
        </p:nvCxnSpPr>
        <p:spPr>
          <a:xfrm rot="10800000">
            <a:off x="5671748" y="2397003"/>
            <a:ext cx="0" cy="253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1"/>
          <p:cNvCxnSpPr/>
          <p:nvPr/>
        </p:nvCxnSpPr>
        <p:spPr>
          <a:xfrm rot="10800000">
            <a:off x="5670049" y="2396722"/>
            <a:ext cx="47820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31"/>
          <p:cNvCxnSpPr>
            <a:endCxn id="357" idx="0"/>
          </p:cNvCxnSpPr>
          <p:nvPr/>
        </p:nvCxnSpPr>
        <p:spPr>
          <a:xfrm>
            <a:off x="10447826" y="2388787"/>
            <a:ext cx="0" cy="245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1"/>
          <p:cNvCxnSpPr>
            <a:stCxn id="329" idx="4"/>
            <a:endCxn id="330" idx="0"/>
          </p:cNvCxnSpPr>
          <p:nvPr/>
        </p:nvCxnSpPr>
        <p:spPr>
          <a:xfrm>
            <a:off x="1373254" y="1432509"/>
            <a:ext cx="0" cy="301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31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0" name="Google Shape;380;p31"/>
          <p:cNvCxnSpPr/>
          <p:nvPr/>
        </p:nvCxnSpPr>
        <p:spPr>
          <a:xfrm>
            <a:off x="2535275" y="1198675"/>
            <a:ext cx="0" cy="54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1"/>
          <p:cNvCxnSpPr/>
          <p:nvPr/>
        </p:nvCxnSpPr>
        <p:spPr>
          <a:xfrm>
            <a:off x="5964275" y="1122475"/>
            <a:ext cx="0" cy="54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2" name="Google Shape;382;p31"/>
          <p:cNvSpPr txBox="1"/>
          <p:nvPr/>
        </p:nvSpPr>
        <p:spPr>
          <a:xfrm>
            <a:off x="7333175" y="3050425"/>
            <a:ext cx="24735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 위험도 산정 기준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 엄격 및 정확도 하락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1175575" y="3311300"/>
            <a:ext cx="958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11097250" y="3352375"/>
            <a:ext cx="1058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검사 비용 부담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11223550" y="5070950"/>
            <a:ext cx="958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11275750" y="5093825"/>
            <a:ext cx="9585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거절 비율 18.9%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4691300" y="5832950"/>
            <a:ext cx="1441500" cy="622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4655500" y="5829900"/>
            <a:ext cx="15906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고객은 과지급 경우 발생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89" name="Google Shape;389;p31"/>
          <p:cNvCxnSpPr/>
          <p:nvPr/>
        </p:nvCxnSpPr>
        <p:spPr>
          <a:xfrm>
            <a:off x="3811654" y="6218422"/>
            <a:ext cx="0" cy="301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1"/>
          <p:cNvSpPr/>
          <p:nvPr/>
        </p:nvSpPr>
        <p:spPr>
          <a:xfrm>
            <a:off x="3144130" y="5832938"/>
            <a:ext cx="1392000" cy="444900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7200" tIns="7200" rIns="7200" bIns="7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계약 이행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3616804" y="6463297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Nanum Gothic"/>
                <a:ea typeface="Nanum Gothic"/>
                <a:cs typeface="Nanum Gothic"/>
                <a:sym typeface="Nanum Gothic"/>
              </a:rPr>
              <a:t>문제점</a:t>
            </a:r>
            <a:r>
              <a:rPr lang="en-US" sz="3000" b="1" dirty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3000" b="1" dirty="0" err="1">
                <a:latin typeface="Nanum Gothic"/>
                <a:ea typeface="Nanum Gothic"/>
                <a:cs typeface="Nanum Gothic"/>
                <a:sym typeface="Nanum Gothic"/>
              </a:rPr>
              <a:t>파악</a:t>
            </a:r>
            <a:endParaRPr sz="3000" b="1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1074650" y="1354600"/>
            <a:ext cx="9279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보험사 수익성 하락 원인</a:t>
            </a:r>
            <a:endParaRPr sz="24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신규 고객 유치 한계 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Char char="-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시장 포화로 인한 새로운 고객 유치 어려움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  -    보험 가입시 높은 거절 비율(18.9%) : 건강진단 결과, 고 위험 직업군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고객의 위험군 분류 실패 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보험사의 혈액검사 비용 부담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/>
          <p:nvPr/>
        </p:nvSpPr>
        <p:spPr>
          <a:xfrm>
            <a:off x="2043050" y="2717950"/>
            <a:ext cx="2002500" cy="2004900"/>
          </a:xfrm>
          <a:prstGeom prst="ellipse">
            <a:avLst/>
          </a:prstGeom>
          <a:solidFill>
            <a:srgbClr val="5697B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2185102" y="3194800"/>
            <a:ext cx="1718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거절비율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18.9</a:t>
            </a:r>
            <a:r>
              <a:rPr lang="en-US" sz="2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%</a:t>
            </a:r>
            <a:endParaRPr sz="600"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404" name="Google Shape;404;p33"/>
          <p:cNvGrpSpPr/>
          <p:nvPr/>
        </p:nvGrpSpPr>
        <p:grpSpPr>
          <a:xfrm>
            <a:off x="5251312" y="4636229"/>
            <a:ext cx="6356594" cy="747877"/>
            <a:chOff x="1228557" y="3644369"/>
            <a:chExt cx="5979300" cy="747877"/>
          </a:xfrm>
        </p:grpSpPr>
        <p:sp>
          <p:nvSpPr>
            <p:cNvPr id="405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Check</a:t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보험사 주관적인 기준으로 가입 거절 비율이 높다.  </a:t>
              </a:r>
              <a:endParaRPr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407" name="Google Shape;407;p33"/>
          <p:cNvSpPr/>
          <p:nvPr/>
        </p:nvSpPr>
        <p:spPr>
          <a:xfrm>
            <a:off x="5109550" y="2133246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건강 검진</a:t>
            </a:r>
            <a:endParaRPr sz="1800"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과거의 병력 확인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방문 진단 검사 도입 :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진단 나이를 41세에서 20세로 낮춰 기준 강화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7345075" y="2133250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혈액 검사</a:t>
            </a:r>
            <a:endParaRPr sz="1800"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간 수치로 간 기능 파악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혈당, 당화혈색소, 및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콜레스테롤 수치 등 평가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9622575" y="2133242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소변 검사</a:t>
            </a:r>
            <a:endParaRPr sz="1800"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뇨당, 뇨단백, 뇨장혈  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수치를 측정하여 평가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음주, 흡연 여부 평가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55F7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55F7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545725" y="406900"/>
            <a:ext cx="930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혈액, 소변 검사 결과 및 과거 병력 등 엄격한 건강 심사 기준으로 보험 가입이 거절되는 경우가 18.9%</a:t>
            </a:r>
            <a:endParaRPr sz="15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문제점 파악_</a:t>
            </a:r>
            <a:r>
              <a:rPr lang="en-US" sz="2000">
                <a:latin typeface="Nanum Gothic"/>
                <a:ea typeface="Nanum Gothic"/>
                <a:cs typeface="Nanum Gothic"/>
                <a:sym typeface="Nanum Gothic"/>
              </a:rPr>
              <a:t>가입 거절(건강검진)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97;p32"/>
          <p:cNvSpPr/>
          <p:nvPr/>
        </p:nvSpPr>
        <p:spPr>
          <a:xfrm>
            <a:off x="453300" y="40534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591900" y="260700"/>
            <a:ext cx="62832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문제점 파악_</a:t>
            </a:r>
            <a:r>
              <a:rPr lang="en-US" sz="2000">
                <a:latin typeface="Nanum Gothic"/>
                <a:ea typeface="Nanum Gothic"/>
                <a:cs typeface="Nanum Gothic"/>
                <a:sym typeface="Nanum Gothic"/>
              </a:rPr>
              <a:t>가입 거절(고 위험직군)</a:t>
            </a:r>
            <a:r>
              <a:rPr lang="en-US" sz="3000" b="1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99" y="1396663"/>
            <a:ext cx="4259187" cy="1765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800" y="3808392"/>
            <a:ext cx="4259174" cy="22730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20" name="Google Shape;420;p34"/>
          <p:cNvSpPr txBox="1"/>
          <p:nvPr/>
        </p:nvSpPr>
        <p:spPr>
          <a:xfrm>
            <a:off x="6146125" y="1396663"/>
            <a:ext cx="56214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85200C"/>
                </a:solidFill>
                <a:latin typeface="Nanum Gothic"/>
                <a:ea typeface="Nanum Gothic"/>
                <a:cs typeface="Nanum Gothic"/>
                <a:sym typeface="Nanum Gothic"/>
              </a:rPr>
              <a:t>고 위험직군</a:t>
            </a:r>
            <a:endParaRPr sz="2200" b="1">
              <a:solidFill>
                <a:srgbClr val="85200C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Nanum Gothic"/>
                <a:ea typeface="Nanum Gothic"/>
                <a:cs typeface="Nanum Gothic"/>
                <a:sym typeface="Nanum Gothic"/>
              </a:rPr>
              <a:t>" 간병인, 택배기사, 소방관, 음식 배달원, </a:t>
            </a:r>
            <a:endParaRPr sz="18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Nanum Gothic"/>
                <a:ea typeface="Nanum Gothic"/>
                <a:cs typeface="Nanum Gothic"/>
                <a:sym typeface="Nanum Gothic"/>
              </a:rPr>
              <a:t>건설 종사자, 환경 미화원 "  등</a:t>
            </a:r>
            <a:endParaRPr sz="18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9414600" y="6452400"/>
            <a:ext cx="27774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출처 : CHUBB 직업분류 및 위험 등급표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8583325" y="3059575"/>
            <a:ext cx="747000" cy="92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97F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5809675" y="4316900"/>
            <a:ext cx="64299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Nanum Gothic"/>
                <a:ea typeface="Nanum Gothic"/>
                <a:cs typeface="Nanum Gothic"/>
                <a:sym typeface="Nanum Gothic"/>
              </a:rPr>
              <a:t>위험 직군 가입 비율</a:t>
            </a:r>
            <a:endParaRPr sz="22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현대해상 14.85%, DB손보 24.4%, KB손보 13.6%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메리츠 화재 10.1%, MG 손보 9.7%, 더 케이손보 4.9%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453300" y="30690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591900" y="427525"/>
            <a:ext cx="733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 직군 가입 비율 : 최근 1년간 전체 신계약건수 중 상해위험 가입자가 포함된 계약건수의 비율</a:t>
            </a:r>
            <a:endParaRPr sz="28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와이드스크린</PresentationFormat>
  <Paragraphs>404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Nanum Gothic</vt:lpstr>
      <vt:lpstr>맑은 고딕</vt:lpstr>
      <vt:lpstr>Arial</vt:lpstr>
      <vt:lpstr>맑은 고딕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</cp:revision>
  <dcterms:modified xsi:type="dcterms:W3CDTF">2020-05-25T17:53:31Z</dcterms:modified>
</cp:coreProperties>
</file>