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257" r:id="rId3"/>
    <p:sldId id="261" r:id="rId4"/>
    <p:sldId id="272" r:id="rId5"/>
    <p:sldId id="273" r:id="rId6"/>
    <p:sldId id="274" r:id="rId7"/>
    <p:sldId id="275" r:id="rId8"/>
    <p:sldId id="276" r:id="rId9"/>
    <p:sldId id="271" r:id="rId10"/>
    <p:sldId id="279" r:id="rId11"/>
    <p:sldId id="277" r:id="rId12"/>
    <p:sldId id="262" r:id="rId13"/>
    <p:sldId id="263" r:id="rId14"/>
    <p:sldId id="278" r:id="rId15"/>
    <p:sldId id="283" r:id="rId16"/>
    <p:sldId id="285" r:id="rId17"/>
    <p:sldId id="286" r:id="rId18"/>
    <p:sldId id="284" r:id="rId19"/>
    <p:sldId id="287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355F77"/>
    <a:srgbClr val="6A6A6A"/>
    <a:srgbClr val="E6E6E6"/>
    <a:srgbClr val="9FC5E8"/>
    <a:srgbClr val="91D2E1"/>
    <a:srgbClr val="96D4E2"/>
    <a:srgbClr val="95BEE3"/>
    <a:srgbClr val="6CC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 smtClean="0"/>
              <a:t>POSCO Big Data 9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84933" y="2574803"/>
            <a:ext cx="7822133" cy="149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기준 재정의 및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보완을 통한</a:t>
            </a:r>
            <a:endParaRPr lang="en-US" altLang="ko-KR" sz="3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포빅</a:t>
            </a:r>
            <a:r>
              <a:rPr lang="ko-KR" altLang="en-US" sz="3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생명 수익 극대화 전략</a:t>
            </a:r>
            <a:endParaRPr lang="en-US" altLang="ko-KR" sz="32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0855" y="5852160"/>
            <a:ext cx="459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</a:t>
            </a:r>
            <a:endParaRPr lang="en-US" altLang="ko-KR" sz="20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184;p28"/>
          <p:cNvGraphicFramePr/>
          <p:nvPr>
            <p:extLst>
              <p:ext uri="{D42A27DB-BD31-4B8C-83A1-F6EECF244321}">
                <p14:modId xmlns:p14="http://schemas.microsoft.com/office/powerpoint/2010/main" val="881614404"/>
              </p:ext>
            </p:extLst>
          </p:nvPr>
        </p:nvGraphicFramePr>
        <p:xfrm>
          <a:off x="902371" y="1198237"/>
          <a:ext cx="10535100" cy="49453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63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 수집계획</a:t>
                      </a:r>
                      <a:endParaRPr sz="1600" b="1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3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 측정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설문 조사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 측정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가격 경쟁력 약화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 측정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52950" y="2546251"/>
            <a:ext cx="2196824" cy="41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2950" y="1663641"/>
            <a:ext cx="2196824" cy="26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28750" y="3552825"/>
            <a:ext cx="2196824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4" name="Google Shape;310;p45"/>
          <p:cNvGraphicFramePr/>
          <p:nvPr>
            <p:extLst>
              <p:ext uri="{D42A27DB-BD31-4B8C-83A1-F6EECF244321}">
                <p14:modId xmlns:p14="http://schemas.microsoft.com/office/powerpoint/2010/main" val="823993443"/>
              </p:ext>
            </p:extLst>
          </p:nvPr>
        </p:nvGraphicFramePr>
        <p:xfrm>
          <a:off x="1428750" y="1924050"/>
          <a:ext cx="2204025" cy="290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보험가입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사전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승인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검진정보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customer_id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가슴둘레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oogle Shape;311;p45"/>
          <p:cNvGraphicFramePr/>
          <p:nvPr>
            <p:extLst>
              <p:ext uri="{D42A27DB-BD31-4B8C-83A1-F6EECF244321}">
                <p14:modId xmlns:p14="http://schemas.microsoft.com/office/powerpoint/2010/main" val="1882369943"/>
              </p:ext>
            </p:extLst>
          </p:nvPr>
        </p:nvGraphicFramePr>
        <p:xfrm>
          <a:off x="45529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청구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/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순번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req_id_seq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검사구분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oogle Shape;312;p45"/>
          <p:cNvGraphicFramePr/>
          <p:nvPr>
            <p:extLst>
              <p:ext uri="{D42A27DB-BD31-4B8C-83A1-F6EECF244321}">
                <p14:modId xmlns:p14="http://schemas.microsoft.com/office/powerpoint/2010/main" val="2051068998"/>
              </p:ext>
            </p:extLst>
          </p:nvPr>
        </p:nvGraphicFramePr>
        <p:xfrm>
          <a:off x="4552950" y="3676650"/>
          <a:ext cx="2204025" cy="2530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국민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건강검진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결과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표본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)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검진자일련번호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(no)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313;p45"/>
          <p:cNvGraphicFramePr/>
          <p:nvPr>
            <p:extLst>
              <p:ext uri="{D42A27DB-BD31-4B8C-83A1-F6EECF244321}">
                <p14:modId xmlns:p14="http://schemas.microsoft.com/office/powerpoint/2010/main" val="3030046945"/>
              </p:ext>
            </p:extLst>
          </p:nvPr>
        </p:nvGraphicFramePr>
        <p:xfrm>
          <a:off x="79057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상품별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상품명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Google Shape;314;p45"/>
          <p:cNvGraphicFramePr/>
          <p:nvPr>
            <p:extLst>
              <p:ext uri="{D42A27DB-BD31-4B8C-83A1-F6EECF244321}">
                <p14:modId xmlns:p14="http://schemas.microsoft.com/office/powerpoint/2010/main" val="3101510613"/>
              </p:ext>
            </p:extLst>
          </p:nvPr>
        </p:nvGraphicFramePr>
        <p:xfrm>
          <a:off x="7905750" y="36766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상병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3+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(sick_cd_3+sick_cd_4)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한국어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하한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Google Shape;315;p45"/>
          <p:cNvCxnSpPr/>
          <p:nvPr/>
        </p:nvCxnSpPr>
        <p:spPr>
          <a:xfrm rot="10800000" flipH="1">
            <a:off x="3632775" y="1841550"/>
            <a:ext cx="894000" cy="6894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16;p45"/>
          <p:cNvCxnSpPr/>
          <p:nvPr/>
        </p:nvCxnSpPr>
        <p:spPr>
          <a:xfrm rot="10800000">
            <a:off x="3625575" y="3625275"/>
            <a:ext cx="920100" cy="14043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317;p45"/>
          <p:cNvCxnSpPr/>
          <p:nvPr/>
        </p:nvCxnSpPr>
        <p:spPr>
          <a:xfrm rot="10800000" flipH="1">
            <a:off x="6775350" y="1376500"/>
            <a:ext cx="1119600" cy="1186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18;p45"/>
          <p:cNvCxnSpPr/>
          <p:nvPr/>
        </p:nvCxnSpPr>
        <p:spPr>
          <a:xfrm>
            <a:off x="6768700" y="2943275"/>
            <a:ext cx="1140900" cy="1318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76275" y="5686425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실선 </a:t>
            </a:r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외래키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참조</a:t>
            </a: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점선 </a:t>
            </a:r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국민건강 검진 결과로 </a:t>
            </a: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보험가입 사전승인 </a:t>
            </a:r>
            <a:r>
              <a:rPr lang="ko-KR" altLang="en-US" sz="1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검진정보의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결측치를</a:t>
            </a: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대체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90121"/>
              </p:ext>
            </p:extLst>
          </p:nvPr>
        </p:nvGraphicFramePr>
        <p:xfrm>
          <a:off x="1053592" y="1295738"/>
          <a:ext cx="10092949" cy="464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1220413">
                  <a:extLst>
                    <a:ext uri="{9D8B030D-6E8A-4147-A177-3AD203B41FA5}">
                      <a16:colId xmlns:a16="http://schemas.microsoft.com/office/drawing/2014/main" val="1488353478"/>
                    </a:ext>
                  </a:extLst>
                </a:gridCol>
                <a:gridCol w="2995598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 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 </a:t>
                      </a:r>
                      <a:endParaRPr lang="en-US" altLang="ko-KR" sz="14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多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고객 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신체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청구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목록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검진 결과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</a:br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병에 대한 정보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1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가입 검진 정보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(14,939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705" y="1990926"/>
            <a:ext cx="2816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가슴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 둘레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맥박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6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9610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청구 정보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(49,450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146" y="1990926"/>
            <a:ext cx="281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체중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^2)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허리둘레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447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09" y="1990926"/>
            <a:ext cx="281649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지불금액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9610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4750" y="1990926"/>
            <a:ext cx="2816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월별 보험 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납부액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초과지급액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보험손실액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50051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23;p46"/>
          <p:cNvGraphicFramePr/>
          <p:nvPr>
            <p:extLst>
              <p:ext uri="{D42A27DB-BD31-4B8C-83A1-F6EECF244321}">
                <p14:modId xmlns:p14="http://schemas.microsoft.com/office/powerpoint/2010/main" val="265799760"/>
              </p:ext>
            </p:extLst>
          </p:nvPr>
        </p:nvGraphicFramePr>
        <p:xfrm>
          <a:off x="1163004" y="985478"/>
          <a:ext cx="9860125" cy="53010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9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목적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분석방법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내용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일정</a:t>
                      </a:r>
                      <a:endParaRPr sz="1600" b="1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비고</a:t>
                      </a:r>
                      <a:endParaRPr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4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3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전체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및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변수간의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관련성을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막대그래프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히스토그램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 변수의 분포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Box Plot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이상치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존재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및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상관분석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상관성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2/22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753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전체적인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층별화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군집분석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),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성별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,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분기에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따른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층별화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시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2/23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3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보험들의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연관성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김효진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2/23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3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영향인자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다중회귀분석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목표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변수에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대해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영향을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주는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특성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확인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36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앙상블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분류 모델을 통한 주요 변수 확인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최지영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84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42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634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 분석을 위한 시사점 도출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SVM/KNN/ANN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이산형 목표 변수를 잘 분류할 수 있는 모델 개발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2/25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036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로지스틱 회귀분석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오분류율이 작은 분류모델 개발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맑은 고딕"/>
                          <a:sym typeface="맑은 고딕"/>
                        </a:rPr>
                        <a:t>정지성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2/25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-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26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 예측</a:t>
            </a:r>
            <a:endParaRPr lang="en-US" altLang="ko-KR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①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8144" y="1474009"/>
            <a:ext cx="6347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질병을 가진 고객은 신체와 혈액 정보에 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유사도를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보일 것이다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신체와 혈액 정보로 질병을 예측하는 모델을 만들어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발생 가능성이 높은 사람은 거절하여 수익성을 높인다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8144" y="3901128"/>
            <a:ext cx="657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코드에 따른 질병 명을 찾는다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완료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특성에 따라 분류한다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중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데이터에서 동일한 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질병군을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가진 고객별로 구분 짓는다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목표 변수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데이터를 종속 변수로 모델을 학습시킨다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4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29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질병 예측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 조사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342;p31"/>
          <p:cNvGraphicFramePr/>
          <p:nvPr>
            <p:extLst>
              <p:ext uri="{D42A27DB-BD31-4B8C-83A1-F6EECF244321}">
                <p14:modId xmlns:p14="http://schemas.microsoft.com/office/powerpoint/2010/main" val="2187658593"/>
              </p:ext>
            </p:extLst>
          </p:nvPr>
        </p:nvGraphicFramePr>
        <p:xfrm>
          <a:off x="817357" y="1412336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A00-B99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6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A00-A09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A15-A19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결핵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A20-A28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 동물매개의 세균성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A30-A49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A50-A64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성행위로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전파되는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A65-A69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스피로헤타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A70-A74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클라미디아에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A75-A79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리케차병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A80-A89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중추신경계통의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A90-A99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절지동물매개의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출혈열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B00-B09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점막병변이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특징인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B15-B19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간염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B20-B24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인체면역결핍바이러스병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B25-B34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B35-B49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B50-B64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원충질환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B65-B83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연충병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B85-B89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이감염증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진드기증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3" name="Google Shape;344;p31"/>
          <p:cNvGraphicFramePr/>
          <p:nvPr>
            <p:extLst>
              <p:ext uri="{D42A27DB-BD31-4B8C-83A1-F6EECF244321}">
                <p14:modId xmlns:p14="http://schemas.microsoft.com/office/powerpoint/2010/main" val="1533150245"/>
              </p:ext>
            </p:extLst>
          </p:nvPr>
        </p:nvGraphicFramePr>
        <p:xfrm>
          <a:off x="4328866" y="1403782"/>
          <a:ext cx="3311999" cy="486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B90-B94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후유증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B95-B98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B99-B99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C/D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C00-D48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신생물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D50-D89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혈액및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조혈기관의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면역메커니즘을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침범하는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E00-E90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내분비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영양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대사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F00-F99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정신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행동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G00-G99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VI. 신경계통의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H00-H59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VII. 눈 및 눈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부속기의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H60-H95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VIII. 귀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유돌의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I00-I99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J00-J99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K00-K93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XI. 소화계통의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L00-L99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피하조직의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M00-M99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결합조직의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N00-N99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XIV. 비뇨생식계통의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O00-O99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출산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산후기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P00-P96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출생전후기에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기원한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병태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염색체이상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6" name="Google Shape;345;p31"/>
          <p:cNvGraphicFramePr/>
          <p:nvPr>
            <p:extLst>
              <p:ext uri="{D42A27DB-BD31-4B8C-83A1-F6EECF244321}">
                <p14:modId xmlns:p14="http://schemas.microsoft.com/office/powerpoint/2010/main" val="4162505782"/>
              </p:ext>
            </p:extLst>
          </p:nvPr>
        </p:nvGraphicFramePr>
        <p:xfrm>
          <a:off x="7840375" y="1385232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Q00-Q07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신경계통의 선천 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Q10-Q18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눈, 귀,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얼굴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목의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Q20-Q28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Q30-Q34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Q35-Q37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구순열 및 구개열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Q38-Q45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소화계통의 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Q50-Q56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생식기관의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Q60-Q64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비뇨계통의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Q65-Q79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Q80-Q89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Q90-Q99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 분류되지 않은 염색체이상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R00-R99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분류되지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않은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증상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징후와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임상및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검사의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이상소견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S/T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S00-T98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손상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중독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외인에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V/Y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V01-Y98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XX. 질병이환 및 사망의 외인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Z00-Z99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건강상태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보건서비스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접촉에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영향을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요인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U00-U99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특수목적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① 질병 예측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종류별 통계량 파악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7" name="Google Shape;352;p32"/>
          <p:cNvGraphicFramePr/>
          <p:nvPr>
            <p:extLst>
              <p:ext uri="{D42A27DB-BD31-4B8C-83A1-F6EECF244321}">
                <p14:modId xmlns:p14="http://schemas.microsoft.com/office/powerpoint/2010/main" val="2189557500"/>
              </p:ext>
            </p:extLst>
          </p:nvPr>
        </p:nvGraphicFramePr>
        <p:xfrm>
          <a:off x="1168800" y="1430415"/>
          <a:ext cx="4751999" cy="4752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3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보험명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보험가격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총  액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판매수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평균이익</a:t>
                      </a:r>
                      <a:endParaRPr sz="12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All My Life 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3,692,474,339.0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20,067,795.3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5F7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2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All My Life 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220,000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14,880,152,746.0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49,600,509.2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120,000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2,828,985,827.0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28,867,202.3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130,000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2,328,152,881.0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31,461,525.4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가족 만족 보험 2+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2,589,719,707.0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115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22,519,301.8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 보살핌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1,949,063,274.0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185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10,535,477.2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건강+행복 보험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1,263,147,785.0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87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14,518,940.1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건강보험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7,138,558,785.0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824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8,663,299.5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건강보험 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937,111,446.0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18,742,228.9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단체보험(상해)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1,201,482,420.0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29,304,449.3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안심보험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1,730,259,644.0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149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11,612,480.8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Google Shape;353;p32"/>
          <p:cNvGraphicFramePr/>
          <p:nvPr>
            <p:extLst>
              <p:ext uri="{D42A27DB-BD31-4B8C-83A1-F6EECF244321}">
                <p14:modId xmlns:p14="http://schemas.microsoft.com/office/powerpoint/2010/main" val="2200728495"/>
              </p:ext>
            </p:extLst>
          </p:nvPr>
        </p:nvGraphicFramePr>
        <p:xfrm>
          <a:off x="6219825" y="1430415"/>
          <a:ext cx="4751999" cy="47519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9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보험명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보험가격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총액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판매수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평균이익</a:t>
                      </a:r>
                      <a:endParaRPr sz="12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울라트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220,000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14,211,545,222.0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908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15,651,481.5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1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74,090,158.0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1,683,867.2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 보험 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824,273,824.0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46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17,918,996.2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조심조심 보험 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3,982,430,410.0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1,401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2,842,562.7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125,000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3,155,950,281.0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103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30,640,294.0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140,000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495,705,761.0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11,266,040.0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통합보험 +3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150,000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402,547,839.0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11,839,642.3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 건강 보장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19,994,375,884.0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532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37,583,413.3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 보험 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200,000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2,691,269,065.0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84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32,038,917.4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8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평생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2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180,000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2,430,810,980.0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51</a:t>
                      </a:r>
                      <a:endParaRPr sz="10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47,662,960.4</a:t>
                      </a:r>
                      <a:endParaRPr sz="10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704396"/>
            <a:ext cx="2152155" cy="218736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상품 추천</a:t>
            </a:r>
            <a:endParaRPr lang="en-US" altLang="ko-KR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②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47400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 높은 상품 추천</a:t>
            </a:r>
            <a:endParaRPr lang="en-US" altLang="ko-KR" sz="1600" dirty="0" smtClean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 거절 및 보험료 할증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stCxn id="19" idx="2"/>
            <a:endCxn id="5" idx="0"/>
          </p:cNvCxnSpPr>
          <p:nvPr/>
        </p:nvCxnSpPr>
        <p:spPr>
          <a:xfrm flipH="1">
            <a:off x="2561164" y="2407399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4"/>
            <a:endCxn id="20" idx="0"/>
          </p:cNvCxnSpPr>
          <p:nvPr/>
        </p:nvCxnSpPr>
        <p:spPr>
          <a:xfrm>
            <a:off x="2561164" y="4891762"/>
            <a:ext cx="1" cy="296997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8144" y="1474009"/>
            <a:ext cx="68042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가입자들은 수익률에 영향을 미칠 것이다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상품과 낮은 상품은 존재할 것이다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수익성이 높은 상품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정보를 분석해 상품을 추천한다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수익성인 낮은 상품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정보를 분석해 거절을 하거나 가격을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높인다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8144" y="3901128"/>
            <a:ext cx="6579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가설 입증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완료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수익성이 높은 상품과 낮은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상품의 고객 정보를 분석한다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완료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추천 모델을 만들고 학습시킨다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 중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1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② 상품 추천 모델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 입증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3235" y="1413030"/>
            <a:ext cx="655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가설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가입자들은 수익에 영향을 미칠 것이다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가설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상품과 낮은 상품은 존재할 것이다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9" name="Google Shape;362;p33"/>
          <p:cNvGraphicFramePr/>
          <p:nvPr>
            <p:extLst>
              <p:ext uri="{D42A27DB-BD31-4B8C-83A1-F6EECF244321}">
                <p14:modId xmlns:p14="http://schemas.microsoft.com/office/powerpoint/2010/main" val="352600259"/>
              </p:ext>
            </p:extLst>
          </p:nvPr>
        </p:nvGraphicFramePr>
        <p:xfrm>
          <a:off x="986535" y="2312914"/>
          <a:ext cx="2880000" cy="33379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보험상품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인원수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(명)</a:t>
                      </a:r>
                      <a:endParaRPr sz="1000" b="1" dirty="0">
                        <a:solidFill>
                          <a:schemeClr val="lt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만족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2+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건강+행복 보험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1,854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단체보험(상해)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488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Google Shape;363;p33"/>
          <p:cNvGraphicFramePr/>
          <p:nvPr>
            <p:extLst>
              <p:ext uri="{D42A27DB-BD31-4B8C-83A1-F6EECF244321}">
                <p14:modId xmlns:p14="http://schemas.microsoft.com/office/powerpoint/2010/main" val="3278396585"/>
              </p:ext>
            </p:extLst>
          </p:nvPr>
        </p:nvGraphicFramePr>
        <p:xfrm>
          <a:off x="4048220" y="2312914"/>
          <a:ext cx="2880000" cy="3248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61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보험상품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(명)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4,527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4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+2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169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+3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3,837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sz="1000" b="1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1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sz="1000" b="1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  <a:endParaRPr sz="100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353535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  <a:endParaRPr sz="1000" dirty="0">
                        <a:solidFill>
                          <a:srgbClr val="353535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53725" marR="53725" marT="48000" marB="4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" name="Google Shape;36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5575" y="2755008"/>
            <a:ext cx="4464114" cy="26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9;p17"/>
          <p:cNvSpPr/>
          <p:nvPr/>
        </p:nvSpPr>
        <p:spPr>
          <a:xfrm>
            <a:off x="986535" y="5709063"/>
            <a:ext cx="1128015" cy="4908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09587" y="5634309"/>
            <a:ext cx="3781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</a:t>
            </a:r>
          </a:p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낮은 상품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Google Shape;89;p17"/>
          <p:cNvSpPr/>
          <p:nvPr/>
        </p:nvSpPr>
        <p:spPr>
          <a:xfrm>
            <a:off x="6358730" y="5706817"/>
            <a:ext cx="1128015" cy="4908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55F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48051" y="5767555"/>
            <a:ext cx="378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신규고객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多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수익률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高</a:t>
            </a:r>
            <a:endParaRPr lang="en-US" altLang="ko-KR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001" y="1254915"/>
            <a:ext cx="640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16270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0,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(15,119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153135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(3,996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25770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6474" y="378380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10139" y="1425648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0(12,003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 ③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5205" y="1086777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수익성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(-1)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10139" y="2619700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0(3,116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05205" y="2280829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비수익성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3951097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 -20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(2,793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3612226"/>
            <a:ext cx="33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 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중앙값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-20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282811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-20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(1,203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4943940"/>
            <a:ext cx="33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 : 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중앙값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→ -20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293785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459447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" idx="3"/>
            <a:endCxn id="12" idx="1"/>
          </p:cNvCxnSpPr>
          <p:nvPr/>
        </p:nvCxnSpPr>
        <p:spPr>
          <a:xfrm flipV="1">
            <a:off x="6431499" y="1737214"/>
            <a:ext cx="778640" cy="556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3"/>
            <a:endCxn id="17" idx="1"/>
          </p:cNvCxnSpPr>
          <p:nvPr/>
        </p:nvCxnSpPr>
        <p:spPr>
          <a:xfrm>
            <a:off x="6431499" y="2293785"/>
            <a:ext cx="778640" cy="63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262663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4819885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257424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 smtClean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15537" y="2790752"/>
            <a:ext cx="2996859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정확도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0.81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 중요도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sick_main_zzz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ick_main_S13 age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5538" y="2450106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분류 모델링 결과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3225" y="1195577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비수익성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분류 모델링 결과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53223" y="3923034"/>
            <a:ext cx="2996860" cy="133559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정확도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0.69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변수중요도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sick_main_ZZZ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&gt;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평생건강보장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&gt; age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53223" y="3338259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내 </a:t>
            </a:r>
            <a:endParaRPr lang="en-US" altLang="ko-KR" sz="16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 분류 모델링 결과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</p:cNvCxnSpPr>
          <p:nvPr/>
        </p:nvCxnSpPr>
        <p:spPr>
          <a:xfrm flipV="1">
            <a:off x="3471977" y="3457502"/>
            <a:ext cx="433273" cy="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" idx="3"/>
            <a:endCxn id="34" idx="1"/>
          </p:cNvCxnSpPr>
          <p:nvPr/>
        </p:nvCxnSpPr>
        <p:spPr>
          <a:xfrm flipV="1">
            <a:off x="6912396" y="2450106"/>
            <a:ext cx="740829" cy="1007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3"/>
            <a:endCxn id="17" idx="1"/>
          </p:cNvCxnSpPr>
          <p:nvPr/>
        </p:nvCxnSpPr>
        <p:spPr>
          <a:xfrm>
            <a:off x="6912396" y="3457502"/>
            <a:ext cx="740827" cy="1133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653225" y="1782310"/>
            <a:ext cx="2996860" cy="133559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정확도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0.69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변수중요도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sick_mai_ZZZ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&gt;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평생건강보장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&gt; age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9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992" y="3338404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150" y="3400076"/>
            <a:ext cx="4099950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9" y="1276894"/>
            <a:ext cx="10181202" cy="50174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Google Shape;396;p32"/>
          <p:cNvSpPr/>
          <p:nvPr/>
        </p:nvSpPr>
        <p:spPr>
          <a:xfrm>
            <a:off x="1046075" y="1002175"/>
            <a:ext cx="9279300" cy="49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보험사</a:t>
            </a:r>
            <a:r>
              <a:rPr 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r>
              <a:rPr 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하락</a:t>
            </a:r>
            <a:r>
              <a:rPr lang="en-US" sz="24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원인</a:t>
            </a:r>
            <a:endParaRPr sz="2400" dirty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신규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한계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en-US" sz="2000" dirty="0" err="1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시장</a:t>
            </a: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포화로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인한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새로운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어려움</a:t>
            </a:r>
            <a:endParaRPr lang="en-US"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en-US" sz="2000" dirty="0" err="1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</a:t>
            </a: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가입시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높은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비율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(18.9%) :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건강진단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결과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고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직업군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endParaRPr lang="en-US"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2. </a:t>
            </a:r>
            <a:r>
              <a:rPr lang="en-US" sz="2000" dirty="0" err="1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</a:t>
            </a: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분류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실패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endParaRPr lang="en-US"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3. </a:t>
            </a:r>
            <a:r>
              <a:rPr lang="en-US" sz="2000" dirty="0" err="1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보험사의</a:t>
            </a:r>
            <a:r>
              <a:rPr lang="en-US" sz="20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혈액검사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비용</a:t>
            </a:r>
            <a:r>
              <a:rPr lang="en-US" sz="20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20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건강검진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altLang="ko-KR" sz="16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결과 및 과거 병력 등 엄격한 건강 심사 기준으로 보험 가입이 거절되는 경우가 </a:t>
            </a:r>
            <a:r>
              <a:rPr lang="en-US" altLang="ko-KR" sz="16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18.9%</a:t>
            </a:r>
            <a:endParaRPr lang="en-US" altLang="ko-KR" sz="1600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Google Shape;402;p33"/>
          <p:cNvSpPr/>
          <p:nvPr/>
        </p:nvSpPr>
        <p:spPr>
          <a:xfrm>
            <a:off x="1604900" y="2727475"/>
            <a:ext cx="2002500" cy="2004900"/>
          </a:xfrm>
          <a:prstGeom prst="ellipse">
            <a:avLst/>
          </a:prstGeom>
          <a:solidFill>
            <a:srgbClr val="5697B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Google Shape;403;p33"/>
          <p:cNvSpPr/>
          <p:nvPr/>
        </p:nvSpPr>
        <p:spPr>
          <a:xfrm>
            <a:off x="1746952" y="3204325"/>
            <a:ext cx="1718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거절비율</a:t>
            </a:r>
            <a:endParaRPr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18.9</a:t>
            </a:r>
            <a:r>
              <a:rPr lang="en-US" sz="2000" dirty="0">
                <a:solidFill>
                  <a:srgbClr val="FFFFF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%</a:t>
            </a:r>
            <a:endParaRPr sz="600" b="1" dirty="0">
              <a:solidFill>
                <a:srgbClr val="FFFFF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grpSp>
        <p:nvGrpSpPr>
          <p:cNvPr id="8" name="Google Shape;404;p33"/>
          <p:cNvGrpSpPr/>
          <p:nvPr/>
        </p:nvGrpSpPr>
        <p:grpSpPr>
          <a:xfrm>
            <a:off x="4546462" y="4702904"/>
            <a:ext cx="6356594" cy="747877"/>
            <a:chOff x="1228557" y="3644369"/>
            <a:chExt cx="5979300" cy="747877"/>
          </a:xfrm>
        </p:grpSpPr>
        <p:sp>
          <p:nvSpPr>
            <p:cNvPr id="9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보험사</a:t>
              </a:r>
              <a:r>
                <a:rPr lang="ko-KR" alt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의</a:t>
              </a:r>
              <a:r>
                <a:rPr lang="en-US" sz="1600" b="1" dirty="0" smtClean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주관적인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기준으로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가입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거절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비율이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높다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.  </a:t>
              </a:r>
              <a:endParaRPr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12" name="Google Shape;407;p33"/>
          <p:cNvSpPr/>
          <p:nvPr/>
        </p:nvSpPr>
        <p:spPr>
          <a:xfrm>
            <a:off x="4404700" y="214277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검진</a:t>
            </a:r>
            <a:endParaRPr sz="1800" b="1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확인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41세</a:t>
            </a:r>
            <a:r>
              <a:rPr lang="en-US" sz="1400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→20세</a:t>
            </a:r>
            <a:r>
              <a:rPr lang="ko-KR" altLang="en-US" sz="1400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로 변경하여</a:t>
            </a:r>
            <a:r>
              <a:rPr lang="en-US" sz="1400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기준</a:t>
            </a:r>
            <a:r>
              <a:rPr lang="en-US" sz="1400" dirty="0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강화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Google Shape;408;p33"/>
          <p:cNvSpPr/>
          <p:nvPr/>
        </p:nvSpPr>
        <p:spPr>
          <a:xfrm>
            <a:off x="6640225" y="214277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파악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및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등 </a:t>
            </a:r>
            <a:r>
              <a:rPr lang="en-US" sz="1400" dirty="0" err="1" smtClean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4" name="Google Shape;409;p33"/>
          <p:cNvSpPr/>
          <p:nvPr/>
        </p:nvSpPr>
        <p:spPr>
          <a:xfrm>
            <a:off x="8917725" y="214276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소변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위험군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 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직군 가입 비율 </a:t>
            </a:r>
            <a:r>
              <a:rPr lang="en-US" altLang="ko-KR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최근 </a:t>
            </a:r>
            <a:r>
              <a:rPr lang="en-US" altLang="ko-KR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년간 전체 </a:t>
            </a:r>
            <a:r>
              <a:rPr lang="ko-KR" altLang="en-US" sz="12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신계약건수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중 </a:t>
            </a:r>
            <a:r>
              <a:rPr lang="ko-KR" altLang="en-US" sz="12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상해위험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가입자가 포함된 </a:t>
            </a:r>
            <a:r>
              <a:rPr lang="ko-KR" altLang="en-US" sz="1200" dirty="0" err="1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계약건수의</a:t>
            </a:r>
            <a:r>
              <a:rPr lang="ko-KR" altLang="en-US" sz="1200" dirty="0">
                <a:solidFill>
                  <a:srgbClr val="3F3F3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비율</a:t>
            </a:r>
          </a:p>
          <a:p>
            <a:pPr lvl="0">
              <a:lnSpc>
                <a:spcPct val="150000"/>
              </a:lnSpc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Google Shape;41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4024" y="1482388"/>
            <a:ext cx="4259187" cy="1765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Google Shape;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51" y="3646221"/>
            <a:ext cx="4259174" cy="227300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Google Shape;420;p34"/>
          <p:cNvSpPr txBox="1"/>
          <p:nvPr/>
        </p:nvSpPr>
        <p:spPr>
          <a:xfrm>
            <a:off x="5755600" y="1739563"/>
            <a:ext cx="56214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en-US" sz="2200" dirty="0" err="1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위험직군</a:t>
            </a:r>
            <a:endParaRPr sz="2200" dirty="0">
              <a:solidFill>
                <a:srgbClr val="C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"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간병인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택배기사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소방관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음식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배달원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endParaRPr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건설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종사자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환경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미화원</a:t>
            </a:r>
            <a:r>
              <a:rPr 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"  등</a:t>
            </a:r>
            <a:endParaRPr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421;p34"/>
          <p:cNvSpPr txBox="1"/>
          <p:nvPr/>
        </p:nvSpPr>
        <p:spPr>
          <a:xfrm>
            <a:off x="9414600" y="6490500"/>
            <a:ext cx="2777400" cy="3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출처</a:t>
            </a:r>
            <a:r>
              <a:rPr lang="en-US" sz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 CHUBB </a:t>
            </a: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직업분류</a:t>
            </a:r>
            <a:r>
              <a:rPr lang="en-US" sz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및 </a:t>
            </a: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sz="12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등급표</a:t>
            </a:r>
            <a:endParaRPr sz="12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422;p34"/>
          <p:cNvSpPr/>
          <p:nvPr/>
        </p:nvSpPr>
        <p:spPr>
          <a:xfrm>
            <a:off x="8164225" y="3650125"/>
            <a:ext cx="747000" cy="92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97F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423;p34"/>
          <p:cNvSpPr txBox="1"/>
          <p:nvPr/>
        </p:nvSpPr>
        <p:spPr>
          <a:xfrm>
            <a:off x="5419150" y="4659799"/>
            <a:ext cx="5957850" cy="12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</a:t>
            </a:r>
            <a:r>
              <a:rPr 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직군</a:t>
            </a:r>
            <a:r>
              <a:rPr 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가입</a:t>
            </a:r>
            <a:r>
              <a:rPr lang="en-US" sz="2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비율</a:t>
            </a:r>
            <a:endParaRPr sz="2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현대해상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14.85%,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DB손보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24.4%,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KB손보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13.6%</a:t>
            </a:r>
            <a:endParaRPr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메리츠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화재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10.1%, MG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9.7%, 더 </a:t>
            </a:r>
            <a:r>
              <a:rPr lang="en-US" sz="1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케이손보</a:t>
            </a:r>
            <a:r>
              <a:rPr 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4.9%</a:t>
            </a:r>
            <a:endParaRPr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40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과다 지급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Google Shape;4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기존 고객의 </a:t>
            </a:r>
            <a:r>
              <a:rPr lang="ko-KR" altLang="en-US" sz="2400" dirty="0" err="1" smtClean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ko-KR" altLang="en-US" sz="2400" dirty="0" smtClean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분류 실패</a:t>
            </a:r>
            <a:endParaRPr lang="en-US" altLang="ko-KR" sz="2400" dirty="0" smtClean="0">
              <a:solidFill>
                <a:srgbClr val="3F3F3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위험군의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환자이나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오분류로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인해 저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위험군으로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보험 가입</a:t>
            </a:r>
            <a:r>
              <a:rPr lang="en-US" altLang="ko-KR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납입금 보다 </a:t>
            </a:r>
            <a:r>
              <a:rPr lang="ko-KR" altLang="en-US" sz="1600" dirty="0" err="1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지급금이</a:t>
            </a:r>
            <a:r>
              <a:rPr lang="ko-KR" altLang="en-US" sz="1600" dirty="0">
                <a:solidFill>
                  <a:srgbClr val="3F3F3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더 많아지는 경우가 발생</a:t>
            </a:r>
          </a:p>
          <a:p>
            <a:pPr lvl="0">
              <a:lnSpc>
                <a:spcPct val="150000"/>
              </a:lnSpc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8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지향점 </a:t>
            </a:r>
            <a:r>
              <a:rPr lang="en-US" altLang="ko-KR" sz="2400" dirty="0" smtClean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 영향 요인을 분석</a:t>
            </a:r>
            <a:r>
              <a:rPr lang="en-US" altLang="ko-KR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 </a:t>
            </a:r>
            <a:r>
              <a:rPr lang="ko-KR" altLang="en-US" sz="2400" dirty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위험도의 특성을 파악하여 수익 </a:t>
            </a:r>
            <a:r>
              <a:rPr lang="ko-KR" altLang="en-US" sz="2400" dirty="0" smtClean="0">
                <a:solidFill>
                  <a:srgbClr val="6A6A6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극대화</a:t>
            </a:r>
            <a:endParaRPr sz="2000" b="1" dirty="0">
              <a:solidFill>
                <a:srgbClr val="6A6A6A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3F3F3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89;p17"/>
          <p:cNvSpPr/>
          <p:nvPr/>
        </p:nvSpPr>
        <p:spPr>
          <a:xfrm>
            <a:off x="1046075" y="3309820"/>
            <a:ext cx="9930532" cy="10581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45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7" name="Google Shape;91;p17"/>
          <p:cNvSpPr/>
          <p:nvPr/>
        </p:nvSpPr>
        <p:spPr>
          <a:xfrm>
            <a:off x="1993453" y="1995718"/>
            <a:ext cx="21729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사전 검사 </a:t>
            </a: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정보와</a:t>
            </a:r>
            <a:endParaRPr lang="en-US" altLang="ko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연계분석을 </a:t>
            </a: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통해 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"위험 고객군"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분류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" name="Google Shape;92;p17"/>
          <p:cNvSpPr/>
          <p:nvPr/>
        </p:nvSpPr>
        <p:spPr>
          <a:xfrm>
            <a:off x="2157939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및 </a:t>
            </a:r>
            <a:r>
              <a:rPr lang="ko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고객별</a:t>
            </a:r>
            <a:endParaRPr lang="en-US" altLang="ko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 분석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9" name="Google Shape;93;p17"/>
          <p:cNvSpPr/>
          <p:nvPr/>
        </p:nvSpPr>
        <p:spPr>
          <a:xfrm>
            <a:off x="4939796" y="1995718"/>
            <a:ext cx="21729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 평가 기준을 객관화하고 강화하여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효과를 높임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94;p17"/>
          <p:cNvSpPr/>
          <p:nvPr/>
        </p:nvSpPr>
        <p:spPr>
          <a:xfrm>
            <a:off x="5104282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</a:t>
            </a:r>
            <a:r>
              <a:rPr lang="ko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위험도</a:t>
            </a:r>
            <a:r>
              <a:rPr lang="en-US" altLang="ko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평가 </a:t>
            </a:r>
            <a:r>
              <a:rPr lang="ko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기준 개발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1" name="Google Shape;95;p17"/>
          <p:cNvSpPr/>
          <p:nvPr/>
        </p:nvSpPr>
        <p:spPr>
          <a:xfrm>
            <a:off x="7792656" y="1995718"/>
            <a:ext cx="21729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위험도가 </a:t>
            </a: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높아 </a:t>
            </a: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가입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이</a:t>
            </a: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거부된 </a:t>
            </a:r>
            <a:r>
              <a:rPr lang="ko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을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ko-KR" altLang="en-US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재분류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보험료 할증을 통해 신규고객으로 유입</a:t>
            </a:r>
            <a:endParaRPr lang="en-US" altLang="ko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96;p17"/>
          <p:cNvSpPr/>
          <p:nvPr/>
        </p:nvSpPr>
        <p:spPr>
          <a:xfrm>
            <a:off x="7957142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고위험군 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유치</a:t>
            </a:r>
            <a:endParaRPr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6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4;p18"/>
          <p:cNvCxnSpPr>
            <a:endCxn id="68" idx="0"/>
          </p:cNvCxnSpPr>
          <p:nvPr/>
        </p:nvCxnSpPr>
        <p:spPr>
          <a:xfrm flipH="1">
            <a:off x="3867858" y="5036500"/>
            <a:ext cx="5527" cy="35714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6;p18"/>
          <p:cNvSpPr/>
          <p:nvPr/>
        </p:nvSpPr>
        <p:spPr>
          <a:xfrm>
            <a:off x="7231557" y="3177043"/>
            <a:ext cx="1373722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00" tIns="13700" rIns="13700" bIns="1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 산출 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모델 부적합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107;p18"/>
          <p:cNvSpPr/>
          <p:nvPr/>
        </p:nvSpPr>
        <p:spPr>
          <a:xfrm>
            <a:off x="1569348" y="1260981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108;p18"/>
          <p:cNvSpPr/>
          <p:nvPr/>
        </p:nvSpPr>
        <p:spPr>
          <a:xfrm>
            <a:off x="1136629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 유형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4" name="Google Shape;109;p18"/>
          <p:cNvCxnSpPr>
            <a:stCxn id="13" idx="3"/>
          </p:cNvCxnSpPr>
          <p:nvPr/>
        </p:nvCxnSpPr>
        <p:spPr>
          <a:xfrm>
            <a:off x="2338679" y="1993779"/>
            <a:ext cx="91431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10;p18"/>
          <p:cNvSpPr/>
          <p:nvPr/>
        </p:nvSpPr>
        <p:spPr>
          <a:xfrm>
            <a:off x="3270586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6" name="Google Shape;111;p18"/>
          <p:cNvCxnSpPr/>
          <p:nvPr/>
        </p:nvCxnSpPr>
        <p:spPr>
          <a:xfrm>
            <a:off x="3871585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12;p18"/>
          <p:cNvSpPr/>
          <p:nvPr/>
        </p:nvSpPr>
        <p:spPr>
          <a:xfrm>
            <a:off x="3150387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유형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8" name="Google Shape;113;p18"/>
          <p:cNvSpPr/>
          <p:nvPr/>
        </p:nvSpPr>
        <p:spPr>
          <a:xfrm>
            <a:off x="3270586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정보 입력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9" name="Google Shape;114;p18"/>
          <p:cNvCxnSpPr>
            <a:endCxn id="18" idx="0"/>
          </p:cNvCxnSpPr>
          <p:nvPr/>
        </p:nvCxnSpPr>
        <p:spPr>
          <a:xfrm>
            <a:off x="3871611" y="3005653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15;p18"/>
          <p:cNvCxnSpPr>
            <a:stCxn id="17" idx="1"/>
          </p:cNvCxnSpPr>
          <p:nvPr/>
        </p:nvCxnSpPr>
        <p:spPr>
          <a:xfrm rot="10800000">
            <a:off x="2963516" y="2781949"/>
            <a:ext cx="18687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6;p18"/>
          <p:cNvCxnSpPr/>
          <p:nvPr/>
        </p:nvCxnSpPr>
        <p:spPr>
          <a:xfrm>
            <a:off x="2964992" y="2789714"/>
            <a:ext cx="0" cy="68412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7;p18"/>
          <p:cNvCxnSpPr>
            <a:endCxn id="18" idx="1"/>
          </p:cNvCxnSpPr>
          <p:nvPr/>
        </p:nvCxnSpPr>
        <p:spPr>
          <a:xfrm>
            <a:off x="2972146" y="3471209"/>
            <a:ext cx="29844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oogle Shape;118;p18"/>
          <p:cNvGrpSpPr/>
          <p:nvPr/>
        </p:nvGrpSpPr>
        <p:grpSpPr>
          <a:xfrm>
            <a:off x="4489008" y="2778677"/>
            <a:ext cx="344187" cy="693550"/>
            <a:chOff x="2878689" y="1835681"/>
            <a:chExt cx="257700" cy="639900"/>
          </a:xfrm>
        </p:grpSpPr>
        <p:cxnSp>
          <p:nvCxnSpPr>
            <p:cNvPr id="24" name="Google Shape;119;p18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20;p18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21;p18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" name="Google Shape;122;p18"/>
          <p:cNvSpPr/>
          <p:nvPr/>
        </p:nvSpPr>
        <p:spPr>
          <a:xfrm>
            <a:off x="3270586" y="393683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 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정보 전달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28" name="Google Shape;123;p18"/>
          <p:cNvCxnSpPr/>
          <p:nvPr/>
        </p:nvCxnSpPr>
        <p:spPr>
          <a:xfrm>
            <a:off x="3871585" y="3666318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24;p18"/>
          <p:cNvCxnSpPr>
            <a:stCxn id="27" idx="2"/>
          </p:cNvCxnSpPr>
          <p:nvPr/>
        </p:nvCxnSpPr>
        <p:spPr>
          <a:xfrm>
            <a:off x="3871611" y="4326964"/>
            <a:ext cx="0" cy="17646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25;p18"/>
          <p:cNvCxnSpPr/>
          <p:nvPr/>
        </p:nvCxnSpPr>
        <p:spPr>
          <a:xfrm>
            <a:off x="3865950" y="4501113"/>
            <a:ext cx="141413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6;p18"/>
          <p:cNvCxnSpPr/>
          <p:nvPr/>
        </p:nvCxnSpPr>
        <p:spPr>
          <a:xfrm rot="10800000">
            <a:off x="5274537" y="1993694"/>
            <a:ext cx="0" cy="250951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27;p18"/>
          <p:cNvSpPr/>
          <p:nvPr/>
        </p:nvSpPr>
        <p:spPr>
          <a:xfrm>
            <a:off x="6464047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시작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3" name="Google Shape;128;p18"/>
          <p:cNvCxnSpPr>
            <a:endCxn id="32" idx="1"/>
          </p:cNvCxnSpPr>
          <p:nvPr/>
        </p:nvCxnSpPr>
        <p:spPr>
          <a:xfrm>
            <a:off x="5279959" y="1993779"/>
            <a:ext cx="118408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9;p18"/>
          <p:cNvSpPr/>
          <p:nvPr/>
        </p:nvSpPr>
        <p:spPr>
          <a:xfrm>
            <a:off x="6343850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5" name="Google Shape;130;p18"/>
          <p:cNvCxnSpPr/>
          <p:nvPr/>
        </p:nvCxnSpPr>
        <p:spPr>
          <a:xfrm>
            <a:off x="7063358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31;p18"/>
          <p:cNvSpPr/>
          <p:nvPr/>
        </p:nvSpPr>
        <p:spPr>
          <a:xfrm>
            <a:off x="1136629" y="3936822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진행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7" name="Google Shape;132;p18"/>
          <p:cNvCxnSpPr>
            <a:stCxn id="34" idx="2"/>
            <a:endCxn id="38" idx="0"/>
          </p:cNvCxnSpPr>
          <p:nvPr/>
        </p:nvCxnSpPr>
        <p:spPr>
          <a:xfrm>
            <a:off x="7065049" y="3016053"/>
            <a:ext cx="7945" cy="110091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133;p18"/>
          <p:cNvSpPr/>
          <p:nvPr/>
        </p:nvSpPr>
        <p:spPr>
          <a:xfrm>
            <a:off x="6471803" y="4116994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보험료 산정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134;p18"/>
          <p:cNvSpPr/>
          <p:nvPr/>
        </p:nvSpPr>
        <p:spPr>
          <a:xfrm>
            <a:off x="8972852" y="258807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135;p18"/>
          <p:cNvSpPr/>
          <p:nvPr/>
        </p:nvSpPr>
        <p:spPr>
          <a:xfrm>
            <a:off x="8972852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1" name="Google Shape;136;p18"/>
          <p:cNvCxnSpPr>
            <a:stCxn id="34" idx="3"/>
            <a:endCxn id="39" idx="1"/>
          </p:cNvCxnSpPr>
          <p:nvPr/>
        </p:nvCxnSpPr>
        <p:spPr>
          <a:xfrm>
            <a:off x="7786247" y="2781949"/>
            <a:ext cx="1186506" cy="105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37;p18"/>
          <p:cNvCxnSpPr>
            <a:stCxn id="39" idx="2"/>
            <a:endCxn id="40" idx="0"/>
          </p:cNvCxnSpPr>
          <p:nvPr/>
        </p:nvCxnSpPr>
        <p:spPr>
          <a:xfrm>
            <a:off x="9573877" y="2978204"/>
            <a:ext cx="0" cy="29785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138;p18"/>
          <p:cNvSpPr/>
          <p:nvPr/>
        </p:nvSpPr>
        <p:spPr>
          <a:xfrm>
            <a:off x="8852660" y="4069529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결과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4" name="Google Shape;139;p18"/>
          <p:cNvCxnSpPr>
            <a:stCxn id="43" idx="1"/>
            <a:endCxn id="38" idx="3"/>
          </p:cNvCxnSpPr>
          <p:nvPr/>
        </p:nvCxnSpPr>
        <p:spPr>
          <a:xfrm flipH="1">
            <a:off x="7673753" y="4303633"/>
            <a:ext cx="1178907" cy="84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40;p18"/>
          <p:cNvCxnSpPr>
            <a:stCxn id="40" idx="2"/>
            <a:endCxn id="43" idx="0"/>
          </p:cNvCxnSpPr>
          <p:nvPr/>
        </p:nvCxnSpPr>
        <p:spPr>
          <a:xfrm>
            <a:off x="9573877" y="3666273"/>
            <a:ext cx="0" cy="4031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41;p18"/>
          <p:cNvSpPr txBox="1"/>
          <p:nvPr/>
        </p:nvSpPr>
        <p:spPr>
          <a:xfrm>
            <a:off x="8245444" y="4077484"/>
            <a:ext cx="34645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7" name="Google Shape;142;p18"/>
          <p:cNvSpPr/>
          <p:nvPr/>
        </p:nvSpPr>
        <p:spPr>
          <a:xfrm>
            <a:off x="8972852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8" name="Google Shape;143;p18"/>
          <p:cNvCxnSpPr>
            <a:stCxn id="43" idx="2"/>
            <a:endCxn id="47" idx="0"/>
          </p:cNvCxnSpPr>
          <p:nvPr/>
        </p:nvCxnSpPr>
        <p:spPr>
          <a:xfrm>
            <a:off x="9573858" y="4537736"/>
            <a:ext cx="0" cy="22488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44;p18"/>
          <p:cNvSpPr/>
          <p:nvPr/>
        </p:nvSpPr>
        <p:spPr>
          <a:xfrm>
            <a:off x="3270586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심사결과 통보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0" name="Google Shape;145;p18"/>
          <p:cNvCxnSpPr>
            <a:stCxn id="47" idx="1"/>
            <a:endCxn id="49" idx="3"/>
          </p:cNvCxnSpPr>
          <p:nvPr/>
        </p:nvCxnSpPr>
        <p:spPr>
          <a:xfrm rot="10800000">
            <a:off x="4472765" y="4957766"/>
            <a:ext cx="45000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46;p18"/>
          <p:cNvCxnSpPr>
            <a:stCxn id="38" idx="1"/>
          </p:cNvCxnSpPr>
          <p:nvPr/>
        </p:nvCxnSpPr>
        <p:spPr>
          <a:xfrm flipH="1">
            <a:off x="6013089" y="4312057"/>
            <a:ext cx="458713" cy="644481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7;p18"/>
          <p:cNvSpPr txBox="1"/>
          <p:nvPr/>
        </p:nvSpPr>
        <p:spPr>
          <a:xfrm>
            <a:off x="9692725" y="4545636"/>
            <a:ext cx="54990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3" name="Google Shape;148;p18"/>
          <p:cNvSpPr txBox="1"/>
          <p:nvPr/>
        </p:nvSpPr>
        <p:spPr>
          <a:xfrm>
            <a:off x="7940136" y="2590927"/>
            <a:ext cx="811038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 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4" name="Google Shape;149;p18"/>
          <p:cNvSpPr txBox="1"/>
          <p:nvPr/>
        </p:nvSpPr>
        <p:spPr>
          <a:xfrm>
            <a:off x="6515368" y="3416793"/>
            <a:ext cx="549903" cy="35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b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</a:b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불필요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5" name="Google Shape;150;p18"/>
          <p:cNvCxnSpPr>
            <a:stCxn id="36" idx="2"/>
          </p:cNvCxnSpPr>
          <p:nvPr/>
        </p:nvCxnSpPr>
        <p:spPr>
          <a:xfrm>
            <a:off x="1737654" y="4326949"/>
            <a:ext cx="0" cy="27259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51;p18"/>
          <p:cNvCxnSpPr/>
          <p:nvPr/>
        </p:nvCxnSpPr>
        <p:spPr>
          <a:xfrm>
            <a:off x="1731799" y="4600033"/>
            <a:ext cx="3724281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2;p18"/>
          <p:cNvCxnSpPr/>
          <p:nvPr/>
        </p:nvCxnSpPr>
        <p:spPr>
          <a:xfrm rot="10800000">
            <a:off x="5449537" y="2379960"/>
            <a:ext cx="0" cy="222007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3;p18"/>
          <p:cNvCxnSpPr/>
          <p:nvPr/>
        </p:nvCxnSpPr>
        <p:spPr>
          <a:xfrm rot="10800000">
            <a:off x="5448070" y="2379801"/>
            <a:ext cx="412945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4;p18"/>
          <p:cNvCxnSpPr>
            <a:endCxn id="39" idx="0"/>
          </p:cNvCxnSpPr>
          <p:nvPr/>
        </p:nvCxnSpPr>
        <p:spPr>
          <a:xfrm>
            <a:off x="9573877" y="2372666"/>
            <a:ext cx="0" cy="2154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5;p18"/>
          <p:cNvCxnSpPr>
            <a:stCxn id="12" idx="4"/>
            <a:endCxn id="13" idx="0"/>
          </p:cNvCxnSpPr>
          <p:nvPr/>
        </p:nvCxnSpPr>
        <p:spPr>
          <a:xfrm>
            <a:off x="1737566" y="153428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56;p18"/>
          <p:cNvCxnSpPr/>
          <p:nvPr/>
        </p:nvCxnSpPr>
        <p:spPr>
          <a:xfrm>
            <a:off x="2741062" y="1329014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157;p18"/>
          <p:cNvCxnSpPr/>
          <p:nvPr/>
        </p:nvCxnSpPr>
        <p:spPr>
          <a:xfrm>
            <a:off x="5702146" y="1262180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Google Shape;158;p18"/>
          <p:cNvSpPr/>
          <p:nvPr/>
        </p:nvSpPr>
        <p:spPr>
          <a:xfrm>
            <a:off x="10202318" y="3181962"/>
            <a:ext cx="827618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Google Shape;159;p18"/>
          <p:cNvSpPr txBox="1"/>
          <p:nvPr/>
        </p:nvSpPr>
        <p:spPr>
          <a:xfrm>
            <a:off x="10134682" y="3217988"/>
            <a:ext cx="914318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</a:t>
            </a:r>
            <a:r>
              <a:rPr lang="ko" sz="1200" b="1" dirty="0" smtClean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비용</a:t>
            </a:r>
            <a:endParaRPr lang="en-US" altLang="ko" sz="1200" b="1" dirty="0" smtClean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 smtClean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5" name="Google Shape;160;p18"/>
          <p:cNvSpPr/>
          <p:nvPr/>
        </p:nvSpPr>
        <p:spPr>
          <a:xfrm>
            <a:off x="4602879" y="5393659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6" name="Google Shape;161;p18"/>
          <p:cNvSpPr txBox="1"/>
          <p:nvPr/>
        </p:nvSpPr>
        <p:spPr>
          <a:xfrm>
            <a:off x="4571965" y="5390985"/>
            <a:ext cx="1373722" cy="39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 고객 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보험금 과지급 </a:t>
            </a:r>
            <a:endParaRPr sz="1200" b="1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67" name="Google Shape;162;p18"/>
          <p:cNvCxnSpPr/>
          <p:nvPr/>
        </p:nvCxnSpPr>
        <p:spPr>
          <a:xfrm>
            <a:off x="3843268" y="573175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05;p18"/>
          <p:cNvSpPr/>
          <p:nvPr/>
        </p:nvSpPr>
        <p:spPr>
          <a:xfrm>
            <a:off x="3266833" y="5393649"/>
            <a:ext cx="1202050" cy="390127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 이행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9" name="Google Shape;163;p18"/>
          <p:cNvSpPr/>
          <p:nvPr/>
        </p:nvSpPr>
        <p:spPr>
          <a:xfrm>
            <a:off x="3675008" y="5946526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Google Shape;164;p18"/>
          <p:cNvSpPr/>
          <p:nvPr/>
        </p:nvSpPr>
        <p:spPr>
          <a:xfrm>
            <a:off x="4374278" y="1061591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내부 문제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800" b="1" dirty="0" smtClean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2039</Words>
  <Application>Microsoft Office PowerPoint</Application>
  <PresentationFormat>와이드스크린</PresentationFormat>
  <Paragraphs>792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Nanum Gothic</vt:lpstr>
      <vt:lpstr>Open Sans</vt:lpstr>
      <vt:lpstr>나눔스퀘어라운드 Bold</vt:lpstr>
      <vt:lpstr>나눔스퀘어라운드 Light</vt:lpstr>
      <vt:lpstr>나눔스퀘어라운드 Regular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PIRL</dc:creator>
  <cp:lastModifiedBy>Windows 사용자</cp:lastModifiedBy>
  <cp:revision>126</cp:revision>
  <dcterms:created xsi:type="dcterms:W3CDTF">2020-02-20T10:48:24Z</dcterms:created>
  <dcterms:modified xsi:type="dcterms:W3CDTF">2020-05-25T18:06:53Z</dcterms:modified>
</cp:coreProperties>
</file>