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8" r:id="rId2"/>
    <p:sldId id="284" r:id="rId3"/>
    <p:sldId id="289" r:id="rId4"/>
    <p:sldId id="286" r:id="rId5"/>
    <p:sldId id="285" r:id="rId6"/>
    <p:sldId id="288" r:id="rId7"/>
    <p:sldId id="287" r:id="rId8"/>
    <p:sldId id="30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9" r:id="rId23"/>
    <p:sldId id="304" r:id="rId24"/>
    <p:sldId id="305" r:id="rId25"/>
    <p:sldId id="306" r:id="rId26"/>
    <p:sldId id="310" r:id="rId27"/>
    <p:sldId id="31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355F77"/>
    <a:srgbClr val="00B050"/>
    <a:srgbClr val="E6E6E6"/>
    <a:srgbClr val="1D1DFF"/>
    <a:srgbClr val="6A6A6A"/>
    <a:srgbClr val="FF3300"/>
    <a:srgbClr val="9FC5E8"/>
    <a:srgbClr val="91D2E1"/>
    <a:srgbClr val="96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76B3-8B44-4F55-9D63-89962CC11562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83D-3B8C-49DB-B835-9EA68792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0" y="25962"/>
            <a:ext cx="1515035" cy="364751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r>
              <a:rPr lang="en-US" altLang="ko-KR" dirty="0" smtClean="0"/>
              <a:t>POSCO Big Data 9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A2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8" name="직각 삼각형 7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/>
            </a:gs>
            <a:gs pos="100000">
              <a:srgbClr val="96D4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AD7D-6E65-44B3-8ABD-34CE7F0EADF3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84932" y="3155828"/>
            <a:ext cx="7822133" cy="759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 smtClean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범수지영팀꺼</a:t>
            </a:r>
            <a:endParaRPr lang="en-US" altLang="ko-KR" sz="3200" dirty="0" smtClean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0855" y="5852160"/>
            <a:ext cx="459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A2</a:t>
            </a:r>
          </a:p>
          <a:p>
            <a:pPr algn="ctr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강지영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김범수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김효진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배향운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양혜지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정지성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최지영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1430415"/>
            <a:ext cx="9229725" cy="2266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35" y="3938587"/>
            <a:ext cx="9239250" cy="2295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1406602"/>
            <a:ext cx="9201150" cy="2324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35" y="3863350"/>
            <a:ext cx="9191625" cy="2266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7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1444702"/>
            <a:ext cx="9210675" cy="2266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35" y="3884462"/>
            <a:ext cx="9315450" cy="2343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9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10" y="1435177"/>
            <a:ext cx="9210675" cy="2276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10" y="3872875"/>
            <a:ext cx="9191625" cy="22669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1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85" y="1474110"/>
            <a:ext cx="9229725" cy="2228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85" y="3903116"/>
            <a:ext cx="9210675" cy="2276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0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1449465"/>
            <a:ext cx="9144000" cy="2247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35" y="3872876"/>
            <a:ext cx="9210675" cy="23526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0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1430415"/>
            <a:ext cx="9277350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35" y="3863351"/>
            <a:ext cx="9201150" cy="2371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2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3891926"/>
            <a:ext cx="9267825" cy="2343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35" y="1435177"/>
            <a:ext cx="9153525" cy="2295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5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1430415"/>
            <a:ext cx="9201150" cy="2362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35" y="3949076"/>
            <a:ext cx="9258300" cy="23145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1416127"/>
            <a:ext cx="9182100" cy="2324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60" y="3882400"/>
            <a:ext cx="9220200" cy="2324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 고객</a:t>
            </a:r>
            <a:endParaRPr lang="en-US" altLang="ko-KR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분류 모델</a:t>
            </a:r>
            <a:endParaRPr lang="en-US" altLang="ko-KR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 높은 상품 추천</a:t>
            </a:r>
            <a:endParaRPr lang="en-US" altLang="ko-KR" sz="16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 거절 및 보험료 할증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8144" y="1474009"/>
            <a:ext cx="680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추천과 위험 </a:t>
            </a:r>
            <a:r>
              <a:rPr lang="ko-KR" altLang="en-US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고객군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분류를 통한 수익성 향상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8144" y="2258839"/>
            <a:ext cx="67111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계획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상품별 가입자 현황과 수익성을 분석한다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상품별로 어떤 질병들이 수익에 영향이 있는지 알아본다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 </a:t>
            </a:r>
            <a:r>
              <a:rPr lang="ko-KR" altLang="en-US" sz="1600" dirty="0" err="1" smtClean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고객군</a:t>
            </a:r>
            <a:r>
              <a:rPr lang="ko-KR" altLang="en-US" sz="1600" dirty="0" smtClean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분류 모델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개발하여 거절된 고객을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</a:t>
            </a: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C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 </a:t>
            </a:r>
            <a:r>
              <a:rPr lang="ko-KR" altLang="en-US" sz="1600" dirty="0" err="1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고객군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구분된 경우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 보완 모델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상품 보완 모델을 통해 위험 정도를 측정하여 상품에 할증을 준다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accent5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고객군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구분된 경우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 추천 모델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모델을 통해 신규 고객이 걸릴 수 있는 질병들을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예측하고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코드에 대해 수익성이 높은 상품을 추천한다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1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253235" y="87384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내부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질병별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수익성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빨간색선은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인경우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35" y="1430215"/>
            <a:ext cx="91821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3235" y="3957770"/>
            <a:ext cx="3864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</a:t>
            </a:r>
            <a:r>
              <a:rPr lang="en-US" altLang="ko-KR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ko-KR" altLang="en-US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en-US" altLang="ko-KR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 2</a:t>
            </a:r>
            <a:r>
              <a:rPr lang="ko-KR" altLang="en-US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경우</a:t>
            </a:r>
            <a:endParaRPr lang="en-US" altLang="ko-KR" dirty="0" smtClean="0">
              <a:solidFill>
                <a:srgbClr val="1D1D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I, J, O, T, Z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I, N</a:t>
            </a:r>
          </a:p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울라트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N, T, Z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단체보험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S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 1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건강 보장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C, G, I, 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25298" y="4511768"/>
            <a:ext cx="25673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M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T, Z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 2 : C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행복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T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92652" y="4511768"/>
            <a:ext cx="386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2+ : C, T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B, E, K, N</a:t>
            </a:r>
          </a:p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안심보험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27442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79345"/>
              </p:ext>
            </p:extLst>
          </p:nvPr>
        </p:nvGraphicFramePr>
        <p:xfrm>
          <a:off x="1019906" y="820615"/>
          <a:ext cx="9964627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205">
                  <a:extLst>
                    <a:ext uri="{9D8B030D-6E8A-4147-A177-3AD203B41FA5}">
                      <a16:colId xmlns:a16="http://schemas.microsoft.com/office/drawing/2014/main" val="3937665433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3920732146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2846294038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2493231975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1943080104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1635172798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3773465501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3221880392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3672289994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1906293334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422889163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517004772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3865449797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1450425968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1968052383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2387927630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4007729450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2359380610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167807953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4146366941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3112128063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3001338918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956116214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1053068295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3321812185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2781941462"/>
                    </a:ext>
                  </a:extLst>
                </a:gridCol>
                <a:gridCol w="315247">
                  <a:extLst>
                    <a:ext uri="{9D8B030D-6E8A-4147-A177-3AD203B41FA5}">
                      <a16:colId xmlns:a16="http://schemas.microsoft.com/office/drawing/2014/main" val="4243469684"/>
                    </a:ext>
                  </a:extLst>
                </a:gridCol>
              </a:tblGrid>
              <a:tr h="2303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 gridSpan="2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31820"/>
                  </a:ext>
                </a:extLst>
              </a:tr>
              <a:tr h="2303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Q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Z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18351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39981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43139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81397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712850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16324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56256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64044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84296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8215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69242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62861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</a:t>
                      </a: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보험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36296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1729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6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2475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6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39380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76589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2136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2066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20707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03279"/>
                  </a:ext>
                </a:extLst>
              </a:tr>
              <a:tr h="230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4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4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2155" y="1310503"/>
            <a:ext cx="952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상품에 대해서 청구 대비 지급 비용이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이상 되는 고객들의 특성을 활용하여 위험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고객군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insu_pre_review.csv (request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4,546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1/0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설명 변수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gender, age, height,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weight, …(12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분리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(test : train : validation)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4(1,812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3(1,364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3(1,364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2155" y="970503"/>
            <a:ext cx="341086" cy="34834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3241" y="970503"/>
            <a:ext cx="23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 고객 분류 모델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2155" y="3192842"/>
            <a:ext cx="341086" cy="34834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241" y="3225680"/>
            <a:ext cx="838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 모델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2155" y="3541185"/>
            <a:ext cx="9521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모델을 거쳐 나온 질병들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[A,C,T]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최적의 유사도 알고리즘을 거쳐 상품을 추천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유사도 알고리즘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O(n^2)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시간복잡도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질병들이 각각의 보험상품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중에        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질병코드와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일치하는 개수가 많은 경우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만약 같다면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  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질병코드의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개수가 적은 순으로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정렬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9596" y="4361687"/>
            <a:ext cx="341086" cy="34834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19126" y="4640422"/>
            <a:ext cx="341086" cy="34834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82155" y="5207231"/>
            <a:ext cx="341086" cy="34834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3241" y="5182190"/>
            <a:ext cx="838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보완 모델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2155" y="5551522"/>
            <a:ext cx="95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모델을 거쳐 나온 질병들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[A,C,T]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고객이 보험 상품을 가입하려 할 때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보험상품에        질병 코드의 개수에 따라 할증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63020" y="5874551"/>
            <a:ext cx="341086" cy="34834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2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23241" y="946982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고객군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분류 모델링 결과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3235" y="1567076"/>
            <a:ext cx="798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2,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1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(1,001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89204" y="1081761"/>
            <a:ext cx="4409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당 손해가 높은 보험상품의 개수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41200"/>
              </p:ext>
            </p:extLst>
          </p:nvPr>
        </p:nvGraphicFramePr>
        <p:xfrm>
          <a:off x="1253235" y="1954220"/>
          <a:ext cx="9965750" cy="16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280966508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9775751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395083097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1608156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2884469434"/>
                    </a:ext>
                  </a:extLst>
                </a:gridCol>
              </a:tblGrid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지급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</a:t>
                      </a:r>
                      <a:r>
                        <a:rPr lang="en-US" altLang="ko-KR" sz="16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= 2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Decision Tree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Random Forest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Gradient Boosting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ANN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5592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78.9%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77.6%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8557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61.1%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77.5%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78.1%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07254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61.0%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77.5%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78.4%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08352"/>
                  </a:ext>
                </a:extLst>
              </a:tr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Confusion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Matrix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[[763   306]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[226     69]]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[[1051   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18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[ 289       6]]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[[1060     9]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[ 292     3]]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[[1069     0]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[ 295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1013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53235" y="4132996"/>
            <a:ext cx="798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2,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(332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53235" y="3643000"/>
            <a:ext cx="7984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ANN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데이터 분리가 잘못되어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분류하지 못하므로 제외</a:t>
            </a:r>
            <a:endParaRPr lang="en-US" altLang="ko-KR" sz="1400" dirty="0" smtClean="0">
              <a:solidFill>
                <a:srgbClr val="1D1D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3235" y="6185406"/>
            <a:ext cx="7984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Decision Tree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제외한 모델들은 데이터 분리가 잘못되어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분류하지 못하므로 제외</a:t>
            </a:r>
            <a:endParaRPr lang="en-US" altLang="ko-KR" sz="1400" dirty="0" smtClean="0">
              <a:solidFill>
                <a:srgbClr val="1D1D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9015" y="1954220"/>
            <a:ext cx="1986495" cy="168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42862" y="1954220"/>
            <a:ext cx="1986495" cy="168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37675" y="1961675"/>
            <a:ext cx="1986495" cy="168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36117"/>
              </p:ext>
            </p:extLst>
          </p:nvPr>
        </p:nvGraphicFramePr>
        <p:xfrm>
          <a:off x="1253235" y="4502328"/>
          <a:ext cx="9965750" cy="16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280966508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9775751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395083097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1608156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2884469434"/>
                    </a:ext>
                  </a:extLst>
                </a:gridCol>
              </a:tblGrid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지급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</a:t>
                      </a:r>
                      <a:r>
                        <a:rPr lang="en-US" altLang="ko-KR" sz="16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= 2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Decision Tree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Random Forest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Gradient Boosting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ANN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5592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92.6%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91.9%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8557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83.1%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92.8%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92.8%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93.6%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07254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81.6%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92.8%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92.8%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92.8%</a:t>
                      </a:r>
                      <a:endParaRPr lang="ko-KR" altLang="en-US" sz="16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08352"/>
                  </a:ext>
                </a:extLst>
              </a:tr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Confusion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Matrix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[[1104   162]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  [   89      9]]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[[1266   </a:t>
                      </a:r>
                      <a:r>
                        <a:rPr lang="en-US" altLang="ko-KR" sz="1600" baseline="0" dirty="0" smtClean="0"/>
                        <a:t>  0</a:t>
                      </a:r>
                      <a:r>
                        <a:rPr lang="en-US" altLang="ko-KR" sz="1600" dirty="0" smtClean="0"/>
                        <a:t>]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  [   98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[[1266     0]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  [   98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[[1266     0]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  [   98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1013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259015" y="4511853"/>
            <a:ext cx="1986495" cy="168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82155" y="946982"/>
            <a:ext cx="341086" cy="34834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3235" y="1567076"/>
            <a:ext cx="798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2,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3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(123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87024"/>
              </p:ext>
            </p:extLst>
          </p:nvPr>
        </p:nvGraphicFramePr>
        <p:xfrm>
          <a:off x="1253235" y="1954220"/>
          <a:ext cx="9965750" cy="16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280966508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9775751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395083097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1608156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2884469434"/>
                    </a:ext>
                  </a:extLst>
                </a:gridCol>
              </a:tblGrid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지급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</a:t>
                      </a:r>
                      <a:r>
                        <a:rPr lang="en-US" altLang="ko-KR" sz="16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= 2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Decision Tree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Random Forest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Gradient Boosting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ANN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5592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98.2%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97.2%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8557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92.9%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97.9%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97.6%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96.8%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07254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94.8%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97.9%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97.6%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97.9%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08352"/>
                  </a:ext>
                </a:extLst>
              </a:tr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Confusion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Matrix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[[1287   48]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23     6]]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[[1335   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0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29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[[1329     6]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27     2]]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[[1335     0]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29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1013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53235" y="4132996"/>
            <a:ext cx="798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2,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4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(69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53235" y="3643000"/>
            <a:ext cx="7984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ANN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분류하지 못하므로 제외한다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53234" y="6185406"/>
            <a:ext cx="83479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목표 변수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개수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(69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총 데이터의 수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(4,565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매우 작아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제대로 분류하는 모델이 없다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59015" y="1954220"/>
            <a:ext cx="1986495" cy="168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37675" y="1961675"/>
            <a:ext cx="1986495" cy="168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49984"/>
              </p:ext>
            </p:extLst>
          </p:nvPr>
        </p:nvGraphicFramePr>
        <p:xfrm>
          <a:off x="1253235" y="4502328"/>
          <a:ext cx="9965750" cy="16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280966508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9775751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395083097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1608156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2884469434"/>
                    </a:ext>
                  </a:extLst>
                </a:gridCol>
              </a:tblGrid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지급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</a:t>
                      </a:r>
                      <a:r>
                        <a:rPr lang="en-US" altLang="ko-KR" sz="16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= 2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Decision Tree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Random Forest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Gradient Boosting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ANN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5592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99.1%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98.4%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8557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96.7%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98.3%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98.8%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07254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95.9%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98.3%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98.3%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08352"/>
                  </a:ext>
                </a:extLst>
              </a:tr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Confusion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Matrix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[[1308   33]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23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[[1341   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0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23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[[1337     4]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23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[[1341     0]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23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1013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2155" y="946982"/>
            <a:ext cx="341086" cy="34834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3241" y="946982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고객군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분류 모델링 결과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2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3235" y="1567076"/>
            <a:ext cx="798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3,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1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(325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82369"/>
              </p:ext>
            </p:extLst>
          </p:nvPr>
        </p:nvGraphicFramePr>
        <p:xfrm>
          <a:off x="1253235" y="1954220"/>
          <a:ext cx="9965750" cy="16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280966508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9775751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395083097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1608156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2884469434"/>
                    </a:ext>
                  </a:extLst>
                </a:gridCol>
              </a:tblGrid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지급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</a:t>
                      </a:r>
                      <a:r>
                        <a:rPr lang="en-US" altLang="ko-KR" sz="16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= 3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Decision Tree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Random Forest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Gradient Boosting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ANN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5592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93.4%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92.6%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8557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85%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93.6%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93.1%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92.4%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07254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84.9%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93.6%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93.1%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93.7%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08352"/>
                  </a:ext>
                </a:extLst>
              </a:tr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Confusion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Matrix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[[1147   131]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75     11]]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[[1277   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1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86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[[1270     8]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86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[[1278     0]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86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1013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53235" y="4132996"/>
            <a:ext cx="7984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3,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횟수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(50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53235" y="3643000"/>
            <a:ext cx="7984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Decision Tree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제외한 모델들은 데이터 분리가 잘못되어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분류하지 못하므로 제외한다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53234" y="6185406"/>
            <a:ext cx="83479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목표 변수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개수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(50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총 데이터의 수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(4,565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매우 작아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제대로 분류하는 모델이 없다</a:t>
            </a:r>
            <a:r>
              <a:rPr lang="en-US" altLang="ko-KR" sz="1400" dirty="0" smtClean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59015" y="1954220"/>
            <a:ext cx="1986495" cy="1688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6098"/>
              </p:ext>
            </p:extLst>
          </p:nvPr>
        </p:nvGraphicFramePr>
        <p:xfrm>
          <a:off x="1253235" y="4502328"/>
          <a:ext cx="9965750" cy="16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280966508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97757513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395083097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181608156"/>
                    </a:ext>
                  </a:extLst>
                </a:gridCol>
                <a:gridCol w="1989831">
                  <a:extLst>
                    <a:ext uri="{9D8B030D-6E8A-4147-A177-3AD203B41FA5}">
                      <a16:colId xmlns:a16="http://schemas.microsoft.com/office/drawing/2014/main" val="2884469434"/>
                    </a:ext>
                  </a:extLst>
                </a:gridCol>
              </a:tblGrid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지급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</a:t>
                      </a:r>
                      <a:r>
                        <a:rPr lang="en-US" altLang="ko-KR" sz="1600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= 3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Decision Tree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Random Forest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Gradient Boosting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ANN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5592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99.6%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99%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85578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96.6%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99.2%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98.8%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98.5%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307254"/>
                  </a:ext>
                </a:extLst>
              </a:tr>
              <a:tr h="291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97.7%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99.2%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98.8%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99.2%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08352"/>
                  </a:ext>
                </a:extLst>
              </a:tr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Confusion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Matrix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[[1331   22]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10     1]]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[[1353   </a:t>
                      </a:r>
                      <a:r>
                        <a:rPr lang="en-US" altLang="ko-KR" sz="16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0</a:t>
                      </a:r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11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[[1347     6]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11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[[1353     0]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[   11     0]]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1013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082155" y="946982"/>
            <a:ext cx="341086" cy="34834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23241" y="946982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고객군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분류 모델링 결과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8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3241" y="946982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2155" y="932753"/>
            <a:ext cx="341086" cy="34834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82155" y="929170"/>
            <a:ext cx="341086" cy="34834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85898"/>
              </p:ext>
            </p:extLst>
          </p:nvPr>
        </p:nvGraphicFramePr>
        <p:xfrm>
          <a:off x="1082155" y="1590104"/>
          <a:ext cx="9864268" cy="252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268">
                  <a:extLst>
                    <a:ext uri="{9D8B030D-6E8A-4147-A177-3AD203B41FA5}">
                      <a16:colId xmlns:a16="http://schemas.microsoft.com/office/drawing/2014/main" val="3549526622"/>
                    </a:ext>
                  </a:extLst>
                </a:gridCol>
              </a:tblGrid>
              <a:tr h="225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Pseudo Code :</a:t>
                      </a:r>
                      <a:r>
                        <a:rPr lang="en-US" altLang="ko-KR" b="0" baseline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Python 3</a:t>
                      </a:r>
                      <a:endParaRPr lang="ko-KR" altLang="en-US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853309"/>
                  </a:ext>
                </a:extLst>
              </a:tr>
              <a:tr h="2158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last = []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for 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in range(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len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insu_prod_badcode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)) : </a:t>
                      </a:r>
                      <a:r>
                        <a:rPr lang="en-US" altLang="ko-KR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#</a:t>
                      </a:r>
                      <a:r>
                        <a:rPr lang="en-US" altLang="ko-KR" sz="12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상품들 중에서</a:t>
                      </a:r>
                      <a:endParaRPr lang="en-US" altLang="ko-KR" sz="12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for j in range(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len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sick_code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)) : </a:t>
                      </a:r>
                      <a:r>
                        <a:rPr lang="en-US" altLang="ko-KR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# </a:t>
                      </a:r>
                      <a:r>
                        <a:rPr lang="ko-KR" altLang="en-US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예측된 질병 코드들 중에서</a:t>
                      </a:r>
                      <a:endParaRPr lang="en-US" altLang="ko-KR" sz="12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    if 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sick_code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[j] in 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insu_prod_badcode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 : </a:t>
                      </a:r>
                      <a:r>
                        <a:rPr lang="en-US" altLang="ko-KR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# </a:t>
                      </a:r>
                      <a:r>
                        <a:rPr lang="ko-KR" altLang="en-US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예측된 질병코드들이 해당 보험 상품</a:t>
                      </a:r>
                      <a:r>
                        <a:rPr lang="ko-KR" altLang="en-US" sz="12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질병 코드 안에 있다면</a:t>
                      </a:r>
                      <a:endParaRPr lang="en-US" altLang="ko-KR" sz="12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        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sick_count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 += 1 </a:t>
                      </a:r>
                      <a:r>
                        <a:rPr lang="en-US" altLang="ko-KR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# </a:t>
                      </a:r>
                      <a:r>
                        <a:rPr lang="ko-KR" altLang="en-US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카운트 한다</a:t>
                      </a:r>
                      <a:r>
                        <a:rPr lang="en-US" altLang="ko-KR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last.append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([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sick_count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], 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len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insu_prod_badcode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), 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insu_prod_bad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[</a:t>
                      </a: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]])</a:t>
                      </a:r>
                    </a:p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last.sort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(key=lambda x : (-x[0], x[1])) </a:t>
                      </a:r>
                      <a:r>
                        <a:rPr lang="en-US" altLang="ko-KR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# </a:t>
                      </a:r>
                      <a:r>
                        <a:rPr lang="ko-KR" altLang="en-US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①질병 코드가 최대 겹치는 수</a:t>
                      </a:r>
                      <a:r>
                        <a:rPr lang="en-US" altLang="ko-KR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②해당 보험</a:t>
                      </a:r>
                      <a:r>
                        <a:rPr lang="ko-KR" altLang="en-US" sz="12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상품 질병 코드 수가 적은 순으로 정렬</a:t>
                      </a:r>
                      <a:r>
                        <a:rPr lang="en-US" altLang="ko-KR" sz="12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</a:t>
                      </a:r>
                      <a:endParaRPr lang="ko-KR" altLang="en-US" sz="12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9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2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3241" y="946982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보완 모델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2155" y="932753"/>
            <a:ext cx="341086" cy="34834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07771" y="1350096"/>
            <a:ext cx="341086" cy="34834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3241" y="1347092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보험 상품 당 최대          의 개수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6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10%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보험료 할증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임시책정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78985"/>
              </p:ext>
            </p:extLst>
          </p:nvPr>
        </p:nvGraphicFramePr>
        <p:xfrm>
          <a:off x="1082153" y="1813198"/>
          <a:ext cx="98291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20">
                  <a:extLst>
                    <a:ext uri="{9D8B030D-6E8A-4147-A177-3AD203B41FA5}">
                      <a16:colId xmlns:a16="http://schemas.microsoft.com/office/drawing/2014/main" val="234253666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189481191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3901696822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553758485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130053171"/>
                    </a:ext>
                  </a:extLst>
                </a:gridCol>
              </a:tblGrid>
              <a:tr h="130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 개수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할증률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할증된 보험료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8975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065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242,000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95889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123,000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3879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92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157,500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508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5220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88,000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8434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3.3%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103,300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9242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093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5191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159,500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6187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225,500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0914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8425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38,500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3710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1.6%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40,640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8557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050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9374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27571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307,500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903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4636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189,000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6067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05902" y="1854853"/>
            <a:ext cx="144000" cy="144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5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프로세스 도식화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Google Shape;107;p18"/>
          <p:cNvSpPr/>
          <p:nvPr/>
        </p:nvSpPr>
        <p:spPr>
          <a:xfrm>
            <a:off x="861565" y="3141784"/>
            <a:ext cx="1084465" cy="1082187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</a:t>
            </a:r>
            <a:endParaRPr lang="en-US" altLang="ko-KR" sz="20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</a:t>
            </a:r>
            <a:endParaRPr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Google Shape;108;p18"/>
          <p:cNvSpPr/>
          <p:nvPr/>
        </p:nvSpPr>
        <p:spPr>
          <a:xfrm>
            <a:off x="2431893" y="3270737"/>
            <a:ext cx="1331213" cy="8299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 고객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분류 모델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3" name="Google Shape;109;p18"/>
          <p:cNvCxnSpPr>
            <a:stCxn id="11" idx="6"/>
            <a:endCxn id="12" idx="1"/>
          </p:cNvCxnSpPr>
          <p:nvPr/>
        </p:nvCxnSpPr>
        <p:spPr>
          <a:xfrm>
            <a:off x="1946030" y="3682878"/>
            <a:ext cx="485863" cy="283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08;p18"/>
          <p:cNvSpPr/>
          <p:nvPr/>
        </p:nvSpPr>
        <p:spPr>
          <a:xfrm>
            <a:off x="4612384" y="2192400"/>
            <a:ext cx="1331213" cy="82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질병 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예측 모델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7" name="Google Shape;108;p18"/>
          <p:cNvSpPr/>
          <p:nvPr/>
        </p:nvSpPr>
        <p:spPr>
          <a:xfrm>
            <a:off x="4612383" y="4414803"/>
            <a:ext cx="1331213" cy="82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질병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예측 모델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8" name="Google Shape;109;p18"/>
          <p:cNvCxnSpPr>
            <a:stCxn id="12" idx="3"/>
            <a:endCxn id="16" idx="1"/>
          </p:cNvCxnSpPr>
          <p:nvPr/>
        </p:nvCxnSpPr>
        <p:spPr>
          <a:xfrm flipV="1">
            <a:off x="3763106" y="2606400"/>
            <a:ext cx="849278" cy="107930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09;p18"/>
          <p:cNvCxnSpPr>
            <a:stCxn id="12" idx="3"/>
            <a:endCxn id="17" idx="1"/>
          </p:cNvCxnSpPr>
          <p:nvPr/>
        </p:nvCxnSpPr>
        <p:spPr>
          <a:xfrm>
            <a:off x="3763106" y="3685708"/>
            <a:ext cx="849277" cy="114309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49;p18"/>
          <p:cNvSpPr txBox="1"/>
          <p:nvPr/>
        </p:nvSpPr>
        <p:spPr>
          <a:xfrm>
            <a:off x="3698424" y="2578645"/>
            <a:ext cx="699591" cy="25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0(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X)</a:t>
            </a: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6" name="Google Shape;149;p18"/>
          <p:cNvSpPr txBox="1"/>
          <p:nvPr/>
        </p:nvSpPr>
        <p:spPr>
          <a:xfrm>
            <a:off x="3698424" y="4414803"/>
            <a:ext cx="699591" cy="22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1(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)</a:t>
            </a: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9" name="Google Shape;89;p17"/>
          <p:cNvSpPr/>
          <p:nvPr/>
        </p:nvSpPr>
        <p:spPr>
          <a:xfrm>
            <a:off x="5943596" y="2359734"/>
            <a:ext cx="2028096" cy="490809"/>
          </a:xfrm>
          <a:prstGeom prst="rightArrow">
            <a:avLst>
              <a:gd name="adj1" fmla="val 53424"/>
              <a:gd name="adj2" fmla="val 50000"/>
            </a:avLst>
          </a:prstGeom>
          <a:solidFill>
            <a:srgbClr val="355F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2" name="Google Shape;108;p18"/>
          <p:cNvSpPr/>
          <p:nvPr/>
        </p:nvSpPr>
        <p:spPr>
          <a:xfrm>
            <a:off x="7971692" y="2192400"/>
            <a:ext cx="1331213" cy="82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추천 모델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3" name="Google Shape;108;p18"/>
          <p:cNvSpPr/>
          <p:nvPr/>
        </p:nvSpPr>
        <p:spPr>
          <a:xfrm>
            <a:off x="7971692" y="4414803"/>
            <a:ext cx="1331213" cy="82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보완 모델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9747213" y="2014507"/>
            <a:ext cx="1478280" cy="94488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 상품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Google Shape;89;p17"/>
          <p:cNvSpPr/>
          <p:nvPr/>
        </p:nvSpPr>
        <p:spPr>
          <a:xfrm>
            <a:off x="5943596" y="4583398"/>
            <a:ext cx="2028096" cy="490809"/>
          </a:xfrm>
          <a:prstGeom prst="rightArrow">
            <a:avLst>
              <a:gd name="adj1" fmla="val 53424"/>
              <a:gd name="adj2" fmla="val 50000"/>
            </a:avLst>
          </a:prstGeom>
          <a:solidFill>
            <a:srgbClr val="355F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9747213" y="4250855"/>
            <a:ext cx="1478280" cy="94488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 상품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포인트가 8개인 별 36"/>
          <p:cNvSpPr/>
          <p:nvPr/>
        </p:nvSpPr>
        <p:spPr>
          <a:xfrm>
            <a:off x="10250864" y="3805442"/>
            <a:ext cx="1232534" cy="890826"/>
          </a:xfrm>
          <a:prstGeom prst="star8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10%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↑</a:t>
            </a:r>
            <a:endParaRPr lang="ko-KR" altLang="en-US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8" name="Google Shape;109;p18"/>
          <p:cNvCxnSpPr>
            <a:stCxn id="32" idx="3"/>
            <a:endCxn id="34" idx="2"/>
          </p:cNvCxnSpPr>
          <p:nvPr/>
        </p:nvCxnSpPr>
        <p:spPr>
          <a:xfrm flipV="1">
            <a:off x="9302905" y="2605057"/>
            <a:ext cx="444308" cy="134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9;p18"/>
          <p:cNvCxnSpPr>
            <a:stCxn id="33" idx="3"/>
            <a:endCxn id="36" idx="2"/>
          </p:cNvCxnSpPr>
          <p:nvPr/>
        </p:nvCxnSpPr>
        <p:spPr>
          <a:xfrm>
            <a:off x="9302905" y="4828803"/>
            <a:ext cx="444308" cy="1260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이등변 삼각형 48"/>
          <p:cNvSpPr/>
          <p:nvPr/>
        </p:nvSpPr>
        <p:spPr>
          <a:xfrm>
            <a:off x="6295508" y="1871869"/>
            <a:ext cx="1312545" cy="1181934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 anchorCtr="0"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코드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이등변 삼각형 54"/>
          <p:cNvSpPr/>
          <p:nvPr/>
        </p:nvSpPr>
        <p:spPr>
          <a:xfrm>
            <a:off x="6295508" y="4105301"/>
            <a:ext cx="1312545" cy="1181934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 anchorCtr="0"/>
          <a:lstStyle/>
          <a:p>
            <a:pPr algn="ct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코드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5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종류별 통계량 파악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7" name="Google Shape;352;p32"/>
          <p:cNvGraphicFramePr/>
          <p:nvPr>
            <p:extLst>
              <p:ext uri="{D42A27DB-BD31-4B8C-83A1-F6EECF244321}">
                <p14:modId xmlns:p14="http://schemas.microsoft.com/office/powerpoint/2010/main" val="2189557500"/>
              </p:ext>
            </p:extLst>
          </p:nvPr>
        </p:nvGraphicFramePr>
        <p:xfrm>
          <a:off x="1168800" y="1430415"/>
          <a:ext cx="4751999" cy="4752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9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보험명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보험가격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총  액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판매수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평균이익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All My Life 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3,692,474,339.0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20,067,795.3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All My Life 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220,000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14,880,152,746.0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49,600,509.2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120,000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2,828,985,827.0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28,867,202.3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130,000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2,328,152,881.0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31,461,525.4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2+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2,589,719,707.0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115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22,519,301.8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 보살핌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1,949,063,274.0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185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10,535,477.2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건강+행복 보험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1,263,147,785.0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87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14,518,940.1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건강보험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7,138,558,785.0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824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8,663,299.5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건강보험 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937,111,446.0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18,742,228.9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단체보험(상해)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1,201,482,420.0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29,304,449.3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안심보험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1,730,259,644.0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149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11,612,480.8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Google Shape;353;p32"/>
          <p:cNvGraphicFramePr/>
          <p:nvPr>
            <p:extLst>
              <p:ext uri="{D42A27DB-BD31-4B8C-83A1-F6EECF244321}">
                <p14:modId xmlns:p14="http://schemas.microsoft.com/office/powerpoint/2010/main" val="2200728495"/>
              </p:ext>
            </p:extLst>
          </p:nvPr>
        </p:nvGraphicFramePr>
        <p:xfrm>
          <a:off x="6219825" y="1430415"/>
          <a:ext cx="4751999" cy="47519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보험명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보험가격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총액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판매수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평균이익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울라트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14,211,545,222.0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908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15,651,481.5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74,090,158.0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1,683,867.2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 보험 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824,273,824.0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46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17,918,996.2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 보험 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3,982,430,410.0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1,401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2,842,562.7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3,155,950,281.0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30,640,294.0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495,705,761.0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11,266,040.0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402,547,839.0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11,839,642.3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 건강 보장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19,994,375,884.0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532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37,583,413.3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 보험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2,691,269,065.0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32,038,917.4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2,430,810,980.0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47,662,960.4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17357" y="885567"/>
            <a:ext cx="4290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코드 조사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342;p31"/>
          <p:cNvGraphicFramePr/>
          <p:nvPr>
            <p:extLst>
              <p:ext uri="{D42A27DB-BD31-4B8C-83A1-F6EECF244321}">
                <p14:modId xmlns:p14="http://schemas.microsoft.com/office/powerpoint/2010/main" val="2187658593"/>
              </p:ext>
            </p:extLst>
          </p:nvPr>
        </p:nvGraphicFramePr>
        <p:xfrm>
          <a:off x="817357" y="1412336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A00-B99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6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A00-A09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A15-A19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결핵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A20-A28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 동물매개의 세균성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A30-A49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A50-A64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성행위로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전파되는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A65-A69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스피로헤타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A70-A74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클라미디아에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A75-A79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리케차병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A80-A89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중추신경계통의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A90-A99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절지동물매개의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출혈열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B00-B09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점막병변이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특징인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B15-B19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간염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B20-B24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인체면역결핍바이러스병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B25-B34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B35-B49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B50-B64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원충질환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B65-B83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연충병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B85-B89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이감염증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진드기증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3" name="Google Shape;344;p31"/>
          <p:cNvGraphicFramePr/>
          <p:nvPr>
            <p:extLst>
              <p:ext uri="{D42A27DB-BD31-4B8C-83A1-F6EECF244321}">
                <p14:modId xmlns:p14="http://schemas.microsoft.com/office/powerpoint/2010/main" val="1533150245"/>
              </p:ext>
            </p:extLst>
          </p:nvPr>
        </p:nvGraphicFramePr>
        <p:xfrm>
          <a:off x="4328866" y="1403782"/>
          <a:ext cx="3311999" cy="486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B90-B94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후유증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B95-B98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B99-B99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C/D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C00-D48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신생물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D50-D89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혈액및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조혈기관의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면역메커니즘을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침범하는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E00-E90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내분비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영양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대사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F00-F99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정신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행동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G00-G99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VI. 신경계통의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H00-H59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VII. 눈 및 눈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부속기의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H60-H95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VIII. 귀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유돌의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I00-I99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J00-J99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K00-K93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XI. 소화계통의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L00-L99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피하조직의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M00-M99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결합조직의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N00-N99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XIV. 비뇨생식계통의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O00-O99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출산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산후기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P00-P96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출생전후기에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기원한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병태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염색체이상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6" name="Google Shape;345;p31"/>
          <p:cNvGraphicFramePr/>
          <p:nvPr>
            <p:extLst>
              <p:ext uri="{D42A27DB-BD31-4B8C-83A1-F6EECF244321}">
                <p14:modId xmlns:p14="http://schemas.microsoft.com/office/powerpoint/2010/main" val="4162505782"/>
              </p:ext>
            </p:extLst>
          </p:nvPr>
        </p:nvGraphicFramePr>
        <p:xfrm>
          <a:off x="7840375" y="1385232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Q00-Q07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신경계통의 선천 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Q10-Q18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눈, 귀,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얼굴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목의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Q20-Q28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Q30-Q34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Q35-Q37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구순열 및 구개열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Q38-Q45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소화계통의 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Q50-Q56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생식기관의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Q60-Q64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비뇨계통의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Q65-Q79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Q80-Q89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Q90-Q99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 분류되지 않은 염색체이상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R00-R99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분류되지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않은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증상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징후와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임상및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검사의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이상소견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S/T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S00-T98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손상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중독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외인에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V/Y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V01-Y98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XX. 질병이환 및 사망의 외인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Z00-Z99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건강상태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보건서비스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접촉에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영향을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요인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U00-U99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특수목적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2253293"/>
            <a:ext cx="6727508" cy="33901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81088" y="1243057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신규 가입자와 수익의 연관성 확인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22896" y="2471055"/>
            <a:ext cx="3781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7~10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 사이에 신규 가입자가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크게 증가하는 경향이 있다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가입자가 증가할수록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수익도 비례하여 증가한다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7" name="Google Shape;89;p17"/>
          <p:cNvSpPr/>
          <p:nvPr/>
        </p:nvSpPr>
        <p:spPr>
          <a:xfrm rot="5400000">
            <a:off x="9151147" y="4107178"/>
            <a:ext cx="553140" cy="490809"/>
          </a:xfrm>
          <a:prstGeom prst="rightArrow">
            <a:avLst>
              <a:gd name="adj1" fmla="val 53424"/>
              <a:gd name="adj2" fmla="val 50000"/>
            </a:avLst>
          </a:prstGeom>
          <a:solidFill>
            <a:srgbClr val="355F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99096" y="4789164"/>
            <a:ext cx="3781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고객들은 주로 여름보다 겨울에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많이 다치거나 질병에 걸리는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경향이 있다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9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362;p33"/>
          <p:cNvGraphicFramePr/>
          <p:nvPr>
            <p:extLst>
              <p:ext uri="{D42A27DB-BD31-4B8C-83A1-F6EECF244321}">
                <p14:modId xmlns:p14="http://schemas.microsoft.com/office/powerpoint/2010/main" val="4085651293"/>
              </p:ext>
            </p:extLst>
          </p:nvPr>
        </p:nvGraphicFramePr>
        <p:xfrm>
          <a:off x="986535" y="2312914"/>
          <a:ext cx="2880000" cy="33379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보험상품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인원수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(명)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1,771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만족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만족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193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74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만족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2+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115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보살핌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185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건강+행복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1,854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3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113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488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Google Shape;363;p33"/>
          <p:cNvGraphicFramePr/>
          <p:nvPr>
            <p:extLst>
              <p:ext uri="{D42A27DB-BD31-4B8C-83A1-F6EECF244321}">
                <p14:modId xmlns:p14="http://schemas.microsoft.com/office/powerpoint/2010/main" val="3842849525"/>
              </p:ext>
            </p:extLst>
          </p:nvPr>
        </p:nvGraphicFramePr>
        <p:xfrm>
          <a:off x="4048220" y="2312914"/>
          <a:ext cx="2880000" cy="33350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05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보험상품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(명)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4,527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908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-68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sz="1000" b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422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+2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+3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3,837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532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392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19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>
                          <a:solidFill>
                            <a:srgbClr val="353535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sz="1000" b="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295937" y="2253484"/>
            <a:ext cx="386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상품별 단순 수익액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</a:t>
            </a:r>
            <a:r>
              <a:rPr lang="en-US" altLang="ko-KR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액</a:t>
            </a:r>
            <a:r>
              <a:rPr lang="en-US" altLang="ko-KR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ko-KR" altLang="en-US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높은 상품 </a:t>
            </a:r>
            <a:r>
              <a:rPr lang="en-US" altLang="ko-KR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울라트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보험</a:t>
            </a:r>
          </a:p>
          <a:p>
            <a:r>
              <a:rPr lang="ko-KR" altLang="en-US" dirty="0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</a:t>
            </a:r>
            <a:r>
              <a:rPr lang="en-US" altLang="ko-KR" dirty="0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액</a:t>
            </a:r>
            <a:r>
              <a:rPr lang="en-US" altLang="ko-KR" dirty="0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ko-KR" altLang="en-US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낮은 상품 </a:t>
            </a:r>
            <a:r>
              <a:rPr lang="en-US" altLang="ko-KR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Google Shape;89;p17"/>
          <p:cNvSpPr/>
          <p:nvPr/>
        </p:nvSpPr>
        <p:spPr>
          <a:xfrm rot="5400000">
            <a:off x="8760622" y="3637882"/>
            <a:ext cx="553140" cy="490809"/>
          </a:xfrm>
          <a:prstGeom prst="rightArrow">
            <a:avLst>
              <a:gd name="adj1" fmla="val 53424"/>
              <a:gd name="adj2" fmla="val 50000"/>
            </a:avLst>
          </a:prstGeom>
          <a:solidFill>
            <a:srgbClr val="355F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95937" y="4465663"/>
            <a:ext cx="3781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고수익의 상품으로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신규고객을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많이 </a:t>
            </a:r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유입시킬수록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수익률은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↑</a:t>
            </a:r>
            <a:endParaRPr lang="en-US" altLang="ko-KR" dirty="0" smtClean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저수익률의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상품은 할증하는 방향 검토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1088" y="1243057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신규 가입자와 수익의 연관성 확인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07596"/>
              </p:ext>
            </p:extLst>
          </p:nvPr>
        </p:nvGraphicFramePr>
        <p:xfrm>
          <a:off x="1077113" y="1277823"/>
          <a:ext cx="6088782" cy="5052632"/>
        </p:xfrm>
        <a:graphic>
          <a:graphicData uri="http://schemas.openxmlformats.org/drawingml/2006/table">
            <a:tbl>
              <a:tblPr/>
              <a:tblGrid>
                <a:gridCol w="306210">
                  <a:extLst>
                    <a:ext uri="{9D8B030D-6E8A-4147-A177-3AD203B41FA5}">
                      <a16:colId xmlns:a16="http://schemas.microsoft.com/office/drawing/2014/main" val="1326311246"/>
                    </a:ext>
                  </a:extLst>
                </a:gridCol>
                <a:gridCol w="1019908">
                  <a:extLst>
                    <a:ext uri="{9D8B030D-6E8A-4147-A177-3AD203B41FA5}">
                      <a16:colId xmlns:a16="http://schemas.microsoft.com/office/drawing/2014/main" val="762856380"/>
                    </a:ext>
                  </a:extLst>
                </a:gridCol>
                <a:gridCol w="570784">
                  <a:extLst>
                    <a:ext uri="{9D8B030D-6E8A-4147-A177-3AD203B41FA5}">
                      <a16:colId xmlns:a16="http://schemas.microsoft.com/office/drawing/2014/main" val="4011003761"/>
                    </a:ext>
                  </a:extLst>
                </a:gridCol>
                <a:gridCol w="838376">
                  <a:extLst>
                    <a:ext uri="{9D8B030D-6E8A-4147-A177-3AD203B41FA5}">
                      <a16:colId xmlns:a16="http://schemas.microsoft.com/office/drawing/2014/main" val="2206817138"/>
                    </a:ext>
                  </a:extLst>
                </a:gridCol>
                <a:gridCol w="838376">
                  <a:extLst>
                    <a:ext uri="{9D8B030D-6E8A-4147-A177-3AD203B41FA5}">
                      <a16:colId xmlns:a16="http://schemas.microsoft.com/office/drawing/2014/main" val="2106350636"/>
                    </a:ext>
                  </a:extLst>
                </a:gridCol>
                <a:gridCol w="838376">
                  <a:extLst>
                    <a:ext uri="{9D8B030D-6E8A-4147-A177-3AD203B41FA5}">
                      <a16:colId xmlns:a16="http://schemas.microsoft.com/office/drawing/2014/main" val="4125137684"/>
                    </a:ext>
                  </a:extLst>
                </a:gridCol>
                <a:gridCol w="838376">
                  <a:extLst>
                    <a:ext uri="{9D8B030D-6E8A-4147-A177-3AD203B41FA5}">
                      <a16:colId xmlns:a16="http://schemas.microsoft.com/office/drawing/2014/main" val="2045867776"/>
                    </a:ext>
                  </a:extLst>
                </a:gridCol>
                <a:gridCol w="838376">
                  <a:extLst>
                    <a:ext uri="{9D8B030D-6E8A-4147-A177-3AD203B41FA5}">
                      <a16:colId xmlns:a16="http://schemas.microsoft.com/office/drawing/2014/main" val="4154577009"/>
                    </a:ext>
                  </a:extLst>
                </a:gridCol>
              </a:tblGrid>
              <a:tr h="372467"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b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상품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b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명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b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지불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b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납입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b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b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수익률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(%)</a:t>
                      </a:r>
                    </a:p>
                  </a:txBody>
                  <a:tcPr marL="18000" marR="18000" marT="18000" marB="18000" anchor="b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b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27546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2,869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78371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1,893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1,770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1,551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2149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532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4,290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3,836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945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8835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859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9322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4502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30314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606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26394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470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604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20188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1,011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5,556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4,544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549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04158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3036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380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301134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24758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2,570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1,869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366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28462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00998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71709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50740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03973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04406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88527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1,292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1,717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36438"/>
                  </a:ext>
                </a:extLst>
              </a:tr>
              <a:tr h="222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-69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 smtClean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  <a:endParaRPr lang="en-US" altLang="ko-KR" sz="1000" dirty="0">
                        <a:solidFill>
                          <a:srgbClr val="6A6A6A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1645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253235" y="873844"/>
            <a:ext cx="4576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상품별 가입자와 수익 현황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4683" y="2234478"/>
            <a:ext cx="38644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상품별 납입액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지불액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</a:t>
            </a:r>
            <a:r>
              <a:rPr lang="ko-KR" altLang="en-US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높은 </a:t>
            </a:r>
            <a:r>
              <a:rPr lang="ko-KR" altLang="en-US" dirty="0" smtClean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</a:t>
            </a:r>
            <a:endParaRPr lang="en-US" altLang="ko-KR" dirty="0" smtClean="0">
              <a:solidFill>
                <a:srgbClr val="C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단체보험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2,800% , </a:t>
            </a:r>
          </a:p>
          <a:p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Life2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1,551%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건강 보장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945% …</a:t>
            </a:r>
          </a:p>
          <a:p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낮은 상품 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37%(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손해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132%,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 보살핌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186% …</a:t>
            </a:r>
          </a:p>
        </p:txBody>
      </p:sp>
    </p:spTree>
    <p:extLst>
      <p:ext uri="{BB962C8B-B14F-4D97-AF65-F5344CB8AC3E}">
        <p14:creationId xmlns:p14="http://schemas.microsoft.com/office/powerpoint/2010/main" val="9652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19" y="1273954"/>
            <a:ext cx="9194006" cy="510901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53235" y="873844"/>
            <a:ext cx="4576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상품별 가입자와 수익 현황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2800</Words>
  <Application>Microsoft Office PowerPoint</Application>
  <PresentationFormat>와이드스크린</PresentationFormat>
  <Paragraphs>1005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Nanum Gothic</vt:lpstr>
      <vt:lpstr>Open Sans</vt:lpstr>
      <vt:lpstr>나눔스퀘어라운드 Bold</vt:lpstr>
      <vt:lpstr>나눔스퀘어라운드 Light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PIRL</dc:creator>
  <cp:lastModifiedBy>Windows 사용자</cp:lastModifiedBy>
  <cp:revision>172</cp:revision>
  <dcterms:created xsi:type="dcterms:W3CDTF">2020-02-20T10:48:24Z</dcterms:created>
  <dcterms:modified xsi:type="dcterms:W3CDTF">2020-04-26T12:23:57Z</dcterms:modified>
</cp:coreProperties>
</file>