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57" r:id="rId3"/>
    <p:sldId id="261" r:id="rId4"/>
    <p:sldId id="272" r:id="rId5"/>
    <p:sldId id="273" r:id="rId6"/>
    <p:sldId id="275" r:id="rId7"/>
    <p:sldId id="276" r:id="rId8"/>
    <p:sldId id="271" r:id="rId9"/>
    <p:sldId id="279" r:id="rId10"/>
    <p:sldId id="277" r:id="rId11"/>
    <p:sldId id="262" r:id="rId12"/>
    <p:sldId id="263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355F77"/>
    <a:srgbClr val="6A6A6A"/>
    <a:srgbClr val="E6E6E6"/>
    <a:srgbClr val="9FC5E8"/>
    <a:srgbClr val="91D2E1"/>
    <a:srgbClr val="96D4E2"/>
    <a:srgbClr val="95BEE3"/>
    <a:srgbClr val="6CC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/>
              <a:t>POSCO Big Data 9</a:t>
            </a:r>
            <a:r>
              <a:rPr lang="en-US" altLang="ko-KR" baseline="30000" dirty="0"/>
              <a:t>th</a:t>
            </a:r>
            <a:r>
              <a:rPr lang="en-US" altLang="ko-KR" dirty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68297" y="2667270"/>
            <a:ext cx="9719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질병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기반 </a:t>
            </a: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추천과</a:t>
            </a:r>
            <a:endParaRPr lang="en-US" altLang="ko-KR" sz="3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위험 고객 분류 재정의를 통한 </a:t>
            </a:r>
            <a:r>
              <a:rPr lang="ko-KR" altLang="en-US" sz="3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포빅</a:t>
            </a: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생명 수익 극대화 방안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830" y="5852160"/>
            <a:ext cx="459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52950" y="2546251"/>
            <a:ext cx="2196824" cy="41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2950" y="1663641"/>
            <a:ext cx="2196824" cy="26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28750" y="3552825"/>
            <a:ext cx="2196824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4" name="Google Shape;310;p45"/>
          <p:cNvGraphicFramePr/>
          <p:nvPr>
            <p:extLst>
              <p:ext uri="{D42A27DB-BD31-4B8C-83A1-F6EECF244321}">
                <p14:modId xmlns:p14="http://schemas.microsoft.com/office/powerpoint/2010/main" val="823993443"/>
              </p:ext>
            </p:extLst>
          </p:nvPr>
        </p:nvGraphicFramePr>
        <p:xfrm>
          <a:off x="1428750" y="1924050"/>
          <a:ext cx="2204025" cy="2909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보험가입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사전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승인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검진정보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customer_id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가슴둘레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oogle Shape;311;p45"/>
          <p:cNvGraphicFramePr/>
          <p:nvPr>
            <p:extLst>
              <p:ext uri="{D42A27DB-BD31-4B8C-83A1-F6EECF244321}">
                <p14:modId xmlns:p14="http://schemas.microsoft.com/office/powerpoint/2010/main" val="1882369943"/>
              </p:ext>
            </p:extLst>
          </p:nvPr>
        </p:nvGraphicFramePr>
        <p:xfrm>
          <a:off x="45529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청구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/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순번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req_id_seq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검사구분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Google Shape;312;p45"/>
          <p:cNvGraphicFramePr/>
          <p:nvPr>
            <p:extLst>
              <p:ext uri="{D42A27DB-BD31-4B8C-83A1-F6EECF244321}">
                <p14:modId xmlns:p14="http://schemas.microsoft.com/office/powerpoint/2010/main" val="2051068998"/>
              </p:ext>
            </p:extLst>
          </p:nvPr>
        </p:nvGraphicFramePr>
        <p:xfrm>
          <a:off x="4552950" y="3676650"/>
          <a:ext cx="2204025" cy="2530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국민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건강검진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결과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표본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)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검진자일련번호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(no)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313;p45"/>
          <p:cNvGraphicFramePr/>
          <p:nvPr>
            <p:extLst>
              <p:ext uri="{D42A27DB-BD31-4B8C-83A1-F6EECF244321}">
                <p14:modId xmlns:p14="http://schemas.microsoft.com/office/powerpoint/2010/main" val="3030046945"/>
              </p:ext>
            </p:extLst>
          </p:nvPr>
        </p:nvGraphicFramePr>
        <p:xfrm>
          <a:off x="79057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상품별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상품명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Google Shape;314;p45"/>
          <p:cNvGraphicFramePr/>
          <p:nvPr>
            <p:extLst>
              <p:ext uri="{D42A27DB-BD31-4B8C-83A1-F6EECF244321}">
                <p14:modId xmlns:p14="http://schemas.microsoft.com/office/powerpoint/2010/main" val="3101510613"/>
              </p:ext>
            </p:extLst>
          </p:nvPr>
        </p:nvGraphicFramePr>
        <p:xfrm>
          <a:off x="7905750" y="36766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상병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3+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(sick_cd_3+sick_cd_4)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한국어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하한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Google Shape;315;p45"/>
          <p:cNvCxnSpPr/>
          <p:nvPr/>
        </p:nvCxnSpPr>
        <p:spPr>
          <a:xfrm rot="10800000" flipH="1">
            <a:off x="3632775" y="1841550"/>
            <a:ext cx="894000" cy="6894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16;p45"/>
          <p:cNvCxnSpPr/>
          <p:nvPr/>
        </p:nvCxnSpPr>
        <p:spPr>
          <a:xfrm rot="10800000">
            <a:off x="3625575" y="3625275"/>
            <a:ext cx="920100" cy="14043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317;p45"/>
          <p:cNvCxnSpPr/>
          <p:nvPr/>
        </p:nvCxnSpPr>
        <p:spPr>
          <a:xfrm rot="10800000" flipH="1">
            <a:off x="6775350" y="1376500"/>
            <a:ext cx="1119600" cy="1186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18;p45"/>
          <p:cNvCxnSpPr/>
          <p:nvPr/>
        </p:nvCxnSpPr>
        <p:spPr>
          <a:xfrm>
            <a:off x="6768700" y="2943275"/>
            <a:ext cx="1140900" cy="1318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76275" y="5686425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외래키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참조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국민건강 검진 결과로 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보험가입 사전승인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검진정보의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800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06641"/>
              </p:ext>
            </p:extLst>
          </p:nvPr>
        </p:nvGraphicFramePr>
        <p:xfrm>
          <a:off x="1053592" y="1295738"/>
          <a:ext cx="10092949" cy="464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488353478"/>
                    </a:ext>
                  </a:extLst>
                </a:gridCol>
                <a:gridCol w="2995598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이상치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파생변수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 </a:t>
                      </a:r>
                      <a:endParaRPr lang="en-US" altLang="ko-KR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고객 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신체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고객의 보험 지급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검진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공공 데이터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병에 대한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1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가입 검진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(14,939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705" y="1990926"/>
            <a:ext cx="2816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가슴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맥박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5006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9610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청구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(49,450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0146" y="1990926"/>
            <a:ext cx="281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체중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^2)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허리둘레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5447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309" y="1990926"/>
            <a:ext cx="281649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지불금액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9610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4750" y="1990926"/>
            <a:ext cx="2816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월별 보험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납부액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초과지급액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보험손실액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50051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38048"/>
              </p:ext>
            </p:extLst>
          </p:nvPr>
        </p:nvGraphicFramePr>
        <p:xfrm>
          <a:off x="1053590" y="1295738"/>
          <a:ext cx="9980854" cy="4848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3641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912720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4426898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931231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  <a:gridCol w="806364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목적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 방법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주요내용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담당자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38732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전체 데이터의 분포 특성 및 변수간의 관련성 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막대그래프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가입 거절 고객의 연령대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김효진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꺾은선 그래프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월별 가입 인원과 보험사 수익의 연관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최지영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Box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Plot 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전체 데이터의 이상치 존재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여부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상관분석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 판정결과와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BMI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지수 간 상관관계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2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군집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금액이 높은 질병 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정지성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질병 별 청구 금액과 청구 빈도 확인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정지성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21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영향 인자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Decision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Tree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양혜지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Random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Forest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Gradient Boosting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강지영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건강검진 정보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상관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음주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흡연 여부와 혈액검사 판정결과 간 상관관계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분류</a:t>
            </a:r>
            <a:endParaRPr lang="en-US" altLang="ko-KR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위험도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고객의 위험도 분류 결과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 군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군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군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87571" y="1376695"/>
            <a:ext cx="68042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고객의 일부가 기존 가입 고객 중 수익성을 갖는 고객과 유사한 특성일 수 있다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고객을 모두 거절하지 않고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 위험 고객을 할증을 통해 유인하면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수익성을 높일 수 있다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7571" y="2989165"/>
            <a:ext cx="65792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수익과 직결되는 청구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지표를 조합하여 복합 모델 생성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판정 결과의 조합으로 최종 위험 군을 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/ 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2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모델에 대해 수익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집단의 기준을 설정한다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기반으로 청구 고객을 각 집단에 분류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Review 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고객 특성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(Input)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모델을 생성한다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특성에 따른 위험도 분류 모델 최적화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고객을 적용함으로써 거절 고객에 대한 위험도를 재판정한다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최종 예측된 결과를 조합하여 거절 고객에 대한 최종 위험도를 산정한다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9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16270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(93)</a:t>
            </a:r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지급 중앙값</a:t>
            </a:r>
            <a:endParaRPr lang="en-US" altLang="ko-KR" sz="14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X(350)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&lt; 0.1</a:t>
            </a:r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1531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(384)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중앙값</a:t>
            </a:r>
            <a:endParaRPr lang="en-US" altLang="ko-KR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X(3,698)</a:t>
            </a:r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257703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유인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6474" y="378380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7383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정액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지급액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정액 보험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3951097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 (Ratio)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Boxplot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 고객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가능 판단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5" y="3612226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(0)_</a:t>
            </a:r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(3,463)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282811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 (Ratio)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Boxplot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외부 고객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불가 판단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5205" y="4943940"/>
            <a:ext cx="257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(1)_</a:t>
            </a:r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유지</a:t>
            </a:r>
            <a:r>
              <a:rPr lang="en-US" altLang="ko-KR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(609)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293785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459447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262663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4819885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13834" y="1643665"/>
            <a:ext cx="3608720" cy="1661993"/>
          </a:xfrm>
          <a:prstGeom prst="rect">
            <a:avLst/>
          </a:prstGeom>
          <a:ln w="9525">
            <a:solidFill>
              <a:srgbClr val="6A6A6A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= (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)/ 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청구액</a:t>
            </a:r>
            <a:endParaRPr lang="en-US" altLang="ko-KR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 부담률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customer_id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 부여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고객의 총 청구액 중 본인이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부담한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액수가 전체 청구액의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이상인 경우 수익으로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 고객의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: </a:t>
            </a:r>
            <a:r>
              <a:rPr lang="ko-KR" altLang="en-US" sz="1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정액의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0 -&gt;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지급만 활용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4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7383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부연 설명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96" y="2231311"/>
            <a:ext cx="3362890" cy="213702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8993" t="6032" r="9680" b="3186"/>
          <a:stretch/>
        </p:blipFill>
        <p:spPr>
          <a:xfrm>
            <a:off x="6631768" y="2231311"/>
            <a:ext cx="1952090" cy="213702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32115" y="4751254"/>
            <a:ext cx="5191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Case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제외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 부담률의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Histogram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기준으로 데이터 분포가 분리됨을 확인 할 수 있음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부담한다고 파악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다수보다 더 많은 금액을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부담하는 고객을 수익 고객으로 설정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8358" y="1726837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 정액 </a:t>
            </a:r>
            <a:r>
              <a:rPr lang="en-US" altLang="ko-KR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10% </a:t>
            </a:r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 이유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52061" y="4751253"/>
            <a:ext cx="5191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 고객의 지급액 요약 통계량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중앙값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만원이 대부분을 차지함을 알 수 있음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다수보다 적은 금액을 지급받는 고객을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수익 고객으로 설정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중앙값인 이유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정규성을 띄지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32115" y="5542691"/>
            <a:ext cx="226243" cy="348792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6452061" y="5563325"/>
            <a:ext cx="226243" cy="348792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10659" y="1726837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중앙값 선정 이유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4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16270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Customer_id</a:t>
            </a:r>
            <a:endParaRPr lang="en-US" altLang="ko-KR" sz="1400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지급액</a:t>
            </a:r>
            <a:endParaRPr lang="en-US" altLang="ko-KR" sz="1400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50000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1531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Customer_id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지급액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50000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257703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 유지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6474" y="378380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유인 고객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3" y="873845"/>
            <a:ext cx="8816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납입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정액과 비 정액 모두 공통 기준 적용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기준 보완 및 분석 진행 중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3951097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미정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5" y="3612226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282811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미정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5205" y="494394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유인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293785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459447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262663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4819885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99122" y="1678232"/>
            <a:ext cx="3608720" cy="1231106"/>
          </a:xfrm>
          <a:prstGeom prst="rect">
            <a:avLst/>
          </a:prstGeom>
          <a:ln w="9525">
            <a:solidFill>
              <a:srgbClr val="6A6A6A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지급액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50000</a:t>
            </a:r>
          </a:p>
          <a:p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소변 및 혈액 검사 비용을 포함한 고객 가입비를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50000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원으로 설정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초기 비용보다 수익이 적은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고객을 위험 고객으로 설정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 거절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41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167274" y="1561213"/>
            <a:ext cx="1076780" cy="222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58358" y="1555223"/>
            <a:ext cx="1076780" cy="222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5"/>
            <a:ext cx="8562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고객 분류 모델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활용도 향상을 위해 혈액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검진을 나눠 모델링 진행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8358" y="1439269"/>
            <a:ext cx="345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600" dirty="0" smtClean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 고객 선별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4006"/>
              </p:ext>
            </p:extLst>
          </p:nvPr>
        </p:nvGraphicFramePr>
        <p:xfrm>
          <a:off x="2204900" y="2161217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1.000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0.889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0.865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82715" y="1445258"/>
            <a:ext cx="4121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600" dirty="0" smtClean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및 거절 고객 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30360" y="2600323"/>
            <a:ext cx="175060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'height', 'weight', </a:t>
            </a: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'waist', '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</a:p>
          <a:p>
            <a:pPr algn="ctr"/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3265" y="2615664"/>
            <a:ext cx="15216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'height', 'weight', </a:t>
            </a: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'waist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8984" y="4438510"/>
            <a:ext cx="140615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GB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050" dirty="0"/>
              <a:t>'</a:t>
            </a:r>
            <a:r>
              <a:rPr lang="en-US" altLang="ko-KR" sz="1050" dirty="0" err="1"/>
              <a:t>pulse_count</a:t>
            </a:r>
            <a:r>
              <a:rPr lang="en-US" altLang="ko-KR" sz="1050" dirty="0"/>
              <a:t>', 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'</a:t>
            </a:r>
            <a:r>
              <a:rPr lang="en-US" altLang="ko-KR" sz="1050" dirty="0" err="1" smtClean="0"/>
              <a:t>bt_gluc_judge</a:t>
            </a:r>
            <a:r>
              <a:rPr lang="en-US" altLang="ko-KR" sz="1050" dirty="0"/>
              <a:t>', 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'</a:t>
            </a:r>
            <a:r>
              <a:rPr lang="en-US" altLang="ko-KR" sz="1050" dirty="0" err="1" smtClean="0"/>
              <a:t>bt_mchc_judge</a:t>
            </a:r>
            <a:r>
              <a:rPr lang="en-US" altLang="ko-KR" sz="1050" dirty="0" smtClean="0"/>
              <a:t>',</a:t>
            </a:r>
          </a:p>
          <a:p>
            <a:pPr algn="ctr"/>
            <a:r>
              <a:rPr lang="en-US" altLang="ko-KR" sz="1050" dirty="0" smtClean="0"/>
              <a:t> '</a:t>
            </a:r>
            <a:r>
              <a:rPr lang="en-US" altLang="ko-KR" sz="1050" dirty="0" err="1" smtClean="0"/>
              <a:t>bt_plat_judge</a:t>
            </a:r>
            <a:r>
              <a:rPr lang="en-US" altLang="ko-KR" sz="1050" dirty="0" smtClean="0"/>
              <a:t>‘</a:t>
            </a:r>
          </a:p>
          <a:p>
            <a:pPr algn="ctr"/>
            <a:r>
              <a:rPr lang="en-US" altLang="ko-KR" sz="1050" dirty="0" smtClean="0"/>
              <a:t>,</a:t>
            </a:r>
            <a:r>
              <a:rPr lang="en-US" altLang="ko-KR" sz="1050" dirty="0"/>
              <a:t>'</a:t>
            </a:r>
            <a:r>
              <a:rPr lang="en-US" altLang="ko-KR" sz="1050" dirty="0" err="1"/>
              <a:t>bt_rbc_judge</a:t>
            </a:r>
            <a:r>
              <a:rPr lang="en-US" altLang="ko-KR" sz="1050" dirty="0" smtClean="0"/>
              <a:t>',</a:t>
            </a:r>
          </a:p>
          <a:p>
            <a:pPr algn="ctr"/>
            <a:r>
              <a:rPr lang="en-US" altLang="ko-KR" sz="1050" dirty="0" smtClean="0"/>
              <a:t>'gender</a:t>
            </a:r>
            <a:r>
              <a:rPr lang="en-US" altLang="ko-KR" sz="1050" dirty="0"/>
              <a:t>'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94910" y="4506347"/>
            <a:ext cx="198605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GB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200" dirty="0"/>
              <a:t>'age', 'bp_max',</a:t>
            </a:r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bp_judge</a:t>
            </a:r>
            <a:r>
              <a:rPr lang="en-US" altLang="ko-KR" sz="1200" dirty="0" smtClean="0"/>
              <a:t>‘</a:t>
            </a:r>
          </a:p>
          <a:p>
            <a:pPr algn="ctr"/>
            <a:r>
              <a:rPr lang="en-US" altLang="ko-KR" sz="1200" dirty="0" smtClean="0"/>
              <a:t>,'</a:t>
            </a:r>
            <a:r>
              <a:rPr lang="en-US" altLang="ko-KR" sz="1200" dirty="0" err="1" smtClean="0"/>
              <a:t>bt_gluc_judge</a:t>
            </a:r>
            <a:r>
              <a:rPr lang="en-US" altLang="ko-KR" sz="1200" dirty="0" smtClean="0"/>
              <a:t>‘</a:t>
            </a:r>
          </a:p>
          <a:p>
            <a:pPr algn="ctr"/>
            <a:r>
              <a:rPr lang="en-US" altLang="ko-KR" sz="1200" dirty="0" smtClean="0"/>
              <a:t>,</a:t>
            </a:r>
            <a:r>
              <a:rPr lang="en-US" altLang="ko-KR" sz="1200" dirty="0"/>
              <a:t>'bt_mchc_judge','</a:t>
            </a:r>
            <a:r>
              <a:rPr lang="en-US" altLang="ko-KR" sz="1200" dirty="0" err="1"/>
              <a:t>bt_hbsa</a:t>
            </a:r>
            <a:r>
              <a:rPr lang="en-US" altLang="ko-KR" dirty="0"/>
              <a:t>'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04150"/>
              </p:ext>
            </p:extLst>
          </p:nvPr>
        </p:nvGraphicFramePr>
        <p:xfrm>
          <a:off x="7580967" y="216231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0.928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24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01540"/>
              </p:ext>
            </p:extLst>
          </p:nvPr>
        </p:nvGraphicFramePr>
        <p:xfrm>
          <a:off x="2204899" y="458532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0.902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25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45111"/>
              </p:ext>
            </p:extLst>
          </p:nvPr>
        </p:nvGraphicFramePr>
        <p:xfrm>
          <a:off x="7580967" y="458532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0.856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0.834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52247" y="1555223"/>
            <a:ext cx="1076780" cy="222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175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고객 분류 모델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활용도 향상을 위해 혈액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검진을 나눠 모델링 진행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2247" y="1439269"/>
            <a:ext cx="345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납입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  기준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600" dirty="0" smtClean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 고객 선별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54193" y="2376171"/>
            <a:ext cx="138211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 err="1" smtClean="0"/>
              <a:t>Bmi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whtr</a:t>
            </a:r>
            <a:r>
              <a:rPr lang="en-US" altLang="ko-KR" sz="1400" dirty="0" smtClean="0"/>
              <a:t>&gt;</a:t>
            </a:r>
          </a:p>
          <a:p>
            <a:pPr algn="ctr"/>
            <a:r>
              <a:rPr lang="en-US" altLang="ko-KR" sz="1400" dirty="0" err="1" smtClean="0"/>
              <a:t>pulse_count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&gt;age&gt;waist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356598" y="4403406"/>
            <a:ext cx="137730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/>
              <a:t>Age&gt;</a:t>
            </a:r>
            <a:r>
              <a:rPr lang="en-US" altLang="ko-KR" sz="1400" dirty="0" err="1"/>
              <a:t>bt_chol</a:t>
            </a:r>
            <a:r>
              <a:rPr lang="en-US" altLang="ko-KR" sz="1400" dirty="0" smtClean="0"/>
              <a:t>&gt;</a:t>
            </a:r>
          </a:p>
          <a:p>
            <a:pPr algn="ctr"/>
            <a:r>
              <a:rPr lang="en-US" altLang="ko-KR" sz="1400" dirty="0" err="1" smtClean="0"/>
              <a:t>whtr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bmi</a:t>
            </a:r>
            <a:r>
              <a:rPr lang="en-US" altLang="ko-KR" sz="1400" dirty="0" smtClean="0"/>
              <a:t>&gt;</a:t>
            </a:r>
          </a:p>
          <a:p>
            <a:pPr algn="ctr"/>
            <a:r>
              <a:rPr lang="en-US" altLang="ko-KR" sz="1400" dirty="0" err="1" smtClean="0"/>
              <a:t>bt_plat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bt_hb</a:t>
            </a:r>
            <a:endParaRPr lang="en-US" altLang="ko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49BDA1-1E29-4EE6-B37A-D828CD6B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38" y="1995840"/>
            <a:ext cx="2969109" cy="1944564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56C0CA3-6D4D-4400-ADED-2916BD0C2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51" b="36932"/>
          <a:stretch/>
        </p:blipFill>
        <p:spPr>
          <a:xfrm>
            <a:off x="7367938" y="4131732"/>
            <a:ext cx="2969109" cy="192260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7215632" y="1439268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중요도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444112" y="2786832"/>
            <a:ext cx="409175" cy="371148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6444111" y="5002662"/>
            <a:ext cx="409175" cy="371148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8318"/>
              </p:ext>
            </p:extLst>
          </p:nvPr>
        </p:nvGraphicFramePr>
        <p:xfrm>
          <a:off x="2762182" y="2205322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0.946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0.909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04516"/>
              </p:ext>
            </p:extLst>
          </p:nvPr>
        </p:nvGraphicFramePr>
        <p:xfrm>
          <a:off x="2762181" y="4227056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0.923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001" y="1254915"/>
            <a:ext cx="6401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 원인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175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최종 고객 판정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모델에서 나온 결과값을 최종 위험 단계로 설정</a:t>
            </a:r>
            <a:endParaRPr lang="ko-KR" altLang="en-US" sz="10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7480" y="1496754"/>
            <a:ext cx="9517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 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모델에서 분류된 수익 고객은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 위험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고객은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 위험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부여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위험과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위험을 합산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위험도 점수로 최종 고객 분류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0811"/>
              </p:ext>
            </p:extLst>
          </p:nvPr>
        </p:nvGraphicFramePr>
        <p:xfrm>
          <a:off x="1339946" y="2901357"/>
          <a:ext cx="8574615" cy="232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8283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736332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 위험도 점수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 결과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59364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두 모델 모두에서 수익 고객으로 판정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판정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유인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→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 시 수익 가능성 존재</a:t>
                      </a:r>
                      <a:endParaRPr lang="en-US" altLang="ko-KR" sz="16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 판정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유인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→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위험 우려가 크다고 판정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유지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47480" y="5434339"/>
            <a:ext cx="9169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 결과를 토대로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정도를 결정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모델에 적용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적합한 상품 추천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 예측</a:t>
            </a:r>
            <a:endParaRPr lang="en-US" altLang="ko-KR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예측 모델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개별 고객의 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질병에 대한 위험도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8142" y="3533698"/>
            <a:ext cx="6579261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질병을 특성에 따라 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(A01, A02 =&gt; A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질병 군에 해당하는 고객을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참고하여 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질병 군에 대해 해당 질병 고객은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외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목표 변수를 설정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Review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데이터의 고객 특성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(Input)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모델을 생성한다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고객의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모델에 적용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고객의 예상 질병을 예측한다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예측된 질병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(Output)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상품 추천을 진행한다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8141" y="1474009"/>
            <a:ext cx="6579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동일한 질병을 가진 고객은 신체와 혈액 정보에 유사 특성을 가질 것이다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모델을 통해 신규 고객에게 적합한 상품을 추천하여 가입을 유도할 수 있다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290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질병 예측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조사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342;p31"/>
          <p:cNvGraphicFramePr/>
          <p:nvPr>
            <p:extLst/>
          </p:nvPr>
        </p:nvGraphicFramePr>
        <p:xfrm>
          <a:off x="817357" y="1412336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A00-B99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6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A00-A09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A15-A19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결핵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A20-A28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 동물매개의 세균성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A30-A49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A50-A64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성행위로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전파되는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A65-A69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스피로헤타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A70-A74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클라미디아에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A75-A79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리케차병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A80-A89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중추신경계통의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A90-A99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절지동물매개의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출혈열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B00-B09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점막병변이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특징인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B15-B19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간염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B20-B24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인체면역결핍바이러스병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B25-B34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B35-B49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B50-B64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원충질환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B65-B83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연충병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B85-B89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이감염증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진드기증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3" name="Google Shape;344;p31"/>
          <p:cNvGraphicFramePr/>
          <p:nvPr>
            <p:extLst/>
          </p:nvPr>
        </p:nvGraphicFramePr>
        <p:xfrm>
          <a:off x="4328866" y="1403782"/>
          <a:ext cx="3311999" cy="486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B90-B94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후유증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B95-B98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B99-B99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C/D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C00-D48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신생물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D50-D89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혈액및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조혈기관의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면역메커니즘을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침범하는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E00-E90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내분비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영양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대사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F00-F99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정신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행동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G00-G99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VI. 신경계통의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H00-H59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VII. 눈 및 눈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부속기의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H60-H95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VIII. 귀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유돌의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I00-I99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J00-J99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K00-K93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XI. 소화계통의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L00-L99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피하조직의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M00-M99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결합조직의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N00-N99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XIV. 비뇨생식계통의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O00-O99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출산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산후기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P00-P96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출생전후기에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기원한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병태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염색체이상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6" name="Google Shape;345;p31"/>
          <p:cNvGraphicFramePr/>
          <p:nvPr>
            <p:extLst/>
          </p:nvPr>
        </p:nvGraphicFramePr>
        <p:xfrm>
          <a:off x="7840375" y="1385232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Q00-Q07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신경계통의 선천 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Q10-Q18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눈, 귀,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얼굴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목의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Q20-Q28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Q30-Q34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Q35-Q37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구순열 및 구개열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Q38-Q45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소화계통의 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Q50-Q56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생식기관의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Q60-Q64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비뇨계통의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Q65-Q79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Q80-Q89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Q90-Q99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 분류되지 않은 염색체이상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R00-R99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분류되지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않은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증상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징후와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임상및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검사의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이상소견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S/T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S00-T98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손상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중독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외인에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V/Y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V01-Y98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XX. 질병이환 및 사망의 외인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Z00-Z99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건강상태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보건서비스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접촉에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영향을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요인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U00-U99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특수목적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178351" y="4707872"/>
            <a:ext cx="1376313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062" y="4707872"/>
            <a:ext cx="1376313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23118" y="2235337"/>
            <a:ext cx="2225101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8571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각 질병 모델 생성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 :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특성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Output :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상병 유무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783" y="1590312"/>
            <a:ext cx="1373171" cy="36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모델</a:t>
            </a:r>
            <a:r>
              <a:rPr lang="en-US" altLang="ko-KR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99876" y="2260566"/>
            <a:ext cx="3124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특성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(Age, Height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기본 정보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Google Shape;337;p48"/>
          <p:cNvSpPr/>
          <p:nvPr/>
        </p:nvSpPr>
        <p:spPr>
          <a:xfrm>
            <a:off x="2293876" y="3070730"/>
            <a:ext cx="1318137" cy="1339703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A </a:t>
            </a:r>
            <a:r>
              <a:rPr lang="ko-KR" altLang="en-US" sz="20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상병 예측 모델</a:t>
            </a:r>
            <a:endParaRPr lang="en-US" sz="20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2735" y="4743816"/>
            <a:ext cx="1624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상병 위험 고객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0232" y="4743816"/>
            <a:ext cx="1655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상병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안전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화살표 연결선 23"/>
          <p:cNvCxnSpPr>
            <a:stCxn id="21" idx="2"/>
            <a:endCxn id="19" idx="0"/>
          </p:cNvCxnSpPr>
          <p:nvPr/>
        </p:nvCxnSpPr>
        <p:spPr>
          <a:xfrm>
            <a:off x="2935669" y="2794501"/>
            <a:ext cx="17276" cy="276229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3"/>
            <a:endCxn id="20" idx="0"/>
          </p:cNvCxnSpPr>
          <p:nvPr/>
        </p:nvCxnSpPr>
        <p:spPr>
          <a:xfrm flipH="1">
            <a:off x="1875012" y="4214238"/>
            <a:ext cx="611901" cy="529578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5"/>
            <a:endCxn id="23" idx="0"/>
          </p:cNvCxnSpPr>
          <p:nvPr/>
        </p:nvCxnSpPr>
        <p:spPr>
          <a:xfrm>
            <a:off x="3418976" y="4214238"/>
            <a:ext cx="629243" cy="493634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732769" y="5600419"/>
            <a:ext cx="9307398" cy="650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빈도가 높은 질병 위주로 모델링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활용도 측면에서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고객 대상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 고객으로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회에 걸쳐 모델링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39331"/>
              </p:ext>
            </p:extLst>
          </p:nvPr>
        </p:nvGraphicFramePr>
        <p:xfrm>
          <a:off x="6235234" y="1830027"/>
          <a:ext cx="3867150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21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420721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 금액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 빈도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193,537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318,071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1,401,420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491,425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149,703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638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756,203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752,858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352,853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1,180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202,222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1,423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873118" cy="39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질병 모델 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혈액 검사 데이터 활용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설명변수 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특성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몸무게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성별 등 </a:t>
            </a:r>
            <a:r>
              <a:rPr lang="ko-KR" altLang="en-US" sz="1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 제외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9536" y="1429080"/>
            <a:ext cx="185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46054" y="1452142"/>
            <a:ext cx="251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7211" y="5413818"/>
            <a:ext cx="8997687" cy="84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2416" y="5513442"/>
            <a:ext cx="10138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고객을 기준으로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상병에 대해 모델링을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사용할 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적합을 방지하고 성능이 좋은 모델 구축 가능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41466"/>
              </p:ext>
            </p:extLst>
          </p:nvPr>
        </p:nvGraphicFramePr>
        <p:xfrm>
          <a:off x="1232416" y="1887612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0.985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0.945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94058"/>
              </p:ext>
            </p:extLst>
          </p:nvPr>
        </p:nvGraphicFramePr>
        <p:xfrm>
          <a:off x="6068703" y="1879912"/>
          <a:ext cx="3867149" cy="34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93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11050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4" y="873844"/>
            <a:ext cx="8873118" cy="39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각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모델 결과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혈액 검진 고객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추가적인 변수를 활용함으로써 모델의 정확도 향상 목표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0124" y="1495403"/>
            <a:ext cx="185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551" y="1495403"/>
            <a:ext cx="251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7211" y="5413818"/>
            <a:ext cx="8997687" cy="84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0124" y="5467503"/>
            <a:ext cx="101383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고객을 기준으로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상병에 대해 모델링을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검진에서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결측치인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gluc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plat, </a:t>
            </a:r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crea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등의 설명 변수를 활용함으로써 모델 정확도 향상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사용할 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적합을 방지하고 성능이 좋은 모델 구축 가능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2867"/>
              </p:ext>
            </p:extLst>
          </p:nvPr>
        </p:nvGraphicFramePr>
        <p:xfrm>
          <a:off x="1365807" y="1866820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0.899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0.744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0.773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0.714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37565"/>
              </p:ext>
            </p:extLst>
          </p:nvPr>
        </p:nvGraphicFramePr>
        <p:xfrm>
          <a:off x="5971292" y="1846227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0.333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0.886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0.859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0.864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0.714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0.895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0.571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0.767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0.692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수익성 분석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33289"/>
              </p:ext>
            </p:extLst>
          </p:nvPr>
        </p:nvGraphicFramePr>
        <p:xfrm>
          <a:off x="1062735" y="1652208"/>
          <a:ext cx="5614289" cy="4535727"/>
        </p:xfrm>
        <a:graphic>
          <a:graphicData uri="http://schemas.openxmlformats.org/drawingml/2006/table">
            <a:tbl>
              <a:tblPr/>
              <a:tblGrid>
                <a:gridCol w="282348">
                  <a:extLst>
                    <a:ext uri="{9D8B030D-6E8A-4147-A177-3AD203B41FA5}">
                      <a16:colId xmlns:a16="http://schemas.microsoft.com/office/drawing/2014/main" val="1326311246"/>
                    </a:ext>
                  </a:extLst>
                </a:gridCol>
                <a:gridCol w="1017117">
                  <a:extLst>
                    <a:ext uri="{9D8B030D-6E8A-4147-A177-3AD203B41FA5}">
                      <a16:colId xmlns:a16="http://schemas.microsoft.com/office/drawing/2014/main" val="762856380"/>
                    </a:ext>
                  </a:extLst>
                </a:gridCol>
                <a:gridCol w="449614">
                  <a:extLst>
                    <a:ext uri="{9D8B030D-6E8A-4147-A177-3AD203B41FA5}">
                      <a16:colId xmlns:a16="http://schemas.microsoft.com/office/drawing/2014/main" val="4011003761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206817138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106350636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4125137684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045867776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4154577009"/>
                    </a:ext>
                  </a:extLst>
                </a:gridCol>
              </a:tblGrid>
              <a:tr h="357567"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지불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납입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수익률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(%)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2754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2,869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78371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1,893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1,770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1,551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2149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4,290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3,836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8835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932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450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3031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2639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470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2018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1,011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5,556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4,544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0415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303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380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0113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2475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2,570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1,869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2846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0099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71709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50740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03973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0440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88527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1,292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1,717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3643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-69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1645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78981" y="1375209"/>
            <a:ext cx="2456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상품별 가입자와 수익 현황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82915" y="2419735"/>
            <a:ext cx="35255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상품별 납입액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지불액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</a:t>
            </a:r>
            <a:r>
              <a:rPr lang="ko-KR" altLang="en-US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높은 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</a:t>
            </a:r>
            <a:endParaRPr lang="en-US" altLang="ko-KR" dirty="0" smtClean="0">
              <a:solidFill>
                <a:srgbClr val="C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2,800% , 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1,551%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945% …</a:t>
            </a:r>
          </a:p>
          <a:p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낮은 상품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37%(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132%,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 보살핌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186% …</a:t>
            </a:r>
          </a:p>
        </p:txBody>
      </p:sp>
    </p:spTree>
    <p:extLst>
      <p:ext uri="{BB962C8B-B14F-4D97-AF65-F5344CB8AC3E}">
        <p14:creationId xmlns:p14="http://schemas.microsoft.com/office/powerpoint/2010/main" val="34780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각 상병 수익성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4" y="4819377"/>
            <a:ext cx="6139343" cy="1525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5" y="3140818"/>
            <a:ext cx="6158449" cy="152209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35" y="1430415"/>
            <a:ext cx="6139343" cy="15539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5372736" y="1153416"/>
            <a:ext cx="1971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200" dirty="0" smtClean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3 x </a:t>
            </a:r>
            <a:r>
              <a:rPr lang="ko-KR" altLang="en-US" sz="1200" dirty="0" smtClean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endParaRPr lang="ko-KR" altLang="en-US" sz="1200" dirty="0">
              <a:solidFill>
                <a:srgbClr val="00B05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86745" y="2747705"/>
            <a:ext cx="5298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상품별 상병으로 그룹화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지급액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청구액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청구액 대비 지급액을 확인함으로써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상품에서의 상병의 청구 대비 지급률 파악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빨간 선 이상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청구액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파란 선 이상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초록 선 이상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150%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각 상병 수익성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5" y="1430415"/>
            <a:ext cx="9182100" cy="228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62735" y="3957970"/>
            <a:ext cx="6424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이상 지급되는 경우 상품별 할증 대상 상병이라 판단</a:t>
            </a:r>
            <a:endParaRPr lang="en-US" altLang="ko-KR" dirty="0" smtClean="0">
              <a:solidFill>
                <a:srgbClr val="1D1D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I, J, O, T, Z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I, N</a:t>
            </a:r>
          </a:p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울라트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N, T, Z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S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1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C, G, I, 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34798" y="4511968"/>
            <a:ext cx="25673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M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T, Z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2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행복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T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002152" y="4511968"/>
            <a:ext cx="386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2+ : C, T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B, E, K, N</a:t>
            </a:r>
          </a:p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안심보험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7151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각 상병 수익성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62735" y="1430415"/>
          <a:ext cx="9924611" cy="4750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05">
                  <a:extLst>
                    <a:ext uri="{9D8B030D-6E8A-4147-A177-3AD203B41FA5}">
                      <a16:colId xmlns:a16="http://schemas.microsoft.com/office/drawing/2014/main" val="393766543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920732146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84629403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49323197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4308010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63517279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773465501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22188039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67228999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0629333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2288916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51700477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865449797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45042596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6805238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38792763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00772945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35938061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6780795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146366941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11212806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00133891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95611621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05306829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32181218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78194146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243469684"/>
                    </a:ext>
                  </a:extLst>
                </a:gridCol>
              </a:tblGrid>
              <a:tr h="2065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0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gridSpan="2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0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31820"/>
                  </a:ext>
                </a:extLst>
              </a:tr>
              <a:tr h="206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Q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Z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1835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3998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0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4313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81397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712850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16324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5625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64044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0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8429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8215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69242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6286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</a:t>
                      </a: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3629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172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2475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0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39380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7658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213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206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20707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0327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4088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604063" y="1034660"/>
            <a:ext cx="294159" cy="2813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6515" y="1034660"/>
            <a:ext cx="301658" cy="28135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08004" y="1008240"/>
            <a:ext cx="2060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이상 과다 지급 상병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9168173" y="1008646"/>
            <a:ext cx="2060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 상병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1;p2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8992" y="3338404"/>
            <a:ext cx="4324851" cy="2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150" y="3400076"/>
            <a:ext cx="4099950" cy="2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9" y="1276894"/>
            <a:ext cx="10181202" cy="50174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885360" y="2035990"/>
            <a:ext cx="3157979" cy="160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85361" y="4093047"/>
            <a:ext cx="2912882" cy="1867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 및 할증 방안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093" y="1792883"/>
            <a:ext cx="846898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고객이 특정 상품을 희망하는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상품에 있어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고객의 질병 예측 모델을 통해 얻은 상병의 수익성 비교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수익성을 띄는 상병의 경우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가입 유도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상병이 상품에 있어 위험 상병인 경우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할증을 통해 고객 가입 유도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고객에게 상품 추천을 하는 경우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정보를 질병 예측 모델에 적용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고객의 상병을 예측해 수익성이 높은 상품 추천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위험을 나타내는      가 많은 상품은 후보에서 제외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수익을 나타내는      이 분포하는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 위주로 추천 진행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05029" y="4828958"/>
            <a:ext cx="248778" cy="2426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38248" y="4828959"/>
            <a:ext cx="259578" cy="2426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9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결정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9802" y="127395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보험 상품 당 최대        의 개수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6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10%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보험료 할증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임시 책정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38714" y="1740060"/>
          <a:ext cx="98291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20">
                  <a:extLst>
                    <a:ext uri="{9D8B030D-6E8A-4147-A177-3AD203B41FA5}">
                      <a16:colId xmlns:a16="http://schemas.microsoft.com/office/drawing/2014/main" val="234253666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189481191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3901696822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553758485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130053171"/>
                    </a:ext>
                  </a:extLst>
                </a:gridCol>
              </a:tblGrid>
              <a:tr h="130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 개수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할증률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할증된 보험료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8975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065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242,000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95889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123,000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3879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92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157,500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508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5220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88,000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8434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3.3%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103,300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9242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093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5191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159,500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6187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225,500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0914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8425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38,500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3710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1.6%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40,640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8557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050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9374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27571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307,500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903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4636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189,000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6067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3515" y="1333330"/>
            <a:ext cx="294159" cy="2813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0792" y="175957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7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4" y="194165"/>
            <a:ext cx="11582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9597" y="1927750"/>
            <a:ext cx="103424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en-US" altLang="ko-KR" sz="2400" dirty="0" smtClean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월별 신규 가입자 분석 →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어떤 연령의 가입자가 늘고 있는지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가입자 중 연령의 분포가 어떻게 되는지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</a:t>
            </a:r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 건강 데이터에선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대의 위험이 적다고 판정이 된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 보험의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대가 적다고 나온다 →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대를 유인하는 대안 제시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가입자 중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대가 선호하는 보험 상품의 종류는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 상병은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800" dirty="0" smtClean="0">
                <a:solidFill>
                  <a:srgbClr val="0000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흡연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음주 등 추가적인 데이터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(Screen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활용해 건강검진 정확도 향상을 위한 추가 변수 선정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Screen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데이터에 분류 모델을 적용해 위험도를 산정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(0,1)</a:t>
            </a: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 모델을 통해 나온 값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위험도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흡연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여부 등 기존 건강검진 변수 외 연관이 존재하는지 파악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상관관계가 존재한다고 판단되는 경우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 검진 항목에 흡연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음주도 추가하는 대안 제시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2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Google Shape;396;p32"/>
          <p:cNvSpPr/>
          <p:nvPr/>
        </p:nvSpPr>
        <p:spPr>
          <a:xfrm>
            <a:off x="1046075" y="1002175"/>
            <a:ext cx="9279300" cy="49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보험사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하락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원인</a:t>
            </a:r>
            <a:endParaRPr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1. </a:t>
            </a:r>
            <a:r>
              <a:rPr lang="en-US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신규</a:t>
            </a:r>
            <a:r>
              <a:rPr 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한계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시장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포화로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인한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새로운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어려움</a:t>
            </a:r>
            <a:endParaRPr 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</a:t>
            </a: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2.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분류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실패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>
              <a:lnSpc>
                <a:spcPct val="150000"/>
              </a:lnSpc>
              <a:buClr>
                <a:srgbClr val="3F3F3F"/>
              </a:buClr>
              <a:buSzPts val="2000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높은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(18.9%) :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건강진단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결과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endParaRPr 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3. </a:t>
            </a:r>
            <a:r>
              <a:rPr lang="en-US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보험사의</a:t>
            </a:r>
            <a:r>
              <a:rPr 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혈액검사</a:t>
            </a:r>
            <a:r>
              <a:rPr 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비용</a:t>
            </a:r>
            <a:r>
              <a:rPr 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2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 거절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건강검진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결과 및 과거 병력 등 엄격한 건강 심사 기준으로 보험 가입이 거절되는 경우가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18.9%</a:t>
            </a:r>
          </a:p>
          <a:p>
            <a:pPr lvl="0">
              <a:lnSpc>
                <a:spcPct val="150000"/>
              </a:lnSpc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Google Shape;402;p33"/>
          <p:cNvSpPr/>
          <p:nvPr/>
        </p:nvSpPr>
        <p:spPr>
          <a:xfrm>
            <a:off x="1604900" y="2727475"/>
            <a:ext cx="2002500" cy="2004900"/>
          </a:xfrm>
          <a:prstGeom prst="ellipse">
            <a:avLst/>
          </a:prstGeom>
          <a:solidFill>
            <a:srgbClr val="5697B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Google Shape;403;p33"/>
          <p:cNvSpPr/>
          <p:nvPr/>
        </p:nvSpPr>
        <p:spPr>
          <a:xfrm>
            <a:off x="1746952" y="3204325"/>
            <a:ext cx="1718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거절비율</a:t>
            </a:r>
            <a:endParaRPr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18.9</a:t>
            </a:r>
            <a:r>
              <a:rPr lang="en-US" sz="2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%</a:t>
            </a:r>
            <a:endParaRPr sz="6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grpSp>
        <p:nvGrpSpPr>
          <p:cNvPr id="8" name="Google Shape;404;p33"/>
          <p:cNvGrpSpPr/>
          <p:nvPr/>
        </p:nvGrpSpPr>
        <p:grpSpPr>
          <a:xfrm>
            <a:off x="4546462" y="4702904"/>
            <a:ext cx="6356594" cy="747877"/>
            <a:chOff x="1228557" y="3644369"/>
            <a:chExt cx="5979300" cy="747877"/>
          </a:xfrm>
        </p:grpSpPr>
        <p:sp>
          <p:nvSpPr>
            <p:cNvPr id="9" name="Google Shape;405;p33"/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Check</a:t>
              </a:r>
              <a:endPara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Google Shape;406;p33"/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건강검진</a:t>
              </a:r>
              <a:r>
                <a:rPr lang="en-US" altLang="ko-KR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혈액 검사</a:t>
              </a:r>
              <a:r>
                <a:rPr lang="en-US" altLang="ko-KR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소변 검사에 대한 판정 결과로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가입</a:t>
              </a:r>
              <a:r>
                <a:rPr 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거절</a:t>
              </a:r>
              <a:r>
                <a:rPr 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 </a:t>
              </a:r>
              <a:endParaRPr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12" name="Google Shape;407;p33"/>
          <p:cNvSpPr/>
          <p:nvPr/>
        </p:nvSpPr>
        <p:spPr>
          <a:xfrm>
            <a:off x="4404700" y="2142771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건강</a:t>
            </a:r>
            <a:r>
              <a:rPr lang="en-US" sz="1800" b="1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검진</a:t>
            </a:r>
            <a:endParaRPr sz="1800" b="1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과거의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병력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확인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방문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도입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: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나이를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41세→20세</a:t>
            </a:r>
            <a:r>
              <a:rPr lang="ko-KR" alt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로 변경하여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강화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Google Shape;408;p33"/>
          <p:cNvSpPr/>
          <p:nvPr/>
        </p:nvSpPr>
        <p:spPr>
          <a:xfrm>
            <a:off x="6640225" y="2142775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수치로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파악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당화혈색소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및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콜레스테롤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등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4" name="Google Shape;409;p33"/>
          <p:cNvSpPr/>
          <p:nvPr/>
        </p:nvSpPr>
        <p:spPr>
          <a:xfrm>
            <a:off x="8917725" y="2142767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소변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뇨단백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뇨장혈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측정하여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음주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흡연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여부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4" y="2182953"/>
            <a:ext cx="2932346" cy="285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과다 지급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Google Shape;4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5150" y="2258838"/>
            <a:ext cx="7963300" cy="1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50" y="4033913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기존 고객의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분류 실패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위험군의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환자이나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오분류로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인해 저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위험군으로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보험 가입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·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 대비 과다 지급되는 경우 발생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8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목표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정보를 바탕으로 고객의 위험도 및 질병을 예측한 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가장 수익을 높일 수 있는 보험상품을 추천하여 수익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극대화</a:t>
            </a:r>
            <a:endParaRPr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89;p17"/>
          <p:cNvSpPr/>
          <p:nvPr/>
        </p:nvSpPr>
        <p:spPr>
          <a:xfrm>
            <a:off x="1046075" y="3309820"/>
            <a:ext cx="9930532" cy="10581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45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7" name="Google Shape;91;p17"/>
          <p:cNvSpPr/>
          <p:nvPr/>
        </p:nvSpPr>
        <p:spPr>
          <a:xfrm>
            <a:off x="1571002" y="1995718"/>
            <a:ext cx="2520000" cy="3794400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–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–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변수를 사용하여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위험도를 산정하여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저 위험 고객 유인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" name="Google Shape;92;p17"/>
          <p:cNvSpPr/>
          <p:nvPr/>
        </p:nvSpPr>
        <p:spPr>
          <a:xfrm>
            <a:off x="1932246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정보를 바탕으로 위험도 산정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9" name="Google Shape;93;p17"/>
          <p:cNvSpPr/>
          <p:nvPr/>
        </p:nvSpPr>
        <p:spPr>
          <a:xfrm>
            <a:off x="4575215" y="1995718"/>
            <a:ext cx="25200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변수를 통해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 상품별로 어떤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질병에 어떤 상품이 가장 수익성이 좋은지 평가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0" name="Google Shape;94;p17"/>
          <p:cNvSpPr/>
          <p:nvPr/>
        </p:nvSpPr>
        <p:spPr>
          <a:xfrm>
            <a:off x="4942246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기준으로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 상품 평가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1" name="Google Shape;95;p17"/>
          <p:cNvSpPr/>
          <p:nvPr/>
        </p:nvSpPr>
        <p:spPr>
          <a:xfrm>
            <a:off x="7590111" y="1995718"/>
            <a:ext cx="25200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고객의 질병을 예측하고 이를 바탕으로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가장 적절한 상품을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추천하여 수익성 개선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96;p17"/>
          <p:cNvSpPr/>
          <p:nvPr/>
        </p:nvSpPr>
        <p:spPr>
          <a:xfrm>
            <a:off x="7945568" y="2145441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질병을 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기준으로 적절한 상품  추천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6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4;p18"/>
          <p:cNvCxnSpPr>
            <a:endCxn id="68" idx="0"/>
          </p:cNvCxnSpPr>
          <p:nvPr/>
        </p:nvCxnSpPr>
        <p:spPr>
          <a:xfrm flipH="1">
            <a:off x="3867858" y="5036500"/>
            <a:ext cx="5527" cy="35714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6;p18"/>
          <p:cNvSpPr/>
          <p:nvPr/>
        </p:nvSpPr>
        <p:spPr>
          <a:xfrm>
            <a:off x="7231557" y="3177043"/>
            <a:ext cx="1373722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00" tIns="13700" rIns="13700" bIns="13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 산출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모델 부적합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107;p18"/>
          <p:cNvSpPr/>
          <p:nvPr/>
        </p:nvSpPr>
        <p:spPr>
          <a:xfrm>
            <a:off x="1569348" y="1260981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Google Shape;108;p18"/>
          <p:cNvSpPr/>
          <p:nvPr/>
        </p:nvSpPr>
        <p:spPr>
          <a:xfrm>
            <a:off x="1136629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 유형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4" name="Google Shape;109;p18"/>
          <p:cNvCxnSpPr>
            <a:stCxn id="13" idx="3"/>
          </p:cNvCxnSpPr>
          <p:nvPr/>
        </p:nvCxnSpPr>
        <p:spPr>
          <a:xfrm>
            <a:off x="2338679" y="1993779"/>
            <a:ext cx="91431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10;p18"/>
          <p:cNvSpPr/>
          <p:nvPr/>
        </p:nvSpPr>
        <p:spPr>
          <a:xfrm>
            <a:off x="3270586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6" name="Google Shape;111;p18"/>
          <p:cNvCxnSpPr/>
          <p:nvPr/>
        </p:nvCxnSpPr>
        <p:spPr>
          <a:xfrm>
            <a:off x="3871585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12;p18"/>
          <p:cNvSpPr/>
          <p:nvPr/>
        </p:nvSpPr>
        <p:spPr>
          <a:xfrm>
            <a:off x="3150387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유형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8" name="Google Shape;113;p18"/>
          <p:cNvSpPr/>
          <p:nvPr/>
        </p:nvSpPr>
        <p:spPr>
          <a:xfrm>
            <a:off x="3270586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정보 입력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9" name="Google Shape;114;p18"/>
          <p:cNvCxnSpPr>
            <a:endCxn id="18" idx="0"/>
          </p:cNvCxnSpPr>
          <p:nvPr/>
        </p:nvCxnSpPr>
        <p:spPr>
          <a:xfrm>
            <a:off x="3871611" y="3005653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15;p18"/>
          <p:cNvCxnSpPr>
            <a:stCxn id="17" idx="1"/>
          </p:cNvCxnSpPr>
          <p:nvPr/>
        </p:nvCxnSpPr>
        <p:spPr>
          <a:xfrm rot="10800000">
            <a:off x="2963516" y="2781949"/>
            <a:ext cx="18687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6;p18"/>
          <p:cNvCxnSpPr/>
          <p:nvPr/>
        </p:nvCxnSpPr>
        <p:spPr>
          <a:xfrm>
            <a:off x="2964992" y="2789714"/>
            <a:ext cx="0" cy="68412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7;p18"/>
          <p:cNvCxnSpPr>
            <a:endCxn id="18" idx="1"/>
          </p:cNvCxnSpPr>
          <p:nvPr/>
        </p:nvCxnSpPr>
        <p:spPr>
          <a:xfrm>
            <a:off x="2972146" y="3471209"/>
            <a:ext cx="29844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oogle Shape;118;p18"/>
          <p:cNvGrpSpPr/>
          <p:nvPr/>
        </p:nvGrpSpPr>
        <p:grpSpPr>
          <a:xfrm>
            <a:off x="4489008" y="2778677"/>
            <a:ext cx="344187" cy="693550"/>
            <a:chOff x="2878689" y="1835681"/>
            <a:chExt cx="257700" cy="639900"/>
          </a:xfrm>
        </p:grpSpPr>
        <p:cxnSp>
          <p:nvCxnSpPr>
            <p:cNvPr id="24" name="Google Shape;119;p18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20;p18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21;p18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" name="Google Shape;122;p18"/>
          <p:cNvSpPr/>
          <p:nvPr/>
        </p:nvSpPr>
        <p:spPr>
          <a:xfrm>
            <a:off x="3270586" y="393683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 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정보 전달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28" name="Google Shape;123;p18"/>
          <p:cNvCxnSpPr/>
          <p:nvPr/>
        </p:nvCxnSpPr>
        <p:spPr>
          <a:xfrm>
            <a:off x="3871585" y="3666318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24;p18"/>
          <p:cNvCxnSpPr>
            <a:stCxn id="27" idx="2"/>
          </p:cNvCxnSpPr>
          <p:nvPr/>
        </p:nvCxnSpPr>
        <p:spPr>
          <a:xfrm>
            <a:off x="3871611" y="4326964"/>
            <a:ext cx="0" cy="17646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25;p18"/>
          <p:cNvCxnSpPr/>
          <p:nvPr/>
        </p:nvCxnSpPr>
        <p:spPr>
          <a:xfrm>
            <a:off x="3865950" y="4501113"/>
            <a:ext cx="141413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26;p18"/>
          <p:cNvCxnSpPr/>
          <p:nvPr/>
        </p:nvCxnSpPr>
        <p:spPr>
          <a:xfrm rot="10800000">
            <a:off x="5274537" y="1993694"/>
            <a:ext cx="0" cy="250951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27;p18"/>
          <p:cNvSpPr/>
          <p:nvPr/>
        </p:nvSpPr>
        <p:spPr>
          <a:xfrm>
            <a:off x="6464047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시작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3" name="Google Shape;128;p18"/>
          <p:cNvCxnSpPr>
            <a:endCxn id="32" idx="1"/>
          </p:cNvCxnSpPr>
          <p:nvPr/>
        </p:nvCxnSpPr>
        <p:spPr>
          <a:xfrm>
            <a:off x="5279959" y="1993779"/>
            <a:ext cx="118408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29;p18"/>
          <p:cNvSpPr/>
          <p:nvPr/>
        </p:nvSpPr>
        <p:spPr>
          <a:xfrm>
            <a:off x="6343850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5" name="Google Shape;130;p18"/>
          <p:cNvCxnSpPr/>
          <p:nvPr/>
        </p:nvCxnSpPr>
        <p:spPr>
          <a:xfrm>
            <a:off x="7063358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31;p18"/>
          <p:cNvSpPr/>
          <p:nvPr/>
        </p:nvSpPr>
        <p:spPr>
          <a:xfrm>
            <a:off x="1136629" y="3936822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진행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7" name="Google Shape;132;p18"/>
          <p:cNvCxnSpPr>
            <a:stCxn id="34" idx="2"/>
            <a:endCxn id="38" idx="0"/>
          </p:cNvCxnSpPr>
          <p:nvPr/>
        </p:nvCxnSpPr>
        <p:spPr>
          <a:xfrm>
            <a:off x="7065049" y="3016053"/>
            <a:ext cx="7945" cy="110091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133;p18"/>
          <p:cNvSpPr/>
          <p:nvPr/>
        </p:nvSpPr>
        <p:spPr>
          <a:xfrm>
            <a:off x="6471803" y="4116994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보험료 산정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9" name="Google Shape;134;p18"/>
          <p:cNvSpPr/>
          <p:nvPr/>
        </p:nvSpPr>
        <p:spPr>
          <a:xfrm>
            <a:off x="8972852" y="258807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0" name="Google Shape;135;p18"/>
          <p:cNvSpPr/>
          <p:nvPr/>
        </p:nvSpPr>
        <p:spPr>
          <a:xfrm>
            <a:off x="8972852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1" name="Google Shape;136;p18"/>
          <p:cNvCxnSpPr>
            <a:stCxn id="34" idx="3"/>
            <a:endCxn id="39" idx="1"/>
          </p:cNvCxnSpPr>
          <p:nvPr/>
        </p:nvCxnSpPr>
        <p:spPr>
          <a:xfrm>
            <a:off x="7786247" y="2781949"/>
            <a:ext cx="1186506" cy="105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37;p18"/>
          <p:cNvCxnSpPr>
            <a:stCxn id="39" idx="2"/>
            <a:endCxn id="40" idx="0"/>
          </p:cNvCxnSpPr>
          <p:nvPr/>
        </p:nvCxnSpPr>
        <p:spPr>
          <a:xfrm>
            <a:off x="9573877" y="2978204"/>
            <a:ext cx="0" cy="29785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138;p18"/>
          <p:cNvSpPr/>
          <p:nvPr/>
        </p:nvSpPr>
        <p:spPr>
          <a:xfrm>
            <a:off x="8852660" y="4069529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결과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4" name="Google Shape;139;p18"/>
          <p:cNvCxnSpPr>
            <a:stCxn id="43" idx="1"/>
            <a:endCxn id="38" idx="3"/>
          </p:cNvCxnSpPr>
          <p:nvPr/>
        </p:nvCxnSpPr>
        <p:spPr>
          <a:xfrm flipH="1">
            <a:off x="7673753" y="4303633"/>
            <a:ext cx="1178907" cy="842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40;p18"/>
          <p:cNvCxnSpPr>
            <a:stCxn id="40" idx="2"/>
            <a:endCxn id="43" idx="0"/>
          </p:cNvCxnSpPr>
          <p:nvPr/>
        </p:nvCxnSpPr>
        <p:spPr>
          <a:xfrm>
            <a:off x="9573877" y="3666273"/>
            <a:ext cx="0" cy="4031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41;p18"/>
          <p:cNvSpPr txBox="1"/>
          <p:nvPr/>
        </p:nvSpPr>
        <p:spPr>
          <a:xfrm>
            <a:off x="8245444" y="4077484"/>
            <a:ext cx="34645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7" name="Google Shape;142;p18"/>
          <p:cNvSpPr/>
          <p:nvPr/>
        </p:nvSpPr>
        <p:spPr>
          <a:xfrm>
            <a:off x="8972852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8" name="Google Shape;143;p18"/>
          <p:cNvCxnSpPr>
            <a:stCxn id="43" idx="2"/>
            <a:endCxn id="47" idx="0"/>
          </p:cNvCxnSpPr>
          <p:nvPr/>
        </p:nvCxnSpPr>
        <p:spPr>
          <a:xfrm>
            <a:off x="9573858" y="4537736"/>
            <a:ext cx="0" cy="22488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44;p18"/>
          <p:cNvSpPr/>
          <p:nvPr/>
        </p:nvSpPr>
        <p:spPr>
          <a:xfrm>
            <a:off x="3270586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심사결과 통보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0" name="Google Shape;145;p18"/>
          <p:cNvCxnSpPr>
            <a:stCxn id="47" idx="1"/>
            <a:endCxn id="49" idx="3"/>
          </p:cNvCxnSpPr>
          <p:nvPr/>
        </p:nvCxnSpPr>
        <p:spPr>
          <a:xfrm rot="10800000">
            <a:off x="4472765" y="4957766"/>
            <a:ext cx="4500087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46;p18"/>
          <p:cNvCxnSpPr>
            <a:stCxn id="38" idx="1"/>
          </p:cNvCxnSpPr>
          <p:nvPr/>
        </p:nvCxnSpPr>
        <p:spPr>
          <a:xfrm flipH="1">
            <a:off x="6013089" y="4312057"/>
            <a:ext cx="458713" cy="644481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47;p18"/>
          <p:cNvSpPr txBox="1"/>
          <p:nvPr/>
        </p:nvSpPr>
        <p:spPr>
          <a:xfrm>
            <a:off x="9692725" y="4545636"/>
            <a:ext cx="54990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3" name="Google Shape;148;p18"/>
          <p:cNvSpPr txBox="1"/>
          <p:nvPr/>
        </p:nvSpPr>
        <p:spPr>
          <a:xfrm>
            <a:off x="7940136" y="2590927"/>
            <a:ext cx="811038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 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4" name="Google Shape;149;p18"/>
          <p:cNvSpPr txBox="1"/>
          <p:nvPr/>
        </p:nvSpPr>
        <p:spPr>
          <a:xfrm>
            <a:off x="6515368" y="3416793"/>
            <a:ext cx="549903" cy="35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b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</a:b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불필요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5" name="Google Shape;150;p18"/>
          <p:cNvCxnSpPr>
            <a:stCxn id="36" idx="2"/>
          </p:cNvCxnSpPr>
          <p:nvPr/>
        </p:nvCxnSpPr>
        <p:spPr>
          <a:xfrm>
            <a:off x="1737654" y="4326949"/>
            <a:ext cx="0" cy="27259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51;p18"/>
          <p:cNvCxnSpPr/>
          <p:nvPr/>
        </p:nvCxnSpPr>
        <p:spPr>
          <a:xfrm>
            <a:off x="1731799" y="4600033"/>
            <a:ext cx="3724281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2;p18"/>
          <p:cNvCxnSpPr/>
          <p:nvPr/>
        </p:nvCxnSpPr>
        <p:spPr>
          <a:xfrm rot="10800000">
            <a:off x="5449537" y="2379960"/>
            <a:ext cx="0" cy="222007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3;p18"/>
          <p:cNvCxnSpPr/>
          <p:nvPr/>
        </p:nvCxnSpPr>
        <p:spPr>
          <a:xfrm rot="10800000">
            <a:off x="5448070" y="2379801"/>
            <a:ext cx="412945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4;p18"/>
          <p:cNvCxnSpPr>
            <a:endCxn id="39" idx="0"/>
          </p:cNvCxnSpPr>
          <p:nvPr/>
        </p:nvCxnSpPr>
        <p:spPr>
          <a:xfrm>
            <a:off x="9573877" y="2372666"/>
            <a:ext cx="0" cy="2154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5;p18"/>
          <p:cNvCxnSpPr>
            <a:stCxn id="12" idx="4"/>
            <a:endCxn id="13" idx="0"/>
          </p:cNvCxnSpPr>
          <p:nvPr/>
        </p:nvCxnSpPr>
        <p:spPr>
          <a:xfrm>
            <a:off x="1737566" y="153428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56;p18"/>
          <p:cNvCxnSpPr/>
          <p:nvPr/>
        </p:nvCxnSpPr>
        <p:spPr>
          <a:xfrm>
            <a:off x="2741062" y="1329014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157;p18"/>
          <p:cNvCxnSpPr/>
          <p:nvPr/>
        </p:nvCxnSpPr>
        <p:spPr>
          <a:xfrm>
            <a:off x="5702146" y="1262180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Google Shape;158;p18"/>
          <p:cNvSpPr/>
          <p:nvPr/>
        </p:nvSpPr>
        <p:spPr>
          <a:xfrm>
            <a:off x="10202318" y="3181962"/>
            <a:ext cx="827618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Google Shape;159;p18"/>
          <p:cNvSpPr txBox="1"/>
          <p:nvPr/>
        </p:nvSpPr>
        <p:spPr>
          <a:xfrm>
            <a:off x="10134682" y="3217988"/>
            <a:ext cx="914318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비용</a:t>
            </a:r>
            <a:endParaRPr lang="en-US" altLang="ko"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5" name="Google Shape;160;p18"/>
          <p:cNvSpPr/>
          <p:nvPr/>
        </p:nvSpPr>
        <p:spPr>
          <a:xfrm>
            <a:off x="4602879" y="5393659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6" name="Google Shape;161;p18"/>
          <p:cNvSpPr txBox="1"/>
          <p:nvPr/>
        </p:nvSpPr>
        <p:spPr>
          <a:xfrm>
            <a:off x="4571965" y="5390985"/>
            <a:ext cx="1373722" cy="39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 고객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보험금 과지급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67" name="Google Shape;162;p18"/>
          <p:cNvCxnSpPr/>
          <p:nvPr/>
        </p:nvCxnSpPr>
        <p:spPr>
          <a:xfrm>
            <a:off x="3843268" y="573175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105;p18"/>
          <p:cNvSpPr/>
          <p:nvPr/>
        </p:nvSpPr>
        <p:spPr>
          <a:xfrm>
            <a:off x="3266833" y="5393649"/>
            <a:ext cx="1202050" cy="390127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계약 이행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9" name="Google Shape;163;p18"/>
          <p:cNvSpPr/>
          <p:nvPr/>
        </p:nvSpPr>
        <p:spPr>
          <a:xfrm>
            <a:off x="3675008" y="5946526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Google Shape;164;p18"/>
          <p:cNvSpPr/>
          <p:nvPr/>
        </p:nvSpPr>
        <p:spPr>
          <a:xfrm>
            <a:off x="4374278" y="1061591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내부 문제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800" b="1" dirty="0" err="1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잠재원인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</a:t>
            </a:r>
            <a:endParaRPr lang="en-US" altLang="ko-KR" sz="20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184;p28"/>
          <p:cNvGraphicFramePr/>
          <p:nvPr>
            <p:extLst>
              <p:ext uri="{D42A27DB-BD31-4B8C-83A1-F6EECF244321}">
                <p14:modId xmlns:p14="http://schemas.microsoft.com/office/powerpoint/2010/main" val="3996120748"/>
              </p:ext>
            </p:extLst>
          </p:nvPr>
        </p:nvGraphicFramePr>
        <p:xfrm>
          <a:off x="902371" y="1198237"/>
          <a:ext cx="10535100" cy="49453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63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잠재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원인</a:t>
                      </a:r>
                      <a:endParaRPr sz="16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수집계획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3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데이터명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속성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발생주기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수집방법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가능성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주요특성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잘못된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심사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기준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개인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 정보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자가 진단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건강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/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공공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진단 결과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 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홍보 부족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가입률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정지성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인지도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반기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설문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조사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배향운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가격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경쟁력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약화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타사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협조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요청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김효진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과다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납입액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최지영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3574</Words>
  <Application>Microsoft Office PowerPoint</Application>
  <PresentationFormat>와이드스크린</PresentationFormat>
  <Paragraphs>1305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Nanum Gothic</vt:lpstr>
      <vt:lpstr>Open Sans</vt:lpstr>
      <vt:lpstr>나눔스퀘어_ac ExtraBold</vt:lpstr>
      <vt:lpstr>나눔스퀘어라운드 Bold</vt:lpstr>
      <vt:lpstr>나눔스퀘어라운드 Light</vt:lpstr>
      <vt:lpstr>나눔스퀘어라운드 Regular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PIRL</dc:creator>
  <cp:lastModifiedBy>Windows 사용자</cp:lastModifiedBy>
  <cp:revision>182</cp:revision>
  <dcterms:created xsi:type="dcterms:W3CDTF">2020-02-20T10:48:24Z</dcterms:created>
  <dcterms:modified xsi:type="dcterms:W3CDTF">2020-04-28T14:07:49Z</dcterms:modified>
</cp:coreProperties>
</file>