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8" r:id="rId2"/>
    <p:sldId id="257" r:id="rId3"/>
    <p:sldId id="261" r:id="rId4"/>
    <p:sldId id="272" r:id="rId5"/>
    <p:sldId id="273" r:id="rId6"/>
    <p:sldId id="275" r:id="rId7"/>
    <p:sldId id="276" r:id="rId8"/>
    <p:sldId id="271" r:id="rId9"/>
    <p:sldId id="279" r:id="rId10"/>
    <p:sldId id="277" r:id="rId11"/>
    <p:sldId id="262" r:id="rId12"/>
    <p:sldId id="263" r:id="rId13"/>
    <p:sldId id="289" r:id="rId14"/>
    <p:sldId id="290" r:id="rId15"/>
    <p:sldId id="309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10" r:id="rId27"/>
    <p:sldId id="302" r:id="rId28"/>
    <p:sldId id="303" r:id="rId29"/>
    <p:sldId id="304" r:id="rId30"/>
    <p:sldId id="305" r:id="rId31"/>
    <p:sldId id="306" r:id="rId32"/>
    <p:sldId id="311" r:id="rId33"/>
    <p:sldId id="307" r:id="rId34"/>
    <p:sldId id="30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A3BD"/>
    <a:srgbClr val="2B859A"/>
    <a:srgbClr val="2C869B"/>
    <a:srgbClr val="216877"/>
    <a:srgbClr val="2C899E"/>
    <a:srgbClr val="133C45"/>
    <a:srgbClr val="6A6A6A"/>
    <a:srgbClr val="91D2E1"/>
    <a:srgbClr val="EAEFF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3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02" y="78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비율</c:v>
                </c:pt>
              </c:strCache>
            </c:strRef>
          </c:tx>
          <c:spPr>
            <a:solidFill>
              <a:srgbClr val="35A3BD"/>
            </a:solidFill>
          </c:spPr>
          <c:dPt>
            <c:idx val="0"/>
            <c:bubble3D val="0"/>
            <c:spPr>
              <a:solidFill>
                <a:srgbClr val="21687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44-409A-B1DC-AF177C3EEF0F}"/>
              </c:ext>
            </c:extLst>
          </c:dPt>
          <c:dPt>
            <c:idx val="1"/>
            <c:bubble3D val="0"/>
            <c:spPr>
              <a:solidFill>
                <a:srgbClr val="2C869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C44-409A-B1DC-AF177C3EEF0F}"/>
              </c:ext>
            </c:extLst>
          </c:dPt>
          <c:dPt>
            <c:idx val="2"/>
            <c:bubble3D val="0"/>
            <c:spPr>
              <a:solidFill>
                <a:srgbClr val="35A3B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C44-409A-B1DC-AF177C3EEF0F}"/>
              </c:ext>
            </c:extLst>
          </c:dPt>
          <c:dPt>
            <c:idx val="3"/>
            <c:bubble3D val="0"/>
            <c:spPr>
              <a:solidFill>
                <a:srgbClr val="35A3B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08F-48D9-B4B9-8C17AC09A220}"/>
              </c:ext>
            </c:extLst>
          </c:dPt>
          <c:cat>
            <c:strRef>
              <c:f>Sheet1!$A$2:$A$5</c:f>
              <c:strCache>
                <c:ptCount val="3"/>
                <c:pt idx="0">
                  <c:v>재검</c:v>
                </c:pt>
                <c:pt idx="1">
                  <c:v>승인</c:v>
                </c:pt>
                <c:pt idx="2">
                  <c:v>거절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54.6</c:v>
                </c:pt>
                <c:pt idx="1">
                  <c:v>26.5</c:v>
                </c:pt>
                <c:pt idx="2">
                  <c:v>18.899999999999999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44-409A-B1DC-AF177C3EEF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776B3-8B44-4F55-9D63-89962CC11562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2D83D-3B8C-49DB-B835-9EA687927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88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0">
              <a:srgbClr val="6CC2D6">
                <a:lumMod val="75000"/>
              </a:srgbClr>
            </a:gs>
            <a:gs pos="100000">
              <a:srgbClr val="96D4E2">
                <a:lumMod val="39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668000" y="25962"/>
            <a:ext cx="1515035" cy="364751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defRPr>
            </a:lvl1pPr>
          </a:lstStyle>
          <a:p>
            <a:r>
              <a:rPr lang="en-US" altLang="ko-KR" dirty="0"/>
              <a:t>POSCO Big Data 9</a:t>
            </a:r>
            <a:r>
              <a:rPr lang="en-US" altLang="ko-KR" baseline="30000" dirty="0"/>
              <a:t>th</a:t>
            </a:r>
            <a:r>
              <a:rPr lang="en-US" altLang="ko-KR" dirty="0"/>
              <a:t> A2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8" name="직각 삼각형 7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9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23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3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2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4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D7D-6E65-44B3-8ABD-34CE7F0EADF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8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CC2D6"/>
            </a:gs>
            <a:gs pos="100000">
              <a:srgbClr val="96D4E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AAD7D-6E65-44B3-8ABD-34CE7F0EADF3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64456-44E9-4651-8217-D96424C71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CC2D6">
                <a:lumMod val="75000"/>
              </a:srgbClr>
            </a:gs>
            <a:gs pos="100000">
              <a:srgbClr val="96D4E2">
                <a:lumMod val="39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368297" y="2667270"/>
            <a:ext cx="97193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 질병 예측 기반 상품 추천과</a:t>
            </a:r>
            <a:endParaRPr lang="en-US" altLang="ko-KR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위험 고객 분류 재정의를 통한 </a:t>
            </a:r>
            <a:r>
              <a:rPr lang="ko-KR" altLang="en-US" sz="3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포빅</a:t>
            </a:r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생명 수익 극대화 방안</a:t>
            </a:r>
            <a:endParaRPr lang="en-US" altLang="ko-KR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32830" y="5852160"/>
            <a:ext cx="4590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A2</a:t>
            </a:r>
          </a:p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강지영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김범수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김효진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배향운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양혜지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정지성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최지영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70" y="0"/>
            <a:ext cx="953729" cy="95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2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552950" y="2546251"/>
            <a:ext cx="2196824" cy="4160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52950" y="1663641"/>
            <a:ext cx="2196824" cy="260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28750" y="3552825"/>
            <a:ext cx="2196824" cy="390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24" name="Google Shape;310;p45"/>
          <p:cNvGraphicFramePr/>
          <p:nvPr>
            <p:extLst>
              <p:ext uri="{D42A27DB-BD31-4B8C-83A1-F6EECF244321}">
                <p14:modId xmlns:p14="http://schemas.microsoft.com/office/powerpoint/2010/main" val="823993443"/>
              </p:ext>
            </p:extLst>
          </p:nvPr>
        </p:nvGraphicFramePr>
        <p:xfrm>
          <a:off x="1428750" y="1924050"/>
          <a:ext cx="2204025" cy="29098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보험가입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사전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승인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검진정보</a:t>
                      </a:r>
                      <a:endParaRPr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18275" marR="18275" marT="18275" marB="18275" anchor="b">
                    <a:lnL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2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고객아이디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customer_id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7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성별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연령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신장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체중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가슴둘레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허리둘레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혈압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혈액검사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판정결과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...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Google Shape;311;p45"/>
          <p:cNvGraphicFramePr/>
          <p:nvPr>
            <p:extLst>
              <p:ext uri="{D42A27DB-BD31-4B8C-83A1-F6EECF244321}">
                <p14:modId xmlns:p14="http://schemas.microsoft.com/office/powerpoint/2010/main" val="1882369943"/>
              </p:ext>
            </p:extLst>
          </p:nvPr>
        </p:nvGraphicFramePr>
        <p:xfrm>
          <a:off x="4552950" y="781050"/>
          <a:ext cx="2204025" cy="2668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보험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청구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/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지급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정보</a:t>
                      </a:r>
                      <a:endParaRPr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18275" marR="18275" marT="18275" marB="18275" anchor="b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청구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번호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+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청구서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순번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req_id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+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req_id_seq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7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고객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아이디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검사구분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혈액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/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일반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검진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판정결과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성별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상품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아이디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(FK)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주상병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(FK)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상병코드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...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Google Shape;312;p45"/>
          <p:cNvGraphicFramePr/>
          <p:nvPr>
            <p:extLst>
              <p:ext uri="{D42A27DB-BD31-4B8C-83A1-F6EECF244321}">
                <p14:modId xmlns:p14="http://schemas.microsoft.com/office/powerpoint/2010/main" val="2051068998"/>
              </p:ext>
            </p:extLst>
          </p:nvPr>
        </p:nvGraphicFramePr>
        <p:xfrm>
          <a:off x="4552950" y="3676650"/>
          <a:ext cx="2204025" cy="2530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국민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건강검진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결과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(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표본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)</a:t>
                      </a:r>
                      <a:endParaRPr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18275" marR="18275" marT="18275" marB="18275" anchor="b">
                    <a:lnL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7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검진자일련번호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(no)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7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성별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연령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(5단위)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신장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(5단위)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체중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(5단위)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허리둘레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혈액검사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oogle Shape;313;p45"/>
          <p:cNvGraphicFramePr/>
          <p:nvPr>
            <p:extLst>
              <p:ext uri="{D42A27DB-BD31-4B8C-83A1-F6EECF244321}">
                <p14:modId xmlns:p14="http://schemas.microsoft.com/office/powerpoint/2010/main" val="3030046945"/>
              </p:ext>
            </p:extLst>
          </p:nvPr>
        </p:nvGraphicFramePr>
        <p:xfrm>
          <a:off x="7905750" y="781050"/>
          <a:ext cx="2204025" cy="2668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보험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상품별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보험료</a:t>
                      </a:r>
                      <a:endParaRPr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18275" marR="18275" marT="18275" marB="18275" anchor="b">
                    <a:lnL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상품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아이디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insu_prod_id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7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상품명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기본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보험료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...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Google Shape;314;p45"/>
          <p:cNvGraphicFramePr/>
          <p:nvPr>
            <p:extLst>
              <p:ext uri="{D42A27DB-BD31-4B8C-83A1-F6EECF244321}">
                <p14:modId xmlns:p14="http://schemas.microsoft.com/office/powerpoint/2010/main" val="3101510613"/>
              </p:ext>
            </p:extLst>
          </p:nvPr>
        </p:nvGraphicFramePr>
        <p:xfrm>
          <a:off x="7905750" y="3676650"/>
          <a:ext cx="2204025" cy="2668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상병</a:t>
                      </a:r>
                      <a:r>
                        <a:rPr 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정보</a:t>
                      </a:r>
                      <a:endParaRPr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18275" marR="18275" marT="18275" marB="18275" anchor="b">
                    <a:lnL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상병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코드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3+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상병코드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4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(sick_cd_3+sick_cd_4)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7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상병명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한국어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상병명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영어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적용성별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적용나이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적용나이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하한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275" marR="18275" marT="18275" marB="1827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9" name="Google Shape;315;p45"/>
          <p:cNvCxnSpPr/>
          <p:nvPr/>
        </p:nvCxnSpPr>
        <p:spPr>
          <a:xfrm rot="10800000" flipH="1">
            <a:off x="3632775" y="1841550"/>
            <a:ext cx="894000" cy="689400"/>
          </a:xfrm>
          <a:prstGeom prst="straightConnector1">
            <a:avLst/>
          </a:prstGeom>
          <a:noFill/>
          <a:ln w="19050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16;p45"/>
          <p:cNvCxnSpPr/>
          <p:nvPr/>
        </p:nvCxnSpPr>
        <p:spPr>
          <a:xfrm rot="10800000">
            <a:off x="3625575" y="3625275"/>
            <a:ext cx="920100" cy="1404300"/>
          </a:xfrm>
          <a:prstGeom prst="straightConnector1">
            <a:avLst/>
          </a:prstGeom>
          <a:noFill/>
          <a:ln w="19050" cap="flat" cmpd="sng">
            <a:solidFill>
              <a:srgbClr val="44546A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1" name="Google Shape;317;p45"/>
          <p:cNvCxnSpPr/>
          <p:nvPr/>
        </p:nvCxnSpPr>
        <p:spPr>
          <a:xfrm rot="10800000" flipH="1">
            <a:off x="6775350" y="1376500"/>
            <a:ext cx="1119600" cy="1186200"/>
          </a:xfrm>
          <a:prstGeom prst="straightConnector1">
            <a:avLst/>
          </a:prstGeom>
          <a:noFill/>
          <a:ln w="19050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18;p45"/>
          <p:cNvCxnSpPr/>
          <p:nvPr/>
        </p:nvCxnSpPr>
        <p:spPr>
          <a:xfrm>
            <a:off x="6768700" y="2943275"/>
            <a:ext cx="1140900" cy="1318200"/>
          </a:xfrm>
          <a:prstGeom prst="straightConnector1">
            <a:avLst/>
          </a:prstGeom>
          <a:noFill/>
          <a:ln w="19050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676275" y="5686425"/>
            <a:ext cx="3488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실선 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2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외래키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참조</a:t>
            </a:r>
            <a:endParaRPr lang="en-US" altLang="ko-KR" sz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점선 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국민건강 검진 결과로 </a:t>
            </a:r>
            <a:endParaRPr lang="en-US" altLang="ko-KR" sz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       보험가입 사전승인 </a:t>
            </a:r>
            <a:r>
              <a:rPr lang="ko-KR" altLang="en-US" sz="12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검진정보의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2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결측치를</a:t>
            </a:r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대체</a:t>
            </a:r>
          </a:p>
        </p:txBody>
      </p:sp>
    </p:spTree>
    <p:extLst>
      <p:ext uri="{BB962C8B-B14F-4D97-AF65-F5344CB8AC3E}">
        <p14:creationId xmlns:p14="http://schemas.microsoft.com/office/powerpoint/2010/main" val="2800047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204580"/>
              </p:ext>
            </p:extLst>
          </p:nvPr>
        </p:nvGraphicFramePr>
        <p:xfrm>
          <a:off x="1053592" y="1295738"/>
          <a:ext cx="9853106" cy="46478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5883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991518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  <a:gridCol w="1619479">
                  <a:extLst>
                    <a:ext uri="{9D8B030D-6E8A-4147-A177-3AD203B41FA5}">
                      <a16:colId xmlns:a16="http://schemas.microsoft.com/office/drawing/2014/main" val="3234791049"/>
                    </a:ext>
                  </a:extLst>
                </a:gridCol>
                <a:gridCol w="2401677">
                  <a:extLst>
                    <a:ext uri="{9D8B030D-6E8A-4147-A177-3AD203B41FA5}">
                      <a16:colId xmlns:a16="http://schemas.microsoft.com/office/drawing/2014/main" val="271998141"/>
                    </a:ext>
                  </a:extLst>
                </a:gridCol>
                <a:gridCol w="1322024">
                  <a:extLst>
                    <a:ext uri="{9D8B030D-6E8A-4147-A177-3AD203B41FA5}">
                      <a16:colId xmlns:a16="http://schemas.microsoft.com/office/drawing/2014/main" val="66738218"/>
                    </a:ext>
                  </a:extLst>
                </a:gridCol>
                <a:gridCol w="1123721">
                  <a:extLst>
                    <a:ext uri="{9D8B030D-6E8A-4147-A177-3AD203B41FA5}">
                      <a16:colId xmlns:a16="http://schemas.microsoft.com/office/drawing/2014/main" val="2325188099"/>
                    </a:ext>
                  </a:extLst>
                </a:gridCol>
                <a:gridCol w="1178804">
                  <a:extLst>
                    <a:ext uri="{9D8B030D-6E8A-4147-A177-3AD203B41FA5}">
                      <a16:colId xmlns:a16="http://schemas.microsoft.com/office/drawing/2014/main" val="1235213420"/>
                    </a:ext>
                  </a:extLst>
                </a:gridCol>
              </a:tblGrid>
              <a:tr h="774644"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데이터 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목적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결측치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/>
                      </a:r>
                      <a:b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</a:b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변수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이상치</a:t>
                      </a:r>
                      <a: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/>
                      </a:r>
                      <a:br>
                        <a:rPr lang="en-US" altLang="ko-KR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</a:b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변수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파생변수</a:t>
                      </a:r>
                      <a:endParaRPr lang="ko-KR" altLang="en-US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 가입 </a:t>
                      </a:r>
                      <a:endParaRPr lang="en-US" altLang="ko-KR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검진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14,939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 가입</a:t>
                      </a:r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</a:t>
                      </a:r>
                      <a:r>
                        <a:rPr lang="en-US" altLang="ko-KR" sz="14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거절 고객 신체 정보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고객 분류 모델 수립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多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37721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 청구</a:t>
                      </a:r>
                      <a:endParaRPr lang="en-US" altLang="ko-KR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49,450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고객의 보험 지급</a:t>
                      </a:r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</a:t>
                      </a:r>
                    </a:p>
                    <a:p>
                      <a:pPr algn="ctr"/>
                      <a:r>
                        <a:rPr lang="en-US" altLang="ko-KR" sz="14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청구 목록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고객 분류 및 질병 예측 </a:t>
                      </a:r>
                      <a:endParaRPr lang="en-US" altLang="ko-KR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모델 수립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52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2488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건강 검진</a:t>
                      </a:r>
                      <a:endParaRPr lang="en-US" altLang="ko-KR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결과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177,347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공공 데이터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분류 정확도 향상을 위한 추가 변수 선정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 상품별</a:t>
                      </a:r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/>
                      </a:r>
                      <a:b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</a:br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 상품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 상품 추천 시스템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530543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상병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13,756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병에 대한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질병 파악 및 예측 모델 수립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66852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11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62735" y="873844"/>
            <a:ext cx="3705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가입 검진 정보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(14,939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9705" y="1990926"/>
            <a:ext cx="2816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가슴 둘레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허리 둘레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맥박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혈액검사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65006" y="1621594"/>
            <a:ext cx="2515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결측치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정제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39610" y="873844"/>
            <a:ext cx="3705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청구 정보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(49,450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0146" y="1990926"/>
            <a:ext cx="2816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BMI(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체중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^2)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Whtr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허리둘레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신장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575447" y="1621594"/>
            <a:ext cx="2515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파생변수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44309" y="1990926"/>
            <a:ext cx="2816495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지불금액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9610" y="1621594"/>
            <a:ext cx="2515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결측치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54750" y="1990926"/>
            <a:ext cx="2816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월별 보험 </a:t>
            </a: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납부액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초과지급액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보험손실액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050051" y="1621594"/>
            <a:ext cx="2515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파생변수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61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 계획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59024"/>
              </p:ext>
            </p:extLst>
          </p:nvPr>
        </p:nvGraphicFramePr>
        <p:xfrm>
          <a:off x="1053590" y="1295738"/>
          <a:ext cx="9980854" cy="48181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3641">
                  <a:extLst>
                    <a:ext uri="{9D8B030D-6E8A-4147-A177-3AD203B41FA5}">
                      <a16:colId xmlns:a16="http://schemas.microsoft.com/office/drawing/2014/main" val="1552836702"/>
                    </a:ext>
                  </a:extLst>
                </a:gridCol>
                <a:gridCol w="1912720">
                  <a:extLst>
                    <a:ext uri="{9D8B030D-6E8A-4147-A177-3AD203B41FA5}">
                      <a16:colId xmlns:a16="http://schemas.microsoft.com/office/drawing/2014/main" val="3702518434"/>
                    </a:ext>
                  </a:extLst>
                </a:gridCol>
                <a:gridCol w="4426898">
                  <a:extLst>
                    <a:ext uri="{9D8B030D-6E8A-4147-A177-3AD203B41FA5}">
                      <a16:colId xmlns:a16="http://schemas.microsoft.com/office/drawing/2014/main" val="4165443119"/>
                    </a:ext>
                  </a:extLst>
                </a:gridCol>
                <a:gridCol w="931231">
                  <a:extLst>
                    <a:ext uri="{9D8B030D-6E8A-4147-A177-3AD203B41FA5}">
                      <a16:colId xmlns:a16="http://schemas.microsoft.com/office/drawing/2014/main" val="1271808824"/>
                    </a:ext>
                  </a:extLst>
                </a:gridCol>
                <a:gridCol w="806364">
                  <a:extLst>
                    <a:ext uri="{9D8B030D-6E8A-4147-A177-3AD203B41FA5}">
                      <a16:colId xmlns:a16="http://schemas.microsoft.com/office/drawing/2014/main" val="3234791049"/>
                    </a:ext>
                  </a:extLst>
                </a:gridCol>
              </a:tblGrid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목적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분석 방법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주요내용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담당자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53376"/>
                  </a:ext>
                </a:extLst>
              </a:tr>
              <a:tr h="387322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전체 데이터의 분포 특성 및 변수간의 관련성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막대그래프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가입 거절 고객의 연령대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김효진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37721"/>
                  </a:ext>
                </a:extLst>
              </a:tr>
              <a:tr h="3873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꺾은선 그래프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월별 가입 인원과 보험사 수익의 연관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최지영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22">
                <a:tc vMerge="1"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Box</a:t>
                      </a:r>
                      <a:r>
                        <a:rPr lang="en-US" altLang="ko-KR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Plot </a:t>
                      </a:r>
                      <a:r>
                        <a:rPr lang="ko-KR" altLang="en-US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분석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전체 데이터의 이상치 존재</a:t>
                      </a:r>
                      <a:r>
                        <a:rPr lang="ko-KR" altLang="en-US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여부 </a:t>
                      </a:r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김범수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2488"/>
                  </a:ext>
                </a:extLst>
              </a:tr>
              <a:tr h="3873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상관분석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혈액검사 판정결과와 </a:t>
                      </a:r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BMI</a:t>
                      </a:r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지수 간 상관관계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김범수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22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상병 정보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군집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청구 금액이 높은 질병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정지성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algn="ctr"/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230786"/>
                  </a:ext>
                </a:extLst>
              </a:tr>
              <a:tr h="3873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연관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질병 별 청구 금액과 청구 빈도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정지성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3335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영향 인자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회귀 분석</a:t>
                      </a:r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Decision</a:t>
                      </a:r>
                      <a:r>
                        <a:rPr lang="en-US" altLang="ko-KR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Tree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Random</a:t>
                      </a:r>
                      <a:r>
                        <a:rPr lang="en-US" altLang="ko-KR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Forest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Gradient Boosting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청구 </a:t>
                      </a:r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– </a:t>
                      </a:r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지급 금액에 영향을 주는 영향 인자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양혜지</a:t>
                      </a:r>
                    </a:p>
                    <a:p>
                      <a:pPr algn="ctr" latinLnBrk="1"/>
                      <a:r>
                        <a:rPr lang="ko-KR" alt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배향운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  <a:p>
                      <a:pPr algn="ctr"/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530543"/>
                  </a:ext>
                </a:extLst>
              </a:tr>
              <a:tr h="345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납입 </a:t>
                      </a:r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– </a:t>
                      </a:r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지급 금액에 영향을 주는 영향 인자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강지영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746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건강검진 정보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상관 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음주</a:t>
                      </a:r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</a:t>
                      </a:r>
                      <a:r>
                        <a:rPr lang="en-US" altLang="ko-KR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흡연 여부와 혈액검사 판정결과 간 상관관계 분석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배향운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668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845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0246" y="1925765"/>
            <a:ext cx="8979303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 분류 모델</a:t>
            </a:r>
            <a:r>
              <a:rPr lang="en-US" altLang="ko-KR" sz="2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: (</a:t>
            </a:r>
            <a:r>
              <a:rPr lang="ko-KR" altLang="en-US" sz="2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</a:t>
            </a:r>
            <a:r>
              <a:rPr lang="en-US" altLang="ko-KR" sz="2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sz="2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en-US" altLang="ko-KR" sz="2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), (</a:t>
            </a:r>
            <a:r>
              <a:rPr lang="ko-KR" altLang="en-US" sz="2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납입</a:t>
            </a:r>
            <a:r>
              <a:rPr lang="en-US" altLang="ko-KR" sz="2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sz="2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en-US" altLang="ko-KR" sz="2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목표 변수로 고객 </a:t>
            </a:r>
            <a:r>
              <a:rPr lang="ko-KR" altLang="en-US" sz="23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위험군</a:t>
            </a:r>
            <a:r>
              <a:rPr lang="ko-KR" altLang="en-US" sz="2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산정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769A49B-09F8-4A32-8590-8AEC669E63A4}"/>
              </a:ext>
            </a:extLst>
          </p:cNvPr>
          <p:cNvSpPr/>
          <p:nvPr/>
        </p:nvSpPr>
        <p:spPr>
          <a:xfrm>
            <a:off x="1260512" y="2041731"/>
            <a:ext cx="176270" cy="2000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6861164-820C-485D-8623-6FF3B2B2696A}"/>
              </a:ext>
            </a:extLst>
          </p:cNvPr>
          <p:cNvSpPr/>
          <p:nvPr/>
        </p:nvSpPr>
        <p:spPr>
          <a:xfrm>
            <a:off x="1236644" y="3314494"/>
            <a:ext cx="176270" cy="2000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CF20685-9EBC-4B8E-A51C-11BE3ABF1BE2}"/>
              </a:ext>
            </a:extLst>
          </p:cNvPr>
          <p:cNvSpPr/>
          <p:nvPr/>
        </p:nvSpPr>
        <p:spPr>
          <a:xfrm>
            <a:off x="1236644" y="4252532"/>
            <a:ext cx="176270" cy="2000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ECDC16-D527-49ED-A0DD-A02A3349EC2B}"/>
              </a:ext>
            </a:extLst>
          </p:cNvPr>
          <p:cNvSpPr/>
          <p:nvPr/>
        </p:nvSpPr>
        <p:spPr>
          <a:xfrm>
            <a:off x="1516378" y="3229622"/>
            <a:ext cx="8979303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질병 예측 모델 </a:t>
            </a:r>
            <a:r>
              <a:rPr lang="en-US" altLang="ko-KR" sz="2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고객의 정보로 예측되는 질병 도출 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64D02F-8121-402A-80FF-DF857EF5C634}"/>
              </a:ext>
            </a:extLst>
          </p:cNvPr>
          <p:cNvSpPr/>
          <p:nvPr/>
        </p:nvSpPr>
        <p:spPr>
          <a:xfrm>
            <a:off x="1516378" y="4096371"/>
            <a:ext cx="8979303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상품 추천 </a:t>
            </a:r>
            <a:r>
              <a:rPr lang="en-US" altLang="ko-KR" sz="2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수익성에 따른 적절한 보험 상품 추천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BFD44F-368E-4703-BC93-BAAF20AD1747}"/>
              </a:ext>
            </a:extLst>
          </p:cNvPr>
          <p:cNvSpPr/>
          <p:nvPr/>
        </p:nvSpPr>
        <p:spPr>
          <a:xfrm>
            <a:off x="3486818" y="2379389"/>
            <a:ext cx="761458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활용도 향상을 위해 혈액</a:t>
            </a:r>
            <a:r>
              <a:rPr lang="en-US" altLang="ko-KR" sz="2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3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일반 검진을 나눠 모델링 진행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4051985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Google Shape;337;p48"/>
          <p:cNvSpPr/>
          <p:nvPr/>
        </p:nvSpPr>
        <p:spPr>
          <a:xfrm>
            <a:off x="1485086" y="3099334"/>
            <a:ext cx="2152155" cy="1902597"/>
          </a:xfrm>
          <a:prstGeom prst="ellipse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고객 분류</a:t>
            </a:r>
            <a:endParaRPr lang="en-US" altLang="ko-KR" sz="2400" dirty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모델</a:t>
            </a:r>
            <a:endParaRPr lang="en-US" sz="2400" dirty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96825" y="1289521"/>
            <a:ext cx="4414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모델링 계획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62735" y="1920939"/>
            <a:ext cx="2996859" cy="93339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신체 정보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나이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신장 등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혈액 검사 정보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62735" y="5298929"/>
            <a:ext cx="2996859" cy="93339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고객의 위험도 분류 결과</a:t>
            </a:r>
            <a:endParaRPr lang="en-US" altLang="ko-KR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 군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할증 군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거절 군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6" name="직선 화살표 연결선 5"/>
          <p:cNvCxnSpPr>
            <a:cxnSpLocks/>
            <a:stCxn id="19" idx="2"/>
            <a:endCxn id="5" idx="0"/>
          </p:cNvCxnSpPr>
          <p:nvPr/>
        </p:nvCxnSpPr>
        <p:spPr>
          <a:xfrm flipH="1">
            <a:off x="2561164" y="2854329"/>
            <a:ext cx="1" cy="245005"/>
          </a:xfrm>
          <a:prstGeom prst="straightConnector1">
            <a:avLst/>
          </a:prstGeom>
          <a:ln w="12700">
            <a:solidFill>
              <a:srgbClr val="6A6A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stCxn id="5" idx="4"/>
            <a:endCxn id="20" idx="0"/>
          </p:cNvCxnSpPr>
          <p:nvPr/>
        </p:nvCxnSpPr>
        <p:spPr>
          <a:xfrm>
            <a:off x="2561164" y="5001931"/>
            <a:ext cx="1" cy="296998"/>
          </a:xfrm>
          <a:prstGeom prst="straightConnector1">
            <a:avLst/>
          </a:prstGeom>
          <a:ln w="12700">
            <a:solidFill>
              <a:srgbClr val="6A6A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87571" y="1486865"/>
            <a:ext cx="680423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가설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거절 고객의 일부가 기존 가입 고객 중 수익성을 갖는 고객과 유사한 특성일 수 있다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고객을 모두 거절하지 않고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 위험 고객을 할증을 통해 유인하면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수익성을 높일 수 있다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87571" y="3099335"/>
            <a:ext cx="657926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진행 계획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수익과 직결되는 청구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납입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가지 지표를 조합하여 복합 모델 생성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판정 결과의 조합으로 최종 위험 군을 분류한다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/ (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납입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2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가지 모델에 대해 수익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할증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거절 집단의 기준을 설정한다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Request Data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기반으로 청구 고객을 각 집단에 분류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목표 변수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Review Data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고객 특성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(Input)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대한 모델을 생성한다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특성에 따른 위험도 분류 모델 최적화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거절 고객을 적용함으로써 거절 고객에 대한 위험도를 재판정한다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최종 예측된 결과를 조합하여 거절 고객에 대한 최종 위험도를 산정한다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8F58906-FB40-44FD-84B9-6B389BBA8FB5}"/>
              </a:ext>
            </a:extLst>
          </p:cNvPr>
          <p:cNvSpPr/>
          <p:nvPr/>
        </p:nvSpPr>
        <p:spPr>
          <a:xfrm>
            <a:off x="886465" y="954002"/>
            <a:ext cx="176270" cy="2000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84303-F38E-47D9-8303-3FCD0B5652B5}"/>
              </a:ext>
            </a:extLst>
          </p:cNvPr>
          <p:cNvSpPr txBox="1"/>
          <p:nvPr/>
        </p:nvSpPr>
        <p:spPr>
          <a:xfrm>
            <a:off x="1096825" y="842242"/>
            <a:ext cx="326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 분류 모델</a:t>
            </a:r>
          </a:p>
        </p:txBody>
      </p:sp>
    </p:spTree>
    <p:extLst>
      <p:ext uri="{BB962C8B-B14F-4D97-AF65-F5344CB8AC3E}">
        <p14:creationId xmlns:p14="http://schemas.microsoft.com/office/powerpoint/2010/main" val="19705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Google Shape;337;p48"/>
          <p:cNvSpPr/>
          <p:nvPr/>
        </p:nvSpPr>
        <p:spPr>
          <a:xfrm>
            <a:off x="1106630" y="2654036"/>
            <a:ext cx="2365347" cy="2404046"/>
          </a:xfrm>
          <a:prstGeom prst="ellipse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수익성</a:t>
            </a:r>
            <a:endParaRPr lang="en-US" sz="2400" dirty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청구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-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지급</a:t>
            </a:r>
            <a:endParaRPr sz="2400" dirty="0">
              <a:solidFill>
                <a:schemeClr val="bg1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240749" y="2023647"/>
            <a:ext cx="2190750" cy="133350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정액 보험 </a:t>
            </a:r>
            <a:r>
              <a:rPr lang="en-US" altLang="ko-KR" sz="1400" b="1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(93)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지급액</a:t>
            </a:r>
            <a:r>
              <a: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총 지급 중앙값</a:t>
            </a:r>
            <a:endParaRPr lang="en-US" altLang="ko-KR" sz="14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정액 </a:t>
            </a:r>
            <a:r>
              <a:rPr lang="en-US" altLang="ko-KR" sz="1400" b="1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X(350)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Ratio 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&gt;=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0.1</a:t>
            </a:r>
            <a:endParaRPr lang="ko-KR" altLang="en-US" sz="14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40749" y="4549747"/>
            <a:ext cx="2190750" cy="133350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정액 보험</a:t>
            </a:r>
            <a:r>
              <a:rPr lang="en-US" altLang="ko-KR" sz="1400" b="1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(384)</a:t>
            </a:r>
            <a:r>
              <a:rPr lang="ko-KR" altLang="en-US" sz="1400" b="1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sz="1400" b="1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지급액</a:t>
            </a:r>
            <a:r>
              <a: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&gt;=</a:t>
            </a:r>
            <a:r>
              <a:rPr lang="ko-KR" altLang="en-US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총 지급 중앙값</a:t>
            </a:r>
            <a:endParaRPr lang="en-US" altLang="ko-KR" sz="14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정액 </a:t>
            </a:r>
            <a:r>
              <a:rPr lang="en-US" altLang="ko-KR" sz="1400" b="1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X(3,698)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Ratio &lt;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0.1</a:t>
            </a:r>
            <a:endParaRPr lang="ko-KR" altLang="en-US" sz="14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6474" y="1654315"/>
            <a:ext cx="1399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비위험군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_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26474" y="4180415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위험군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10139" y="4347709"/>
            <a:ext cx="4014901" cy="623132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정액 보험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지급액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정액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 (Ratio)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기준</a:t>
            </a:r>
            <a:endParaRPr lang="en-US" altLang="ko-KR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Boxplot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내부 고객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할증 가능 판단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05205" y="4008838"/>
            <a:ext cx="2331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저위험군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(0)_</a:t>
            </a:r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할증</a:t>
            </a:r>
            <a:r>
              <a:rPr lang="en-US" altLang="ko-KR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(3,463)</a:t>
            </a:r>
            <a:endParaRPr lang="ko-KR" altLang="en-US" sz="16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210139" y="5679423"/>
            <a:ext cx="4014901" cy="623132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정액 보험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지급액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),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정액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 (Ratio)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기준</a:t>
            </a:r>
            <a:endParaRPr lang="en-US" altLang="ko-KR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Boxplot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외부 고객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이상치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할증 불가 판단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05205" y="5340552"/>
            <a:ext cx="2579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고위험군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(1)_</a:t>
            </a:r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거절 유지</a:t>
            </a:r>
            <a:r>
              <a:rPr lang="en-US" altLang="ko-KR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(609)</a:t>
            </a:r>
            <a:endParaRPr lang="ko-KR" altLang="en-US" sz="16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3" name="직선 연결선 22"/>
          <p:cNvCxnSpPr>
            <a:stCxn id="5" idx="6"/>
            <a:endCxn id="2" idx="1"/>
          </p:cNvCxnSpPr>
          <p:nvPr/>
        </p:nvCxnSpPr>
        <p:spPr>
          <a:xfrm flipV="1">
            <a:off x="3471977" y="2690397"/>
            <a:ext cx="768772" cy="1165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" idx="6"/>
            <a:endCxn id="10" idx="1"/>
          </p:cNvCxnSpPr>
          <p:nvPr/>
        </p:nvCxnSpPr>
        <p:spPr>
          <a:xfrm>
            <a:off x="3471977" y="3856059"/>
            <a:ext cx="768772" cy="1360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0" idx="3"/>
            <a:endCxn id="19" idx="1"/>
          </p:cNvCxnSpPr>
          <p:nvPr/>
        </p:nvCxnSpPr>
        <p:spPr>
          <a:xfrm flipV="1">
            <a:off x="6431499" y="4659275"/>
            <a:ext cx="778640" cy="557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0" idx="3"/>
            <a:endCxn id="21" idx="1"/>
          </p:cNvCxnSpPr>
          <p:nvPr/>
        </p:nvCxnSpPr>
        <p:spPr>
          <a:xfrm>
            <a:off x="6431499" y="5216497"/>
            <a:ext cx="778640" cy="774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313834" y="2040277"/>
            <a:ext cx="3608720" cy="1661993"/>
          </a:xfrm>
          <a:prstGeom prst="rect">
            <a:avLst/>
          </a:prstGeom>
          <a:ln w="9525">
            <a:solidFill>
              <a:srgbClr val="6A6A6A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Ratio = (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)/ 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총 청구액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본인 부담률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customer_id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당 부여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고객의 총 청구액 중 본인이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부담한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액수가 전체 청구액의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10%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이상인 경우 수익으로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분류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과다 지급 고객의 경우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음수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Ratio : </a:t>
            </a: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위험군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정액의 경우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 0 -&gt;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지급만 활용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C163F20-C951-4DAD-B076-B8A4088FA836}"/>
              </a:ext>
            </a:extLst>
          </p:cNvPr>
          <p:cNvSpPr/>
          <p:nvPr/>
        </p:nvSpPr>
        <p:spPr>
          <a:xfrm>
            <a:off x="886465" y="954002"/>
            <a:ext cx="176270" cy="2000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798223-156C-4290-AC8A-29F28BB0118E}"/>
              </a:ext>
            </a:extLst>
          </p:cNvPr>
          <p:cNvSpPr txBox="1"/>
          <p:nvPr/>
        </p:nvSpPr>
        <p:spPr>
          <a:xfrm>
            <a:off x="1096825" y="842242"/>
            <a:ext cx="326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 분류 모델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CC302A-8046-4A55-9DAC-8B1925D38BC9}"/>
              </a:ext>
            </a:extLst>
          </p:cNvPr>
          <p:cNvSpPr/>
          <p:nvPr/>
        </p:nvSpPr>
        <p:spPr>
          <a:xfrm>
            <a:off x="1096825" y="1289521"/>
            <a:ext cx="4414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분류 모델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 : (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기준</a:t>
            </a:r>
          </a:p>
        </p:txBody>
      </p:sp>
    </p:spTree>
    <p:extLst>
      <p:ext uri="{BB962C8B-B14F-4D97-AF65-F5344CB8AC3E}">
        <p14:creationId xmlns:p14="http://schemas.microsoft.com/office/powerpoint/2010/main" val="592492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99" y="2549876"/>
            <a:ext cx="3362890" cy="2137025"/>
          </a:xfrm>
          <a:prstGeom prst="rect">
            <a:avLst/>
          </a:prstGeom>
          <a:ln w="9525">
            <a:solidFill>
              <a:srgbClr val="6A6A6A"/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rcRect l="8993" t="6032" r="9680" b="3186"/>
          <a:stretch/>
        </p:blipFill>
        <p:spPr>
          <a:xfrm>
            <a:off x="7568201" y="2483995"/>
            <a:ext cx="1952090" cy="2137025"/>
          </a:xfrm>
          <a:prstGeom prst="rect">
            <a:avLst/>
          </a:prstGeom>
          <a:ln w="9525">
            <a:solidFill>
              <a:srgbClr val="6A6A6A"/>
            </a:solidFill>
          </a:ln>
        </p:spPr>
      </p:pic>
      <p:sp>
        <p:nvSpPr>
          <p:cNvPr id="28" name="직사각형 27"/>
          <p:cNvSpPr/>
          <p:nvPr/>
        </p:nvSpPr>
        <p:spPr>
          <a:xfrm>
            <a:off x="832115" y="4751254"/>
            <a:ext cx="51916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과다 지급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Case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제외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본인 부담률의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Histogram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통해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10%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기준으로 데이터 분포가 분리됨을 확인 할 수 있음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대부분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10%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부담한다고 파악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다수보다 더 많은 금액을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부담하는 고객을 수익 고객으로 설정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63673" y="2009869"/>
            <a:ext cx="2680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 정액 </a:t>
            </a:r>
            <a:r>
              <a:rPr lang="en-US" altLang="ko-KR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Ratio 10% </a:t>
            </a:r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선정 이유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452061" y="4751253"/>
            <a:ext cx="51916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정액 보험 고객의 지급액 요약 통계량을 통해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중앙값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만원이 대부분을 차지함을 알 수 있음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대부분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만원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다수보다 적은 금액을 지급받는 고객을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수익 고객으로 설정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중앙값인 이유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정규성을 띄지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832115" y="5542691"/>
            <a:ext cx="226243" cy="348792"/>
          </a:xfrm>
          <a:prstGeom prst="rightArrow">
            <a:avLst/>
          </a:prstGeom>
          <a:solidFill>
            <a:srgbClr val="35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6452061" y="5563325"/>
            <a:ext cx="226243" cy="348792"/>
          </a:xfrm>
          <a:prstGeom prst="rightArrow">
            <a:avLst/>
          </a:prstGeom>
          <a:solidFill>
            <a:srgbClr val="35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568201" y="2009869"/>
            <a:ext cx="2026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정액 중앙값 선정 이유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E7877F-26DF-4D58-9207-FBD367705325}"/>
              </a:ext>
            </a:extLst>
          </p:cNvPr>
          <p:cNvSpPr/>
          <p:nvPr/>
        </p:nvSpPr>
        <p:spPr>
          <a:xfrm>
            <a:off x="886465" y="954002"/>
            <a:ext cx="176270" cy="2000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3026A7-7992-4B4B-AC9A-0153EB466FC8}"/>
              </a:ext>
            </a:extLst>
          </p:cNvPr>
          <p:cNvSpPr txBox="1"/>
          <p:nvPr/>
        </p:nvSpPr>
        <p:spPr>
          <a:xfrm>
            <a:off x="1096825" y="842242"/>
            <a:ext cx="326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 분류 모델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6D20A8-B3DB-4F01-B5AA-0E46872D6D3D}"/>
              </a:ext>
            </a:extLst>
          </p:cNvPr>
          <p:cNvSpPr/>
          <p:nvPr/>
        </p:nvSpPr>
        <p:spPr>
          <a:xfrm>
            <a:off x="1096825" y="1289521"/>
            <a:ext cx="4414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분류 모델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7411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Google Shape;337;p48"/>
          <p:cNvSpPr/>
          <p:nvPr/>
        </p:nvSpPr>
        <p:spPr>
          <a:xfrm>
            <a:off x="1106630" y="2654036"/>
            <a:ext cx="2365347" cy="2404046"/>
          </a:xfrm>
          <a:prstGeom prst="ellipse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수익성</a:t>
            </a:r>
            <a:endParaRPr lang="en-US" sz="2400" dirty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납입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-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지급</a:t>
            </a:r>
            <a:endParaRPr sz="2400" dirty="0">
              <a:solidFill>
                <a:schemeClr val="bg1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240749" y="2023647"/>
            <a:ext cx="2190750" cy="133350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Customer_id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총 납입액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총 지급액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&gt;= 50000</a:t>
            </a:r>
            <a:endParaRPr lang="ko-KR" altLang="en-US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40749" y="4549747"/>
            <a:ext cx="2190750" cy="133350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Customer_id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총 납입액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총 지급액</a:t>
            </a:r>
            <a:endParaRPr lang="en-US" altLang="ko-KR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&gt;= 50000</a:t>
            </a:r>
            <a:endParaRPr lang="ko-KR" altLang="en-US" sz="1400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6474" y="1654315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고위험군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_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거절 유지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26474" y="4180415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유인 고객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10139" y="4347709"/>
            <a:ext cx="4014901" cy="623132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기준 미정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05205" y="4008838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저위험군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(1)_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할증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210139" y="5679423"/>
            <a:ext cx="4014901" cy="623132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기준 미정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05205" y="5340552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수익군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(0)_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 유인</a:t>
            </a:r>
          </a:p>
        </p:txBody>
      </p:sp>
      <p:cxnSp>
        <p:nvCxnSpPr>
          <p:cNvPr id="23" name="직선 연결선 22"/>
          <p:cNvCxnSpPr>
            <a:stCxn id="5" idx="6"/>
            <a:endCxn id="2" idx="1"/>
          </p:cNvCxnSpPr>
          <p:nvPr/>
        </p:nvCxnSpPr>
        <p:spPr>
          <a:xfrm flipV="1">
            <a:off x="3471977" y="2690397"/>
            <a:ext cx="768772" cy="1165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" idx="6"/>
            <a:endCxn id="10" idx="1"/>
          </p:cNvCxnSpPr>
          <p:nvPr/>
        </p:nvCxnSpPr>
        <p:spPr>
          <a:xfrm>
            <a:off x="3471977" y="3856059"/>
            <a:ext cx="768772" cy="1360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0" idx="3"/>
            <a:endCxn id="19" idx="1"/>
          </p:cNvCxnSpPr>
          <p:nvPr/>
        </p:nvCxnSpPr>
        <p:spPr>
          <a:xfrm flipV="1">
            <a:off x="6431499" y="4659275"/>
            <a:ext cx="778640" cy="557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0" idx="3"/>
            <a:endCxn id="21" idx="1"/>
          </p:cNvCxnSpPr>
          <p:nvPr/>
        </p:nvCxnSpPr>
        <p:spPr>
          <a:xfrm>
            <a:off x="6431499" y="5216497"/>
            <a:ext cx="778640" cy="774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99122" y="2074844"/>
            <a:ext cx="3608720" cy="1231106"/>
          </a:xfrm>
          <a:prstGeom prst="rect">
            <a:avLst/>
          </a:prstGeom>
          <a:ln w="9525">
            <a:solidFill>
              <a:srgbClr val="6A6A6A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총 납입액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총 지급액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&gt;= 50000</a:t>
            </a:r>
          </a:p>
          <a:p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소변 및 혈액 검사 비용을 포함한 고객 가입비를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50000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원으로 설정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초기 비용보다 수익이 적은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고객을 위험 고객으로 설정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가입 거절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04E1A1B-B48B-442B-966F-5B9FE8B28BE6}"/>
              </a:ext>
            </a:extLst>
          </p:cNvPr>
          <p:cNvSpPr/>
          <p:nvPr/>
        </p:nvSpPr>
        <p:spPr>
          <a:xfrm>
            <a:off x="886465" y="954002"/>
            <a:ext cx="176270" cy="2000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492501-844C-445C-85B1-F304511CEDDD}"/>
              </a:ext>
            </a:extLst>
          </p:cNvPr>
          <p:cNvSpPr txBox="1"/>
          <p:nvPr/>
        </p:nvSpPr>
        <p:spPr>
          <a:xfrm>
            <a:off x="1096825" y="842242"/>
            <a:ext cx="326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 분류 모델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F9502F-4B54-4EFC-A45C-D8500263478E}"/>
              </a:ext>
            </a:extLst>
          </p:cNvPr>
          <p:cNvSpPr/>
          <p:nvPr/>
        </p:nvSpPr>
        <p:spPr>
          <a:xfrm>
            <a:off x="1096825" y="1289521"/>
            <a:ext cx="4414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분류 모델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 : (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납입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기준</a:t>
            </a:r>
          </a:p>
        </p:txBody>
      </p:sp>
    </p:spTree>
    <p:extLst>
      <p:ext uri="{BB962C8B-B14F-4D97-AF65-F5344CB8AC3E}">
        <p14:creationId xmlns:p14="http://schemas.microsoft.com/office/powerpoint/2010/main" val="1744173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2924" y="1872889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분류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수익 고객 선별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2" name="표 18">
            <a:extLst>
              <a:ext uri="{FF2B5EF4-FFF2-40B4-BE49-F238E27FC236}">
                <a16:creationId xmlns:a16="http://schemas.microsoft.com/office/drawing/2014/main" id="{53C6D05F-6F7E-48AE-8488-2C3B52641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711008"/>
              </p:ext>
            </p:extLst>
          </p:nvPr>
        </p:nvGraphicFramePr>
        <p:xfrm>
          <a:off x="2282019" y="2414605"/>
          <a:ext cx="3217587" cy="146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7642">
                  <a:extLst>
                    <a:ext uri="{9D8B030D-6E8A-4147-A177-3AD203B41FA5}">
                      <a16:colId xmlns:a16="http://schemas.microsoft.com/office/drawing/2014/main" val="625043483"/>
                    </a:ext>
                  </a:extLst>
                </a:gridCol>
                <a:gridCol w="1059945">
                  <a:extLst>
                    <a:ext uri="{9D8B030D-6E8A-4147-A177-3AD203B41FA5}">
                      <a16:colId xmlns:a16="http://schemas.microsoft.com/office/drawing/2014/main" val="3435244247"/>
                    </a:ext>
                  </a:extLst>
                </a:gridCol>
              </a:tblGrid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데이터셋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정확도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306142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Training 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1.000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357687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Validation 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0.889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5861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Test 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0.865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0899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699422" y="1839019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분류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할증 및 거절 고객 분류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907479" y="2853711"/>
            <a:ext cx="1750607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일반 검진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RF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 모델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'height', 'weight', </a:t>
            </a:r>
          </a:p>
          <a:p>
            <a:pPr algn="ctr"/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'waist', '</a:t>
            </a:r>
            <a:r>
              <a:rPr lang="en-US" altLang="ko-KR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bmi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', '</a:t>
            </a:r>
            <a:r>
              <a:rPr lang="en-US" altLang="ko-KR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whtr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</a:t>
            </a:r>
          </a:p>
          <a:p>
            <a:pPr algn="ctr"/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0384" y="2869052"/>
            <a:ext cx="15216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일반 검진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RF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 모델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'height', 'weight', </a:t>
            </a:r>
          </a:p>
          <a:p>
            <a:pPr algn="ctr"/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'waist', '</a:t>
            </a:r>
            <a:r>
              <a:rPr lang="en-US" altLang="ko-KR" sz="12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bmi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', '</a:t>
            </a:r>
            <a:r>
              <a:rPr lang="en-US" altLang="ko-KR" sz="12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whtr</a:t>
            </a:r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'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06103" y="4691898"/>
            <a:ext cx="1406154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혈액 검사</a:t>
            </a:r>
            <a:endParaRPr lang="en-US" altLang="ko-KR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GB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 모델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050" dirty="0"/>
              <a:t>'</a:t>
            </a:r>
            <a:r>
              <a:rPr lang="en-US" altLang="ko-KR" sz="1050" dirty="0" err="1"/>
              <a:t>pulse_count</a:t>
            </a:r>
            <a:r>
              <a:rPr lang="en-US" altLang="ko-KR" sz="1050" dirty="0"/>
              <a:t>', </a:t>
            </a:r>
          </a:p>
          <a:p>
            <a:pPr algn="ctr"/>
            <a:r>
              <a:rPr lang="en-US" altLang="ko-KR" sz="1050" dirty="0"/>
              <a:t>'</a:t>
            </a:r>
            <a:r>
              <a:rPr lang="en-US" altLang="ko-KR" sz="1050" dirty="0" err="1"/>
              <a:t>bt_gluc_judge</a:t>
            </a:r>
            <a:r>
              <a:rPr lang="en-US" altLang="ko-KR" sz="1050" dirty="0"/>
              <a:t>', </a:t>
            </a:r>
          </a:p>
          <a:p>
            <a:pPr algn="ctr"/>
            <a:r>
              <a:rPr lang="en-US" altLang="ko-KR" sz="1050" dirty="0"/>
              <a:t>'</a:t>
            </a:r>
            <a:r>
              <a:rPr lang="en-US" altLang="ko-KR" sz="1050" dirty="0" err="1"/>
              <a:t>bt_mchc_judge</a:t>
            </a:r>
            <a:r>
              <a:rPr lang="en-US" altLang="ko-KR" sz="1050" dirty="0"/>
              <a:t>',</a:t>
            </a:r>
          </a:p>
          <a:p>
            <a:pPr algn="ctr"/>
            <a:r>
              <a:rPr lang="en-US" altLang="ko-KR" sz="1050" dirty="0"/>
              <a:t> '</a:t>
            </a:r>
            <a:r>
              <a:rPr lang="en-US" altLang="ko-KR" sz="1050" dirty="0" err="1"/>
              <a:t>bt_plat_judge</a:t>
            </a:r>
            <a:r>
              <a:rPr lang="en-US" altLang="ko-KR" sz="1050" dirty="0"/>
              <a:t>‘</a:t>
            </a:r>
          </a:p>
          <a:p>
            <a:pPr algn="ctr"/>
            <a:r>
              <a:rPr lang="en-US" altLang="ko-KR" sz="1050" dirty="0"/>
              <a:t>,'</a:t>
            </a:r>
            <a:r>
              <a:rPr lang="en-US" altLang="ko-KR" sz="1050" dirty="0" err="1"/>
              <a:t>bt_rbc_judge</a:t>
            </a:r>
            <a:r>
              <a:rPr lang="en-US" altLang="ko-KR" sz="1050" dirty="0"/>
              <a:t>',</a:t>
            </a:r>
          </a:p>
          <a:p>
            <a:pPr algn="ctr"/>
            <a:r>
              <a:rPr lang="en-US" altLang="ko-KR" sz="1050" dirty="0"/>
              <a:t>'gender'</a:t>
            </a:r>
            <a:endParaRPr lang="en-US" altLang="ko-KR" sz="105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672029" y="4759735"/>
            <a:ext cx="1986057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혈액 검사</a:t>
            </a:r>
            <a:endParaRPr lang="en-US" altLang="ko-KR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GB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 모델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200" dirty="0"/>
              <a:t>'age', 'bp_max','</a:t>
            </a:r>
            <a:r>
              <a:rPr lang="en-US" altLang="ko-KR" sz="1200" dirty="0" err="1"/>
              <a:t>bp_judge</a:t>
            </a:r>
            <a:r>
              <a:rPr lang="en-US" altLang="ko-KR" sz="1200" dirty="0"/>
              <a:t>‘</a:t>
            </a:r>
          </a:p>
          <a:p>
            <a:pPr algn="ctr"/>
            <a:r>
              <a:rPr lang="en-US" altLang="ko-KR" sz="1200" dirty="0"/>
              <a:t>,'</a:t>
            </a:r>
            <a:r>
              <a:rPr lang="en-US" altLang="ko-KR" sz="1200" dirty="0" err="1"/>
              <a:t>bt_gluc_judge</a:t>
            </a:r>
            <a:r>
              <a:rPr lang="en-US" altLang="ko-KR" sz="1200" dirty="0"/>
              <a:t>‘</a:t>
            </a:r>
          </a:p>
          <a:p>
            <a:pPr algn="ctr"/>
            <a:r>
              <a:rPr lang="en-US" altLang="ko-KR" sz="1200" dirty="0"/>
              <a:t>,'bt_mchc_judge','</a:t>
            </a:r>
            <a:r>
              <a:rPr lang="en-US" altLang="ko-KR" sz="1200" dirty="0" err="1"/>
              <a:t>bt_hbsa</a:t>
            </a:r>
            <a:r>
              <a:rPr lang="en-US" altLang="ko-KR" dirty="0"/>
              <a:t>'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53C6D05F-6F7E-48AE-8488-2C3B52641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28179"/>
              </p:ext>
            </p:extLst>
          </p:nvPr>
        </p:nvGraphicFramePr>
        <p:xfrm>
          <a:off x="7658086" y="2415703"/>
          <a:ext cx="3217587" cy="146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7642">
                  <a:extLst>
                    <a:ext uri="{9D8B030D-6E8A-4147-A177-3AD203B41FA5}">
                      <a16:colId xmlns:a16="http://schemas.microsoft.com/office/drawing/2014/main" val="625043483"/>
                    </a:ext>
                  </a:extLst>
                </a:gridCol>
                <a:gridCol w="1059945">
                  <a:extLst>
                    <a:ext uri="{9D8B030D-6E8A-4147-A177-3AD203B41FA5}">
                      <a16:colId xmlns:a16="http://schemas.microsoft.com/office/drawing/2014/main" val="3435244247"/>
                    </a:ext>
                  </a:extLst>
                </a:gridCol>
              </a:tblGrid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데이터셋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정확도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306142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Training 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0.928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357687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Validation 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0.810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5861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Test 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0.817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08990"/>
                  </a:ext>
                </a:extLst>
              </a:tr>
            </a:tbl>
          </a:graphicData>
        </a:graphic>
      </p:graphicFrame>
      <p:graphicFrame>
        <p:nvGraphicFramePr>
          <p:cNvPr id="24" name="표 18">
            <a:extLst>
              <a:ext uri="{FF2B5EF4-FFF2-40B4-BE49-F238E27FC236}">
                <a16:creationId xmlns:a16="http://schemas.microsoft.com/office/drawing/2014/main" id="{53C6D05F-6F7E-48AE-8488-2C3B52641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410440"/>
              </p:ext>
            </p:extLst>
          </p:nvPr>
        </p:nvGraphicFramePr>
        <p:xfrm>
          <a:off x="2282018" y="4838713"/>
          <a:ext cx="3217587" cy="146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7642">
                  <a:extLst>
                    <a:ext uri="{9D8B030D-6E8A-4147-A177-3AD203B41FA5}">
                      <a16:colId xmlns:a16="http://schemas.microsoft.com/office/drawing/2014/main" val="625043483"/>
                    </a:ext>
                  </a:extLst>
                </a:gridCol>
                <a:gridCol w="1059945">
                  <a:extLst>
                    <a:ext uri="{9D8B030D-6E8A-4147-A177-3AD203B41FA5}">
                      <a16:colId xmlns:a16="http://schemas.microsoft.com/office/drawing/2014/main" val="3435244247"/>
                    </a:ext>
                  </a:extLst>
                </a:gridCol>
              </a:tblGrid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데이터셋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정확도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306142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Training 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0.902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357687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Validation 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0.910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5861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Test 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0.913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08990"/>
                  </a:ext>
                </a:extLst>
              </a:tr>
            </a:tbl>
          </a:graphicData>
        </a:graphic>
      </p:graphicFrame>
      <p:graphicFrame>
        <p:nvGraphicFramePr>
          <p:cNvPr id="25" name="표 18">
            <a:extLst>
              <a:ext uri="{FF2B5EF4-FFF2-40B4-BE49-F238E27FC236}">
                <a16:creationId xmlns:a16="http://schemas.microsoft.com/office/drawing/2014/main" id="{53C6D05F-6F7E-48AE-8488-2C3B52641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83003"/>
              </p:ext>
            </p:extLst>
          </p:nvPr>
        </p:nvGraphicFramePr>
        <p:xfrm>
          <a:off x="7658086" y="4838713"/>
          <a:ext cx="3217587" cy="146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7642">
                  <a:extLst>
                    <a:ext uri="{9D8B030D-6E8A-4147-A177-3AD203B41FA5}">
                      <a16:colId xmlns:a16="http://schemas.microsoft.com/office/drawing/2014/main" val="625043483"/>
                    </a:ext>
                  </a:extLst>
                </a:gridCol>
                <a:gridCol w="1059945">
                  <a:extLst>
                    <a:ext uri="{9D8B030D-6E8A-4147-A177-3AD203B41FA5}">
                      <a16:colId xmlns:a16="http://schemas.microsoft.com/office/drawing/2014/main" val="3435244247"/>
                    </a:ext>
                  </a:extLst>
                </a:gridCol>
              </a:tblGrid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데이터셋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정확도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306142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Training 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0.856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357687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Validation 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0.834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5861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Test 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0.857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08990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9C416D57-790E-419E-A37E-E567877DF7A7}"/>
              </a:ext>
            </a:extLst>
          </p:cNvPr>
          <p:cNvSpPr/>
          <p:nvPr/>
        </p:nvSpPr>
        <p:spPr>
          <a:xfrm>
            <a:off x="886465" y="954002"/>
            <a:ext cx="176270" cy="2000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1B468A-E863-499D-A0F6-C02407994A1A}"/>
              </a:ext>
            </a:extLst>
          </p:cNvPr>
          <p:cNvSpPr txBox="1"/>
          <p:nvPr/>
        </p:nvSpPr>
        <p:spPr>
          <a:xfrm>
            <a:off x="1096825" y="842242"/>
            <a:ext cx="326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 분류 모델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1828C4-5426-4C7E-8412-C285693A139F}"/>
              </a:ext>
            </a:extLst>
          </p:cNvPr>
          <p:cNvSpPr/>
          <p:nvPr/>
        </p:nvSpPr>
        <p:spPr>
          <a:xfrm>
            <a:off x="1096825" y="1289521"/>
            <a:ext cx="4414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분류 모델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 (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59D4D4-F1A8-45C9-B661-4E83DA56D428}"/>
              </a:ext>
            </a:extLst>
          </p:cNvPr>
          <p:cNvSpPr/>
          <p:nvPr/>
        </p:nvSpPr>
        <p:spPr>
          <a:xfrm>
            <a:off x="1030723" y="1895885"/>
            <a:ext cx="132203" cy="3124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504936-BD2B-4F2E-BAB7-EF8BC5B4A301}"/>
              </a:ext>
            </a:extLst>
          </p:cNvPr>
          <p:cNvSpPr/>
          <p:nvPr/>
        </p:nvSpPr>
        <p:spPr>
          <a:xfrm>
            <a:off x="6516975" y="1868678"/>
            <a:ext cx="132203" cy="3124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7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5001" y="1254915"/>
            <a:ext cx="64017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추진배경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현상 파악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잠재 원인 도출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정제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 계획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077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0119" y="1882841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분류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거절 고객 선별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01651" y="2673630"/>
            <a:ext cx="1382110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일반 검진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RF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 모델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400" dirty="0" err="1"/>
              <a:t>Bmi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whtr</a:t>
            </a:r>
            <a:r>
              <a:rPr lang="en-US" altLang="ko-KR" sz="1400" dirty="0"/>
              <a:t>&gt;</a:t>
            </a:r>
          </a:p>
          <a:p>
            <a:pPr algn="ctr"/>
            <a:r>
              <a:rPr lang="en-US" altLang="ko-KR" sz="1400" dirty="0" err="1"/>
              <a:t>pulse_count</a:t>
            </a:r>
            <a:endParaRPr lang="en-US" altLang="ko-KR" sz="1400" dirty="0"/>
          </a:p>
          <a:p>
            <a:pPr algn="ctr"/>
            <a:r>
              <a:rPr lang="en-US" altLang="ko-KR" sz="1400" dirty="0"/>
              <a:t>&gt;age&gt;waist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04056" y="4700865"/>
            <a:ext cx="1377300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혈액 검사</a:t>
            </a:r>
            <a:endParaRPr lang="en-US" altLang="ko-KR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RF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 모델</a:t>
            </a:r>
            <a:endParaRPr lang="en-US" altLang="ko-KR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400" dirty="0"/>
              <a:t>Age&gt;</a:t>
            </a:r>
            <a:r>
              <a:rPr lang="en-US" altLang="ko-KR" sz="1400" dirty="0" err="1"/>
              <a:t>bt_chol</a:t>
            </a:r>
            <a:r>
              <a:rPr lang="en-US" altLang="ko-KR" sz="1400" dirty="0"/>
              <a:t>&gt;</a:t>
            </a:r>
          </a:p>
          <a:p>
            <a:pPr algn="ctr"/>
            <a:r>
              <a:rPr lang="en-US" altLang="ko-KR" sz="1400" dirty="0" err="1"/>
              <a:t>whtr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bmi</a:t>
            </a:r>
            <a:r>
              <a:rPr lang="en-US" altLang="ko-KR" sz="1400" dirty="0"/>
              <a:t>&gt;</a:t>
            </a:r>
          </a:p>
          <a:p>
            <a:pPr algn="ctr"/>
            <a:r>
              <a:rPr lang="en-US" altLang="ko-KR" sz="1400" dirty="0" err="1"/>
              <a:t>bt_plat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bt_hb</a:t>
            </a:r>
            <a:endParaRPr lang="en-US" altLang="ko-KR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B49BDA1-1E29-4EE6-B37A-D828CD6B9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396" y="2293299"/>
            <a:ext cx="2969109" cy="1944564"/>
          </a:xfrm>
          <a:prstGeom prst="rect">
            <a:avLst/>
          </a:prstGeom>
          <a:ln w="9525">
            <a:solidFill>
              <a:srgbClr val="6A6A6A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56C0CA3-6D4D-4400-ADED-2916BD0C24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51" b="36932"/>
          <a:stretch/>
        </p:blipFill>
        <p:spPr>
          <a:xfrm>
            <a:off x="7015396" y="4429191"/>
            <a:ext cx="2969109" cy="1922605"/>
          </a:xfrm>
          <a:prstGeom prst="rect">
            <a:avLst/>
          </a:prstGeom>
          <a:ln w="9525">
            <a:solidFill>
              <a:srgbClr val="6A6A6A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6695260" y="1840185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분류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 중요도</a:t>
            </a:r>
          </a:p>
        </p:txBody>
      </p:sp>
      <p:sp>
        <p:nvSpPr>
          <p:cNvPr id="27" name="오른쪽 화살표 26"/>
          <p:cNvSpPr/>
          <p:nvPr/>
        </p:nvSpPr>
        <p:spPr>
          <a:xfrm>
            <a:off x="6091570" y="3084291"/>
            <a:ext cx="409175" cy="371148"/>
          </a:xfrm>
          <a:prstGeom prst="rightArrow">
            <a:avLst/>
          </a:prstGeom>
          <a:solidFill>
            <a:srgbClr val="35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6091569" y="5300121"/>
            <a:ext cx="409175" cy="371148"/>
          </a:xfrm>
          <a:prstGeom prst="rightArrow">
            <a:avLst/>
          </a:prstGeom>
          <a:solidFill>
            <a:srgbClr val="35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8">
            <a:extLst>
              <a:ext uri="{FF2B5EF4-FFF2-40B4-BE49-F238E27FC236}">
                <a16:creationId xmlns:a16="http://schemas.microsoft.com/office/drawing/2014/main" id="{53C6D05F-6F7E-48AE-8488-2C3B52641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071785"/>
              </p:ext>
            </p:extLst>
          </p:nvPr>
        </p:nvGraphicFramePr>
        <p:xfrm>
          <a:off x="2409640" y="2502781"/>
          <a:ext cx="3217587" cy="146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7642">
                  <a:extLst>
                    <a:ext uri="{9D8B030D-6E8A-4147-A177-3AD203B41FA5}">
                      <a16:colId xmlns:a16="http://schemas.microsoft.com/office/drawing/2014/main" val="625043483"/>
                    </a:ext>
                  </a:extLst>
                </a:gridCol>
                <a:gridCol w="1059945">
                  <a:extLst>
                    <a:ext uri="{9D8B030D-6E8A-4147-A177-3AD203B41FA5}">
                      <a16:colId xmlns:a16="http://schemas.microsoft.com/office/drawing/2014/main" val="3435244247"/>
                    </a:ext>
                  </a:extLst>
                </a:gridCol>
              </a:tblGrid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데이터셋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정확도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306142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Training 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0.977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357687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Validation 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0.946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5861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Test 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0.909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08990"/>
                  </a:ext>
                </a:extLst>
              </a:tr>
            </a:tbl>
          </a:graphicData>
        </a:graphic>
      </p:graphicFrame>
      <p:graphicFrame>
        <p:nvGraphicFramePr>
          <p:cNvPr id="17" name="표 18">
            <a:extLst>
              <a:ext uri="{FF2B5EF4-FFF2-40B4-BE49-F238E27FC236}">
                <a16:creationId xmlns:a16="http://schemas.microsoft.com/office/drawing/2014/main" id="{53C6D05F-6F7E-48AE-8488-2C3B52641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640606"/>
              </p:ext>
            </p:extLst>
          </p:nvPr>
        </p:nvGraphicFramePr>
        <p:xfrm>
          <a:off x="2409639" y="4524515"/>
          <a:ext cx="3217587" cy="1469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7642">
                  <a:extLst>
                    <a:ext uri="{9D8B030D-6E8A-4147-A177-3AD203B41FA5}">
                      <a16:colId xmlns:a16="http://schemas.microsoft.com/office/drawing/2014/main" val="625043483"/>
                    </a:ext>
                  </a:extLst>
                </a:gridCol>
                <a:gridCol w="1059945">
                  <a:extLst>
                    <a:ext uri="{9D8B030D-6E8A-4147-A177-3AD203B41FA5}">
                      <a16:colId xmlns:a16="http://schemas.microsoft.com/office/drawing/2014/main" val="3435244247"/>
                    </a:ext>
                  </a:extLst>
                </a:gridCol>
              </a:tblGrid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데이터셋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정확도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306142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Training 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0.977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357687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Validation 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0.900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5861"/>
                  </a:ext>
                </a:extLst>
              </a:tr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Test set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0.923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08990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2B4C97D3-EACC-4818-8476-5AAB0CA99B8F}"/>
              </a:ext>
            </a:extLst>
          </p:cNvPr>
          <p:cNvSpPr/>
          <p:nvPr/>
        </p:nvSpPr>
        <p:spPr>
          <a:xfrm>
            <a:off x="886465" y="954002"/>
            <a:ext cx="176270" cy="2000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DA496A-1630-4E43-826C-5C033E81E31C}"/>
              </a:ext>
            </a:extLst>
          </p:cNvPr>
          <p:cNvSpPr txBox="1"/>
          <p:nvPr/>
        </p:nvSpPr>
        <p:spPr>
          <a:xfrm>
            <a:off x="1096825" y="842242"/>
            <a:ext cx="326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 분류 모델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6B08B4-2840-4D86-A48F-F7BE44F1369C}"/>
              </a:ext>
            </a:extLst>
          </p:cNvPr>
          <p:cNvSpPr/>
          <p:nvPr/>
        </p:nvSpPr>
        <p:spPr>
          <a:xfrm>
            <a:off x="1096825" y="1289521"/>
            <a:ext cx="4414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분류 모델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 (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납입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D2B4A8-CC83-416B-885D-617BB99EB0B8}"/>
              </a:ext>
            </a:extLst>
          </p:cNvPr>
          <p:cNvSpPr/>
          <p:nvPr/>
        </p:nvSpPr>
        <p:spPr>
          <a:xfrm>
            <a:off x="1030723" y="1895885"/>
            <a:ext cx="132203" cy="3124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63DB12-0814-4928-A985-7C8F9FBB2215}"/>
              </a:ext>
            </a:extLst>
          </p:cNvPr>
          <p:cNvSpPr/>
          <p:nvPr/>
        </p:nvSpPr>
        <p:spPr>
          <a:xfrm>
            <a:off x="6516975" y="1868678"/>
            <a:ext cx="132203" cy="3124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2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47480" y="1860312"/>
            <a:ext cx="95179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 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 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납입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모델에서 분류된 수익 고객은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할증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 위험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고객은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거절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 위험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부여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위험과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위험을 합산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총 위험도 점수로 최종 고객 분류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7" name="표 18">
            <a:extLst>
              <a:ext uri="{FF2B5EF4-FFF2-40B4-BE49-F238E27FC236}">
                <a16:creationId xmlns:a16="http://schemas.microsoft.com/office/drawing/2014/main" id="{53C6D05F-6F7E-48AE-8488-2C3B52641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867231"/>
              </p:ext>
            </p:extLst>
          </p:nvPr>
        </p:nvGraphicFramePr>
        <p:xfrm>
          <a:off x="1339946" y="3264915"/>
          <a:ext cx="8574615" cy="2328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8283">
                  <a:extLst>
                    <a:ext uri="{9D8B030D-6E8A-4147-A177-3AD203B41FA5}">
                      <a16:colId xmlns:a16="http://schemas.microsoft.com/office/drawing/2014/main" val="625043483"/>
                    </a:ext>
                  </a:extLst>
                </a:gridCol>
                <a:gridCol w="1736332">
                  <a:extLst>
                    <a:ext uri="{9D8B030D-6E8A-4147-A177-3AD203B41FA5}">
                      <a16:colId xmlns:a16="http://schemas.microsoft.com/office/drawing/2014/main" val="3435244247"/>
                    </a:ext>
                  </a:extLst>
                </a:gridCol>
              </a:tblGrid>
              <a:tr h="5820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총 위험도 점수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분류 결과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759364"/>
                  </a:ext>
                </a:extLst>
              </a:tr>
              <a:tr h="582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점 </a:t>
                      </a:r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두 모델 모두에서 수익 고객으로 판정</a:t>
                      </a:r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수익</a:t>
                      </a:r>
                      <a:r>
                        <a:rPr lang="ko-KR" altLang="en-US" sz="16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판정</a:t>
                      </a:r>
                      <a:r>
                        <a:rPr lang="en-US" altLang="ko-KR" sz="16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 </a:t>
                      </a:r>
                      <a:r>
                        <a:rPr lang="ko-KR" altLang="en-US" sz="16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유인</a:t>
                      </a:r>
                      <a:endParaRPr lang="ko-KR" altLang="en-US" sz="16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357687"/>
                  </a:ext>
                </a:extLst>
              </a:tr>
              <a:tr h="582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점</a:t>
                      </a:r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</a:t>
                      </a:r>
                      <a:r>
                        <a:rPr lang="en-US" altLang="ko-KR" sz="16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2</a:t>
                      </a:r>
                      <a:r>
                        <a:rPr lang="ko-KR" altLang="en-US" sz="16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점 </a:t>
                      </a:r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수익 </a:t>
                      </a:r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 </a:t>
                      </a:r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할증</a:t>
                      </a:r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수익</a:t>
                      </a:r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</a:t>
                      </a:r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거절</a:t>
                      </a:r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할증</a:t>
                      </a:r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</a:t>
                      </a:r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할증</a:t>
                      </a:r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r>
                        <a:rPr lang="en-US" altLang="ko-KR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→</a:t>
                      </a:r>
                      <a:r>
                        <a:rPr lang="en-US" altLang="ko-KR" sz="16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할증 시 수익 가능성 존재</a:t>
                      </a:r>
                      <a:endParaRPr lang="en-US" altLang="ko-KR" sz="16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할증 판정</a:t>
                      </a:r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유인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65861"/>
                  </a:ext>
                </a:extLst>
              </a:tr>
              <a:tr h="582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점</a:t>
                      </a:r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</a:t>
                      </a:r>
                      <a:r>
                        <a:rPr lang="en-US" altLang="ko-KR" sz="16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4</a:t>
                      </a:r>
                      <a:r>
                        <a:rPr lang="ko-KR" altLang="en-US" sz="16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점 </a:t>
                      </a:r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거절 </a:t>
                      </a:r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 </a:t>
                      </a:r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할증</a:t>
                      </a:r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거절</a:t>
                      </a:r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</a:t>
                      </a:r>
                      <a:r>
                        <a:rPr lang="ko-KR" alt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거절</a:t>
                      </a:r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r>
                        <a:rPr lang="en-US" altLang="ko-KR" sz="14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→</a:t>
                      </a:r>
                      <a:r>
                        <a:rPr lang="en-US" altLang="ko-KR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위험 우려가 크다고 판정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거절 유지</a:t>
                      </a:r>
                    </a:p>
                  </a:txBody>
                  <a:tcPr anchor="ctr">
                    <a:lnL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0899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247480" y="5797897"/>
            <a:ext cx="9169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분류 결과를 토대로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 추천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할증 정도를 결정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질병 예측 모델에 적용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적합한 상품 추천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15F88C9-CC1A-453E-A82F-99275991E88B}"/>
              </a:ext>
            </a:extLst>
          </p:cNvPr>
          <p:cNvSpPr/>
          <p:nvPr/>
        </p:nvSpPr>
        <p:spPr>
          <a:xfrm>
            <a:off x="886465" y="954002"/>
            <a:ext cx="176270" cy="2000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AAAF92-D89A-4AD2-80CC-F8BD207EA79D}"/>
              </a:ext>
            </a:extLst>
          </p:cNvPr>
          <p:cNvSpPr txBox="1"/>
          <p:nvPr/>
        </p:nvSpPr>
        <p:spPr>
          <a:xfrm>
            <a:off x="1096825" y="842242"/>
            <a:ext cx="326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 분류 모델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8302CE-C84D-44E9-ADAF-E4DC940F1641}"/>
              </a:ext>
            </a:extLst>
          </p:cNvPr>
          <p:cNvSpPr/>
          <p:nvPr/>
        </p:nvSpPr>
        <p:spPr>
          <a:xfrm>
            <a:off x="1096825" y="1289521"/>
            <a:ext cx="78819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최종 고객 판정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두 모델에서 나온 결과값을 최종 위험단계로 선정</a:t>
            </a:r>
          </a:p>
        </p:txBody>
      </p:sp>
    </p:spTree>
    <p:extLst>
      <p:ext uri="{BB962C8B-B14F-4D97-AF65-F5344CB8AC3E}">
        <p14:creationId xmlns:p14="http://schemas.microsoft.com/office/powerpoint/2010/main" val="2287707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Google Shape;337;p48"/>
          <p:cNvSpPr/>
          <p:nvPr/>
        </p:nvSpPr>
        <p:spPr>
          <a:xfrm>
            <a:off x="1485086" y="2963536"/>
            <a:ext cx="2152155" cy="1928225"/>
          </a:xfrm>
          <a:prstGeom prst="ellipse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질병 예측</a:t>
            </a:r>
            <a:endParaRPr lang="en-US" altLang="ko-KR" sz="2400" dirty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모델</a:t>
            </a:r>
            <a:endParaRPr lang="en-US" sz="2400" dirty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62735" y="1807533"/>
            <a:ext cx="2996859" cy="93339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신체 정보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나이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신장 등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혈액 검사 정보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62735" y="5188759"/>
            <a:ext cx="2996859" cy="933390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개별 고객의 </a:t>
            </a:r>
            <a:endParaRPr lang="en-US" altLang="ko-KR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질병에 대한 위험도</a:t>
            </a:r>
            <a:endParaRPr lang="en-US" altLang="ko-KR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6" name="직선 화살표 연결선 5"/>
          <p:cNvCxnSpPr>
            <a:cxnSpLocks/>
            <a:stCxn id="19" idx="2"/>
            <a:endCxn id="5" idx="0"/>
          </p:cNvCxnSpPr>
          <p:nvPr/>
        </p:nvCxnSpPr>
        <p:spPr>
          <a:xfrm flipH="1">
            <a:off x="2561164" y="2740923"/>
            <a:ext cx="1" cy="222613"/>
          </a:xfrm>
          <a:prstGeom prst="straightConnector1">
            <a:avLst/>
          </a:prstGeom>
          <a:ln w="12700">
            <a:solidFill>
              <a:srgbClr val="6A6A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stCxn id="5" idx="4"/>
            <a:endCxn id="20" idx="0"/>
          </p:cNvCxnSpPr>
          <p:nvPr/>
        </p:nvCxnSpPr>
        <p:spPr>
          <a:xfrm>
            <a:off x="2561164" y="4891761"/>
            <a:ext cx="1" cy="296998"/>
          </a:xfrm>
          <a:prstGeom prst="straightConnector1">
            <a:avLst/>
          </a:prstGeom>
          <a:ln w="12700">
            <a:solidFill>
              <a:srgbClr val="6A6A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8142" y="3533698"/>
            <a:ext cx="6579261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진행 계획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질병을 특성에 따라 분류한다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(A01, A02 =&gt; A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질병 군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질병 군에 해당하는 고객을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Request data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참고하여 분류한다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질병 군에 대해 해당 질병 고객은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1,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 외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목표 변수를 설정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Review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데이터의 고객 특성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(Input)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대한 모델을 생성한다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거절 고객의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모델에 적용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신규 고객의 예상 질병을 예측한다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예측된 질병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(Output)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상품 추천을 진행한다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8141" y="1474009"/>
            <a:ext cx="65792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가설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동일한 질병을 가진 고객은 신체와 혈액 정보에 유사 특성을 가질 것이다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질병 예측 모델을 통해 신규 고객에게 적합한 상품을 추천하여 가입을 유도할 수 있다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49B3FB-7B05-4997-B0D4-59B9AACF94BF}"/>
              </a:ext>
            </a:extLst>
          </p:cNvPr>
          <p:cNvSpPr/>
          <p:nvPr/>
        </p:nvSpPr>
        <p:spPr>
          <a:xfrm>
            <a:off x="1096825" y="1289521"/>
            <a:ext cx="4414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모델링 계획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7047297-8277-4455-998F-45301EA92D0A}"/>
              </a:ext>
            </a:extLst>
          </p:cNvPr>
          <p:cNvSpPr/>
          <p:nvPr/>
        </p:nvSpPr>
        <p:spPr>
          <a:xfrm>
            <a:off x="886465" y="954002"/>
            <a:ext cx="176270" cy="2000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FC1643-B9FF-4171-B40E-A787D907563F}"/>
              </a:ext>
            </a:extLst>
          </p:cNvPr>
          <p:cNvSpPr txBox="1"/>
          <p:nvPr/>
        </p:nvSpPr>
        <p:spPr>
          <a:xfrm>
            <a:off x="1096825" y="842242"/>
            <a:ext cx="326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질병 예측 모델</a:t>
            </a:r>
          </a:p>
        </p:txBody>
      </p:sp>
    </p:spTree>
    <p:extLst>
      <p:ext uri="{BB962C8B-B14F-4D97-AF65-F5344CB8AC3E}">
        <p14:creationId xmlns:p14="http://schemas.microsoft.com/office/powerpoint/2010/main" val="773435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42903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질병 코드 조사</a:t>
            </a:r>
          </a:p>
        </p:txBody>
      </p:sp>
      <p:graphicFrame>
        <p:nvGraphicFramePr>
          <p:cNvPr id="12" name="Google Shape;342;p31"/>
          <p:cNvGraphicFramePr/>
          <p:nvPr/>
        </p:nvGraphicFramePr>
        <p:xfrm>
          <a:off x="817357" y="1412336"/>
          <a:ext cx="3312000" cy="48599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1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5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질병</a:t>
                      </a:r>
                      <a:r>
                        <a:rPr lang="en-US" sz="1000" b="0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코드</a:t>
                      </a:r>
                      <a:endParaRPr sz="1000" b="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분류</a:t>
                      </a:r>
                      <a:r>
                        <a:rPr lang="en-US" sz="1000" b="0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사항</a:t>
                      </a:r>
                      <a:endParaRPr sz="1000" b="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A00-B99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감염성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기생충성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6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2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A00-A09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장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A15-A19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결핵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A20-A28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특정 동물매개의 세균성 질환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A30-A49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세균성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A50-A64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주로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성행위로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전파되는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A65-A69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스피로헤타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A70-A74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클라미디아에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의한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A75-A79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리케차병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A80-A89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중추신경계통의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47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A90-A99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절지동물매개의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바이러스열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출혈열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724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B00-B09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피부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점막병변이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특징인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바이러스감염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B15-B19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간염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B20-B24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인체면역결핍바이러스병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B25-B34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B35-B49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진균증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B50-B64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원충질환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B65-B83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연충병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5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B85-B89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이감염증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진드기증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13" name="Google Shape;344;p31"/>
          <p:cNvGraphicFramePr/>
          <p:nvPr/>
        </p:nvGraphicFramePr>
        <p:xfrm>
          <a:off x="4328866" y="1403782"/>
          <a:ext cx="3311999" cy="48600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1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4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6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질병</a:t>
                      </a: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코드</a:t>
                      </a:r>
                      <a:endParaRPr sz="10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분류</a:t>
                      </a: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사항</a:t>
                      </a:r>
                      <a:endParaRPr sz="10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0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B90-B94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감염성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기생충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후유증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0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B95-B98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세균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바이러스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감염체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0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B99-B99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감염성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C/D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C00-D48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신생물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1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D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D50-D89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혈액및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조혈기관의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질환과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면역메커니즘을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침범하는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특정장애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E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E00-E90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IV.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내분비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영양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대사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F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F00-F99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정신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행동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장애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G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G00-G99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VI. 신경계통의 질환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H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H00-H59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VII. 눈 및 눈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부속기의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0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H60-H95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VIII. 귀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유돌의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I00-I99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IX.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순환계통의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J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J00-J99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호흡계통의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K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K00-K93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XI. 소화계통의 질환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L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L00-L99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피부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피하조직의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M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M00-M99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XIII.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근골격계통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결합조직의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질환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N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N00-N99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XIV. 비뇨생식계통의 질환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O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O00-O99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XV.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임신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출산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산후기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P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P00-P96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XVI.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출생전후기에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기원한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병태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6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Q00-Q99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XVII.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선천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변형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염색체이상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16" name="Google Shape;345;p31"/>
          <p:cNvGraphicFramePr/>
          <p:nvPr/>
        </p:nvGraphicFramePr>
        <p:xfrm>
          <a:off x="7840375" y="1385232"/>
          <a:ext cx="3312000" cy="48599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6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8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질병</a:t>
                      </a: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Open Sans"/>
                          <a:sym typeface="Open Sans"/>
                        </a:rPr>
                        <a:t>코드</a:t>
                      </a:r>
                      <a:endParaRPr sz="10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분류</a:t>
                      </a:r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사항</a:t>
                      </a:r>
                      <a:endParaRPr sz="10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Q00-Q07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신경계통의 선천 기형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Q10-Q18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눈, 귀,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얼굴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목의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선천기형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Q20-Q28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순환계통의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선천기형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Q30-Q34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호흡계통의 선천기형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Q35-Q37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구순열 및 구개열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Q38-Q45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소화계통의 기타 선천기형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Q50-Q56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생식기관의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선천기형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Q60-Q64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비뇨계통의 선천기형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Q65-Q79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근골격계통의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선천기형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변형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Q80-Q89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 선천기형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Q90-Q99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달리 분류되지 않은 염색체이상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1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R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R00-R99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XVIII.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달리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분류되지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않은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증상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징후와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임상및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검사의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이상소견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02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S/T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S00-T98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XIX.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손상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중독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외인에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의한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특정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기타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결과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8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V/Y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V01-Y98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XX. 질병이환 및 사망의 외인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31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Z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Z00-Z99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XXI.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건강상태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및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보건서비스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접촉에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영향을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주는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요인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089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U</a:t>
                      </a:r>
                      <a:endParaRPr sz="80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U00-U99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XXII.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특수목적</a:t>
                      </a:r>
                      <a:r>
                        <a:rPr lang="en-US" sz="800" dirty="0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800" dirty="0" err="1">
                          <a:solidFill>
                            <a:srgbClr val="333333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Open Sans"/>
                          <a:sym typeface="Open Sans"/>
                        </a:rPr>
                        <a:t>코드</a:t>
                      </a:r>
                      <a:endParaRPr sz="800" dirty="0">
                        <a:solidFill>
                          <a:srgbClr val="333333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Open Sans"/>
                        <a:sym typeface="Open Sans"/>
                      </a:endParaRPr>
                    </a:p>
                  </a:txBody>
                  <a:tcPr marL="18000" marR="18000" marT="18000" marB="1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393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1178351" y="4707872"/>
            <a:ext cx="1376313" cy="559164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360062" y="4707872"/>
            <a:ext cx="1376313" cy="559164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823118" y="2235337"/>
            <a:ext cx="2225101" cy="559164"/>
          </a:xfrm>
          <a:prstGeom prst="roundRect">
            <a:avLst/>
          </a:prstGeom>
          <a:solidFill>
            <a:srgbClr val="EAEFF7"/>
          </a:solidFill>
          <a:ln>
            <a:solidFill>
              <a:srgbClr val="6A6A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75783" y="1777601"/>
            <a:ext cx="1373171" cy="366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예시 모델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]</a:t>
            </a:r>
            <a:endParaRPr lang="ko-KR" altLang="en-US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99876" y="2260566"/>
            <a:ext cx="31249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특성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(Age, Height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 기본 정보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9" name="Google Shape;337;p48"/>
          <p:cNvSpPr/>
          <p:nvPr/>
        </p:nvSpPr>
        <p:spPr>
          <a:xfrm>
            <a:off x="2293876" y="3070730"/>
            <a:ext cx="1318137" cy="1339703"/>
          </a:xfrm>
          <a:prstGeom prst="ellipse">
            <a:avLst/>
          </a:prstGeom>
          <a:solidFill>
            <a:srgbClr val="0737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A </a:t>
            </a:r>
            <a:r>
              <a:rPr lang="ko-KR" altLang="en-US" sz="2000" dirty="0">
                <a:solidFill>
                  <a:schemeClr val="l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상병 예측 모델</a:t>
            </a:r>
            <a:endParaRPr lang="en-US" sz="2000" dirty="0">
              <a:solidFill>
                <a:schemeClr val="l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62735" y="4743816"/>
            <a:ext cx="16245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상병 위험 고객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220232" y="4743816"/>
            <a:ext cx="1655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상병 안전 고객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</a:p>
        </p:txBody>
      </p:sp>
      <p:cxnSp>
        <p:nvCxnSpPr>
          <p:cNvPr id="24" name="직선 화살표 연결선 23"/>
          <p:cNvCxnSpPr>
            <a:stCxn id="21" idx="2"/>
            <a:endCxn id="19" idx="0"/>
          </p:cNvCxnSpPr>
          <p:nvPr/>
        </p:nvCxnSpPr>
        <p:spPr>
          <a:xfrm>
            <a:off x="2935669" y="2794501"/>
            <a:ext cx="17276" cy="276229"/>
          </a:xfrm>
          <a:prstGeom prst="straightConnector1">
            <a:avLst/>
          </a:prstGeom>
          <a:ln w="12700">
            <a:solidFill>
              <a:srgbClr val="6A6A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9" idx="3"/>
            <a:endCxn id="20" idx="0"/>
          </p:cNvCxnSpPr>
          <p:nvPr/>
        </p:nvCxnSpPr>
        <p:spPr>
          <a:xfrm flipH="1">
            <a:off x="1875012" y="4214238"/>
            <a:ext cx="611901" cy="529578"/>
          </a:xfrm>
          <a:prstGeom prst="straightConnector1">
            <a:avLst/>
          </a:prstGeom>
          <a:ln w="12700">
            <a:solidFill>
              <a:srgbClr val="6A6A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5"/>
            <a:endCxn id="23" idx="0"/>
          </p:cNvCxnSpPr>
          <p:nvPr/>
        </p:nvCxnSpPr>
        <p:spPr>
          <a:xfrm>
            <a:off x="3418976" y="4214238"/>
            <a:ext cx="629243" cy="493634"/>
          </a:xfrm>
          <a:prstGeom prst="straightConnector1">
            <a:avLst/>
          </a:prstGeom>
          <a:ln w="12700">
            <a:solidFill>
              <a:srgbClr val="6A6A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732769" y="5600419"/>
            <a:ext cx="9307398" cy="650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빈도가 높은 질병 위주로 모델링 진행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활용도 측면에서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 고객 대상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혈액검사 고객으로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회에 걸쳐 모델링 진행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139331"/>
              </p:ext>
            </p:extLst>
          </p:nvPr>
        </p:nvGraphicFramePr>
        <p:xfrm>
          <a:off x="6235234" y="1830027"/>
          <a:ext cx="3867150" cy="343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21">
                  <a:extLst>
                    <a:ext uri="{9D8B030D-6E8A-4147-A177-3AD203B41FA5}">
                      <a16:colId xmlns:a16="http://schemas.microsoft.com/office/drawing/2014/main" val="2051365245"/>
                    </a:ext>
                  </a:extLst>
                </a:gridCol>
                <a:gridCol w="1428108">
                  <a:extLst>
                    <a:ext uri="{9D8B030D-6E8A-4147-A177-3AD203B41FA5}">
                      <a16:colId xmlns:a16="http://schemas.microsoft.com/office/drawing/2014/main" val="3198623888"/>
                    </a:ext>
                  </a:extLst>
                </a:gridCol>
                <a:gridCol w="1420721">
                  <a:extLst>
                    <a:ext uri="{9D8B030D-6E8A-4147-A177-3AD203B41FA5}">
                      <a16:colId xmlns:a16="http://schemas.microsoft.com/office/drawing/2014/main" val="915162176"/>
                    </a:ext>
                  </a:extLst>
                </a:gridCol>
              </a:tblGrid>
              <a:tr h="388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질병코드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청구 금액</a:t>
                      </a:r>
                      <a:r>
                        <a:rPr lang="en-US" altLang="ko-KR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평균</a:t>
                      </a:r>
                      <a:r>
                        <a:rPr lang="en-US" altLang="ko-KR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청구 빈도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985538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193,537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165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27825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318,071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82619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C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1,401,420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160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94145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D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491,425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508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24810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E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149,703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638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191020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G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756,203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8661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I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752,858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504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588814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J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352,853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1,180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65814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N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202,222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1,423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290366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3C6F53-A28D-4AA6-A4F5-ECC4A1344F59}"/>
              </a:ext>
            </a:extLst>
          </p:cNvPr>
          <p:cNvSpPr/>
          <p:nvPr/>
        </p:nvSpPr>
        <p:spPr>
          <a:xfrm>
            <a:off x="1096825" y="1289521"/>
            <a:ext cx="4414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질병 모델 생성 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4A8C014-6FF0-4B2B-90E1-5EB6D914799B}"/>
              </a:ext>
            </a:extLst>
          </p:cNvPr>
          <p:cNvSpPr/>
          <p:nvPr/>
        </p:nvSpPr>
        <p:spPr>
          <a:xfrm>
            <a:off x="886465" y="954002"/>
            <a:ext cx="176270" cy="2000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6CE7A5-2AFD-4214-ABB5-CB9B83AFC2CC}"/>
              </a:ext>
            </a:extLst>
          </p:cNvPr>
          <p:cNvSpPr txBox="1"/>
          <p:nvPr/>
        </p:nvSpPr>
        <p:spPr>
          <a:xfrm>
            <a:off x="1096825" y="842242"/>
            <a:ext cx="326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질병 예측 모델</a:t>
            </a:r>
          </a:p>
        </p:txBody>
      </p:sp>
    </p:spTree>
    <p:extLst>
      <p:ext uri="{BB962C8B-B14F-4D97-AF65-F5344CB8AC3E}">
        <p14:creationId xmlns:p14="http://schemas.microsoft.com/office/powerpoint/2010/main" val="2592495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59536" y="1715522"/>
            <a:ext cx="1852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Random Forest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46054" y="1738584"/>
            <a:ext cx="2510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Gradient Boosting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7211" y="5413818"/>
            <a:ext cx="8997687" cy="845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32416" y="5689714"/>
            <a:ext cx="10138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 고객을 기준으로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상병에 대해 모델링을 진행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Random Forest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Gradient Boosting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사용할 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적합을 방지하고 성능이 좋은 모델 구축 가능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178935"/>
              </p:ext>
            </p:extLst>
          </p:nvPr>
        </p:nvGraphicFramePr>
        <p:xfrm>
          <a:off x="1232416" y="2063884"/>
          <a:ext cx="3867149" cy="343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723">
                  <a:extLst>
                    <a:ext uri="{9D8B030D-6E8A-4147-A177-3AD203B41FA5}">
                      <a16:colId xmlns:a16="http://schemas.microsoft.com/office/drawing/2014/main" val="2051365245"/>
                    </a:ext>
                  </a:extLst>
                </a:gridCol>
                <a:gridCol w="1044410">
                  <a:extLst>
                    <a:ext uri="{9D8B030D-6E8A-4147-A177-3AD203B41FA5}">
                      <a16:colId xmlns:a16="http://schemas.microsoft.com/office/drawing/2014/main" val="3198623888"/>
                    </a:ext>
                  </a:extLst>
                </a:gridCol>
                <a:gridCol w="1039008">
                  <a:extLst>
                    <a:ext uri="{9D8B030D-6E8A-4147-A177-3AD203B41FA5}">
                      <a16:colId xmlns:a16="http://schemas.microsoft.com/office/drawing/2014/main" val="915162176"/>
                    </a:ext>
                  </a:extLst>
                </a:gridCol>
                <a:gridCol w="1039008">
                  <a:extLst>
                    <a:ext uri="{9D8B030D-6E8A-4147-A177-3AD203B41FA5}">
                      <a16:colId xmlns:a16="http://schemas.microsoft.com/office/drawing/2014/main" val="950385062"/>
                    </a:ext>
                  </a:extLst>
                </a:gridCol>
              </a:tblGrid>
              <a:tr h="388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질병코드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Train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Test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Precision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985538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0.987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27825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0.985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82619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0.99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94145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0.97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24810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E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0.968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191020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0.972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8661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0.945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588814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J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0.917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0.999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65814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N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1.0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0.934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0.934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290366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464230"/>
              </p:ext>
            </p:extLst>
          </p:nvPr>
        </p:nvGraphicFramePr>
        <p:xfrm>
          <a:off x="6068703" y="2056184"/>
          <a:ext cx="3867149" cy="3434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723">
                  <a:extLst>
                    <a:ext uri="{9D8B030D-6E8A-4147-A177-3AD203B41FA5}">
                      <a16:colId xmlns:a16="http://schemas.microsoft.com/office/drawing/2014/main" val="2051365245"/>
                    </a:ext>
                  </a:extLst>
                </a:gridCol>
                <a:gridCol w="1044410">
                  <a:extLst>
                    <a:ext uri="{9D8B030D-6E8A-4147-A177-3AD203B41FA5}">
                      <a16:colId xmlns:a16="http://schemas.microsoft.com/office/drawing/2014/main" val="3198623888"/>
                    </a:ext>
                  </a:extLst>
                </a:gridCol>
                <a:gridCol w="1039008">
                  <a:extLst>
                    <a:ext uri="{9D8B030D-6E8A-4147-A177-3AD203B41FA5}">
                      <a16:colId xmlns:a16="http://schemas.microsoft.com/office/drawing/2014/main" val="915162176"/>
                    </a:ext>
                  </a:extLst>
                </a:gridCol>
                <a:gridCol w="1039008">
                  <a:extLst>
                    <a:ext uri="{9D8B030D-6E8A-4147-A177-3AD203B41FA5}">
                      <a16:colId xmlns:a16="http://schemas.microsoft.com/office/drawing/2014/main" val="950385062"/>
                    </a:ext>
                  </a:extLst>
                </a:gridCol>
              </a:tblGrid>
              <a:tr h="393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질병코드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Train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Test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Precision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985538"/>
                  </a:ext>
                </a:extLst>
              </a:tr>
              <a:tr h="30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0.988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0.988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1.0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527825"/>
                  </a:ext>
                </a:extLst>
              </a:tr>
              <a:tr h="30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0.989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0.984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0.75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482619"/>
                  </a:ext>
                </a:extLst>
              </a:tr>
              <a:tr h="30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C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0.993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0.99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1.0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594145"/>
                  </a:ext>
                </a:extLst>
              </a:tr>
              <a:tr h="30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D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0.968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0.969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0.818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248103"/>
                  </a:ext>
                </a:extLst>
              </a:tr>
              <a:tr h="30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E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0.967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0.968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0.888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191020"/>
                  </a:ext>
                </a:extLst>
              </a:tr>
              <a:tr h="30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G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0.986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0.986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0.857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886613"/>
                  </a:ext>
                </a:extLst>
              </a:tr>
              <a:tr h="30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I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0.973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0.971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588814"/>
                  </a:ext>
                </a:extLst>
              </a:tr>
              <a:tr h="30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J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0.945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0.944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0.888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911050"/>
                  </a:ext>
                </a:extLst>
              </a:tr>
              <a:tr h="30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K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0.912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0.917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658143"/>
                  </a:ext>
                </a:extLst>
              </a:tr>
              <a:tr h="304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N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0.937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0.934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29036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220C68-DD0C-4CD0-8239-7A9B55743EDD}"/>
              </a:ext>
            </a:extLst>
          </p:cNvPr>
          <p:cNvSpPr/>
          <p:nvPr/>
        </p:nvSpPr>
        <p:spPr>
          <a:xfrm>
            <a:off x="1096825" y="1289521"/>
            <a:ext cx="4414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예측 모델 결과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 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815396F-4A6C-4625-9892-49B61EC25306}"/>
              </a:ext>
            </a:extLst>
          </p:cNvPr>
          <p:cNvSpPr/>
          <p:nvPr/>
        </p:nvSpPr>
        <p:spPr>
          <a:xfrm>
            <a:off x="886465" y="954002"/>
            <a:ext cx="176270" cy="2000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7CF9F8-6ED2-4506-985A-F3266DA328E7}"/>
              </a:ext>
            </a:extLst>
          </p:cNvPr>
          <p:cNvSpPr txBox="1"/>
          <p:nvPr/>
        </p:nvSpPr>
        <p:spPr>
          <a:xfrm>
            <a:off x="1096825" y="842242"/>
            <a:ext cx="326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질병 예측 모델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F2ED02-0ADC-42F2-AE1C-D82112E11FB9}"/>
              </a:ext>
            </a:extLst>
          </p:cNvPr>
          <p:cNvSpPr/>
          <p:nvPr/>
        </p:nvSpPr>
        <p:spPr>
          <a:xfrm>
            <a:off x="3076445" y="1344525"/>
            <a:ext cx="8873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일반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+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혈액 검사 데이터 활용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설명 변수 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기본 특성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몸무게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성별 등 </a:t>
            </a:r>
            <a:r>
              <a:rPr lang="ko-KR" altLang="en-US" sz="1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결측치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데이터 제외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922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89243" y="1310040"/>
            <a:ext cx="8873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혈액 검진 고객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추가적인 변수를 활용함으로써 모델의 정확도 향상 목표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0124" y="1660658"/>
            <a:ext cx="1852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Random Forest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868551" y="1616590"/>
            <a:ext cx="2510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Gradient Boosting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47211" y="5413818"/>
            <a:ext cx="8997687" cy="845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70124" y="5588690"/>
            <a:ext cx="1013833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혈액 검사 고객을 기준으로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상병에 대해 모델링을 진행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일반 검진에서 </a:t>
            </a:r>
            <a:r>
              <a:rPr lang="ko-KR" altLang="en-US" sz="1600" dirty="0" err="1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결측치인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600" dirty="0" err="1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gluc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plat, </a:t>
            </a:r>
            <a:r>
              <a:rPr lang="en-US" altLang="ko-KR" sz="1600" dirty="0" err="1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crea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등의 설명 변수를 활용함으로써 모델 정확도 향상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Random Forest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Gradient Boosting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사용할 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적합을 방지하고 성능이 좋은 모델 구축 가능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365807" y="1988007"/>
          <a:ext cx="3867149" cy="343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723">
                  <a:extLst>
                    <a:ext uri="{9D8B030D-6E8A-4147-A177-3AD203B41FA5}">
                      <a16:colId xmlns:a16="http://schemas.microsoft.com/office/drawing/2014/main" val="2051365245"/>
                    </a:ext>
                  </a:extLst>
                </a:gridCol>
                <a:gridCol w="1044410">
                  <a:extLst>
                    <a:ext uri="{9D8B030D-6E8A-4147-A177-3AD203B41FA5}">
                      <a16:colId xmlns:a16="http://schemas.microsoft.com/office/drawing/2014/main" val="3198623888"/>
                    </a:ext>
                  </a:extLst>
                </a:gridCol>
                <a:gridCol w="1039008">
                  <a:extLst>
                    <a:ext uri="{9D8B030D-6E8A-4147-A177-3AD203B41FA5}">
                      <a16:colId xmlns:a16="http://schemas.microsoft.com/office/drawing/2014/main" val="915162176"/>
                    </a:ext>
                  </a:extLst>
                </a:gridCol>
                <a:gridCol w="1039008">
                  <a:extLst>
                    <a:ext uri="{9D8B030D-6E8A-4147-A177-3AD203B41FA5}">
                      <a16:colId xmlns:a16="http://schemas.microsoft.com/office/drawing/2014/main" val="950385062"/>
                    </a:ext>
                  </a:extLst>
                </a:gridCol>
              </a:tblGrid>
              <a:tr h="388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질병코드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Train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Test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Precision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985538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0.957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0.937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0.777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27825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0.953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0.975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82619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0.969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0.964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1.0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94145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D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0.889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0.857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0.666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24810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E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0.869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0.873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0.863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191020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0.952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0.936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0.75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8661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0.899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0.901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0.809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588814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J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0.806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0.787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0.744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65814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N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0.773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0.757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0.714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290366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971292" y="1967414"/>
          <a:ext cx="3867149" cy="343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723">
                  <a:extLst>
                    <a:ext uri="{9D8B030D-6E8A-4147-A177-3AD203B41FA5}">
                      <a16:colId xmlns:a16="http://schemas.microsoft.com/office/drawing/2014/main" val="2051365245"/>
                    </a:ext>
                  </a:extLst>
                </a:gridCol>
                <a:gridCol w="1044410">
                  <a:extLst>
                    <a:ext uri="{9D8B030D-6E8A-4147-A177-3AD203B41FA5}">
                      <a16:colId xmlns:a16="http://schemas.microsoft.com/office/drawing/2014/main" val="3198623888"/>
                    </a:ext>
                  </a:extLst>
                </a:gridCol>
                <a:gridCol w="1039008">
                  <a:extLst>
                    <a:ext uri="{9D8B030D-6E8A-4147-A177-3AD203B41FA5}">
                      <a16:colId xmlns:a16="http://schemas.microsoft.com/office/drawing/2014/main" val="915162176"/>
                    </a:ext>
                  </a:extLst>
                </a:gridCol>
                <a:gridCol w="1039008">
                  <a:extLst>
                    <a:ext uri="{9D8B030D-6E8A-4147-A177-3AD203B41FA5}">
                      <a16:colId xmlns:a16="http://schemas.microsoft.com/office/drawing/2014/main" val="950385062"/>
                    </a:ext>
                  </a:extLst>
                </a:gridCol>
              </a:tblGrid>
              <a:tr h="388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질병코드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Train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Test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Precision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985538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0.955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0.937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0.5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527825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0.953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0.975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1.0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482619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C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0.969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0.961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0.333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594145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0.886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0.859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0.666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24810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E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0.864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0.875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0.714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191020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G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0.952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0.936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0.666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88661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I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0.895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0.901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0.571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588814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J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0.801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0.787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0.761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658143"/>
                  </a:ext>
                </a:extLst>
              </a:tr>
              <a:tr h="338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N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0.767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0.76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0.692</a:t>
                      </a:r>
                      <a:endParaRPr lang="ko-KR" altLang="en-US"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29036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E6AC35-BED2-4C3A-B7A0-FE9902B12B86}"/>
              </a:ext>
            </a:extLst>
          </p:cNvPr>
          <p:cNvSpPr/>
          <p:nvPr/>
        </p:nvSpPr>
        <p:spPr>
          <a:xfrm>
            <a:off x="1096825" y="1289521"/>
            <a:ext cx="4414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예측 모델 결과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1503D2B-7025-4EDC-867E-E47347239D48}"/>
              </a:ext>
            </a:extLst>
          </p:cNvPr>
          <p:cNvSpPr/>
          <p:nvPr/>
        </p:nvSpPr>
        <p:spPr>
          <a:xfrm>
            <a:off x="886465" y="954002"/>
            <a:ext cx="176270" cy="2000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08320E-FBF6-4B4F-9025-FA8AB78F49C8}"/>
              </a:ext>
            </a:extLst>
          </p:cNvPr>
          <p:cNvSpPr txBox="1"/>
          <p:nvPr/>
        </p:nvSpPr>
        <p:spPr>
          <a:xfrm>
            <a:off x="1096825" y="842242"/>
            <a:ext cx="326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질병 예측 모델</a:t>
            </a:r>
          </a:p>
        </p:txBody>
      </p:sp>
    </p:spTree>
    <p:extLst>
      <p:ext uri="{BB962C8B-B14F-4D97-AF65-F5344CB8AC3E}">
        <p14:creationId xmlns:p14="http://schemas.microsoft.com/office/powerpoint/2010/main" val="347853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933289"/>
              </p:ext>
            </p:extLst>
          </p:nvPr>
        </p:nvGraphicFramePr>
        <p:xfrm>
          <a:off x="1062735" y="1652208"/>
          <a:ext cx="5614289" cy="4535727"/>
        </p:xfrm>
        <a:graphic>
          <a:graphicData uri="http://schemas.openxmlformats.org/drawingml/2006/table">
            <a:tbl>
              <a:tblPr/>
              <a:tblGrid>
                <a:gridCol w="282348">
                  <a:extLst>
                    <a:ext uri="{9D8B030D-6E8A-4147-A177-3AD203B41FA5}">
                      <a16:colId xmlns:a16="http://schemas.microsoft.com/office/drawing/2014/main" val="1326311246"/>
                    </a:ext>
                  </a:extLst>
                </a:gridCol>
                <a:gridCol w="1017117">
                  <a:extLst>
                    <a:ext uri="{9D8B030D-6E8A-4147-A177-3AD203B41FA5}">
                      <a16:colId xmlns:a16="http://schemas.microsoft.com/office/drawing/2014/main" val="762856380"/>
                    </a:ext>
                  </a:extLst>
                </a:gridCol>
                <a:gridCol w="449614">
                  <a:extLst>
                    <a:ext uri="{9D8B030D-6E8A-4147-A177-3AD203B41FA5}">
                      <a16:colId xmlns:a16="http://schemas.microsoft.com/office/drawing/2014/main" val="4011003761"/>
                    </a:ext>
                  </a:extLst>
                </a:gridCol>
                <a:gridCol w="773042">
                  <a:extLst>
                    <a:ext uri="{9D8B030D-6E8A-4147-A177-3AD203B41FA5}">
                      <a16:colId xmlns:a16="http://schemas.microsoft.com/office/drawing/2014/main" val="2206817138"/>
                    </a:ext>
                  </a:extLst>
                </a:gridCol>
                <a:gridCol w="773042">
                  <a:extLst>
                    <a:ext uri="{9D8B030D-6E8A-4147-A177-3AD203B41FA5}">
                      <a16:colId xmlns:a16="http://schemas.microsoft.com/office/drawing/2014/main" val="2106350636"/>
                    </a:ext>
                  </a:extLst>
                </a:gridCol>
                <a:gridCol w="773042">
                  <a:extLst>
                    <a:ext uri="{9D8B030D-6E8A-4147-A177-3AD203B41FA5}">
                      <a16:colId xmlns:a16="http://schemas.microsoft.com/office/drawing/2014/main" val="4125137684"/>
                    </a:ext>
                  </a:extLst>
                </a:gridCol>
                <a:gridCol w="773042">
                  <a:extLst>
                    <a:ext uri="{9D8B030D-6E8A-4147-A177-3AD203B41FA5}">
                      <a16:colId xmlns:a16="http://schemas.microsoft.com/office/drawing/2014/main" val="2045867776"/>
                    </a:ext>
                  </a:extLst>
                </a:gridCol>
                <a:gridCol w="773042">
                  <a:extLst>
                    <a:ext uri="{9D8B030D-6E8A-4147-A177-3AD203B41FA5}">
                      <a16:colId xmlns:a16="http://schemas.microsoft.com/office/drawing/2014/main" val="4154577009"/>
                    </a:ext>
                  </a:extLst>
                </a:gridCol>
              </a:tblGrid>
              <a:tr h="357567">
                <a:tc>
                  <a:txBody>
                    <a:bodyPr/>
                    <a:lstStyle/>
                    <a:p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 상품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인원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명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지불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백만원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납입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백만원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총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백만원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수익률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(%)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보험료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원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27546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단체보험</a:t>
                      </a:r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상해</a:t>
                      </a:r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508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490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2,869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400,000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278371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All My Life 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1,893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1,770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1,551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220,000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52149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건강 보장 </a:t>
                      </a:r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532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453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4,290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3,836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945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300,000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128835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All My Life 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936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827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859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200,000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99322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171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826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140,000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134502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136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776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150,000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430314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</a:t>
                      </a:r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행복 보험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218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606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80,000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526394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470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392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604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200,000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220188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울라트 보험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908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1,011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5,556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4,544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549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220,000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604158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안심보험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548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430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468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145,000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963036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380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297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461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125,000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301134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2+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453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348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434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150,000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24758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건강보험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824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700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2,570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1,869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366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100,000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328462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279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352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180,000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100998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348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120,000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071709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291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296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130,000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50740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316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203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281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120,000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903973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199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30,000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304406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18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 보살핌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185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136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254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50,000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088527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1,401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1,292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1,717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424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132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40,000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36438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0" dirty="0">
                          <a:effectLst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46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41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-69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37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dirty="0">
                          <a:solidFill>
                            <a:srgbClr val="6A6A6A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35,000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116455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678981" y="1375209"/>
            <a:ext cx="2456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보험 상품별 가입자와 수익 현황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6F9937-4C17-4BAD-908C-0CE53F0326FC}"/>
              </a:ext>
            </a:extLst>
          </p:cNvPr>
          <p:cNvSpPr/>
          <p:nvPr/>
        </p:nvSpPr>
        <p:spPr>
          <a:xfrm>
            <a:off x="1096825" y="1289521"/>
            <a:ext cx="4414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상품별 수익성 분석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28DAC61-638E-4812-A43A-EB31EDC2D857}"/>
              </a:ext>
            </a:extLst>
          </p:cNvPr>
          <p:cNvSpPr/>
          <p:nvPr/>
        </p:nvSpPr>
        <p:spPr>
          <a:xfrm>
            <a:off x="886465" y="954002"/>
            <a:ext cx="176270" cy="2000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70C4B-B9D3-4040-AD6B-4003910BF432}"/>
              </a:ext>
            </a:extLst>
          </p:cNvPr>
          <p:cNvSpPr txBox="1"/>
          <p:nvPr/>
        </p:nvSpPr>
        <p:spPr>
          <a:xfrm>
            <a:off x="1096825" y="842242"/>
            <a:ext cx="326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상품 추천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131780-0A8F-4C79-84E6-3595156EB9C3}"/>
              </a:ext>
            </a:extLst>
          </p:cNvPr>
          <p:cNvSpPr/>
          <p:nvPr/>
        </p:nvSpPr>
        <p:spPr>
          <a:xfrm>
            <a:off x="7182915" y="2419735"/>
            <a:ext cx="3665598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수익률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상품별 납입액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/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지급액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기준 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- 100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이하 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손해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/ 100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초과 </a:t>
            </a:r>
            <a:r>
              <a: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이익 </a:t>
            </a:r>
            <a:r>
              <a:rPr lang="en-US" altLang="ko-KR" sz="11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endParaRPr lang="en-US" altLang="ko-KR" b="1" dirty="0">
              <a:highlight>
                <a:srgbClr val="FFFF00"/>
              </a:highligh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〮 </a:t>
            </a:r>
            <a:r>
              <a:rPr lang="ko-KR" altLang="en-US" dirty="0">
                <a:solidFill>
                  <a:srgbClr val="C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수익률이 높은 상품</a:t>
            </a:r>
            <a:endParaRPr lang="en-US" altLang="ko-KR" dirty="0">
              <a:solidFill>
                <a:srgbClr val="C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단체보험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: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2,800%  </a:t>
            </a: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All My Life2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1,551%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평생 건강 보장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945%</a:t>
            </a:r>
          </a:p>
          <a:p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수익률이 낮은 상품 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조심조심 보험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: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37%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손해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조심조심 보험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4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132%</a:t>
            </a: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건강 보살핌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186% </a:t>
            </a:r>
          </a:p>
        </p:txBody>
      </p:sp>
    </p:spTree>
    <p:extLst>
      <p:ext uri="{BB962C8B-B14F-4D97-AF65-F5344CB8AC3E}">
        <p14:creationId xmlns:p14="http://schemas.microsoft.com/office/powerpoint/2010/main" val="3478058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34" y="5056028"/>
            <a:ext cx="6139343" cy="125564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33" y="3612193"/>
            <a:ext cx="6158449" cy="144383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733" y="2036631"/>
            <a:ext cx="6139343" cy="145718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5230402" y="1795132"/>
            <a:ext cx="19716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 </a:t>
            </a:r>
            <a:r>
              <a:rPr lang="en-US" altLang="ko-KR" sz="120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 </a:t>
            </a:r>
            <a:r>
              <a:rPr lang="ko-KR" altLang="en-US" sz="120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</a:t>
            </a:r>
            <a:r>
              <a:rPr lang="en-US" altLang="ko-KR" sz="120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120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00B05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 </a:t>
            </a:r>
            <a:r>
              <a:rPr lang="en-US" altLang="ko-KR" sz="1200" dirty="0">
                <a:solidFill>
                  <a:srgbClr val="00B05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 3 x </a:t>
            </a:r>
            <a:r>
              <a:rPr lang="ko-KR" altLang="en-US" sz="1200" dirty="0">
                <a:solidFill>
                  <a:srgbClr val="00B05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486745" y="2747705"/>
            <a:ext cx="52981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상품별 상병으로 그룹화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(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총 지급액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총 청구액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비교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청구액 대비 지급액을 확인함으로써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상품에서의 상병의 청구 대비 지급률 파악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빨간 선 이상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청구액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지급액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파란 선 이상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대비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100%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과다 지급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초록 선 이상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대비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150%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과다 지급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DE26CFA-6FAE-40B3-AD27-27383735263E}"/>
              </a:ext>
            </a:extLst>
          </p:cNvPr>
          <p:cNvSpPr/>
          <p:nvPr/>
        </p:nvSpPr>
        <p:spPr>
          <a:xfrm>
            <a:off x="886465" y="954002"/>
            <a:ext cx="176270" cy="2000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4312D3-A9C7-4020-9FA8-5989F8B0D6D1}"/>
              </a:ext>
            </a:extLst>
          </p:cNvPr>
          <p:cNvSpPr/>
          <p:nvPr/>
        </p:nvSpPr>
        <p:spPr>
          <a:xfrm>
            <a:off x="1096825" y="1289521"/>
            <a:ext cx="4414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상품별각 상병 수익성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비교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25601C3-1530-41E5-93FA-2B50D40B2887}"/>
              </a:ext>
            </a:extLst>
          </p:cNvPr>
          <p:cNvSpPr/>
          <p:nvPr/>
        </p:nvSpPr>
        <p:spPr>
          <a:xfrm>
            <a:off x="886465" y="954002"/>
            <a:ext cx="176270" cy="2000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1B60DB-51D3-4822-9CEC-FFD79EE344EB}"/>
              </a:ext>
            </a:extLst>
          </p:cNvPr>
          <p:cNvSpPr txBox="1"/>
          <p:nvPr/>
        </p:nvSpPr>
        <p:spPr>
          <a:xfrm>
            <a:off x="1096825" y="842242"/>
            <a:ext cx="326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상품 추천</a:t>
            </a:r>
          </a:p>
        </p:txBody>
      </p:sp>
    </p:spTree>
    <p:extLst>
      <p:ext uri="{BB962C8B-B14F-4D97-AF65-F5344CB8AC3E}">
        <p14:creationId xmlns:p14="http://schemas.microsoft.com/office/powerpoint/2010/main" val="1415413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25" y="1796350"/>
            <a:ext cx="9182100" cy="209020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62735" y="3957970"/>
            <a:ext cx="64240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대비 </a:t>
            </a:r>
            <a:r>
              <a:rPr lang="en-US" altLang="ko-KR" dirty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solidFill>
                  <a:srgbClr val="1D1D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 이상 지급되는 경우 상품별 할증 대상 상병이라 판단</a:t>
            </a:r>
            <a:endParaRPr lang="en-US" altLang="ko-KR" dirty="0">
              <a:solidFill>
                <a:srgbClr val="1D1D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조심조심 보험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C, I, J, O, T, Z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평생 보험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: I, N</a:t>
            </a: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울라트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보험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C, N, T, Z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단체보험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: S</a:t>
            </a: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All My Life 1 : C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평생 건강 보장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: C, G, I, T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434798" y="4511968"/>
            <a:ext cx="25673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가족 만족 보험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: C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조심조심 보험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: M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건강보험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C, T, Z</a:t>
            </a: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All My Life 2 : C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건강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행복 보험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T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평생 보험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: R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002152" y="4511968"/>
            <a:ext cx="3864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가족 만족 보험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2+ : C, T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가족 만족 보험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: B, E, K, N</a:t>
            </a: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안심보험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C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D0F85F-AD83-4A42-A9EB-08F03EF84F7B}"/>
              </a:ext>
            </a:extLst>
          </p:cNvPr>
          <p:cNvSpPr/>
          <p:nvPr/>
        </p:nvSpPr>
        <p:spPr>
          <a:xfrm>
            <a:off x="1096825" y="1289521"/>
            <a:ext cx="4414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상품별각 상병 수익성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지급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청구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비교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05DDF46-040E-44CB-9EB3-0458E9CBBD32}"/>
              </a:ext>
            </a:extLst>
          </p:cNvPr>
          <p:cNvSpPr/>
          <p:nvPr/>
        </p:nvSpPr>
        <p:spPr>
          <a:xfrm>
            <a:off x="886465" y="954002"/>
            <a:ext cx="176270" cy="2000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D9412E-6E6A-4176-B13A-84ED9329CFBE}"/>
              </a:ext>
            </a:extLst>
          </p:cNvPr>
          <p:cNvSpPr txBox="1"/>
          <p:nvPr/>
        </p:nvSpPr>
        <p:spPr>
          <a:xfrm>
            <a:off x="1096825" y="842242"/>
            <a:ext cx="326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상품 추천</a:t>
            </a:r>
          </a:p>
        </p:txBody>
      </p:sp>
    </p:spTree>
    <p:extLst>
      <p:ext uri="{BB962C8B-B14F-4D97-AF65-F5344CB8AC3E}">
        <p14:creationId xmlns:p14="http://schemas.microsoft.com/office/powerpoint/2010/main" val="71514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71;p27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8992" y="3338404"/>
            <a:ext cx="4324851" cy="25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75;p2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150" y="3400076"/>
            <a:ext cx="4099950" cy="24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399" y="1276894"/>
            <a:ext cx="10181202" cy="50174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추진배경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791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62735" y="1430415"/>
          <a:ext cx="9924611" cy="4750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105">
                  <a:extLst>
                    <a:ext uri="{9D8B030D-6E8A-4147-A177-3AD203B41FA5}">
                      <a16:colId xmlns:a16="http://schemas.microsoft.com/office/drawing/2014/main" val="3937665433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3920732146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2846294038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2493231975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1943080104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1635172798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3773465501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3221880392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3672289994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1906293334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422889163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517004772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3865449797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1450425968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1968052383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2387927630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4007729450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2359380610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167807953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4146366941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3112128063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3001338918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956116214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1053068295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3321812185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2781941462"/>
                    </a:ext>
                  </a:extLst>
                </a:gridCol>
                <a:gridCol w="313981">
                  <a:extLst>
                    <a:ext uri="{9D8B030D-6E8A-4147-A177-3AD203B41FA5}">
                      <a16:colId xmlns:a16="http://schemas.microsoft.com/office/drawing/2014/main" val="4243469684"/>
                    </a:ext>
                  </a:extLst>
                </a:gridCol>
              </a:tblGrid>
              <a:tr h="20654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 상품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 gridSpan="2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질병코드</a:t>
                      </a:r>
                      <a:endParaRPr lang="ko-KR" altLang="en-US" sz="10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031820"/>
                  </a:ext>
                </a:extLst>
              </a:tr>
              <a:tr h="2065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B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C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E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F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H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J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K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L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N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O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P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Q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S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T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U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V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W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X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Y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Z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618351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All My Life 1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139981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All My Life</a:t>
                      </a:r>
                      <a:r>
                        <a:rPr lang="en-US" altLang="ko-KR" sz="10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2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843139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81397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712850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2+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716324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 보살핌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56256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 </a:t>
                      </a:r>
                      <a:r>
                        <a:rPr lang="en-US" altLang="ko-KR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 </a:t>
                      </a:r>
                      <a:r>
                        <a:rPr lang="ko-KR" altLang="en-US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행복 보험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864044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</a:t>
                      </a:r>
                      <a:r>
                        <a:rPr lang="ko-KR" altLang="en-US" sz="1000" baseline="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084296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건강보험 </a:t>
                      </a:r>
                      <a:r>
                        <a:rPr lang="en-US" altLang="ko-KR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08215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단체보험</a:t>
                      </a:r>
                      <a:r>
                        <a:rPr lang="en-US" altLang="ko-KR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상해</a:t>
                      </a:r>
                      <a:r>
                        <a:rPr lang="en-US" altLang="ko-KR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269242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안심보험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662861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울라트</a:t>
                      </a:r>
                      <a:r>
                        <a:rPr lang="ko-KR" altLang="en-US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보험</a:t>
                      </a: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136296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01729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2475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139380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+1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676589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+2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82136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+3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82066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건강 보장 </a:t>
                      </a:r>
                      <a:r>
                        <a:rPr lang="en-US" altLang="ko-KR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120707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보험 </a:t>
                      </a:r>
                      <a:r>
                        <a:rPr lang="en-US" altLang="ko-KR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703279"/>
                  </a:ext>
                </a:extLst>
              </a:tr>
              <a:tr h="20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보험 </a:t>
                      </a:r>
                      <a:r>
                        <a:rPr lang="en-US" altLang="ko-KR" sz="10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18000" marR="1800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64088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604063" y="1034660"/>
            <a:ext cx="294159" cy="28135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66515" y="1034660"/>
            <a:ext cx="301658" cy="28135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08004" y="1008240"/>
            <a:ext cx="20607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 이상 과다 지급 상병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9168173" y="1008646"/>
            <a:ext cx="20607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청구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 상병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CD7E3E-27A4-4665-85C6-12DA13E8E405}"/>
              </a:ext>
            </a:extLst>
          </p:cNvPr>
          <p:cNvSpPr/>
          <p:nvPr/>
        </p:nvSpPr>
        <p:spPr>
          <a:xfrm>
            <a:off x="1096825" y="837829"/>
            <a:ext cx="6769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상품 추천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5CEC2A6-FAAF-4FDA-BD17-4FB4B8DC27C3}"/>
              </a:ext>
            </a:extLst>
          </p:cNvPr>
          <p:cNvSpPr/>
          <p:nvPr/>
        </p:nvSpPr>
        <p:spPr>
          <a:xfrm>
            <a:off x="886465" y="954002"/>
            <a:ext cx="176270" cy="2000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4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67D190-3F60-4125-89B1-B6F0C634D339}"/>
              </a:ext>
            </a:extLst>
          </p:cNvPr>
          <p:cNvSpPr/>
          <p:nvPr/>
        </p:nvSpPr>
        <p:spPr>
          <a:xfrm>
            <a:off x="1096825" y="1289521"/>
            <a:ext cx="4414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추천 및 할증 방안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92CE988-0967-47C1-B2D0-C431638224AD}"/>
              </a:ext>
            </a:extLst>
          </p:cNvPr>
          <p:cNvSpPr/>
          <p:nvPr/>
        </p:nvSpPr>
        <p:spPr>
          <a:xfrm>
            <a:off x="886465" y="954002"/>
            <a:ext cx="176270" cy="2000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9254F1-1D7D-4D17-B755-FFF23F24275F}"/>
              </a:ext>
            </a:extLst>
          </p:cNvPr>
          <p:cNvSpPr txBox="1"/>
          <p:nvPr/>
        </p:nvSpPr>
        <p:spPr>
          <a:xfrm>
            <a:off x="1096825" y="842242"/>
            <a:ext cx="326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상품 추천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C17BCA-75D3-4160-BBE3-894403B6FADC}"/>
              </a:ext>
            </a:extLst>
          </p:cNvPr>
          <p:cNvSpPr txBox="1"/>
          <p:nvPr/>
        </p:nvSpPr>
        <p:spPr>
          <a:xfrm>
            <a:off x="1597831" y="2150125"/>
            <a:ext cx="359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고객이 특정 상품 희망하는 경우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0715D9-892F-40D9-B4F5-FAC738B7CC8F}"/>
              </a:ext>
            </a:extLst>
          </p:cNvPr>
          <p:cNvSpPr txBox="1"/>
          <p:nvPr/>
        </p:nvSpPr>
        <p:spPr>
          <a:xfrm>
            <a:off x="7076589" y="2150125"/>
            <a:ext cx="327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고객에게 상품 추천하는 경우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EF4F9A-3B74-4B54-AD06-B9D681E28317}"/>
              </a:ext>
            </a:extLst>
          </p:cNvPr>
          <p:cNvSpPr txBox="1"/>
          <p:nvPr/>
        </p:nvSpPr>
        <p:spPr>
          <a:xfrm>
            <a:off x="1296920" y="2786611"/>
            <a:ext cx="4556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∙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질병 예측 모델을 통해 도출한 고객의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예상 상병이 해당 상품에서의 수익성 존재하는지 검토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수익성이 존재하는 상병인 경우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가입 유도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수익성이 존재하지 않는 상병인 경우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할증 금액 추가 후 고객 가입 유도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AE2F0F-6ADE-4D94-BC01-449D86ABA4EF}"/>
              </a:ext>
            </a:extLst>
          </p:cNvPr>
          <p:cNvSpPr txBox="1"/>
          <p:nvPr/>
        </p:nvSpPr>
        <p:spPr>
          <a:xfrm>
            <a:off x="6345830" y="2786613"/>
            <a:ext cx="47392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∙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상품별 상병 수익성 표를 참고하여 질병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예측 모델을 통해 도출한 고객의 예상 상병의 상품별 위험 여부 파악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상병이 위험 상병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    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표시된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상품은 추천에서 제외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상병이 수익 상병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    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표시된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상품 위주로 추천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957875B-33A9-4221-9EBF-B358C8540235}"/>
              </a:ext>
            </a:extLst>
          </p:cNvPr>
          <p:cNvSpPr/>
          <p:nvPr/>
        </p:nvSpPr>
        <p:spPr>
          <a:xfrm>
            <a:off x="8660928" y="4785275"/>
            <a:ext cx="217681" cy="20630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AC9836-D0A8-4174-BE2D-35609FA453BA}"/>
              </a:ext>
            </a:extLst>
          </p:cNvPr>
          <p:cNvSpPr/>
          <p:nvPr/>
        </p:nvSpPr>
        <p:spPr>
          <a:xfrm>
            <a:off x="8660928" y="3945245"/>
            <a:ext cx="217681" cy="20630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04DC28-83B5-4582-B78A-8C0C4EA805BA}"/>
              </a:ext>
            </a:extLst>
          </p:cNvPr>
          <p:cNvSpPr/>
          <p:nvPr/>
        </p:nvSpPr>
        <p:spPr>
          <a:xfrm>
            <a:off x="1465628" y="2169175"/>
            <a:ext cx="132203" cy="3124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E46935-FF6C-47E6-AB39-D39D51C32225}"/>
              </a:ext>
            </a:extLst>
          </p:cNvPr>
          <p:cNvSpPr/>
          <p:nvPr/>
        </p:nvSpPr>
        <p:spPr>
          <a:xfrm>
            <a:off x="6944386" y="2169175"/>
            <a:ext cx="132203" cy="3124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87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2735" y="873844"/>
            <a:ext cx="4766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상품 추천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할증 결정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79802" y="1273954"/>
            <a:ext cx="9229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개수 당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5%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할증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적용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최대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10%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보험료 할증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임시 책정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138714" y="1740060"/>
          <a:ext cx="982910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820">
                  <a:extLst>
                    <a:ext uri="{9D8B030D-6E8A-4147-A177-3AD203B41FA5}">
                      <a16:colId xmlns:a16="http://schemas.microsoft.com/office/drawing/2014/main" val="2342536667"/>
                    </a:ext>
                  </a:extLst>
                </a:gridCol>
                <a:gridCol w="1965820">
                  <a:extLst>
                    <a:ext uri="{9D8B030D-6E8A-4147-A177-3AD203B41FA5}">
                      <a16:colId xmlns:a16="http://schemas.microsoft.com/office/drawing/2014/main" val="1894811917"/>
                    </a:ext>
                  </a:extLst>
                </a:gridCol>
                <a:gridCol w="1965820">
                  <a:extLst>
                    <a:ext uri="{9D8B030D-6E8A-4147-A177-3AD203B41FA5}">
                      <a16:colId xmlns:a16="http://schemas.microsoft.com/office/drawing/2014/main" val="3901696822"/>
                    </a:ext>
                  </a:extLst>
                </a:gridCol>
                <a:gridCol w="1965820">
                  <a:extLst>
                    <a:ext uri="{9D8B030D-6E8A-4147-A177-3AD203B41FA5}">
                      <a16:colId xmlns:a16="http://schemas.microsoft.com/office/drawing/2014/main" val="2553758485"/>
                    </a:ext>
                  </a:extLst>
                </a:gridCol>
                <a:gridCol w="1965820">
                  <a:extLst>
                    <a:ext uri="{9D8B030D-6E8A-4147-A177-3AD203B41FA5}">
                      <a16:colId xmlns:a16="http://schemas.microsoft.com/office/drawing/2014/main" val="2130053171"/>
                    </a:ext>
                  </a:extLst>
                </a:gridCol>
              </a:tblGrid>
              <a:tr h="130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 상품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의  개수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보험료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할증률</a:t>
                      </a:r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(1</a:t>
                      </a:r>
                      <a:r>
                        <a:rPr lang="ko-KR" altLang="en-US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개당</a:t>
                      </a:r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할증액</a:t>
                      </a:r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(1</a:t>
                      </a:r>
                      <a:r>
                        <a:rPr lang="ko-KR" altLang="en-US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개당</a:t>
                      </a:r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289752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All My Life 1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10,000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850657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All My Life</a:t>
                      </a:r>
                      <a:r>
                        <a:rPr lang="en-US" altLang="ko-KR" sz="1300" baseline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2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11,000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95889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r>
                        <a:rPr lang="ko-KR" altLang="en-US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6,000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238794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7,500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9286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2+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7,500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25083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 보살핌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552205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 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행복 보험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4,000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284347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</a:t>
                      </a:r>
                      <a:r>
                        <a:rPr lang="ko-KR" altLang="en-US" sz="1300" baseline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5,000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92428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40938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단체보험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상해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400,000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20,000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051916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안심보험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145,000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7,250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761874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울라트 보험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11,000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909142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84255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35,000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1,750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03710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40,000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2,000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85577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+1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125,000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05086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+2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193743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+3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927571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건강 보장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15,000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59035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10,000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46365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보험 </a:t>
                      </a:r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9,000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560679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233768" y="1319956"/>
            <a:ext cx="294159" cy="28135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50792" y="175957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6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분석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89D6475-92D6-476E-B3C6-0F14BAD0B613}"/>
              </a:ext>
            </a:extLst>
          </p:cNvPr>
          <p:cNvSpPr/>
          <p:nvPr/>
        </p:nvSpPr>
        <p:spPr>
          <a:xfrm>
            <a:off x="886465" y="954002"/>
            <a:ext cx="176270" cy="2000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297806-3C4C-41D0-9E78-B353B094BDF6}"/>
              </a:ext>
            </a:extLst>
          </p:cNvPr>
          <p:cNvSpPr txBox="1"/>
          <p:nvPr/>
        </p:nvSpPr>
        <p:spPr>
          <a:xfrm>
            <a:off x="1096825" y="842242"/>
            <a:ext cx="326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보험 상품 추천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479802" y="1273954"/>
            <a:ext cx="9229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개수 당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5%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할증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적용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최대 </a:t>
            </a:r>
            <a:r>
              <a:rPr lang="en-US" altLang="ko-KR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10%</a:t>
            </a:r>
            <a:r>
              <a:rPr lang="ko-KR" altLang="en-US" sz="20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보험료 할증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임시 책정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1138714" y="1740060"/>
          <a:ext cx="982910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820">
                  <a:extLst>
                    <a:ext uri="{9D8B030D-6E8A-4147-A177-3AD203B41FA5}">
                      <a16:colId xmlns:a16="http://schemas.microsoft.com/office/drawing/2014/main" val="2342536667"/>
                    </a:ext>
                  </a:extLst>
                </a:gridCol>
                <a:gridCol w="1965820">
                  <a:extLst>
                    <a:ext uri="{9D8B030D-6E8A-4147-A177-3AD203B41FA5}">
                      <a16:colId xmlns:a16="http://schemas.microsoft.com/office/drawing/2014/main" val="1894811917"/>
                    </a:ext>
                  </a:extLst>
                </a:gridCol>
                <a:gridCol w="1965820">
                  <a:extLst>
                    <a:ext uri="{9D8B030D-6E8A-4147-A177-3AD203B41FA5}">
                      <a16:colId xmlns:a16="http://schemas.microsoft.com/office/drawing/2014/main" val="3901696822"/>
                    </a:ext>
                  </a:extLst>
                </a:gridCol>
                <a:gridCol w="1965820">
                  <a:extLst>
                    <a:ext uri="{9D8B030D-6E8A-4147-A177-3AD203B41FA5}">
                      <a16:colId xmlns:a16="http://schemas.microsoft.com/office/drawing/2014/main" val="2553758485"/>
                    </a:ext>
                  </a:extLst>
                </a:gridCol>
                <a:gridCol w="1965820">
                  <a:extLst>
                    <a:ext uri="{9D8B030D-6E8A-4147-A177-3AD203B41FA5}">
                      <a16:colId xmlns:a16="http://schemas.microsoft.com/office/drawing/2014/main" val="2130053171"/>
                    </a:ext>
                  </a:extLst>
                </a:gridCol>
              </a:tblGrid>
              <a:tr h="130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 상품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의  개수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보험료</a:t>
                      </a:r>
                      <a:endParaRPr lang="ko-KR" altLang="en-US" sz="16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할증률</a:t>
                      </a:r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(1</a:t>
                      </a:r>
                      <a:r>
                        <a:rPr lang="ko-KR" altLang="en-US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개당</a:t>
                      </a:r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할증액</a:t>
                      </a:r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(1</a:t>
                      </a:r>
                      <a:r>
                        <a:rPr lang="ko-KR" altLang="en-US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개당</a:t>
                      </a:r>
                      <a:r>
                        <a:rPr lang="en-US" altLang="ko-KR" sz="1400" b="0" dirty="0" smtClean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289752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All My Life 1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10,000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850657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All My Life</a:t>
                      </a:r>
                      <a:r>
                        <a:rPr lang="en-US" altLang="ko-KR" sz="1300" baseline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 2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11,000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95889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r>
                        <a:rPr lang="ko-KR" altLang="en-US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6,000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238794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7,500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9286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가족 만족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2+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7,500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25083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 보살핌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552205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 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행복 보험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80,000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4,000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284347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</a:t>
                      </a:r>
                      <a:r>
                        <a:rPr lang="ko-KR" altLang="en-US" sz="1300" baseline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보험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5,000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92428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건강보험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40938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단체보험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(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상해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400,000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20,000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051916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안심보험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145,000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7,250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761874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울라트 보험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220,000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11,000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909142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84255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35,000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1,750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03710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조심조심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6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40,000</a:t>
                      </a:r>
                      <a:endParaRPr lang="ko-KR" altLang="en-US" sz="1300" dirty="0" smtClean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2,000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85577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+1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125,000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05086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+2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140,000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193743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통합보험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+3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0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-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927571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건강 보장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4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300,000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15,000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59035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보험 </a:t>
                      </a:r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200,000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10,000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46365"/>
                  </a:ext>
                </a:extLst>
              </a:tr>
              <a:tr h="124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평생 보험 </a:t>
                      </a:r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2</a:t>
                      </a:r>
                      <a:r>
                        <a:rPr lang="ko-KR" altLang="en-US" sz="130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개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180,000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5%</a:t>
                      </a:r>
                      <a:endParaRPr lang="ko-KR" altLang="en-US" sz="13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</a:rPr>
                        <a:t>9,000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A6A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560679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233768" y="1319956"/>
            <a:ext cx="294159" cy="28135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50792" y="175957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742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09694" y="194165"/>
            <a:ext cx="115823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향후 계획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024B-64DA-4C19-AB00-AC6DD0CF9A35}"/>
              </a:ext>
            </a:extLst>
          </p:cNvPr>
          <p:cNvSpPr txBox="1"/>
          <p:nvPr/>
        </p:nvSpPr>
        <p:spPr>
          <a:xfrm>
            <a:off x="896176" y="1767427"/>
            <a:ext cx="1034249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포빅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생명 고객 데이터와 국민 건강 검진 데이터를 활용한 유인 목표 고객 특성 파악</a:t>
            </a:r>
            <a:endParaRPr lang="en-US" altLang="ko-KR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국민 건강 검진 결과 데이터에 고객 위험도 분류 모델을 적용하여 위험도를 산정한 후 비 위험 고객 연령대 파악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포빅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생명의 고객 데이터에서 비 위험 고객 연령대 적게 분포하는 경우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연령대를 고객으로 유인하는 대안 제시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-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유인하기 위해 </a:t>
            </a: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포빅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생명 고객 데이터를 활용해 유인 목표 연령대의 선호하는 보험 종류 파악 후 고객에게 보험 추천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highlight>
                <a:srgbClr val="FFFF00"/>
              </a:highligh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국민 건강 검진 데이터에 존재하는 변수 추가적 활용 </a:t>
            </a: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흡연</a:t>
            </a: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음주 등</a:t>
            </a:r>
            <a:r>
              <a:rPr lang="en-US" altLang="ko-KR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-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국민 건강 검진 결과 데이터에 고객 위험도 분류 모델을 적용해 위험도를 산정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(0,1)</a:t>
            </a:r>
          </a:p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고객 위험도 분류 모델을 통해 산출된 위험도가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흡연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음주 여부 등 사전 건강 검진 변수와 상관관계 파악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→ 상관관계 존재하는 경우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사전 건강 검진 항목에 흡연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음주 추가하는 대안 제시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27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현상 파악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Google Shape;396;p32"/>
          <p:cNvSpPr/>
          <p:nvPr/>
        </p:nvSpPr>
        <p:spPr>
          <a:xfrm>
            <a:off x="1046075" y="1002175"/>
            <a:ext cx="9279300" cy="491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보험사</a:t>
            </a:r>
            <a:r>
              <a:rPr 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수익성</a:t>
            </a:r>
            <a:r>
              <a:rPr 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하락</a:t>
            </a:r>
            <a:r>
              <a:rPr 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원인</a:t>
            </a:r>
            <a:endParaRPr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1016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</a:pP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1.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신규</a:t>
            </a: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고객</a:t>
            </a: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유치</a:t>
            </a: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한계</a:t>
            </a: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endParaRPr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1016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</a:pP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 -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시장</a:t>
            </a: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포화로</a:t>
            </a: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인한</a:t>
            </a: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새로운</a:t>
            </a: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고객</a:t>
            </a: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유치</a:t>
            </a: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어려움</a:t>
            </a:r>
            <a:endParaRPr 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1016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</a:pP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 </a:t>
            </a:r>
          </a:p>
          <a:p>
            <a:pPr marL="1016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</a:pP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2.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기존</a:t>
            </a: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고객의</a:t>
            </a: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위험군</a:t>
            </a: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분류</a:t>
            </a: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실패</a:t>
            </a: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endParaRPr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101600">
              <a:lnSpc>
                <a:spcPct val="150000"/>
              </a:lnSpc>
              <a:buClr>
                <a:srgbClr val="3F3F3F"/>
              </a:buClr>
              <a:buSzPts val="2000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-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보험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가입시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높은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거절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비율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(18.9%) :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건강진단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결과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1016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</a:pPr>
            <a:endParaRPr 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1016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</a:pP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3.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보험사의</a:t>
            </a: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혈액검사</a:t>
            </a: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비용</a:t>
            </a:r>
            <a:r>
              <a:rPr 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부담</a:t>
            </a:r>
            <a:endParaRPr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521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현상 파악</a:t>
            </a:r>
            <a:r>
              <a:rPr lang="en-US" altLang="ko-KR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가입 거절</a:t>
            </a:r>
            <a:r>
              <a:rPr lang="en-US" altLang="ko-KR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건강검진</a:t>
            </a:r>
            <a:r>
              <a:rPr lang="en-US" altLang="ko-KR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Google Shape;396;p32"/>
          <p:cNvSpPr/>
          <p:nvPr/>
        </p:nvSpPr>
        <p:spPr>
          <a:xfrm>
            <a:off x="1046075" y="1002175"/>
            <a:ext cx="10088650" cy="521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혈액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,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소변 검사 결과 및 과거 병력 등 엄격한 건강 심사 기준으로 보험 가입이 거절되는 경우가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18.9%</a:t>
            </a:r>
          </a:p>
          <a:p>
            <a:pPr lvl="0">
              <a:lnSpc>
                <a:spcPct val="150000"/>
              </a:lnSpc>
            </a:pPr>
            <a:endParaRPr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</p:txBody>
      </p:sp>
      <p:grpSp>
        <p:nvGrpSpPr>
          <p:cNvPr id="8" name="Google Shape;404;p33"/>
          <p:cNvGrpSpPr/>
          <p:nvPr/>
        </p:nvGrpSpPr>
        <p:grpSpPr>
          <a:xfrm>
            <a:off x="4546462" y="4702904"/>
            <a:ext cx="6356594" cy="747877"/>
            <a:chOff x="1228557" y="3644369"/>
            <a:chExt cx="5979300" cy="747877"/>
          </a:xfrm>
        </p:grpSpPr>
        <p:sp>
          <p:nvSpPr>
            <p:cNvPr id="9" name="Google Shape;405;p33"/>
            <p:cNvSpPr/>
            <p:nvPr/>
          </p:nvSpPr>
          <p:spPr>
            <a:xfrm>
              <a:off x="1228557" y="3644369"/>
              <a:ext cx="5979300" cy="290700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rgbClr val="323F4F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Malgun Gothic"/>
                  <a:sym typeface="Malgun Gothic"/>
                </a:rPr>
                <a:t>Check</a:t>
              </a:r>
              <a:endPara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0" name="Google Shape;406;p33"/>
            <p:cNvSpPr/>
            <p:nvPr/>
          </p:nvSpPr>
          <p:spPr>
            <a:xfrm>
              <a:off x="1228557" y="3935046"/>
              <a:ext cx="5979300" cy="457200"/>
            </a:xfrm>
            <a:prstGeom prst="round2SameRect">
              <a:avLst>
                <a:gd name="adj1" fmla="val 0"/>
                <a:gd name="adj2" fmla="val 15485"/>
              </a:avLst>
            </a:prstGeom>
            <a:solidFill>
              <a:srgbClr val="2C303A"/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b="1" dirty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건강검진</a:t>
              </a:r>
              <a:r>
                <a:rPr lang="en-US" altLang="ko-KR" sz="1600" b="1" dirty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, </a:t>
              </a:r>
              <a:r>
                <a:rPr lang="ko-KR" altLang="en-US" sz="1600" b="1" dirty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혈액 검사</a:t>
              </a:r>
              <a:r>
                <a:rPr lang="en-US" altLang="ko-KR" sz="1600" b="1" dirty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, </a:t>
              </a:r>
              <a:r>
                <a:rPr lang="ko-KR" altLang="en-US" sz="1600" b="1" dirty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소변 검사에 대한 판정 결과로 </a:t>
              </a:r>
              <a:r>
                <a:rPr lang="en-US" sz="1600" b="1" dirty="0" err="1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가입</a:t>
              </a:r>
              <a:r>
                <a:rPr lang="en-US" sz="1600" b="1" dirty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 </a:t>
              </a:r>
              <a:r>
                <a:rPr lang="en-US" sz="1600" b="1" dirty="0" err="1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거절</a:t>
              </a:r>
              <a:r>
                <a:rPr lang="en-US" sz="1600" b="1" dirty="0">
                  <a:solidFill>
                    <a:srgbClr val="FFFFF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Nanum Gothic"/>
                  <a:sym typeface="Nanum Gothic"/>
                </a:rPr>
                <a:t>  </a:t>
              </a:r>
              <a:endParaRPr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endParaRPr>
            </a:p>
          </p:txBody>
        </p:sp>
      </p:grpSp>
      <p:sp>
        <p:nvSpPr>
          <p:cNvPr id="12" name="Google Shape;407;p33"/>
          <p:cNvSpPr/>
          <p:nvPr/>
        </p:nvSpPr>
        <p:spPr>
          <a:xfrm>
            <a:off x="4404700" y="2142771"/>
            <a:ext cx="1985400" cy="27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건강</a:t>
            </a:r>
            <a:r>
              <a:rPr lang="en-US" sz="1800" b="1" dirty="0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800" b="1" dirty="0" err="1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검진</a:t>
            </a:r>
            <a:endParaRPr sz="1800" b="1" dirty="0">
              <a:solidFill>
                <a:srgbClr val="355F77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과거의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병력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확인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방문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진단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검사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도입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: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lvl="0">
              <a:lnSpc>
                <a:spcPct val="150000"/>
              </a:lnSpc>
            </a:pP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진단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나이를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41세→20세</a:t>
            </a:r>
            <a:r>
              <a:rPr lang="ko-KR" alt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로 변경하여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기준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강화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3" name="Google Shape;408;p33"/>
          <p:cNvSpPr/>
          <p:nvPr/>
        </p:nvSpPr>
        <p:spPr>
          <a:xfrm>
            <a:off x="6640225" y="2142775"/>
            <a:ext cx="2006400" cy="25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혈액</a:t>
            </a:r>
            <a:r>
              <a:rPr lang="en-US" sz="1800" dirty="0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800" dirty="0" err="1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검사</a:t>
            </a:r>
            <a:endParaRPr sz="1800" dirty="0">
              <a:solidFill>
                <a:srgbClr val="355F77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- 간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수치로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간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기능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파악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혈당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,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당화혈색소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, 및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콜레스테롤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수치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등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평가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4" name="Google Shape;409;p33"/>
          <p:cNvSpPr/>
          <p:nvPr/>
        </p:nvSpPr>
        <p:spPr>
          <a:xfrm>
            <a:off x="8917725" y="2142767"/>
            <a:ext cx="1985400" cy="23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소변</a:t>
            </a:r>
            <a:r>
              <a:rPr lang="en-US" sz="1800" dirty="0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800" dirty="0" err="1">
                <a:solidFill>
                  <a:srgbClr val="355F7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검사</a:t>
            </a:r>
            <a:endParaRPr sz="1800" dirty="0">
              <a:solidFill>
                <a:srgbClr val="355F77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뇨당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,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뇨단백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,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뇨장혈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 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수치를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측정하여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평가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-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음주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,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흡연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여부</a:t>
            </a:r>
            <a:r>
              <a:rPr lang="en-US" sz="1400" dirty="0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</a:t>
            </a:r>
            <a:r>
              <a:rPr lang="en-US" sz="1400" dirty="0" err="1">
                <a:solidFill>
                  <a:srgbClr val="355F7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평가</a:t>
            </a: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55F7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3459ADC4-C7DC-4A25-8AB2-A7D4E757B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0761"/>
              </p:ext>
            </p:extLst>
          </p:nvPr>
        </p:nvGraphicFramePr>
        <p:xfrm>
          <a:off x="445569" y="1799318"/>
          <a:ext cx="4442415" cy="3287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C9576E1-509C-4619-BF4D-C54ED7216EE5}"/>
              </a:ext>
            </a:extLst>
          </p:cNvPr>
          <p:cNvSpPr txBox="1"/>
          <p:nvPr/>
        </p:nvSpPr>
        <p:spPr>
          <a:xfrm>
            <a:off x="2864383" y="3279961"/>
            <a:ext cx="102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재검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54.6%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9F0915-FDFF-48D0-BFD4-F6B261097DA5}"/>
              </a:ext>
            </a:extLst>
          </p:cNvPr>
          <p:cNvSpPr txBox="1"/>
          <p:nvPr/>
        </p:nvSpPr>
        <p:spPr>
          <a:xfrm>
            <a:off x="1379024" y="3503980"/>
            <a:ext cx="102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승인</a:t>
            </a:r>
            <a:endParaRPr lang="en-US" altLang="ko-KR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26.5%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5D46FF-8D49-46BD-977A-48F1F05CFB95}"/>
              </a:ext>
            </a:extLst>
          </p:cNvPr>
          <p:cNvSpPr txBox="1"/>
          <p:nvPr/>
        </p:nvSpPr>
        <p:spPr>
          <a:xfrm>
            <a:off x="1581669" y="2410834"/>
            <a:ext cx="102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거절</a:t>
            </a:r>
            <a:endParaRPr lang="en-US" altLang="ko-KR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18.9%</a:t>
            </a:r>
          </a:p>
        </p:txBody>
      </p:sp>
    </p:spTree>
    <p:extLst>
      <p:ext uri="{BB962C8B-B14F-4D97-AF65-F5344CB8AC3E}">
        <p14:creationId xmlns:p14="http://schemas.microsoft.com/office/powerpoint/2010/main" val="65746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현상 파악</a:t>
            </a:r>
            <a:r>
              <a:rPr lang="en-US" altLang="ko-KR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과다 지급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4" name="Google Shape;433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65150" y="2258838"/>
            <a:ext cx="7963300" cy="14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4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150" y="4033913"/>
            <a:ext cx="7963300" cy="145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96;p32"/>
          <p:cNvSpPr/>
          <p:nvPr/>
        </p:nvSpPr>
        <p:spPr>
          <a:xfrm>
            <a:off x="1046075" y="1002175"/>
            <a:ext cx="10088650" cy="521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기존 고객의 </a:t>
            </a: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위험군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분류 실패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 -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 </a:t>
            </a:r>
            <a:r>
              <a:rPr lang="ko-KR" altLang="en-US" sz="1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위험군의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환자이나 </a:t>
            </a:r>
            <a:r>
              <a:rPr lang="ko-KR" altLang="en-US" sz="1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오분류로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인해 저 </a:t>
            </a:r>
            <a:r>
              <a:rPr lang="ko-KR" altLang="en-US" sz="1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위험군으로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보험 가입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,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청구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·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납입 대비 과다 지급되는 경우 발생</a:t>
            </a:r>
          </a:p>
          <a:p>
            <a:pPr lvl="0">
              <a:lnSpc>
                <a:spcPct val="150000"/>
              </a:lnSpc>
            </a:pPr>
            <a:endParaRPr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9484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현상 파악</a:t>
            </a:r>
            <a:r>
              <a:rPr lang="en-US" altLang="ko-KR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결론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Google Shape;396;p32"/>
          <p:cNvSpPr/>
          <p:nvPr/>
        </p:nvSpPr>
        <p:spPr>
          <a:xfrm>
            <a:off x="1046075" y="1002175"/>
            <a:ext cx="10088650" cy="521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목표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: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고객 정보를 바탕으로 고객의 위험도 및 질병을 예측한 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,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가장 수익을 높일 수 있는 보험상품을 추천하여 수익 극대화</a:t>
            </a:r>
            <a:endParaRPr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6" name="Google Shape;89;p17"/>
          <p:cNvSpPr/>
          <p:nvPr/>
        </p:nvSpPr>
        <p:spPr>
          <a:xfrm>
            <a:off x="1046075" y="3309820"/>
            <a:ext cx="9930532" cy="105815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F45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7" name="Google Shape;91;p17"/>
          <p:cNvSpPr/>
          <p:nvPr/>
        </p:nvSpPr>
        <p:spPr>
          <a:xfrm>
            <a:off x="1571002" y="1995718"/>
            <a:ext cx="2520000" cy="3794400"/>
          </a:xfrm>
          <a:prstGeom prst="roundRect">
            <a:avLst>
              <a:gd name="adj" fmla="val 16667"/>
            </a:avLst>
          </a:prstGeom>
          <a:solidFill>
            <a:srgbClr val="91BAD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lvl="0" algn="ctr"/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청구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–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지급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,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납입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–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지급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,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변수를 사용하여 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lvl="0" algn="ctr"/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고객 위험도를 산정하여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lvl="0" algn="ctr"/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저 위험 고객 유인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8" name="Google Shape;92;p17"/>
          <p:cNvSpPr/>
          <p:nvPr/>
        </p:nvSpPr>
        <p:spPr>
          <a:xfrm>
            <a:off x="1932246" y="2139654"/>
            <a:ext cx="1809565" cy="88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고객 정보를 바탕으로 위험도 산정</a:t>
            </a:r>
            <a:endParaRPr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9" name="Google Shape;93;p17"/>
          <p:cNvSpPr/>
          <p:nvPr/>
        </p:nvSpPr>
        <p:spPr>
          <a:xfrm>
            <a:off x="4575215" y="1995718"/>
            <a:ext cx="2520000" cy="3795481"/>
          </a:xfrm>
          <a:prstGeom prst="roundRect">
            <a:avLst>
              <a:gd name="adj" fmla="val 16667"/>
            </a:avLst>
          </a:prstGeom>
          <a:solidFill>
            <a:srgbClr val="91BAD1"/>
          </a:solidFill>
          <a:ln w="9525" cap="flat" cmpd="sng">
            <a:solidFill>
              <a:srgbClr val="7FBBD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lvl="0" algn="ctr"/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지급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/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청구 변수를 통해 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lvl="0" algn="ctr"/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보험 상품별로 어떤 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질병에 어떤 상품이 가장 수익성이 좋은지 평가</a:t>
            </a:r>
            <a:endParaRPr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0" name="Google Shape;94;p17"/>
          <p:cNvSpPr/>
          <p:nvPr/>
        </p:nvSpPr>
        <p:spPr>
          <a:xfrm>
            <a:off x="4942246" y="2139654"/>
            <a:ext cx="1809565" cy="88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지급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/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청구 기준으로 보험 상품 평가</a:t>
            </a:r>
            <a:endParaRPr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1" name="Google Shape;95;p17"/>
          <p:cNvSpPr/>
          <p:nvPr/>
        </p:nvSpPr>
        <p:spPr>
          <a:xfrm>
            <a:off x="7590111" y="1995718"/>
            <a:ext cx="2520000" cy="3795481"/>
          </a:xfrm>
          <a:prstGeom prst="roundRect">
            <a:avLst>
              <a:gd name="adj" fmla="val 16667"/>
            </a:avLst>
          </a:prstGeom>
          <a:solidFill>
            <a:srgbClr val="91BAD1"/>
          </a:solidFill>
          <a:ln w="9525" cap="flat" cmpd="sng">
            <a:solidFill>
              <a:srgbClr val="7FBBD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 </a:t>
            </a:r>
            <a:endParaRPr lang="en-US" altLang="ko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고객의 질병을 예측하고 이를 바탕으로 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가장 적절한 상품을 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추천하여 수익성 개선</a:t>
            </a:r>
            <a:endParaRPr lang="en-US" altLang="ko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2" name="Google Shape;96;p17"/>
          <p:cNvSpPr/>
          <p:nvPr/>
        </p:nvSpPr>
        <p:spPr>
          <a:xfrm>
            <a:off x="7945568" y="2145441"/>
            <a:ext cx="1809565" cy="88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고객 질병을 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Nanum Gothic"/>
                <a:sym typeface="Nanum Gothic"/>
              </a:rPr>
              <a:t>기준으로 적절한 상품  추천</a:t>
            </a:r>
            <a:endParaRPr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Nanum Gothic"/>
              <a:sym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0666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104;p18"/>
          <p:cNvCxnSpPr>
            <a:endCxn id="68" idx="0"/>
          </p:cNvCxnSpPr>
          <p:nvPr/>
        </p:nvCxnSpPr>
        <p:spPr>
          <a:xfrm flipH="1">
            <a:off x="3867858" y="5036500"/>
            <a:ext cx="5527" cy="35714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106;p18"/>
          <p:cNvSpPr/>
          <p:nvPr/>
        </p:nvSpPr>
        <p:spPr>
          <a:xfrm>
            <a:off x="7231557" y="3177043"/>
            <a:ext cx="1373722" cy="546248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00" tIns="13700" rIns="13700" bIns="13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위험도 산출 </a:t>
            </a:r>
            <a:endParaRPr sz="1200" b="1" dirty="0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모델 부적합</a:t>
            </a:r>
            <a:endParaRPr sz="1200" b="1" dirty="0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2" name="Google Shape;107;p18"/>
          <p:cNvSpPr/>
          <p:nvPr/>
        </p:nvSpPr>
        <p:spPr>
          <a:xfrm>
            <a:off x="1569348" y="1260981"/>
            <a:ext cx="336436" cy="273299"/>
          </a:xfrm>
          <a:prstGeom prst="ellipse">
            <a:avLst/>
          </a:prstGeom>
          <a:solidFill>
            <a:srgbClr val="81C0E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Google Shape;108;p18"/>
          <p:cNvSpPr/>
          <p:nvPr/>
        </p:nvSpPr>
        <p:spPr>
          <a:xfrm>
            <a:off x="1136629" y="1798715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보험 유형 선택</a:t>
            </a:r>
            <a:endParaRPr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14" name="Google Shape;109;p18"/>
          <p:cNvCxnSpPr>
            <a:stCxn id="13" idx="3"/>
          </p:cNvCxnSpPr>
          <p:nvPr/>
        </p:nvCxnSpPr>
        <p:spPr>
          <a:xfrm>
            <a:off x="2338679" y="1993779"/>
            <a:ext cx="914318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110;p18"/>
          <p:cNvSpPr/>
          <p:nvPr/>
        </p:nvSpPr>
        <p:spPr>
          <a:xfrm>
            <a:off x="3270586" y="1798715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상품 선택</a:t>
            </a:r>
            <a:endParaRPr sz="11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16" name="Google Shape;111;p18"/>
          <p:cNvCxnSpPr/>
          <p:nvPr/>
        </p:nvCxnSpPr>
        <p:spPr>
          <a:xfrm>
            <a:off x="3871585" y="2188888"/>
            <a:ext cx="0" cy="35890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112;p18"/>
          <p:cNvSpPr/>
          <p:nvPr/>
        </p:nvSpPr>
        <p:spPr>
          <a:xfrm>
            <a:off x="3150387" y="2547846"/>
            <a:ext cx="1442397" cy="468207"/>
          </a:xfrm>
          <a:prstGeom prst="flowChartDecision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상품 유형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18" name="Google Shape;113;p18"/>
          <p:cNvSpPr/>
          <p:nvPr/>
        </p:nvSpPr>
        <p:spPr>
          <a:xfrm>
            <a:off x="3270586" y="3276146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가입자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 정보 입력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19" name="Google Shape;114;p18"/>
          <p:cNvCxnSpPr>
            <a:endCxn id="18" idx="0"/>
          </p:cNvCxnSpPr>
          <p:nvPr/>
        </p:nvCxnSpPr>
        <p:spPr>
          <a:xfrm>
            <a:off x="3871611" y="3005653"/>
            <a:ext cx="0" cy="27049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115;p18"/>
          <p:cNvCxnSpPr>
            <a:stCxn id="17" idx="1"/>
          </p:cNvCxnSpPr>
          <p:nvPr/>
        </p:nvCxnSpPr>
        <p:spPr>
          <a:xfrm rot="10800000">
            <a:off x="2963516" y="2781949"/>
            <a:ext cx="18687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16;p18"/>
          <p:cNvCxnSpPr/>
          <p:nvPr/>
        </p:nvCxnSpPr>
        <p:spPr>
          <a:xfrm>
            <a:off x="2964992" y="2789714"/>
            <a:ext cx="0" cy="684125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17;p18"/>
          <p:cNvCxnSpPr>
            <a:endCxn id="18" idx="1"/>
          </p:cNvCxnSpPr>
          <p:nvPr/>
        </p:nvCxnSpPr>
        <p:spPr>
          <a:xfrm>
            <a:off x="2972146" y="3471209"/>
            <a:ext cx="29844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" name="Google Shape;118;p18"/>
          <p:cNvGrpSpPr/>
          <p:nvPr/>
        </p:nvGrpSpPr>
        <p:grpSpPr>
          <a:xfrm>
            <a:off x="4489008" y="2778677"/>
            <a:ext cx="344187" cy="693550"/>
            <a:chOff x="2878689" y="1835681"/>
            <a:chExt cx="257700" cy="639900"/>
          </a:xfrm>
        </p:grpSpPr>
        <p:cxnSp>
          <p:nvCxnSpPr>
            <p:cNvPr id="24" name="Google Shape;119;p18"/>
            <p:cNvCxnSpPr/>
            <p:nvPr/>
          </p:nvCxnSpPr>
          <p:spPr>
            <a:xfrm rot="10800000">
              <a:off x="2962650" y="1838750"/>
              <a:ext cx="164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120;p18"/>
            <p:cNvCxnSpPr/>
            <p:nvPr/>
          </p:nvCxnSpPr>
          <p:spPr>
            <a:xfrm>
              <a:off x="3125202" y="1835681"/>
              <a:ext cx="0" cy="6399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121;p18"/>
            <p:cNvCxnSpPr/>
            <p:nvPr/>
          </p:nvCxnSpPr>
          <p:spPr>
            <a:xfrm rot="10800000">
              <a:off x="2878689" y="2474750"/>
              <a:ext cx="2577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7" name="Google Shape;122;p18"/>
          <p:cNvSpPr/>
          <p:nvPr/>
        </p:nvSpPr>
        <p:spPr>
          <a:xfrm>
            <a:off x="3270586" y="3936838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가입자 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정보 전달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28" name="Google Shape;123;p18"/>
          <p:cNvCxnSpPr/>
          <p:nvPr/>
        </p:nvCxnSpPr>
        <p:spPr>
          <a:xfrm>
            <a:off x="3871585" y="3666318"/>
            <a:ext cx="0" cy="27049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124;p18"/>
          <p:cNvCxnSpPr>
            <a:stCxn id="27" idx="2"/>
          </p:cNvCxnSpPr>
          <p:nvPr/>
        </p:nvCxnSpPr>
        <p:spPr>
          <a:xfrm>
            <a:off x="3871611" y="4326964"/>
            <a:ext cx="0" cy="176469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125;p18"/>
          <p:cNvCxnSpPr/>
          <p:nvPr/>
        </p:nvCxnSpPr>
        <p:spPr>
          <a:xfrm>
            <a:off x="3865950" y="4501113"/>
            <a:ext cx="1414135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126;p18"/>
          <p:cNvCxnSpPr/>
          <p:nvPr/>
        </p:nvCxnSpPr>
        <p:spPr>
          <a:xfrm rot="10800000">
            <a:off x="5274537" y="1993694"/>
            <a:ext cx="0" cy="2509511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27;p18"/>
          <p:cNvSpPr/>
          <p:nvPr/>
        </p:nvSpPr>
        <p:spPr>
          <a:xfrm>
            <a:off x="6464047" y="1798715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심사 시작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33" name="Google Shape;128;p18"/>
          <p:cNvCxnSpPr>
            <a:endCxn id="32" idx="1"/>
          </p:cNvCxnSpPr>
          <p:nvPr/>
        </p:nvCxnSpPr>
        <p:spPr>
          <a:xfrm>
            <a:off x="5279959" y="1993779"/>
            <a:ext cx="1184088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Google Shape;129;p18"/>
          <p:cNvSpPr/>
          <p:nvPr/>
        </p:nvSpPr>
        <p:spPr>
          <a:xfrm>
            <a:off x="6343850" y="2547846"/>
            <a:ext cx="1442397" cy="468207"/>
          </a:xfrm>
          <a:prstGeom prst="flowChartDecision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위험도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35" name="Google Shape;130;p18"/>
          <p:cNvCxnSpPr/>
          <p:nvPr/>
        </p:nvCxnSpPr>
        <p:spPr>
          <a:xfrm>
            <a:off x="7063358" y="2188888"/>
            <a:ext cx="0" cy="35890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Google Shape;131;p18"/>
          <p:cNvSpPr/>
          <p:nvPr/>
        </p:nvSpPr>
        <p:spPr>
          <a:xfrm>
            <a:off x="1136629" y="3936822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검사 진행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37" name="Google Shape;132;p18"/>
          <p:cNvCxnSpPr>
            <a:stCxn id="34" idx="2"/>
            <a:endCxn id="38" idx="0"/>
          </p:cNvCxnSpPr>
          <p:nvPr/>
        </p:nvCxnSpPr>
        <p:spPr>
          <a:xfrm>
            <a:off x="7065049" y="3016053"/>
            <a:ext cx="7945" cy="1100915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" name="Google Shape;133;p18"/>
          <p:cNvSpPr/>
          <p:nvPr/>
        </p:nvSpPr>
        <p:spPr>
          <a:xfrm>
            <a:off x="6471803" y="4116994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보험료 산정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39" name="Google Shape;134;p18"/>
          <p:cNvSpPr/>
          <p:nvPr/>
        </p:nvSpPr>
        <p:spPr>
          <a:xfrm>
            <a:off x="8972852" y="2588078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소변 검사 확인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40" name="Google Shape;135;p18"/>
          <p:cNvSpPr/>
          <p:nvPr/>
        </p:nvSpPr>
        <p:spPr>
          <a:xfrm>
            <a:off x="8972852" y="3276146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혈액 검사 확인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41" name="Google Shape;136;p18"/>
          <p:cNvCxnSpPr>
            <a:stCxn id="34" idx="3"/>
            <a:endCxn id="39" idx="1"/>
          </p:cNvCxnSpPr>
          <p:nvPr/>
        </p:nvCxnSpPr>
        <p:spPr>
          <a:xfrm>
            <a:off x="7786247" y="2781949"/>
            <a:ext cx="1186506" cy="105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137;p18"/>
          <p:cNvCxnSpPr>
            <a:stCxn id="39" idx="2"/>
            <a:endCxn id="40" idx="0"/>
          </p:cNvCxnSpPr>
          <p:nvPr/>
        </p:nvCxnSpPr>
        <p:spPr>
          <a:xfrm>
            <a:off x="9573877" y="2978204"/>
            <a:ext cx="0" cy="29785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" name="Google Shape;138;p18"/>
          <p:cNvSpPr/>
          <p:nvPr/>
        </p:nvSpPr>
        <p:spPr>
          <a:xfrm>
            <a:off x="8852660" y="4069529"/>
            <a:ext cx="1442397" cy="468207"/>
          </a:xfrm>
          <a:prstGeom prst="flowChartDecision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심사 결과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44" name="Google Shape;139;p18"/>
          <p:cNvCxnSpPr>
            <a:stCxn id="43" idx="1"/>
            <a:endCxn id="38" idx="3"/>
          </p:cNvCxnSpPr>
          <p:nvPr/>
        </p:nvCxnSpPr>
        <p:spPr>
          <a:xfrm flipH="1">
            <a:off x="7673753" y="4303633"/>
            <a:ext cx="1178907" cy="842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140;p18"/>
          <p:cNvCxnSpPr>
            <a:stCxn id="40" idx="2"/>
            <a:endCxn id="43" idx="0"/>
          </p:cNvCxnSpPr>
          <p:nvPr/>
        </p:nvCxnSpPr>
        <p:spPr>
          <a:xfrm>
            <a:off x="9573877" y="3666273"/>
            <a:ext cx="0" cy="40310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" name="Google Shape;141;p18"/>
          <p:cNvSpPr txBox="1"/>
          <p:nvPr/>
        </p:nvSpPr>
        <p:spPr>
          <a:xfrm>
            <a:off x="8245444" y="4077484"/>
            <a:ext cx="346453" cy="17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적합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47" name="Google Shape;142;p18"/>
          <p:cNvSpPr/>
          <p:nvPr/>
        </p:nvSpPr>
        <p:spPr>
          <a:xfrm>
            <a:off x="8972852" y="4762703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거절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48" name="Google Shape;143;p18"/>
          <p:cNvCxnSpPr>
            <a:stCxn id="43" idx="2"/>
            <a:endCxn id="47" idx="0"/>
          </p:cNvCxnSpPr>
          <p:nvPr/>
        </p:nvCxnSpPr>
        <p:spPr>
          <a:xfrm>
            <a:off x="9573858" y="4537736"/>
            <a:ext cx="0" cy="224884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" name="Google Shape;144;p18"/>
          <p:cNvSpPr/>
          <p:nvPr/>
        </p:nvSpPr>
        <p:spPr>
          <a:xfrm>
            <a:off x="3270586" y="4762703"/>
            <a:ext cx="1202050" cy="390127"/>
          </a:xfrm>
          <a:prstGeom prst="rect">
            <a:avLst/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심사결과 통보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50" name="Google Shape;145;p18"/>
          <p:cNvCxnSpPr>
            <a:stCxn id="47" idx="1"/>
            <a:endCxn id="49" idx="3"/>
          </p:cNvCxnSpPr>
          <p:nvPr/>
        </p:nvCxnSpPr>
        <p:spPr>
          <a:xfrm rot="10800000">
            <a:off x="4472765" y="4957766"/>
            <a:ext cx="4500087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Google Shape;146;p18"/>
          <p:cNvCxnSpPr>
            <a:stCxn id="38" idx="1"/>
          </p:cNvCxnSpPr>
          <p:nvPr/>
        </p:nvCxnSpPr>
        <p:spPr>
          <a:xfrm flipH="1">
            <a:off x="6013089" y="4312057"/>
            <a:ext cx="458713" cy="644481"/>
          </a:xfrm>
          <a:prstGeom prst="bentConnector2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147;p18"/>
          <p:cNvSpPr txBox="1"/>
          <p:nvPr/>
        </p:nvSpPr>
        <p:spPr>
          <a:xfrm>
            <a:off x="9692725" y="4545636"/>
            <a:ext cx="549903" cy="17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부적합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53" name="Google Shape;148;p18"/>
          <p:cNvSpPr txBox="1"/>
          <p:nvPr/>
        </p:nvSpPr>
        <p:spPr>
          <a:xfrm>
            <a:off x="7940136" y="2590927"/>
            <a:ext cx="811038" cy="17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진단 필요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54" name="Google Shape;149;p18"/>
          <p:cNvSpPr txBox="1"/>
          <p:nvPr/>
        </p:nvSpPr>
        <p:spPr>
          <a:xfrm>
            <a:off x="6515368" y="3416793"/>
            <a:ext cx="549903" cy="358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진단</a:t>
            </a:r>
            <a:b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</a:b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불필요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55" name="Google Shape;150;p18"/>
          <p:cNvCxnSpPr>
            <a:stCxn id="36" idx="2"/>
          </p:cNvCxnSpPr>
          <p:nvPr/>
        </p:nvCxnSpPr>
        <p:spPr>
          <a:xfrm>
            <a:off x="1737654" y="4326949"/>
            <a:ext cx="0" cy="27259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151;p18"/>
          <p:cNvCxnSpPr/>
          <p:nvPr/>
        </p:nvCxnSpPr>
        <p:spPr>
          <a:xfrm>
            <a:off x="1731799" y="4600033"/>
            <a:ext cx="3724281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152;p18"/>
          <p:cNvCxnSpPr/>
          <p:nvPr/>
        </p:nvCxnSpPr>
        <p:spPr>
          <a:xfrm rot="10800000">
            <a:off x="5449537" y="2379960"/>
            <a:ext cx="0" cy="2220074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153;p18"/>
          <p:cNvCxnSpPr/>
          <p:nvPr/>
        </p:nvCxnSpPr>
        <p:spPr>
          <a:xfrm rot="10800000">
            <a:off x="5448070" y="2379801"/>
            <a:ext cx="4129455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154;p18"/>
          <p:cNvCxnSpPr>
            <a:endCxn id="39" idx="0"/>
          </p:cNvCxnSpPr>
          <p:nvPr/>
        </p:nvCxnSpPr>
        <p:spPr>
          <a:xfrm>
            <a:off x="9573877" y="2372666"/>
            <a:ext cx="0" cy="215412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155;p18"/>
          <p:cNvCxnSpPr>
            <a:stCxn id="12" idx="4"/>
            <a:endCxn id="13" idx="0"/>
          </p:cNvCxnSpPr>
          <p:nvPr/>
        </p:nvCxnSpPr>
        <p:spPr>
          <a:xfrm>
            <a:off x="1737566" y="1534280"/>
            <a:ext cx="0" cy="26452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156;p18"/>
          <p:cNvCxnSpPr/>
          <p:nvPr/>
        </p:nvCxnSpPr>
        <p:spPr>
          <a:xfrm>
            <a:off x="2741062" y="1329014"/>
            <a:ext cx="0" cy="47737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2" name="Google Shape;157;p18"/>
          <p:cNvCxnSpPr/>
          <p:nvPr/>
        </p:nvCxnSpPr>
        <p:spPr>
          <a:xfrm>
            <a:off x="5702146" y="1262180"/>
            <a:ext cx="0" cy="47737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3" name="Google Shape;158;p18"/>
          <p:cNvSpPr/>
          <p:nvPr/>
        </p:nvSpPr>
        <p:spPr>
          <a:xfrm>
            <a:off x="10202318" y="3181962"/>
            <a:ext cx="827618" cy="546248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4" name="Google Shape;159;p18"/>
          <p:cNvSpPr txBox="1"/>
          <p:nvPr/>
        </p:nvSpPr>
        <p:spPr>
          <a:xfrm>
            <a:off x="10134682" y="3217988"/>
            <a:ext cx="914318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검사 비용</a:t>
            </a:r>
            <a:endParaRPr lang="en-US" altLang="ko" sz="1200" b="1" dirty="0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부담</a:t>
            </a:r>
            <a:endParaRPr sz="1200" b="1" dirty="0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65" name="Google Shape;160;p18"/>
          <p:cNvSpPr/>
          <p:nvPr/>
        </p:nvSpPr>
        <p:spPr>
          <a:xfrm>
            <a:off x="4602879" y="5393659"/>
            <a:ext cx="1244881" cy="546248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6" name="Google Shape;161;p18"/>
          <p:cNvSpPr txBox="1"/>
          <p:nvPr/>
        </p:nvSpPr>
        <p:spPr>
          <a:xfrm>
            <a:off x="4571965" y="5390985"/>
            <a:ext cx="1373722" cy="392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기존 고객 </a:t>
            </a:r>
            <a:endParaRPr sz="1200" b="1" dirty="0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보험금 과지급 </a:t>
            </a:r>
            <a:endParaRPr sz="1200" b="1" dirty="0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cxnSp>
        <p:nvCxnSpPr>
          <p:cNvPr id="67" name="Google Shape;162;p18"/>
          <p:cNvCxnSpPr/>
          <p:nvPr/>
        </p:nvCxnSpPr>
        <p:spPr>
          <a:xfrm>
            <a:off x="3843268" y="5731750"/>
            <a:ext cx="0" cy="264528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105;p18"/>
          <p:cNvSpPr/>
          <p:nvPr/>
        </p:nvSpPr>
        <p:spPr>
          <a:xfrm>
            <a:off x="3266833" y="5393649"/>
            <a:ext cx="1202050" cy="390127"/>
          </a:xfrm>
          <a:prstGeom prst="roundRect">
            <a:avLst>
              <a:gd name="adj" fmla="val 16667"/>
            </a:avLst>
          </a:prstGeom>
          <a:solidFill>
            <a:srgbClr val="81C0E5"/>
          </a:solidFill>
          <a:ln>
            <a:noFill/>
          </a:ln>
          <a:effectLst>
            <a:outerShdw blurRad="57150" dist="952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5400" tIns="5400" rIns="5400" bIns="5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계약 이행</a:t>
            </a:r>
            <a:endParaRPr sz="110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69" name="Google Shape;163;p18"/>
          <p:cNvSpPr/>
          <p:nvPr/>
        </p:nvSpPr>
        <p:spPr>
          <a:xfrm>
            <a:off x="3675008" y="5946526"/>
            <a:ext cx="336436" cy="273299"/>
          </a:xfrm>
          <a:prstGeom prst="ellipse">
            <a:avLst/>
          </a:prstGeom>
          <a:solidFill>
            <a:srgbClr val="81C0E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0" name="Google Shape;164;p18"/>
          <p:cNvSpPr/>
          <p:nvPr/>
        </p:nvSpPr>
        <p:spPr>
          <a:xfrm>
            <a:off x="4374278" y="1061591"/>
            <a:ext cx="1244881" cy="546248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FFFFF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Nanum Gothic"/>
                <a:sym typeface="Nanum Gothic"/>
              </a:rPr>
              <a:t>내부 문제 </a:t>
            </a:r>
            <a:endParaRPr sz="1200" b="1" dirty="0">
              <a:solidFill>
                <a:srgbClr val="FFFFF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Nanum Gothic"/>
              <a:sym typeface="Nanum Gothic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sz="2800" b="1" dirty="0" err="1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잠재원인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도출</a:t>
            </a:r>
            <a:endParaRPr lang="en-US" altLang="ko-KR" sz="28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1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9695" y="194163"/>
            <a:ext cx="6877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sz="28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수집</a:t>
            </a:r>
            <a:r>
              <a:rPr lang="en-US" altLang="ko-KR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2000" b="1" dirty="0">
                <a:solidFill>
                  <a:prstClr val="white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계획</a:t>
            </a:r>
            <a:endParaRPr lang="en-US" altLang="ko-KR" sz="2000" b="1" dirty="0">
              <a:solidFill>
                <a:prstClr val="white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2" name="Google Shape;184;p28"/>
          <p:cNvGraphicFramePr/>
          <p:nvPr>
            <p:extLst>
              <p:ext uri="{D42A27DB-BD31-4B8C-83A1-F6EECF244321}">
                <p14:modId xmlns:p14="http://schemas.microsoft.com/office/powerpoint/2010/main" val="3996120748"/>
              </p:ext>
            </p:extLst>
          </p:nvPr>
        </p:nvGraphicFramePr>
        <p:xfrm>
          <a:off x="902371" y="1198237"/>
          <a:ext cx="10535100" cy="49453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6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5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5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7636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잠재</a:t>
                      </a:r>
                      <a:r>
                        <a:rPr lang="en-US" sz="1600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원인</a:t>
                      </a:r>
                      <a:endParaRPr sz="1600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데이터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수집계획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63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데이터명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속성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발생주기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수집방법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담당자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수집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가능성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Nanum Gothic"/>
                          <a:sym typeface="Nanum Gothic"/>
                        </a:rPr>
                        <a:t>주요특성</a:t>
                      </a:r>
                      <a:endParaRPr sz="1600" b="1" dirty="0">
                        <a:solidFill>
                          <a:srgbClr val="FFFFFF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76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잘못된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심사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기준</a:t>
                      </a:r>
                      <a:endParaRPr sz="1400" dirty="0">
                        <a:solidFill>
                          <a:srgbClr val="000000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개인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정보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범주형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일일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고객 정보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김범수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자가 진단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76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건강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정보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일일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고객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정보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/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공공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양혜지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진단 결과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6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보험 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홍보 부족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분기별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보험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가입률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분기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사내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정지성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76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자사 상품 인지도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범주형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반기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설문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조사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배향운</a:t>
                      </a:r>
                      <a:endParaRPr sz="1400" dirty="0">
                        <a:solidFill>
                          <a:srgbClr val="000000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△</a:t>
                      </a:r>
                      <a:endParaRPr sz="1400" b="1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수동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76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가격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경쟁력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약화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자사 상품 가격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변동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사내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데이터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강지영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 b="1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76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타사 상품 가격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변동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협조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요청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김효진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△</a:t>
                      </a:r>
                      <a:endParaRPr sz="1400" b="1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수동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764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보험료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과다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지급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납입액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수시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사내 데이터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김범수</a:t>
                      </a:r>
                      <a:endParaRPr sz="1400" dirty="0">
                        <a:solidFill>
                          <a:srgbClr val="000000"/>
                        </a:solidFill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764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지급액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연속형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수시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사내 데이터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최지영</a:t>
                      </a:r>
                      <a:endParaRPr sz="140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O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자동</a:t>
                      </a:r>
                      <a:r>
                        <a:rPr lang="en-US" sz="1400" dirty="0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 </a:t>
                      </a:r>
                      <a:r>
                        <a:rPr lang="en-US" sz="1400" dirty="0" err="1"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Nanum Gothic"/>
                          <a:sym typeface="Nanum Gothic"/>
                        </a:rPr>
                        <a:t>측정</a:t>
                      </a:r>
                      <a:endParaRPr sz="1400" dirty="0">
                        <a:latin typeface="나눔스퀘어라운드 Regular" panose="020B0600000101010101" pitchFamily="50" charset="-127"/>
                        <a:ea typeface="나눔스퀘어라운드 Regular" panose="020B0600000101010101" pitchFamily="50" charset="-127"/>
                        <a:cs typeface="Nanum Gothic"/>
                        <a:sym typeface="Nanum Gothic"/>
                      </a:endParaRPr>
                    </a:p>
                  </a:txBody>
                  <a:tcPr marL="7200" marR="7200" marT="7200" marB="72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184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2076</TotalTime>
  <Words>4024</Words>
  <Application>Microsoft Office PowerPoint</Application>
  <PresentationFormat>와이드스크린</PresentationFormat>
  <Paragraphs>1465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Nanum Gothic</vt:lpstr>
      <vt:lpstr>Open Sans</vt:lpstr>
      <vt:lpstr>나눔스퀘어_ac ExtraBold</vt:lpstr>
      <vt:lpstr>나눔스퀘어라운드 Bold</vt:lpstr>
      <vt:lpstr>나눔스퀘어라운드 Light</vt:lpstr>
      <vt:lpstr>나눔스퀘어라운드 Regular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PIRL</dc:creator>
  <cp:lastModifiedBy>Windows 사용자</cp:lastModifiedBy>
  <cp:revision>197</cp:revision>
  <dcterms:created xsi:type="dcterms:W3CDTF">2020-02-20T10:48:24Z</dcterms:created>
  <dcterms:modified xsi:type="dcterms:W3CDTF">2020-04-29T09:08:44Z</dcterms:modified>
</cp:coreProperties>
</file>