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8" r:id="rId2"/>
    <p:sldId id="257" r:id="rId3"/>
    <p:sldId id="261" r:id="rId4"/>
    <p:sldId id="312" r:id="rId5"/>
    <p:sldId id="339" r:id="rId6"/>
    <p:sldId id="335" r:id="rId7"/>
    <p:sldId id="289" r:id="rId8"/>
    <p:sldId id="324" r:id="rId9"/>
    <p:sldId id="336" r:id="rId10"/>
    <p:sldId id="338" r:id="rId11"/>
    <p:sldId id="337" r:id="rId12"/>
    <p:sldId id="328" r:id="rId13"/>
    <p:sldId id="327" r:id="rId14"/>
    <p:sldId id="329" r:id="rId15"/>
    <p:sldId id="331" r:id="rId16"/>
    <p:sldId id="332" r:id="rId17"/>
    <p:sldId id="333" r:id="rId18"/>
    <p:sldId id="340" r:id="rId19"/>
    <p:sldId id="313" r:id="rId20"/>
    <p:sldId id="319" r:id="rId21"/>
    <p:sldId id="320" r:id="rId22"/>
    <p:sldId id="322" r:id="rId23"/>
    <p:sldId id="31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EAEFF7"/>
    <a:srgbClr val="0000FF"/>
    <a:srgbClr val="FFFFFF"/>
    <a:srgbClr val="355F77"/>
    <a:srgbClr val="EEA098"/>
    <a:srgbClr val="A3D8E5"/>
    <a:srgbClr val="E6E6E6"/>
    <a:srgbClr val="339DB6"/>
    <a:srgbClr val="34A0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2" autoAdjust="0"/>
    <p:restoredTop sz="93801" autoAdjust="0"/>
  </p:normalViewPr>
  <p:slideViewPr>
    <p:cSldViewPr snapToGrid="0" showGuides="1">
      <p:cViewPr varScale="1">
        <p:scale>
          <a:sx n="112" d="100"/>
          <a:sy n="112" d="100"/>
        </p:scale>
        <p:origin x="108" y="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448817787223007E-2"/>
          <c:y val="8.2299751928119336E-2"/>
          <c:w val="0.51638951337884309"/>
          <c:h val="0.8745908542047704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최종 분류 결과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1-489C-4664-8084-35FB66CA3842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03-489C-4664-8084-35FB66CA3842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489C-4664-8084-35FB66CA3842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</c:spPr>
            <c:extLst>
              <c:ext xmlns:c16="http://schemas.microsoft.com/office/drawing/2014/chart" uri="{C3380CC4-5D6E-409C-BE32-E72D297353CC}">
                <c16:uniqueId val="{00000007-489C-4664-8084-35FB66CA3842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9-489C-4664-8084-35FB66CA3842}"/>
              </c:ext>
            </c:extLst>
          </c:dPt>
          <c:cat>
            <c:strRef>
              <c:f>Sheet1!$A$2:$A$6</c:f>
              <c:strCache>
                <c:ptCount val="5"/>
                <c:pt idx="0">
                  <c:v>Score 0 (유인) - 2.9%</c:v>
                </c:pt>
                <c:pt idx="1">
                  <c:v>Score 1 (작은 할증) - 64.4%</c:v>
                </c:pt>
                <c:pt idx="2">
                  <c:v>Score 2 (할증 또는 거절) - 31.1%</c:v>
                </c:pt>
                <c:pt idx="3">
                  <c:v>Score 3 (거절) - 0.6%</c:v>
                </c:pt>
                <c:pt idx="4">
                  <c:v>Score 4 (거절) - 1.0%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81</c:v>
                </c:pt>
                <c:pt idx="1">
                  <c:v>1882</c:v>
                </c:pt>
                <c:pt idx="2">
                  <c:v>879</c:v>
                </c:pt>
                <c:pt idx="3">
                  <c:v>17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89C-4664-8084-35FB66CA38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57132823137339139"/>
          <c:y val="5.7254335857665511E-2"/>
          <c:w val="0.42172989969018049"/>
          <c:h val="0.37950461535897906"/>
        </c:manualLayout>
      </c:layout>
      <c:overlay val="0"/>
      <c:txPr>
        <a:bodyPr/>
        <a:lstStyle/>
        <a:p>
          <a:pPr>
            <a:defRPr sz="1100">
              <a:latin typeface="나눔스퀘어" panose="020B0600000101010101" pitchFamily="50" charset="-127"/>
              <a:ea typeface="나눔스퀘어" panose="020B0600000101010101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663875394759209"/>
          <c:y val="0.13064157167991533"/>
          <c:w val="0.84289247047244098"/>
          <c:h val="0.7396739825495827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355F77"/>
            </a:solidFill>
            <a:ln>
              <a:solidFill>
                <a:schemeClr val="accent1">
                  <a:alpha val="80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음주 여부</c:v>
                </c:pt>
                <c:pt idx="1">
                  <c:v>청력(우)</c:v>
                </c:pt>
                <c:pt idx="2">
                  <c:v>시력(우)</c:v>
                </c:pt>
                <c:pt idx="3">
                  <c:v>시력(좌)</c:v>
                </c:pt>
                <c:pt idx="4">
                  <c:v>청력(좌)</c:v>
                </c:pt>
                <c:pt idx="5">
                  <c:v>흡연 여부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0.04</c:v>
                </c:pt>
                <c:pt idx="1">
                  <c:v>0.11</c:v>
                </c:pt>
                <c:pt idx="2">
                  <c:v>0.12</c:v>
                </c:pt>
                <c:pt idx="3">
                  <c:v>0.14000000000000001</c:v>
                </c:pt>
                <c:pt idx="4">
                  <c:v>0.16</c:v>
                </c:pt>
                <c:pt idx="5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71-453A-9524-03AACD4EA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overlap val="100"/>
        <c:axId val="567962400"/>
        <c:axId val="567963056"/>
      </c:barChart>
      <c:catAx>
        <c:axId val="567962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pPr>
            <a:endParaRPr lang="ko-KR"/>
          </a:p>
        </c:txPr>
        <c:crossAx val="567963056"/>
        <c:crosses val="autoZero"/>
        <c:auto val="1"/>
        <c:lblAlgn val="ctr"/>
        <c:lblOffset val="100"/>
        <c:noMultiLvlLbl val="0"/>
      </c:catAx>
      <c:valAx>
        <c:axId val="567963056"/>
        <c:scaling>
          <c:orientation val="minMax"/>
          <c:max val="0.6000000000000000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962400"/>
        <c:crosses val="autoZero"/>
        <c:crossBetween val="between"/>
        <c:majorUnit val="0.1"/>
      </c:valAx>
      <c:spPr>
        <a:noFill/>
        <a:ln>
          <a:noFill/>
        </a:ln>
        <a:effectLst>
          <a:softEdge rad="38100"/>
        </a:effectLst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pP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포빅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생명 예상 수익</a:t>
            </a:r>
          </a:p>
        </c:rich>
      </c:tx>
      <c:layout>
        <c:manualLayout>
          <c:xMode val="edge"/>
          <c:yMode val="edge"/>
          <c:x val="0.3624217621569572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5819769518691662"/>
          <c:y val="0.15905551578779925"/>
          <c:w val="0.81714670663332656"/>
          <c:h val="0.567477133540125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기존 수익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2"/>
                <c:pt idx="0">
                  <c:v>14년 10월</c:v>
                </c:pt>
                <c:pt idx="1">
                  <c:v>14년 11월</c:v>
                </c:pt>
                <c:pt idx="2">
                  <c:v>14년 12월</c:v>
                </c:pt>
                <c:pt idx="3">
                  <c:v>15년 1월</c:v>
                </c:pt>
                <c:pt idx="4">
                  <c:v>15년 2월</c:v>
                </c:pt>
                <c:pt idx="5">
                  <c:v>15년 3월</c:v>
                </c:pt>
                <c:pt idx="6">
                  <c:v>15년 4월</c:v>
                </c:pt>
                <c:pt idx="7">
                  <c:v>15년 5월</c:v>
                </c:pt>
                <c:pt idx="8">
                  <c:v>15년 6월</c:v>
                </c:pt>
                <c:pt idx="9">
                  <c:v>15년 7월</c:v>
                </c:pt>
                <c:pt idx="10">
                  <c:v>15년 8월</c:v>
                </c:pt>
                <c:pt idx="11">
                  <c:v>15년 9월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93361140</c:v>
                </c:pt>
                <c:pt idx="1">
                  <c:v>90553320</c:v>
                </c:pt>
                <c:pt idx="2">
                  <c:v>94709520</c:v>
                </c:pt>
                <c:pt idx="3">
                  <c:v>86254700</c:v>
                </c:pt>
                <c:pt idx="4">
                  <c:v>80078780</c:v>
                </c:pt>
                <c:pt idx="5">
                  <c:v>119710740</c:v>
                </c:pt>
                <c:pt idx="6">
                  <c:v>73362600</c:v>
                </c:pt>
                <c:pt idx="7">
                  <c:v>74530200</c:v>
                </c:pt>
                <c:pt idx="8">
                  <c:v>73172100</c:v>
                </c:pt>
                <c:pt idx="9">
                  <c:v>104617360</c:v>
                </c:pt>
                <c:pt idx="10">
                  <c:v>210547140</c:v>
                </c:pt>
                <c:pt idx="11">
                  <c:v>243229660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AE-43F1-9B94-406DC65F85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예상 수익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2"/>
                <c:pt idx="0">
                  <c:v>14년 10월</c:v>
                </c:pt>
                <c:pt idx="1">
                  <c:v>14년 11월</c:v>
                </c:pt>
                <c:pt idx="2">
                  <c:v>14년 12월</c:v>
                </c:pt>
                <c:pt idx="3">
                  <c:v>15년 1월</c:v>
                </c:pt>
                <c:pt idx="4">
                  <c:v>15년 2월</c:v>
                </c:pt>
                <c:pt idx="5">
                  <c:v>15년 3월</c:v>
                </c:pt>
                <c:pt idx="6">
                  <c:v>15년 4월</c:v>
                </c:pt>
                <c:pt idx="7">
                  <c:v>15년 5월</c:v>
                </c:pt>
                <c:pt idx="8">
                  <c:v>15년 6월</c:v>
                </c:pt>
                <c:pt idx="9">
                  <c:v>15년 7월</c:v>
                </c:pt>
                <c:pt idx="10">
                  <c:v>15년 8월</c:v>
                </c:pt>
                <c:pt idx="11">
                  <c:v>15년 9월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154791820</c:v>
                </c:pt>
                <c:pt idx="1">
                  <c:v>148295360</c:v>
                </c:pt>
                <c:pt idx="2">
                  <c:v>148979140</c:v>
                </c:pt>
                <c:pt idx="3">
                  <c:v>130697860</c:v>
                </c:pt>
                <c:pt idx="4">
                  <c:v>127354900</c:v>
                </c:pt>
                <c:pt idx="5">
                  <c:v>193099240</c:v>
                </c:pt>
                <c:pt idx="6">
                  <c:v>115716840</c:v>
                </c:pt>
                <c:pt idx="7">
                  <c:v>110065240</c:v>
                </c:pt>
                <c:pt idx="8">
                  <c:v>105766880</c:v>
                </c:pt>
                <c:pt idx="9">
                  <c:v>146670500</c:v>
                </c:pt>
                <c:pt idx="10">
                  <c:v>292199380</c:v>
                </c:pt>
                <c:pt idx="11">
                  <c:v>360852360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AE-43F1-9B94-406DC65F85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4002400"/>
        <c:axId val="254267792"/>
      </c:barChart>
      <c:catAx>
        <c:axId val="254002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4267792"/>
        <c:crosses val="autoZero"/>
        <c:auto val="1"/>
        <c:lblAlgn val="ctr"/>
        <c:lblOffset val="100"/>
        <c:noMultiLvlLbl val="0"/>
      </c:catAx>
      <c:valAx>
        <c:axId val="25426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4002400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defRPr>
                </a:pPr>
                <a:endParaRPr lang="ko-K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997675372920991"/>
          <c:y val="0.8901224846894138"/>
          <c:w val="0.36625939856426054"/>
          <c:h val="0.109877515310586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비율</c:v>
                </c:pt>
              </c:strCache>
            </c:strRef>
          </c:tx>
          <c:spPr>
            <a:solidFill>
              <a:srgbClr val="35A3BD"/>
            </a:solidFill>
          </c:spPr>
          <c:dPt>
            <c:idx val="0"/>
            <c:bubble3D val="0"/>
            <c:spPr>
              <a:solidFill>
                <a:srgbClr val="21687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AF-47A7-A29E-325F73F38E4B}"/>
              </c:ext>
            </c:extLst>
          </c:dPt>
          <c:dPt>
            <c:idx val="1"/>
            <c:bubble3D val="0"/>
            <c:spPr>
              <a:solidFill>
                <a:srgbClr val="2C869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AF-47A7-A29E-325F73F38E4B}"/>
              </c:ext>
            </c:extLst>
          </c:dPt>
          <c:dPt>
            <c:idx val="2"/>
            <c:bubble3D val="0"/>
            <c:spPr>
              <a:solidFill>
                <a:srgbClr val="35A3B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5AF-47A7-A29E-325F73F38E4B}"/>
              </c:ext>
            </c:extLst>
          </c:dPt>
          <c:dPt>
            <c:idx val="3"/>
            <c:bubble3D val="0"/>
            <c:spPr>
              <a:solidFill>
                <a:srgbClr val="35A3B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5AF-47A7-A29E-325F73F38E4B}"/>
              </c:ext>
            </c:extLst>
          </c:dPt>
          <c:cat>
            <c:strRef>
              <c:f>Sheet1!$A$2:$A$5</c:f>
              <c:strCache>
                <c:ptCount val="3"/>
                <c:pt idx="0">
                  <c:v>재검</c:v>
                </c:pt>
                <c:pt idx="1">
                  <c:v>승인</c:v>
                </c:pt>
                <c:pt idx="2">
                  <c:v>거절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54.6</c:v>
                </c:pt>
                <c:pt idx="1">
                  <c:v>26.5</c:v>
                </c:pt>
                <c:pt idx="2">
                  <c:v>18.899999999999999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5AF-47A7-A29E-325F73F38E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242744-6384-4E01-8A38-F2BC45B09C0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0652F3-DA8C-4F83-9D3A-ECC09061C65A}">
      <dgm:prSet phldrT="[텍스트]"/>
      <dgm:spPr>
        <a:solidFill>
          <a:srgbClr val="CB9F65"/>
        </a:solidFill>
      </dgm:spPr>
      <dgm:t>
        <a:bodyPr/>
        <a:lstStyle/>
        <a:p>
          <a:pPr latinLnBrk="1"/>
          <a:r>
            <a: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rPr>
            <a:t>Score0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13717FB1-FEA6-41BE-ACFF-83151530B6B6}" type="parTrans" cxnId="{0B60B341-9967-4CA3-89FA-D44E2378E00D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3F7C908E-8597-4AF0-A0B6-75F34792B8B8}" type="sibTrans" cxnId="{0B60B341-9967-4CA3-89FA-D44E2378E00D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0E64FB3E-7326-4B99-A336-0CF0A0B5FD80}">
      <dgm:prSet phldrT="[텍스트]"/>
      <dgm:spPr>
        <a:solidFill>
          <a:srgbClr val="E6984A"/>
        </a:solidFill>
      </dgm:spPr>
      <dgm:t>
        <a:bodyPr/>
        <a:lstStyle/>
        <a:p>
          <a:pPr latinLnBrk="1"/>
          <a:r>
            <a: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rPr>
            <a:t>Score1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0D9C692F-282C-4012-80D7-17B3B93024BF}" type="parTrans" cxnId="{C724565C-DB4D-4DCA-99E5-CEB8F2F11AF4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82C3F6FD-D5C1-4906-92B5-02ED55E7002B}" type="sibTrans" cxnId="{C724565C-DB4D-4DCA-99E5-CEB8F2F11AF4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6694CAA9-7EA7-42CE-ABFA-B9495A4FA519}">
      <dgm:prSet phldrT="[텍스트]"/>
      <dgm:spPr>
        <a:solidFill>
          <a:srgbClr val="F09840"/>
        </a:solidFill>
      </dgm:spPr>
      <dgm:t>
        <a:bodyPr/>
        <a:lstStyle/>
        <a:p>
          <a:pPr latinLnBrk="1"/>
          <a:r>
            <a: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rPr>
            <a:t>Score2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E93407B3-9BD4-4B12-8053-03E6D6A7EED1}" type="parTrans" cxnId="{F3B8AFFD-85D9-433A-9C95-4401DDCD0737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1F7B1E68-752C-48F4-B29B-EA275249681A}" type="sibTrans" cxnId="{F3B8AFFD-85D9-433A-9C95-4401DDCD0737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EAB7F4F5-0F76-413B-961A-F9FB116A9359}">
      <dgm:prSet phldrT="[텍스트]"/>
      <dgm:spPr>
        <a:solidFill>
          <a:srgbClr val="EE7B42"/>
        </a:solidFill>
      </dgm:spPr>
      <dgm:t>
        <a:bodyPr/>
        <a:lstStyle/>
        <a:p>
          <a:pPr latinLnBrk="1"/>
          <a:r>
            <a: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rPr>
            <a:t>Score3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99E4A127-4A02-4536-9665-DAEAA7CF94E7}" type="parTrans" cxnId="{455C7284-4F6D-4828-9F33-1D5C407742FF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483B8817-EF73-4DD2-9B03-BB001E70015D}" type="sibTrans" cxnId="{455C7284-4F6D-4828-9F33-1D5C407742FF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D32146BA-D96B-4A79-8991-CF0C75B4F66F}">
      <dgm:prSet phldrT="[텍스트]"/>
      <dgm:spPr>
        <a:solidFill>
          <a:srgbClr val="FC5F34"/>
        </a:solidFill>
      </dgm:spPr>
      <dgm:t>
        <a:bodyPr/>
        <a:lstStyle/>
        <a:p>
          <a:pPr latinLnBrk="1"/>
          <a:r>
            <a: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rPr>
            <a:t>Score4</a:t>
          </a:r>
          <a:endParaRPr lang="ko-KR" altLang="en-US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62E80203-AE85-4858-A95F-90A9897C8C24}" type="parTrans" cxnId="{CE3501F1-B79D-49EA-8381-955BAE5794CC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99602B67-0781-46A2-9B77-61637971706B}" type="sibTrans" cxnId="{CE3501F1-B79D-49EA-8381-955BAE5794CC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B20173B2-5BDD-4514-96AA-D54AE77052D9}" type="pres">
      <dgm:prSet presAssocID="{2E242744-6384-4E01-8A38-F2BC45B09C00}" presName="Name0" presStyleCnt="0">
        <dgm:presLayoutVars>
          <dgm:dir/>
          <dgm:animLvl val="lvl"/>
          <dgm:resizeHandles val="exact"/>
        </dgm:presLayoutVars>
      </dgm:prSet>
      <dgm:spPr/>
    </dgm:pt>
    <dgm:pt modelId="{1DC9712F-9660-4FE1-908B-A730D1E3BF37}" type="pres">
      <dgm:prSet presAssocID="{240652F3-DA8C-4F83-9D3A-ECC09061C65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A5BF6C-D345-4DFA-872A-37E798C4673E}" type="pres">
      <dgm:prSet presAssocID="{3F7C908E-8597-4AF0-A0B6-75F34792B8B8}" presName="parTxOnlySpace" presStyleCnt="0"/>
      <dgm:spPr/>
    </dgm:pt>
    <dgm:pt modelId="{C115D8C5-F263-484F-B9DB-3F251DEC22F1}" type="pres">
      <dgm:prSet presAssocID="{0E64FB3E-7326-4B99-A336-0CF0A0B5FD8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D7A6AF-ABD3-4F4E-89E6-1EBE44FFB140}" type="pres">
      <dgm:prSet presAssocID="{82C3F6FD-D5C1-4906-92B5-02ED55E7002B}" presName="parTxOnlySpace" presStyleCnt="0"/>
      <dgm:spPr/>
    </dgm:pt>
    <dgm:pt modelId="{D5058E7C-99F8-4524-B597-45C4C2957A21}" type="pres">
      <dgm:prSet presAssocID="{6694CAA9-7EA7-42CE-ABFA-B9495A4FA51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1EB6F5-DA74-429A-BA6E-B11DD83F5141}" type="pres">
      <dgm:prSet presAssocID="{1F7B1E68-752C-48F4-B29B-EA275249681A}" presName="parTxOnlySpace" presStyleCnt="0"/>
      <dgm:spPr/>
    </dgm:pt>
    <dgm:pt modelId="{C0A9F084-85DD-4469-B285-F1BF78DAC00C}" type="pres">
      <dgm:prSet presAssocID="{EAB7F4F5-0F76-413B-961A-F9FB116A935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BB0E2B-7352-428A-A5FD-8694A7C0A5C5}" type="pres">
      <dgm:prSet presAssocID="{483B8817-EF73-4DD2-9B03-BB001E70015D}" presName="parTxOnlySpace" presStyleCnt="0"/>
      <dgm:spPr/>
    </dgm:pt>
    <dgm:pt modelId="{17B58FF0-0B14-44DF-9C57-61DE3B2DFB8C}" type="pres">
      <dgm:prSet presAssocID="{D32146BA-D96B-4A79-8991-CF0C75B4F6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05122DF-521F-4DE2-BF69-82C28A1DA671}" type="presOf" srcId="{D32146BA-D96B-4A79-8991-CF0C75B4F66F}" destId="{17B58FF0-0B14-44DF-9C57-61DE3B2DFB8C}" srcOrd="0" destOrd="0" presId="urn:microsoft.com/office/officeart/2005/8/layout/chevron1"/>
    <dgm:cxn modelId="{B4938647-876E-423D-8BE3-9BB53189A2F9}" type="presOf" srcId="{2E242744-6384-4E01-8A38-F2BC45B09C00}" destId="{B20173B2-5BDD-4514-96AA-D54AE77052D9}" srcOrd="0" destOrd="0" presId="urn:microsoft.com/office/officeart/2005/8/layout/chevron1"/>
    <dgm:cxn modelId="{5B17F349-A4F6-4BDF-8988-971C8DBA50B9}" type="presOf" srcId="{6694CAA9-7EA7-42CE-ABFA-B9495A4FA519}" destId="{D5058E7C-99F8-4524-B597-45C4C2957A21}" srcOrd="0" destOrd="0" presId="urn:microsoft.com/office/officeart/2005/8/layout/chevron1"/>
    <dgm:cxn modelId="{2187F35C-6016-42E9-B0B5-A67B3602B40E}" type="presOf" srcId="{0E64FB3E-7326-4B99-A336-0CF0A0B5FD80}" destId="{C115D8C5-F263-484F-B9DB-3F251DEC22F1}" srcOrd="0" destOrd="0" presId="urn:microsoft.com/office/officeart/2005/8/layout/chevron1"/>
    <dgm:cxn modelId="{C724565C-DB4D-4DCA-99E5-CEB8F2F11AF4}" srcId="{2E242744-6384-4E01-8A38-F2BC45B09C00}" destId="{0E64FB3E-7326-4B99-A336-0CF0A0B5FD80}" srcOrd="1" destOrd="0" parTransId="{0D9C692F-282C-4012-80D7-17B3B93024BF}" sibTransId="{82C3F6FD-D5C1-4906-92B5-02ED55E7002B}"/>
    <dgm:cxn modelId="{EB89FBC4-7108-4790-BF7C-2D56B2EC0D37}" type="presOf" srcId="{EAB7F4F5-0F76-413B-961A-F9FB116A9359}" destId="{C0A9F084-85DD-4469-B285-F1BF78DAC00C}" srcOrd="0" destOrd="0" presId="urn:microsoft.com/office/officeart/2005/8/layout/chevron1"/>
    <dgm:cxn modelId="{0B60B341-9967-4CA3-89FA-D44E2378E00D}" srcId="{2E242744-6384-4E01-8A38-F2BC45B09C00}" destId="{240652F3-DA8C-4F83-9D3A-ECC09061C65A}" srcOrd="0" destOrd="0" parTransId="{13717FB1-FEA6-41BE-ACFF-83151530B6B6}" sibTransId="{3F7C908E-8597-4AF0-A0B6-75F34792B8B8}"/>
    <dgm:cxn modelId="{F3B8AFFD-85D9-433A-9C95-4401DDCD0737}" srcId="{2E242744-6384-4E01-8A38-F2BC45B09C00}" destId="{6694CAA9-7EA7-42CE-ABFA-B9495A4FA519}" srcOrd="2" destOrd="0" parTransId="{E93407B3-9BD4-4B12-8053-03E6D6A7EED1}" sibTransId="{1F7B1E68-752C-48F4-B29B-EA275249681A}"/>
    <dgm:cxn modelId="{455C7284-4F6D-4828-9F33-1D5C407742FF}" srcId="{2E242744-6384-4E01-8A38-F2BC45B09C00}" destId="{EAB7F4F5-0F76-413B-961A-F9FB116A9359}" srcOrd="3" destOrd="0" parTransId="{99E4A127-4A02-4536-9665-DAEAA7CF94E7}" sibTransId="{483B8817-EF73-4DD2-9B03-BB001E70015D}"/>
    <dgm:cxn modelId="{CE3501F1-B79D-49EA-8381-955BAE5794CC}" srcId="{2E242744-6384-4E01-8A38-F2BC45B09C00}" destId="{D32146BA-D96B-4A79-8991-CF0C75B4F66F}" srcOrd="4" destOrd="0" parTransId="{62E80203-AE85-4858-A95F-90A9897C8C24}" sibTransId="{99602B67-0781-46A2-9B77-61637971706B}"/>
    <dgm:cxn modelId="{C57AE2AB-F0EC-49CD-80E8-25827EFC2353}" type="presOf" srcId="{240652F3-DA8C-4F83-9D3A-ECC09061C65A}" destId="{1DC9712F-9660-4FE1-908B-A730D1E3BF37}" srcOrd="0" destOrd="0" presId="urn:microsoft.com/office/officeart/2005/8/layout/chevron1"/>
    <dgm:cxn modelId="{D5C009C2-CD99-4183-BEE7-AD427D58906A}" type="presParOf" srcId="{B20173B2-5BDD-4514-96AA-D54AE77052D9}" destId="{1DC9712F-9660-4FE1-908B-A730D1E3BF37}" srcOrd="0" destOrd="0" presId="urn:microsoft.com/office/officeart/2005/8/layout/chevron1"/>
    <dgm:cxn modelId="{03293621-2BC2-4300-9C3F-5CA606376B81}" type="presParOf" srcId="{B20173B2-5BDD-4514-96AA-D54AE77052D9}" destId="{67A5BF6C-D345-4DFA-872A-37E798C4673E}" srcOrd="1" destOrd="0" presId="urn:microsoft.com/office/officeart/2005/8/layout/chevron1"/>
    <dgm:cxn modelId="{6E5B312F-0747-40C4-B83A-9E14F8250A2E}" type="presParOf" srcId="{B20173B2-5BDD-4514-96AA-D54AE77052D9}" destId="{C115D8C5-F263-484F-B9DB-3F251DEC22F1}" srcOrd="2" destOrd="0" presId="urn:microsoft.com/office/officeart/2005/8/layout/chevron1"/>
    <dgm:cxn modelId="{5A165903-D9DE-40AD-8A72-4FCF5BDE60F3}" type="presParOf" srcId="{B20173B2-5BDD-4514-96AA-D54AE77052D9}" destId="{52D7A6AF-ABD3-4F4E-89E6-1EBE44FFB140}" srcOrd="3" destOrd="0" presId="urn:microsoft.com/office/officeart/2005/8/layout/chevron1"/>
    <dgm:cxn modelId="{8CCBE161-9952-49A3-ACE8-316EACD1ADB0}" type="presParOf" srcId="{B20173B2-5BDD-4514-96AA-D54AE77052D9}" destId="{D5058E7C-99F8-4524-B597-45C4C2957A21}" srcOrd="4" destOrd="0" presId="urn:microsoft.com/office/officeart/2005/8/layout/chevron1"/>
    <dgm:cxn modelId="{BAF13B9A-E171-471E-8042-3A059A2A154C}" type="presParOf" srcId="{B20173B2-5BDD-4514-96AA-D54AE77052D9}" destId="{F31EB6F5-DA74-429A-BA6E-B11DD83F5141}" srcOrd="5" destOrd="0" presId="urn:microsoft.com/office/officeart/2005/8/layout/chevron1"/>
    <dgm:cxn modelId="{645813D6-F2F8-4EA0-875F-F386F88AFCEB}" type="presParOf" srcId="{B20173B2-5BDD-4514-96AA-D54AE77052D9}" destId="{C0A9F084-85DD-4469-B285-F1BF78DAC00C}" srcOrd="6" destOrd="0" presId="urn:microsoft.com/office/officeart/2005/8/layout/chevron1"/>
    <dgm:cxn modelId="{85A5E9EA-7A51-4924-9067-ABC45E7756EA}" type="presParOf" srcId="{B20173B2-5BDD-4514-96AA-D54AE77052D9}" destId="{A9BB0E2B-7352-428A-A5FD-8694A7C0A5C5}" srcOrd="7" destOrd="0" presId="urn:microsoft.com/office/officeart/2005/8/layout/chevron1"/>
    <dgm:cxn modelId="{D042E9B8-47D0-4A24-B503-DEDE32AFC84A}" type="presParOf" srcId="{B20173B2-5BDD-4514-96AA-D54AE77052D9}" destId="{17B58FF0-0B14-44DF-9C57-61DE3B2DFB8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9712F-9660-4FE1-908B-A730D1E3BF37}">
      <dsp:nvSpPr>
        <dsp:cNvPr id="0" name=""/>
        <dsp:cNvSpPr/>
      </dsp:nvSpPr>
      <dsp:spPr>
        <a:xfrm>
          <a:off x="1142" y="846992"/>
          <a:ext cx="1016772" cy="406708"/>
        </a:xfrm>
        <a:prstGeom prst="chevron">
          <a:avLst/>
        </a:prstGeom>
        <a:solidFill>
          <a:srgbClr val="CB9F6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Score0</a:t>
          </a:r>
          <a:endParaRPr lang="ko-KR" altLang="en-US" sz="13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204496" y="846992"/>
        <a:ext cx="610064" cy="406708"/>
      </dsp:txXfrm>
    </dsp:sp>
    <dsp:sp modelId="{C115D8C5-F263-484F-B9DB-3F251DEC22F1}">
      <dsp:nvSpPr>
        <dsp:cNvPr id="0" name=""/>
        <dsp:cNvSpPr/>
      </dsp:nvSpPr>
      <dsp:spPr>
        <a:xfrm>
          <a:off x="916237" y="846992"/>
          <a:ext cx="1016772" cy="406708"/>
        </a:xfrm>
        <a:prstGeom prst="chevron">
          <a:avLst/>
        </a:prstGeom>
        <a:solidFill>
          <a:srgbClr val="E698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Score1</a:t>
          </a:r>
          <a:endParaRPr lang="ko-KR" altLang="en-US" sz="13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1119591" y="846992"/>
        <a:ext cx="610064" cy="406708"/>
      </dsp:txXfrm>
    </dsp:sp>
    <dsp:sp modelId="{D5058E7C-99F8-4524-B597-45C4C2957A21}">
      <dsp:nvSpPr>
        <dsp:cNvPr id="0" name=""/>
        <dsp:cNvSpPr/>
      </dsp:nvSpPr>
      <dsp:spPr>
        <a:xfrm>
          <a:off x="1831332" y="846992"/>
          <a:ext cx="1016772" cy="406708"/>
        </a:xfrm>
        <a:prstGeom prst="chevron">
          <a:avLst/>
        </a:prstGeom>
        <a:solidFill>
          <a:srgbClr val="F0984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Score2</a:t>
          </a:r>
          <a:endParaRPr lang="ko-KR" altLang="en-US" sz="13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2034686" y="846992"/>
        <a:ext cx="610064" cy="406708"/>
      </dsp:txXfrm>
    </dsp:sp>
    <dsp:sp modelId="{C0A9F084-85DD-4469-B285-F1BF78DAC00C}">
      <dsp:nvSpPr>
        <dsp:cNvPr id="0" name=""/>
        <dsp:cNvSpPr/>
      </dsp:nvSpPr>
      <dsp:spPr>
        <a:xfrm>
          <a:off x="2746427" y="846992"/>
          <a:ext cx="1016772" cy="406708"/>
        </a:xfrm>
        <a:prstGeom prst="chevron">
          <a:avLst/>
        </a:prstGeom>
        <a:solidFill>
          <a:srgbClr val="EE7B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Score3</a:t>
          </a:r>
          <a:endParaRPr lang="ko-KR" altLang="en-US" sz="13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2949781" y="846992"/>
        <a:ext cx="610064" cy="406708"/>
      </dsp:txXfrm>
    </dsp:sp>
    <dsp:sp modelId="{17B58FF0-0B14-44DF-9C57-61DE3B2DFB8C}">
      <dsp:nvSpPr>
        <dsp:cNvPr id="0" name=""/>
        <dsp:cNvSpPr/>
      </dsp:nvSpPr>
      <dsp:spPr>
        <a:xfrm>
          <a:off x="3661522" y="846992"/>
          <a:ext cx="1016772" cy="406708"/>
        </a:xfrm>
        <a:prstGeom prst="chevron">
          <a:avLst/>
        </a:prstGeom>
        <a:solidFill>
          <a:srgbClr val="FC5F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Score4</a:t>
          </a:r>
          <a:endParaRPr lang="ko-KR" altLang="en-US" sz="1300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3864876" y="846992"/>
        <a:ext cx="610064" cy="406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776B3-8B44-4F55-9D63-89962CC11562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2D83D-3B8C-49DB-B835-9EA687927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88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일반 검진 변수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가슴 둘레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허리 둘레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맥박 등 총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건강검진데이터에서 대체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혈액검사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83D-3B8C-49DB-B835-9EA68792768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55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건강 검진 결과는 혈액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검진으로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분리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검진은 혈액 검진보다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상대적으로 많은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결측치를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보유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혈액 검사 설명 변수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이상 결측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검진 고객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989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혈액 검사 고객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3535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검사에 따른 개별 모델링을 통해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활용도를 높임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83D-3B8C-49DB-B835-9EA68792768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82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건강 검진 결과는 혈액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검진으로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분리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검진은 혈액 검진보다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상대적으로 많은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결측치를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보유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혈액 검사 설명 변수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이상 결측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검진 고객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989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혈액 검사 고객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3535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검사에 따른 개별 모델링을 통해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활용도를 높임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83D-3B8C-49DB-B835-9EA68792768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487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83D-3B8C-49DB-B835-9EA68792768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148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83D-3B8C-49DB-B835-9EA68792768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72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n-ea"/>
                <a:cs typeface="+mn-cs"/>
              </a:rPr>
              <a:t>최종 </a:t>
            </a:r>
            <a:r>
              <a:rPr lang="en-US" altLang="ko-KR" sz="12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n-ea"/>
                <a:cs typeface="+mn-cs"/>
              </a:rPr>
              <a:t>Score 0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: </a:t>
            </a:r>
            <a:r>
              <a:rPr lang="en-US" altLang="ko-KR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81</a:t>
            </a:r>
            <a:r>
              <a:rPr lang="ko-KR" altLang="en-US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명</a:t>
            </a:r>
            <a:r>
              <a:rPr lang="en-US" altLang="ko-KR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(2.9%)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수익 고객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유인 결정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최종 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Score 1: </a:t>
            </a:r>
            <a:r>
              <a:rPr lang="en-US" altLang="ko-KR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1822</a:t>
            </a:r>
            <a:r>
              <a:rPr lang="ko-KR" altLang="en-US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명</a:t>
            </a:r>
            <a:r>
              <a:rPr lang="en-US" altLang="ko-KR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(64.4%)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할증 고객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유인 결정</a:t>
            </a:r>
            <a:endParaRPr lang="en-US" altLang="ko-KR" sz="1200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약한 수준의 할증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)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최종 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Score 2: </a:t>
            </a:r>
            <a:r>
              <a:rPr lang="en-US" altLang="ko-KR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879</a:t>
            </a:r>
            <a:r>
              <a:rPr lang="ko-KR" altLang="en-US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명</a:t>
            </a:r>
            <a:r>
              <a:rPr lang="en-US" altLang="ko-KR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(31.1%)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엄격한 분류 기준을 도입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국민건강검진 데이터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참고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) </a:t>
            </a:r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후 유인 또는 거절 결정</a:t>
            </a:r>
            <a:endParaRPr lang="en-US" altLang="ko-KR" sz="1200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 → 유인하기로 결정할 경우 큰 할증이 필요</a:t>
            </a:r>
            <a:endParaRPr lang="en-US" altLang="ko-KR" sz="1200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최종 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Score 3: </a:t>
            </a:r>
            <a:r>
              <a:rPr lang="en-US" altLang="ko-KR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17</a:t>
            </a:r>
            <a:r>
              <a:rPr lang="ko-KR" altLang="en-US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명</a:t>
            </a:r>
            <a:r>
              <a:rPr lang="en-US" altLang="ko-KR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(0.6%), </a:t>
            </a:r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거절 유지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고위험군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)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최종 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Score 4: </a:t>
            </a:r>
            <a:r>
              <a:rPr lang="en-US" altLang="ko-KR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28</a:t>
            </a:r>
            <a:r>
              <a:rPr lang="ko-KR" altLang="en-US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명</a:t>
            </a:r>
            <a:r>
              <a:rPr lang="en-US" altLang="ko-KR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(1.0%), </a:t>
            </a:r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거절 유지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고위험군</a:t>
            </a:r>
            <a:r>
              <a:rPr lang="en-US" altLang="ko-KR" sz="1200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83D-3B8C-49DB-B835-9EA68792768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33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83D-3B8C-49DB-B835-9EA68792768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980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83D-3B8C-49DB-B835-9EA68792768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69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0">
              <a:srgbClr val="6CC2D6">
                <a:lumMod val="75000"/>
              </a:srgbClr>
            </a:gs>
            <a:gs pos="100000">
              <a:srgbClr val="96D4E2">
                <a:lumMod val="39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668000" y="25962"/>
            <a:ext cx="1515035" cy="364751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defRPr>
            </a:lvl1pPr>
          </a:lstStyle>
          <a:p>
            <a:r>
              <a:rPr lang="en-US" altLang="ko-KR" dirty="0"/>
              <a:t>POSCO Big Data 9</a:t>
            </a:r>
            <a:r>
              <a:rPr lang="en-US" altLang="ko-KR" baseline="30000" dirty="0"/>
              <a:t>th</a:t>
            </a:r>
            <a:r>
              <a:rPr lang="en-US" altLang="ko-KR" dirty="0"/>
              <a:t> A2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8" name="직각 삼각형 7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9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23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3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2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4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8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C2D6"/>
            </a:gs>
            <a:gs pos="100000">
              <a:srgbClr val="96D4E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AAD7D-6E65-44B3-8ABD-34CE7F0EADF3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C2D6">
                <a:lumMod val="75000"/>
              </a:srgbClr>
            </a:gs>
            <a:gs pos="100000">
              <a:srgbClr val="96D4E2">
                <a:lumMod val="39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80617" y="2667270"/>
            <a:ext cx="10214103" cy="149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 특성에 기반한 가입 심사 모델 개선 및 상품 추천을 통한 </a:t>
            </a:r>
            <a:r>
              <a:rPr lang="ko-KR" altLang="en-US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포빅생명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수익 극대화 전략</a:t>
            </a:r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2830" y="5852160"/>
            <a:ext cx="4590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A2</a:t>
            </a:r>
          </a:p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강지영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김범수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김효진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배향운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양혜지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정지성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최지영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70" y="0"/>
            <a:ext cx="953729" cy="9537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50759" y="6581001"/>
            <a:ext cx="11544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- 1 / 23 -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3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725AFC-04D2-4227-9866-A456A3BA3A3F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78EC0-E6D5-4683-8FF7-E3936045406A}"/>
              </a:ext>
            </a:extLst>
          </p:cNvPr>
          <p:cNvSpPr txBox="1"/>
          <p:nvPr/>
        </p:nvSpPr>
        <p:spPr>
          <a:xfrm>
            <a:off x="2843110" y="310276"/>
            <a:ext cx="94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보험 상품 추천 및 할증 모델 제시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CADDF0A-2A38-4395-9887-AD280D59D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986" y="2635015"/>
            <a:ext cx="1656012" cy="1627361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9F3FE107-ACC3-47A6-A105-637CFAD06F67}"/>
              </a:ext>
            </a:extLst>
          </p:cNvPr>
          <p:cNvGrpSpPr/>
          <p:nvPr/>
        </p:nvGrpSpPr>
        <p:grpSpPr>
          <a:xfrm>
            <a:off x="1604940" y="2635015"/>
            <a:ext cx="1761260" cy="1591217"/>
            <a:chOff x="1525408" y="2635186"/>
            <a:chExt cx="1800200" cy="185509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E0117E8-4801-4D2C-997F-F823480621EC}"/>
                </a:ext>
              </a:extLst>
            </p:cNvPr>
            <p:cNvSpPr/>
            <p:nvPr/>
          </p:nvSpPr>
          <p:spPr>
            <a:xfrm>
              <a:off x="1525408" y="2635186"/>
              <a:ext cx="1800200" cy="1855092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A9D1953-D0BD-4BAE-B51E-38CCEC46A20C}"/>
                </a:ext>
              </a:extLst>
            </p:cNvPr>
            <p:cNvSpPr/>
            <p:nvPr/>
          </p:nvSpPr>
          <p:spPr>
            <a:xfrm>
              <a:off x="2260272" y="3101414"/>
              <a:ext cx="330471" cy="3075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원호 15">
              <a:extLst>
                <a:ext uri="{FF2B5EF4-FFF2-40B4-BE49-F238E27FC236}">
                  <a16:creationId xmlns:a16="http://schemas.microsoft.com/office/drawing/2014/main" id="{C132531B-3490-4A42-8112-CAF27CFBCF3D}"/>
                </a:ext>
              </a:extLst>
            </p:cNvPr>
            <p:cNvSpPr/>
            <p:nvPr/>
          </p:nvSpPr>
          <p:spPr>
            <a:xfrm>
              <a:off x="1968307" y="3498396"/>
              <a:ext cx="914400" cy="914400"/>
            </a:xfrm>
            <a:prstGeom prst="arc">
              <a:avLst>
                <a:gd name="adj1" fmla="val 10785731"/>
                <a:gd name="adj2" fmla="val 2702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A30800A-893A-4396-BCA8-4894716A9F00}"/>
                </a:ext>
              </a:extLst>
            </p:cNvPr>
            <p:cNvCxnSpPr/>
            <p:nvPr/>
          </p:nvCxnSpPr>
          <p:spPr>
            <a:xfrm>
              <a:off x="2890578" y="3795632"/>
              <a:ext cx="194902" cy="15996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8D94559E-A900-4095-956D-9F8CCC843663}"/>
              </a:ext>
            </a:extLst>
          </p:cNvPr>
          <p:cNvSpPr/>
          <p:nvPr/>
        </p:nvSpPr>
        <p:spPr>
          <a:xfrm>
            <a:off x="2562085" y="3498396"/>
            <a:ext cx="370145" cy="39286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D0CD14-C6D7-4A17-A47C-B1F981510CFB}"/>
              </a:ext>
            </a:extLst>
          </p:cNvPr>
          <p:cNvSpPr txBox="1"/>
          <p:nvPr/>
        </p:nvSpPr>
        <p:spPr>
          <a:xfrm>
            <a:off x="1411994" y="2277133"/>
            <a:ext cx="2084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고객 정보 입력</a:t>
            </a:r>
            <a:endParaRPr lang="ko-KR" altLang="en-US" sz="2000" b="1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60788B-9110-41D5-9B0C-577B03CF5DC4}"/>
              </a:ext>
            </a:extLst>
          </p:cNvPr>
          <p:cNvSpPr txBox="1"/>
          <p:nvPr/>
        </p:nvSpPr>
        <p:spPr>
          <a:xfrm>
            <a:off x="4919554" y="2277133"/>
            <a:ext cx="2084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모델링</a:t>
            </a:r>
            <a:endParaRPr lang="ko-KR" altLang="en-US" sz="2000" b="1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31EF19-67A0-44C1-B0FC-FB081EB2B402}"/>
              </a:ext>
            </a:extLst>
          </p:cNvPr>
          <p:cNvSpPr txBox="1"/>
          <p:nvPr/>
        </p:nvSpPr>
        <p:spPr>
          <a:xfrm>
            <a:off x="8452583" y="2277133"/>
            <a:ext cx="2084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최종 상품 선정</a:t>
            </a:r>
            <a:endParaRPr lang="ko-KR" altLang="en-US" sz="2000" b="1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976544-D99F-4996-887A-C806F6448B4F}"/>
              </a:ext>
            </a:extLst>
          </p:cNvPr>
          <p:cNvSpPr txBox="1"/>
          <p:nvPr/>
        </p:nvSpPr>
        <p:spPr>
          <a:xfrm>
            <a:off x="1026675" y="4439820"/>
            <a:ext cx="33783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개인정보 입력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10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예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성별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남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:1 /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:2),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몸무게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질병 코드 입력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DFAB20-25C9-43F3-9AD0-2506830863F2}"/>
              </a:ext>
            </a:extLst>
          </p:cNvPr>
          <p:cNvSpPr txBox="1"/>
          <p:nvPr/>
        </p:nvSpPr>
        <p:spPr>
          <a:xfrm>
            <a:off x="4227661" y="4478413"/>
            <a:ext cx="3378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21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보험상품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보험상품 별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427423-354F-4BA3-A09A-DE1F7928631B}"/>
              </a:ext>
            </a:extLst>
          </p:cNvPr>
          <p:cNvSpPr txBox="1"/>
          <p:nvPr/>
        </p:nvSpPr>
        <p:spPr>
          <a:xfrm>
            <a:off x="1026675" y="1329317"/>
            <a:ext cx="10090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목표 변수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질병으로 인한 보험상품별 평균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지급액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선정 이유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질병에 걸렸더라도 병원비를 평균보다 높게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지급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받은 사람과 낮게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지급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받은 사람의 특성을 이용하여 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추천 또는 할증 가능 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F313EC-6DC0-4013-A565-45E28BB926EF}"/>
              </a:ext>
            </a:extLst>
          </p:cNvPr>
          <p:cNvSpPr txBox="1"/>
          <p:nvPr/>
        </p:nvSpPr>
        <p:spPr>
          <a:xfrm>
            <a:off x="8032707" y="4531980"/>
            <a:ext cx="33783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분류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 :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수익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0 :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손해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결과를 바탕으로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추천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수익성이 제일 높은 상품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할증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보험료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10%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인상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32" name="정육면체 31">
            <a:extLst>
              <a:ext uri="{FF2B5EF4-FFF2-40B4-BE49-F238E27FC236}">
                <a16:creationId xmlns:a16="http://schemas.microsoft.com/office/drawing/2014/main" id="{1AFFA4F9-7658-4BC6-A614-87491D46708B}"/>
              </a:ext>
            </a:extLst>
          </p:cNvPr>
          <p:cNvSpPr/>
          <p:nvPr/>
        </p:nvSpPr>
        <p:spPr>
          <a:xfrm>
            <a:off x="8282153" y="5518026"/>
            <a:ext cx="894302" cy="541266"/>
          </a:xfrm>
          <a:prstGeom prst="cube">
            <a:avLst/>
          </a:prstGeom>
          <a:solidFill>
            <a:srgbClr val="FFC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건강보험</a:t>
            </a:r>
          </a:p>
        </p:txBody>
      </p:sp>
      <p:sp>
        <p:nvSpPr>
          <p:cNvPr id="33" name="정육면체 32">
            <a:extLst>
              <a:ext uri="{FF2B5EF4-FFF2-40B4-BE49-F238E27FC236}">
                <a16:creationId xmlns:a16="http://schemas.microsoft.com/office/drawing/2014/main" id="{E393AEB9-5DC5-4542-959D-650A508A29DE}"/>
              </a:ext>
            </a:extLst>
          </p:cNvPr>
          <p:cNvSpPr/>
          <p:nvPr/>
        </p:nvSpPr>
        <p:spPr>
          <a:xfrm>
            <a:off x="9861159" y="5518026"/>
            <a:ext cx="894302" cy="541266"/>
          </a:xfrm>
          <a:prstGeom prst="cube">
            <a:avLst/>
          </a:prstGeom>
          <a:solidFill>
            <a:srgbClr val="FFC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통합보험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E5EF97-3380-4E29-B2B4-E982A1D29B0A}"/>
              </a:ext>
            </a:extLst>
          </p:cNvPr>
          <p:cNvSpPr txBox="1"/>
          <p:nvPr/>
        </p:nvSpPr>
        <p:spPr>
          <a:xfrm>
            <a:off x="9981976" y="5355777"/>
            <a:ext cx="689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10%</a:t>
            </a:r>
            <a:r>
              <a:rPr lang="ko-KR" altLang="en-US" sz="13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↑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5E4BDB-9AD3-4278-BB00-D8222C978577}"/>
              </a:ext>
            </a:extLst>
          </p:cNvPr>
          <p:cNvSpPr txBox="1"/>
          <p:nvPr/>
        </p:nvSpPr>
        <p:spPr>
          <a:xfrm>
            <a:off x="9333431" y="5662042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or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5915539-C058-452C-B932-804CECE2BF01}"/>
              </a:ext>
            </a:extLst>
          </p:cNvPr>
          <p:cNvCxnSpPr>
            <a:cxnSpLocks/>
          </p:cNvCxnSpPr>
          <p:nvPr/>
        </p:nvCxnSpPr>
        <p:spPr>
          <a:xfrm>
            <a:off x="4177090" y="2470199"/>
            <a:ext cx="0" cy="396910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409BC7A-1CD0-4A46-ABC7-0CC3EEBF87E7}"/>
              </a:ext>
            </a:extLst>
          </p:cNvPr>
          <p:cNvCxnSpPr>
            <a:cxnSpLocks/>
          </p:cNvCxnSpPr>
          <p:nvPr/>
        </p:nvCxnSpPr>
        <p:spPr>
          <a:xfrm>
            <a:off x="7822898" y="2470199"/>
            <a:ext cx="0" cy="396910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9842ED5E-9723-43C8-BD95-06709BB79D32}"/>
              </a:ext>
            </a:extLst>
          </p:cNvPr>
          <p:cNvSpPr/>
          <p:nvPr/>
        </p:nvSpPr>
        <p:spPr>
          <a:xfrm flipH="1">
            <a:off x="1045096" y="111402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20600000000000000" pitchFamily="18" charset="-127"/>
              <a:ea typeface="나눔스퀘어" panose="02020600000000000000" pitchFamily="18" charset="-127"/>
            </a:endParaRPr>
          </a:p>
        </p:txBody>
      </p:sp>
      <p:sp>
        <p:nvSpPr>
          <p:cNvPr id="59" name="Google Shape;396;p32">
            <a:extLst>
              <a:ext uri="{FF2B5EF4-FFF2-40B4-BE49-F238E27FC236}">
                <a16:creationId xmlns:a16="http://schemas.microsoft.com/office/drawing/2014/main" id="{A7A6040D-152B-4552-B273-990AFB280369}"/>
              </a:ext>
            </a:extLst>
          </p:cNvPr>
          <p:cNvSpPr/>
          <p:nvPr/>
        </p:nvSpPr>
        <p:spPr>
          <a:xfrm>
            <a:off x="1167995" y="874071"/>
            <a:ext cx="42777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보험 상품 추천 프로세스</a:t>
            </a: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/>
              <a:sym typeface="나눔스퀘어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113F597-B21D-48AA-8F2E-2B0E83D93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268" y="2635015"/>
            <a:ext cx="1712665" cy="1688961"/>
          </a:xfrm>
          <a:prstGeom prst="rect">
            <a:avLst/>
          </a:prstGeom>
        </p:spPr>
      </p:pic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5C13DEE3-C9B0-4C88-808B-0C80382F4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949222"/>
              </p:ext>
            </p:extLst>
          </p:nvPr>
        </p:nvGraphicFramePr>
        <p:xfrm>
          <a:off x="1220611" y="5255130"/>
          <a:ext cx="2707620" cy="100870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08188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2099432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</a:tblGrid>
              <a:tr h="250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M79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기타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연조직장애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258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S33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요추 및 골반의 관절 및 인대의 탈구</a:t>
                      </a: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574041"/>
                  </a:ext>
                </a:extLst>
              </a:tr>
              <a:tr h="250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J00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급성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비인두염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[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감기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]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  <a:tr h="250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R10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복부 및 골반 통증</a:t>
                      </a: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30543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A8CB2C3-4875-421A-B7D2-D5BF29AB8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178640"/>
              </p:ext>
            </p:extLst>
          </p:nvPr>
        </p:nvGraphicFramePr>
        <p:xfrm>
          <a:off x="4309886" y="5054495"/>
          <a:ext cx="3408108" cy="132144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4054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1704054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</a:tblGrid>
              <a:tr h="260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Naive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Bayes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260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Logistic Regression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KNN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634598"/>
                  </a:ext>
                </a:extLst>
              </a:tr>
              <a:tr h="260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Linear</a:t>
                      </a:r>
                      <a:r>
                        <a:rPr lang="en-US" altLang="ko-KR" sz="10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SVC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Decision</a:t>
                      </a:r>
                      <a:r>
                        <a:rPr lang="en-US" altLang="ko-KR" sz="10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Tree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722726"/>
                  </a:ext>
                </a:extLst>
              </a:tr>
              <a:tr h="279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Support Vector Machine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Random Forest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  <a:tr h="260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Perceptron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Gradient Boosting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8" marR="91428" marT="45714" marB="45714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30543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70" y="0"/>
            <a:ext cx="953729" cy="95372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650759" y="6581001"/>
            <a:ext cx="11544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- 10 / 23 -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6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725AFC-04D2-4227-9866-A456A3BA3A3F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78EC0-E6D5-4683-8FF7-E3936045406A}"/>
              </a:ext>
            </a:extLst>
          </p:cNvPr>
          <p:cNvSpPr txBox="1"/>
          <p:nvPr/>
        </p:nvSpPr>
        <p:spPr>
          <a:xfrm>
            <a:off x="2843110" y="310276"/>
            <a:ext cx="94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보험 상품 추천 및 할증 모델 분석 결과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842ED5E-9723-43C8-BD95-06709BB79D32}"/>
              </a:ext>
            </a:extLst>
          </p:cNvPr>
          <p:cNvSpPr/>
          <p:nvPr/>
        </p:nvSpPr>
        <p:spPr>
          <a:xfrm flipH="1">
            <a:off x="1045096" y="111402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20600000000000000" pitchFamily="18" charset="-127"/>
              <a:ea typeface="나눔스퀘어" panose="02020600000000000000" pitchFamily="18" charset="-127"/>
            </a:endParaRPr>
          </a:p>
        </p:txBody>
      </p:sp>
      <p:sp>
        <p:nvSpPr>
          <p:cNvPr id="59" name="Google Shape;396;p32">
            <a:extLst>
              <a:ext uri="{FF2B5EF4-FFF2-40B4-BE49-F238E27FC236}">
                <a16:creationId xmlns:a16="http://schemas.microsoft.com/office/drawing/2014/main" id="{A7A6040D-152B-4552-B273-990AFB280369}"/>
              </a:ext>
            </a:extLst>
          </p:cNvPr>
          <p:cNvSpPr/>
          <p:nvPr/>
        </p:nvSpPr>
        <p:spPr>
          <a:xfrm>
            <a:off x="1167995" y="874071"/>
            <a:ext cx="921514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보험 상품 추천 모델 분석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결과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ex)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J00(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급성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비인두염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)</a:t>
            </a:r>
            <a:endParaRPr sz="1400" b="1" dirty="0"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429DA3F-805E-4CD3-984A-2F0072A406D8}"/>
              </a:ext>
            </a:extLst>
          </p:cNvPr>
          <p:cNvSpPr txBox="1"/>
          <p:nvPr/>
        </p:nvSpPr>
        <p:spPr>
          <a:xfrm>
            <a:off x="1026675" y="1329317"/>
            <a:ext cx="1009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INPUT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 고객 정보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→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OUTPUT :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보험 상품 추천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분류 결과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1 :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수익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, 0 :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손해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추천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수익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(1)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분류되었을 때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그에 맞는 보험 상품 추천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할증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손해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(0)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분류되었을 때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상품에 대해서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10%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할증</a:t>
            </a:r>
          </a:p>
          <a:p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C8B31A53-9660-4CCC-8C74-E79EBCA7D8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8"/>
          <a:stretch/>
        </p:blipFill>
        <p:spPr>
          <a:xfrm>
            <a:off x="3394375" y="2566853"/>
            <a:ext cx="2412799" cy="2028165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8D5A5765-640F-4C3A-8898-67D7B0602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221" y="2566853"/>
            <a:ext cx="2427430" cy="2016634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DE1AA412-866A-41A4-A705-30D0EC892F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48"/>
          <a:stretch/>
        </p:blipFill>
        <p:spPr>
          <a:xfrm>
            <a:off x="8635198" y="2592563"/>
            <a:ext cx="2427626" cy="201697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FE5CCA7B-B445-496E-BC39-08F8D3F2C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0155" y="2592563"/>
            <a:ext cx="2448117" cy="2040098"/>
          </a:xfrm>
          <a:prstGeom prst="rect">
            <a:avLst/>
          </a:prstGeom>
        </p:spPr>
      </p:pic>
      <p:sp>
        <p:nvSpPr>
          <p:cNvPr id="75" name="사각형: 둥근 위쪽 모서리 74">
            <a:extLst>
              <a:ext uri="{FF2B5EF4-FFF2-40B4-BE49-F238E27FC236}">
                <a16:creationId xmlns:a16="http://schemas.microsoft.com/office/drawing/2014/main" id="{0D9E9E6D-8945-47CF-82C0-507A0557BA65}"/>
              </a:ext>
            </a:extLst>
          </p:cNvPr>
          <p:cNvSpPr/>
          <p:nvPr/>
        </p:nvSpPr>
        <p:spPr>
          <a:xfrm>
            <a:off x="986028" y="2187313"/>
            <a:ext cx="1306626" cy="385969"/>
          </a:xfrm>
          <a:prstGeom prst="round2SameRect">
            <a:avLst/>
          </a:prstGeom>
          <a:solidFill>
            <a:srgbClr val="35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  천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8" name="사각형: 둥근 위쪽 모서리 77">
            <a:extLst>
              <a:ext uri="{FF2B5EF4-FFF2-40B4-BE49-F238E27FC236}">
                <a16:creationId xmlns:a16="http://schemas.microsoft.com/office/drawing/2014/main" id="{A1F10B4E-7DC5-4079-B09D-0352CB317AFD}"/>
              </a:ext>
            </a:extLst>
          </p:cNvPr>
          <p:cNvSpPr/>
          <p:nvPr/>
        </p:nvSpPr>
        <p:spPr>
          <a:xfrm>
            <a:off x="6240155" y="2177672"/>
            <a:ext cx="1306626" cy="385969"/>
          </a:xfrm>
          <a:prstGeom prst="round2SameRect">
            <a:avLst/>
          </a:prstGeom>
          <a:solidFill>
            <a:srgbClr val="35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  증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978A85B-E931-4DC6-BEE5-FCE3EBFA2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21213"/>
              </p:ext>
            </p:extLst>
          </p:nvPr>
        </p:nvGraphicFramePr>
        <p:xfrm>
          <a:off x="1016220" y="4577601"/>
          <a:ext cx="4790957" cy="17585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97739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1693023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  <a:gridCol w="598870">
                  <a:extLst>
                    <a:ext uri="{9D8B030D-6E8A-4147-A177-3AD203B41FA5}">
                      <a16:colId xmlns:a16="http://schemas.microsoft.com/office/drawing/2014/main" val="4165443119"/>
                    </a:ext>
                  </a:extLst>
                </a:gridCol>
                <a:gridCol w="598870">
                  <a:extLst>
                    <a:ext uri="{9D8B030D-6E8A-4147-A177-3AD203B41FA5}">
                      <a16:colId xmlns:a16="http://schemas.microsoft.com/office/drawing/2014/main" val="1392400978"/>
                    </a:ext>
                  </a:extLst>
                </a:gridCol>
              </a:tblGrid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정확도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정밀도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 결과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조심조심 보험 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Naive Bayes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54%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59%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640359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All My Life 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KNN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80%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75%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601944"/>
                  </a:ext>
                </a:extLst>
              </a:tr>
              <a:tr h="232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건강보험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Support</a:t>
                      </a:r>
                      <a:r>
                        <a:rPr lang="en-US" altLang="ko-KR" sz="9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Vector Machines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58%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87%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187399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평생 건강 보장 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Perceptron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75%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66%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37371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건강 보살핌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Random Forest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66%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80%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76075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All My Life 2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007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Random Forest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77%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85%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울라트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보험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007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Random Forest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57%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55%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3054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B0D01CD-6383-46C0-9829-37C8B477C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84780"/>
              </p:ext>
            </p:extLst>
          </p:nvPr>
        </p:nvGraphicFramePr>
        <p:xfrm>
          <a:off x="6239720" y="4633503"/>
          <a:ext cx="4823104" cy="15507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05776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1704383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  <a:gridCol w="707169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4165443119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2448859505"/>
                    </a:ext>
                  </a:extLst>
                </a:gridCol>
              </a:tblGrid>
              <a:tr h="22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보험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모델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정확도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정밀도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분류 결과</a:t>
                      </a:r>
                      <a:endParaRPr lang="ko-KR" altLang="en-US" sz="900" dirty="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조심조심 보험 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KNN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60%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63%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640359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건강보험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ANN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70%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60%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601944"/>
                  </a:ext>
                </a:extLst>
              </a:tr>
              <a:tr h="232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평생 건강 보장 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Perceptron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75%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81%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187399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건강 보살핌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KNN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83%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37371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All My Life 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007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Random Forest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77%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76075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울라트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보험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007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Random Forest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53%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57%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70" y="0"/>
            <a:ext cx="953729" cy="95372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650759" y="6581001"/>
            <a:ext cx="11544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- 11 / 23 -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0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725AFC-04D2-4227-9866-A456A3BA3A3F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 방안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6D9F072-61BE-4B7D-9C37-2A0251CFA2A3}"/>
              </a:ext>
            </a:extLst>
          </p:cNvPr>
          <p:cNvSpPr/>
          <p:nvPr/>
        </p:nvSpPr>
        <p:spPr>
          <a:xfrm flipH="1">
            <a:off x="1045096" y="122578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20600000000000000" pitchFamily="18" charset="-127"/>
              <a:ea typeface="나눔스퀘어" panose="02020600000000000000" pitchFamily="18" charset="-127"/>
            </a:endParaRPr>
          </a:p>
        </p:txBody>
      </p:sp>
      <p:sp>
        <p:nvSpPr>
          <p:cNvPr id="7" name="Google Shape;396;p32">
            <a:extLst>
              <a:ext uri="{FF2B5EF4-FFF2-40B4-BE49-F238E27FC236}">
                <a16:creationId xmlns:a16="http://schemas.microsoft.com/office/drawing/2014/main" id="{760EB2C5-E907-46B8-B194-23822BC0247B}"/>
              </a:ext>
            </a:extLst>
          </p:cNvPr>
          <p:cNvSpPr/>
          <p:nvPr/>
        </p:nvSpPr>
        <p:spPr>
          <a:xfrm>
            <a:off x="1167995" y="985831"/>
            <a:ext cx="42777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거절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고객군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 최종 분류 결과</a:t>
            </a: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/>
              <a:sym typeface="나눔스퀘어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/>
              <a:sym typeface="나눔스퀘어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C25C0-65D4-4459-AB27-703ED8C7B10B}"/>
              </a:ext>
            </a:extLst>
          </p:cNvPr>
          <p:cNvSpPr txBox="1"/>
          <p:nvPr/>
        </p:nvSpPr>
        <p:spPr>
          <a:xfrm>
            <a:off x="2511808" y="310276"/>
            <a:ext cx="94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청구 기준과 납입 기준 고객 분류 결과를 종합적으로 고려하여 거절 고객을 분류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681F92CA-CCF5-4B9F-B4FA-D2971F30A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0305705"/>
              </p:ext>
            </p:extLst>
          </p:nvPr>
        </p:nvGraphicFramePr>
        <p:xfrm>
          <a:off x="1105140" y="2883365"/>
          <a:ext cx="4679437" cy="2100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9D38F5-09B8-4A87-B9DF-9278DE50F886}"/>
              </a:ext>
            </a:extLst>
          </p:cNvPr>
          <p:cNvSpPr/>
          <p:nvPr/>
        </p:nvSpPr>
        <p:spPr>
          <a:xfrm>
            <a:off x="1680343" y="2972947"/>
            <a:ext cx="1007879" cy="5759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저위험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BE7C7CB-6CE7-44DE-AA79-E075D18D60D3}"/>
              </a:ext>
            </a:extLst>
          </p:cNvPr>
          <p:cNvSpPr/>
          <p:nvPr/>
        </p:nvSpPr>
        <p:spPr>
          <a:xfrm>
            <a:off x="3943908" y="2985036"/>
            <a:ext cx="1007879" cy="575931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고위험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오른쪽 화살표 18">
            <a:extLst>
              <a:ext uri="{FF2B5EF4-FFF2-40B4-BE49-F238E27FC236}">
                <a16:creationId xmlns:a16="http://schemas.microsoft.com/office/drawing/2014/main" id="{C7D4844F-8D91-4293-8676-E850BB43B140}"/>
              </a:ext>
            </a:extLst>
          </p:cNvPr>
          <p:cNvSpPr/>
          <p:nvPr/>
        </p:nvSpPr>
        <p:spPr>
          <a:xfrm>
            <a:off x="2927013" y="3049394"/>
            <a:ext cx="778104" cy="4472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951985-D72D-4B13-A4A3-1410CB630BBA}"/>
              </a:ext>
            </a:extLst>
          </p:cNvPr>
          <p:cNvSpPr txBox="1"/>
          <p:nvPr/>
        </p:nvSpPr>
        <p:spPr>
          <a:xfrm>
            <a:off x="1110349" y="1567723"/>
            <a:ext cx="10882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Score =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청구기준 위험도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납입기준 위험도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(0: </a:t>
            </a:r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비위험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1: </a:t>
            </a:r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저위험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2: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고위험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Score 1 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청구기준 위험도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 +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납입기준 위험도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 </a:t>
            </a: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    또는 청구기준 위험도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 +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납입기준 위험도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 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6C27-B88C-469C-A42F-01989565331D}"/>
              </a:ext>
            </a:extLst>
          </p:cNvPr>
          <p:cNvSpPr txBox="1"/>
          <p:nvPr/>
        </p:nvSpPr>
        <p:spPr>
          <a:xfrm>
            <a:off x="1178318" y="4299887"/>
            <a:ext cx="4606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유인    작은 할증   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할증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거절 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거절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거절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 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1822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    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879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     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17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   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28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</a:p>
        </p:txBody>
      </p:sp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B02A975D-34E6-4D94-B10F-3B7A7E7A50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707705"/>
              </p:ext>
            </p:extLst>
          </p:nvPr>
        </p:nvGraphicFramePr>
        <p:xfrm>
          <a:off x="6060944" y="2480204"/>
          <a:ext cx="5488479" cy="3240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70" y="0"/>
            <a:ext cx="953729" cy="95372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650759" y="6581001"/>
            <a:ext cx="11544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- 12 / 23 -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60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83AEB5-2CD8-4BAD-9ED0-C85DAAE50E55}"/>
              </a:ext>
            </a:extLst>
          </p:cNvPr>
          <p:cNvSpPr/>
          <p:nvPr/>
        </p:nvSpPr>
        <p:spPr>
          <a:xfrm>
            <a:off x="1378747" y="2581225"/>
            <a:ext cx="1729595" cy="1909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존재 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항목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8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최고 혈압</a:t>
            </a:r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최저 혈압</a:t>
            </a:r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나이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성별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725AFC-04D2-4227-9866-A456A3BA3A3F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 방안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6D9F072-61BE-4B7D-9C37-2A0251CFA2A3}"/>
              </a:ext>
            </a:extLst>
          </p:cNvPr>
          <p:cNvSpPr/>
          <p:nvPr/>
        </p:nvSpPr>
        <p:spPr>
          <a:xfrm flipH="1">
            <a:off x="1045096" y="122578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20600000000000000" pitchFamily="18" charset="-127"/>
              <a:ea typeface="나눔스퀘어" panose="02020600000000000000" pitchFamily="18" charset="-127"/>
            </a:endParaRPr>
          </a:p>
        </p:txBody>
      </p:sp>
      <p:sp>
        <p:nvSpPr>
          <p:cNvPr id="7" name="Google Shape;396;p32">
            <a:extLst>
              <a:ext uri="{FF2B5EF4-FFF2-40B4-BE49-F238E27FC236}">
                <a16:creationId xmlns:a16="http://schemas.microsoft.com/office/drawing/2014/main" id="{760EB2C5-E907-46B8-B194-23822BC0247B}"/>
              </a:ext>
            </a:extLst>
          </p:cNvPr>
          <p:cNvSpPr/>
          <p:nvPr/>
        </p:nvSpPr>
        <p:spPr>
          <a:xfrm>
            <a:off x="1167995" y="985831"/>
            <a:ext cx="42777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가입 심사 항목 강화</a:t>
            </a: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/>
              <a:sym typeface="나눔스퀘어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/>
              <a:sym typeface="나눔스퀘어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873A2-BFE9-4F23-B4AE-D8264841DA38}"/>
              </a:ext>
            </a:extLst>
          </p:cNvPr>
          <p:cNvSpPr txBox="1"/>
          <p:nvPr/>
        </p:nvSpPr>
        <p:spPr>
          <a:xfrm>
            <a:off x="2511808" y="310276"/>
            <a:ext cx="94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건강 검진을 통한 가입 심사 항목을 강화함으로써 분류 모델의 정확도 향상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2173D-011D-482A-A74A-0463807C6D19}"/>
              </a:ext>
            </a:extLst>
          </p:cNvPr>
          <p:cNvSpPr txBox="1"/>
          <p:nvPr/>
        </p:nvSpPr>
        <p:spPr>
          <a:xfrm>
            <a:off x="1160597" y="1492050"/>
            <a:ext cx="3155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국민 건강 검진 정보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이용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약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35000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명의 데이터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랜덤 추출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D5CCD4-C166-4CA4-80FE-F00B40F02F7E}"/>
              </a:ext>
            </a:extLst>
          </p:cNvPr>
          <p:cNvSpPr/>
          <p:nvPr/>
        </p:nvSpPr>
        <p:spPr>
          <a:xfrm>
            <a:off x="865294" y="5287653"/>
            <a:ext cx="5363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국민 건강 검진 정보에서 고객 분류 모델링의 정확도를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높여줄 수 있는 변수들을 추가적으로 선정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아래쪽 화살표 1">
            <a:extLst>
              <a:ext uri="{FF2B5EF4-FFF2-40B4-BE49-F238E27FC236}">
                <a16:creationId xmlns:a16="http://schemas.microsoft.com/office/drawing/2014/main" id="{84B94702-BC42-4D5B-B032-909BC87EDBDA}"/>
              </a:ext>
            </a:extLst>
          </p:cNvPr>
          <p:cNvSpPr/>
          <p:nvPr/>
        </p:nvSpPr>
        <p:spPr>
          <a:xfrm>
            <a:off x="3125719" y="4622990"/>
            <a:ext cx="536526" cy="626888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F87692-B662-40AB-BDB1-D705F1D43DE8}"/>
              </a:ext>
            </a:extLst>
          </p:cNvPr>
          <p:cNvSpPr/>
          <p:nvPr/>
        </p:nvSpPr>
        <p:spPr>
          <a:xfrm>
            <a:off x="3682925" y="2581225"/>
            <a:ext cx="1729595" cy="1909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고려 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항목</a:t>
            </a:r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흡연 여부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청력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음주 여부</a:t>
            </a:r>
            <a:endParaRPr lang="en-US" altLang="ko-KR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시력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5EC4C-130D-4FF5-AE47-B3F9A9FA5A67}"/>
              </a:ext>
            </a:extLst>
          </p:cNvPr>
          <p:cNvSpPr txBox="1"/>
          <p:nvPr/>
        </p:nvSpPr>
        <p:spPr>
          <a:xfrm>
            <a:off x="1245114" y="2271216"/>
            <a:ext cx="236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보험 가입 검진 정보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DA0F2-AD3C-454E-BE04-4D1B7BBABAB4}"/>
              </a:ext>
            </a:extLst>
          </p:cNvPr>
          <p:cNvSpPr txBox="1"/>
          <p:nvPr/>
        </p:nvSpPr>
        <p:spPr>
          <a:xfrm>
            <a:off x="3555047" y="2271216"/>
            <a:ext cx="236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국민 건강 검진 정보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A862AA-7156-41B3-A99C-F1B452D3C82E}"/>
              </a:ext>
            </a:extLst>
          </p:cNvPr>
          <p:cNvSpPr txBox="1"/>
          <p:nvPr/>
        </p:nvSpPr>
        <p:spPr>
          <a:xfrm>
            <a:off x="6342522" y="1313543"/>
            <a:ext cx="445987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 결과 및 변수 중요도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적합 방지 및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정확도를 고려한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GB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선정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덧셈 기호 32">
            <a:extLst>
              <a:ext uri="{FF2B5EF4-FFF2-40B4-BE49-F238E27FC236}">
                <a16:creationId xmlns:a16="http://schemas.microsoft.com/office/drawing/2014/main" id="{59EBB6C3-E5BB-4F97-8546-AFD8B252773A}"/>
              </a:ext>
            </a:extLst>
          </p:cNvPr>
          <p:cNvSpPr/>
          <p:nvPr/>
        </p:nvSpPr>
        <p:spPr>
          <a:xfrm>
            <a:off x="3147410" y="3189093"/>
            <a:ext cx="493145" cy="493145"/>
          </a:xfrm>
          <a:prstGeom prst="mathPlu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3DA065A3-3C05-4834-A546-8D100BC51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621604"/>
              </p:ext>
            </p:extLst>
          </p:nvPr>
        </p:nvGraphicFramePr>
        <p:xfrm>
          <a:off x="7122686" y="4491528"/>
          <a:ext cx="3169515" cy="140060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6505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1056505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  <a:gridCol w="1056505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</a:tblGrid>
              <a:tr h="466867">
                <a:tc>
                  <a:txBody>
                    <a:bodyPr/>
                    <a:lstStyle/>
                    <a:p>
                      <a:pPr algn="ctr"/>
                      <a:endParaRPr lang="ko-KR" altLang="en-US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TRAIN</a:t>
                      </a:r>
                      <a:endParaRPr lang="ko-KR" altLang="en-US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TEST</a:t>
                      </a:r>
                      <a:endParaRPr lang="ko-KR" altLang="en-US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0.958</a:t>
                      </a:r>
                      <a:endParaRPr lang="ko-KR" altLang="en-US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0.955</a:t>
                      </a:r>
                      <a:endParaRPr lang="ko-KR" altLang="en-US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0.875</a:t>
                      </a:r>
                      <a:endParaRPr lang="ko-KR" altLang="en-US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0.884</a:t>
                      </a:r>
                      <a:endParaRPr lang="ko-KR" altLang="en-US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30543"/>
                  </a:ext>
                </a:extLst>
              </a:tr>
            </a:tbl>
          </a:graphicData>
        </a:graphic>
      </p:graphicFrame>
      <p:graphicFrame>
        <p:nvGraphicFramePr>
          <p:cNvPr id="31" name="차트 30">
            <a:extLst>
              <a:ext uri="{FF2B5EF4-FFF2-40B4-BE49-F238E27FC236}">
                <a16:creationId xmlns:a16="http://schemas.microsoft.com/office/drawing/2014/main" id="{23881F04-2DD0-438C-89B3-F6E8A53B39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8154251"/>
              </p:ext>
            </p:extLst>
          </p:nvPr>
        </p:nvGraphicFramePr>
        <p:xfrm>
          <a:off x="6587583" y="1684149"/>
          <a:ext cx="4359303" cy="255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70" y="0"/>
            <a:ext cx="953729" cy="95372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650759" y="6581001"/>
            <a:ext cx="11544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- 13 / 23 -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6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725AFC-04D2-4227-9866-A456A3BA3A3F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 방안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6D9F072-61BE-4B7D-9C37-2A0251CFA2A3}"/>
              </a:ext>
            </a:extLst>
          </p:cNvPr>
          <p:cNvSpPr/>
          <p:nvPr/>
        </p:nvSpPr>
        <p:spPr>
          <a:xfrm flipH="1">
            <a:off x="1045096" y="122578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20600000000000000" pitchFamily="18" charset="-127"/>
              <a:ea typeface="나눔스퀘어" panose="02020600000000000000" pitchFamily="18" charset="-127"/>
            </a:endParaRPr>
          </a:p>
        </p:txBody>
      </p:sp>
      <p:sp>
        <p:nvSpPr>
          <p:cNvPr id="7" name="Google Shape;396;p32">
            <a:extLst>
              <a:ext uri="{FF2B5EF4-FFF2-40B4-BE49-F238E27FC236}">
                <a16:creationId xmlns:a16="http://schemas.microsoft.com/office/drawing/2014/main" id="{760EB2C5-E907-46B8-B194-23822BC0247B}"/>
              </a:ext>
            </a:extLst>
          </p:cNvPr>
          <p:cNvSpPr/>
          <p:nvPr/>
        </p:nvSpPr>
        <p:spPr>
          <a:xfrm>
            <a:off x="1167995" y="985831"/>
            <a:ext cx="42777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보험 상품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및 할증 예시</a:t>
            </a: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/>
              <a:sym typeface="나눔스퀘어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/>
              <a:sym typeface="나눔스퀘어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18D63-44A0-45DE-B655-282C4B005D0E}"/>
              </a:ext>
            </a:extLst>
          </p:cNvPr>
          <p:cNvSpPr txBox="1"/>
          <p:nvPr/>
        </p:nvSpPr>
        <p:spPr>
          <a:xfrm>
            <a:off x="2511808" y="310276"/>
            <a:ext cx="94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개인의 검진 정보와 사전 고지한 과거 병력에 따라 보험 상품이 추천되거나 할증됨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8FA0DE-3D8F-4279-AC73-3BC38FB209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330" y="1830956"/>
            <a:ext cx="1441951" cy="1441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72A48A-6EB8-48B6-ABBA-8C8F057F8B13}"/>
              </a:ext>
            </a:extLst>
          </p:cNvPr>
          <p:cNvSpPr txBox="1"/>
          <p:nvPr/>
        </p:nvSpPr>
        <p:spPr>
          <a:xfrm>
            <a:off x="806045" y="3381375"/>
            <a:ext cx="37805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69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 남성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김범수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160cm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몸무게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59kg</a:t>
            </a: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가슴둘레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84</a:t>
            </a: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허리둘레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72</a:t>
            </a:r>
          </a:p>
          <a:p>
            <a:pPr algn="ctr"/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Bmi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23.05</a:t>
            </a:r>
          </a:p>
          <a:p>
            <a:pPr algn="ctr"/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Whtr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0.45</a:t>
            </a: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맥박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66</a:t>
            </a: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혈압 판정 결과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1(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비정상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8A593BB-D051-4E4E-BC1C-9D5E5ABEF40A}"/>
              </a:ext>
            </a:extLst>
          </p:cNvPr>
          <p:cNvSpPr/>
          <p:nvPr/>
        </p:nvSpPr>
        <p:spPr>
          <a:xfrm>
            <a:off x="4933950" y="1330644"/>
            <a:ext cx="1171480" cy="424978"/>
          </a:xfrm>
          <a:prstGeom prst="roundRect">
            <a:avLst/>
          </a:prstGeom>
          <a:solidFill>
            <a:srgbClr val="35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추천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94FA7D-6D0B-4DD2-907A-8845EE7F55A1}"/>
              </a:ext>
            </a:extLst>
          </p:cNvPr>
          <p:cNvSpPr txBox="1"/>
          <p:nvPr/>
        </p:nvSpPr>
        <p:spPr>
          <a:xfrm>
            <a:off x="4793597" y="1799147"/>
            <a:ext cx="56839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질병 코드를 입력하세요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 :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J00(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급성 </a:t>
            </a:r>
            <a:r>
              <a:rPr lang="ko-KR" altLang="en-US" sz="15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비인두염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1A405A-EE0D-41F8-A310-41B391FE2759}"/>
              </a:ext>
            </a:extLst>
          </p:cNvPr>
          <p:cNvSpPr/>
          <p:nvPr/>
        </p:nvSpPr>
        <p:spPr>
          <a:xfrm>
            <a:off x="4943475" y="3828720"/>
            <a:ext cx="1171480" cy="424978"/>
          </a:xfrm>
          <a:prstGeom prst="roundRect">
            <a:avLst/>
          </a:prstGeom>
          <a:solidFill>
            <a:srgbClr val="35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할증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82E338-98C1-496D-BAFB-B1D59966BF43}"/>
              </a:ext>
            </a:extLst>
          </p:cNvPr>
          <p:cNvSpPr txBox="1"/>
          <p:nvPr/>
        </p:nvSpPr>
        <p:spPr>
          <a:xfrm>
            <a:off x="4793597" y="4329459"/>
            <a:ext cx="56839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질병 코드를 입력하세요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S33(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요추 및 골반 관절 및 인대 탈구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오른쪽 화살표 18">
            <a:extLst>
              <a:ext uri="{FF2B5EF4-FFF2-40B4-BE49-F238E27FC236}">
                <a16:creationId xmlns:a16="http://schemas.microsoft.com/office/drawing/2014/main" id="{46A7537D-F833-4ED5-92AF-8325FFF66FF3}"/>
              </a:ext>
            </a:extLst>
          </p:cNvPr>
          <p:cNvSpPr/>
          <p:nvPr/>
        </p:nvSpPr>
        <p:spPr>
          <a:xfrm>
            <a:off x="3822796" y="3305500"/>
            <a:ext cx="705639" cy="523220"/>
          </a:xfrm>
          <a:prstGeom prst="rightArrow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727566E-0B4A-45E5-8BB9-CAD3A926A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769317"/>
              </p:ext>
            </p:extLst>
          </p:nvPr>
        </p:nvGraphicFramePr>
        <p:xfrm>
          <a:off x="4933950" y="2109515"/>
          <a:ext cx="5819776" cy="15544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63955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1219928301"/>
                    </a:ext>
                  </a:extLst>
                </a:gridCol>
                <a:gridCol w="1645269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  <a:gridCol w="682642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4165443119"/>
                    </a:ext>
                  </a:extLst>
                </a:gridCol>
              </a:tblGrid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정확도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정밀도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 결과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건강 보살핌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KNN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82.61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90.00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640359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All My Life1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KNN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77.78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85.71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601944"/>
                  </a:ext>
                </a:extLst>
              </a:tr>
              <a:tr h="232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조심조심 보험 </a:t>
                      </a:r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ANN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81.25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83.33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187399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건강보험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Random Forest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90.00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88.89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37371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평생 건강 보장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KNN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88.64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92.68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7607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F771336-2632-40DC-9CE5-523345249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421593"/>
              </p:ext>
            </p:extLst>
          </p:nvPr>
        </p:nvGraphicFramePr>
        <p:xfrm>
          <a:off x="4943475" y="4653897"/>
          <a:ext cx="5819777" cy="15544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63955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1826931">
                  <a:extLst>
                    <a:ext uri="{9D8B030D-6E8A-4147-A177-3AD203B41FA5}">
                      <a16:colId xmlns:a16="http://schemas.microsoft.com/office/drawing/2014/main" val="1219928301"/>
                    </a:ext>
                  </a:extLst>
                </a:gridCol>
                <a:gridCol w="982294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  <a:gridCol w="682642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4165443119"/>
                    </a:ext>
                  </a:extLst>
                </a:gridCol>
              </a:tblGrid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정확도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정밀도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 결과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가족 만족 보험 </a:t>
                      </a:r>
                      <a:r>
                        <a:rPr lang="en-US" altLang="ko-KR" sz="1100" dirty="0" smtClean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en-US" altLang="ko-KR" sz="1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Random Forest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50.00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66.67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640359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All My Life2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Random Forest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70.00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75.00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601944"/>
                  </a:ext>
                </a:extLst>
              </a:tr>
              <a:tr h="232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조심조심 보험 </a:t>
                      </a:r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Decision Tree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71.43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94.12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187399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울라트</a:t>
                      </a:r>
                      <a:r>
                        <a:rPr lang="ko-KR" altLang="en-US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보험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Random Forest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60.00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64.29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37371"/>
                  </a:ext>
                </a:extLst>
              </a:tr>
              <a:tr h="218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평생 건강 보장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Decision Tree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70.45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90.32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76075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70" y="0"/>
            <a:ext cx="953729" cy="9537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650759" y="6581001"/>
            <a:ext cx="11544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- 14 / 23 -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94FA7D-6D0B-4DD2-907A-8845EE7F55A1}"/>
              </a:ext>
            </a:extLst>
          </p:cNvPr>
          <p:cNvSpPr txBox="1"/>
          <p:nvPr/>
        </p:nvSpPr>
        <p:spPr>
          <a:xfrm>
            <a:off x="9129158" y="1850797"/>
            <a:ext cx="2407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분류결과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1(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수익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), 0(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손해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7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725AFC-04D2-4227-9866-A456A3BA3A3F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 방안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6D9F072-61BE-4B7D-9C37-2A0251CFA2A3}"/>
              </a:ext>
            </a:extLst>
          </p:cNvPr>
          <p:cNvSpPr/>
          <p:nvPr/>
        </p:nvSpPr>
        <p:spPr>
          <a:xfrm flipH="1">
            <a:off x="1045096" y="122578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20600000000000000" pitchFamily="18" charset="-127"/>
              <a:ea typeface="나눔스퀘어" panose="02020600000000000000" pitchFamily="18" charset="-127"/>
            </a:endParaRPr>
          </a:p>
        </p:txBody>
      </p:sp>
      <p:sp>
        <p:nvSpPr>
          <p:cNvPr id="7" name="Google Shape;396;p32">
            <a:extLst>
              <a:ext uri="{FF2B5EF4-FFF2-40B4-BE49-F238E27FC236}">
                <a16:creationId xmlns:a16="http://schemas.microsoft.com/office/drawing/2014/main" id="{760EB2C5-E907-46B8-B194-23822BC0247B}"/>
              </a:ext>
            </a:extLst>
          </p:cNvPr>
          <p:cNvSpPr/>
          <p:nvPr/>
        </p:nvSpPr>
        <p:spPr>
          <a:xfrm>
            <a:off x="1167995" y="985831"/>
            <a:ext cx="42777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기대 성과</a:t>
            </a: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/>
              <a:sym typeface="나눔스퀘어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/>
              <a:sym typeface="나눔스퀘어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79D9F-6587-4112-AAC0-D3A6B7025EF3}"/>
              </a:ext>
            </a:extLst>
          </p:cNvPr>
          <p:cNvSpPr txBox="1"/>
          <p:nvPr/>
        </p:nvSpPr>
        <p:spPr>
          <a:xfrm>
            <a:off x="2511808" y="310276"/>
            <a:ext cx="94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 수준과 비교하여 기대 수익 산정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49D71-CF8E-4DC8-9A15-8A3921763052}"/>
              </a:ext>
            </a:extLst>
          </p:cNvPr>
          <p:cNvSpPr txBox="1"/>
          <p:nvPr/>
        </p:nvSpPr>
        <p:spPr>
          <a:xfrm>
            <a:off x="1070822" y="1640934"/>
            <a:ext cx="59785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 </a:t>
            </a:r>
            <a:r>
              <a:rPr kumimoji="1"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수익 </a:t>
            </a:r>
            <a:r>
              <a:rPr kumimoji="1"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kumimoji="1"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1"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보험</a:t>
            </a:r>
            <a:r>
              <a:rPr kumimoji="1"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료</a:t>
            </a:r>
            <a:r>
              <a:rPr kumimoji="1"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1"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</a:t>
            </a:r>
            <a:r>
              <a:rPr kumimoji="1"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1"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kumimoji="1"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지급액 </a:t>
            </a:r>
            <a:r>
              <a:rPr kumimoji="1"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kumimoji="1"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1"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혈액 검사비용</a:t>
            </a:r>
            <a:r>
              <a:rPr kumimoji="1"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27CD2E-78D0-44C9-853B-E7FB5CF0C7BA}"/>
              </a:ext>
            </a:extLst>
          </p:cNvPr>
          <p:cNvSpPr/>
          <p:nvPr/>
        </p:nvSpPr>
        <p:spPr>
          <a:xfrm>
            <a:off x="6333863" y="2291551"/>
            <a:ext cx="55269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현재 연 수익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(14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</a:t>
            </a:r>
            <a:r>
              <a:rPr kumimoji="1"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~ 15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endParaRPr kumimoji="1"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7,758,975,450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약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77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억원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endParaRPr kumimoji="1"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예상 연 수익</a:t>
            </a:r>
            <a:endParaRPr kumimoji="1"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8,364,569,850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약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83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억원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endParaRPr kumimoji="1"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고객 분류 모델 예상 추가 이익</a:t>
            </a:r>
            <a:endParaRPr kumimoji="1"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310,334,400</a:t>
            </a:r>
            <a:r>
              <a:rPr lang="ko-KR" altLang="en-US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약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억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천만원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endParaRPr kumimoji="1"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1"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모델 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예상 추가 이익</a:t>
            </a:r>
            <a:endParaRPr kumimoji="1"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295,260,000</a:t>
            </a:r>
            <a:r>
              <a:rPr lang="ko-KR" altLang="en-US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만원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약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억 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kumimoji="1"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천만원</a:t>
            </a:r>
            <a:r>
              <a:rPr kumimoji="1"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kumimoji="1"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kumimoji="1"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D8A40-2202-42C7-AD0D-EB6F48F21656}"/>
              </a:ext>
            </a:extLst>
          </p:cNvPr>
          <p:cNvSpPr/>
          <p:nvPr/>
        </p:nvSpPr>
        <p:spPr>
          <a:xfrm>
            <a:off x="6333863" y="5499008"/>
            <a:ext cx="51358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</a:t>
            </a:r>
            <a:r>
              <a:rPr kumimoji="1"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605,594,400</a:t>
            </a:r>
            <a:r>
              <a:rPr kumimoji="1"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 </a:t>
            </a:r>
            <a:r>
              <a:rPr kumimoji="1"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kumimoji="1"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약 </a:t>
            </a:r>
            <a:r>
              <a:rPr kumimoji="1"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kumimoji="1"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억원</a:t>
            </a:r>
            <a:r>
              <a:rPr kumimoji="1"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),</a:t>
            </a:r>
            <a:r>
              <a:rPr kumimoji="1"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1"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7.8%</a:t>
            </a:r>
            <a:r>
              <a:rPr kumimoji="1"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의 매출 증대 예상</a:t>
            </a:r>
            <a:endParaRPr kumimoji="1"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21A40083-D4DF-4F38-9294-FEB35C896C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078385"/>
              </p:ext>
            </p:extLst>
          </p:nvPr>
        </p:nvGraphicFramePr>
        <p:xfrm>
          <a:off x="806952" y="2209500"/>
          <a:ext cx="5526908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4E72E9E-2C1A-4E51-9E74-D43A56FC3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405476"/>
              </p:ext>
            </p:extLst>
          </p:nvPr>
        </p:nvGraphicFramePr>
        <p:xfrm>
          <a:off x="806949" y="4897028"/>
          <a:ext cx="5289050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50">
                  <a:extLst>
                    <a:ext uri="{9D8B030D-6E8A-4147-A177-3AD203B41FA5}">
                      <a16:colId xmlns:a16="http://schemas.microsoft.com/office/drawing/2014/main" val="2342536667"/>
                    </a:ext>
                  </a:extLst>
                </a:gridCol>
                <a:gridCol w="406850">
                  <a:extLst>
                    <a:ext uri="{9D8B030D-6E8A-4147-A177-3AD203B41FA5}">
                      <a16:colId xmlns:a16="http://schemas.microsoft.com/office/drawing/2014/main" val="3638440147"/>
                    </a:ext>
                  </a:extLst>
                </a:gridCol>
                <a:gridCol w="406850">
                  <a:extLst>
                    <a:ext uri="{9D8B030D-6E8A-4147-A177-3AD203B41FA5}">
                      <a16:colId xmlns:a16="http://schemas.microsoft.com/office/drawing/2014/main" val="763933367"/>
                    </a:ext>
                  </a:extLst>
                </a:gridCol>
                <a:gridCol w="406850">
                  <a:extLst>
                    <a:ext uri="{9D8B030D-6E8A-4147-A177-3AD203B41FA5}">
                      <a16:colId xmlns:a16="http://schemas.microsoft.com/office/drawing/2014/main" val="550313497"/>
                    </a:ext>
                  </a:extLst>
                </a:gridCol>
                <a:gridCol w="406850">
                  <a:extLst>
                    <a:ext uri="{9D8B030D-6E8A-4147-A177-3AD203B41FA5}">
                      <a16:colId xmlns:a16="http://schemas.microsoft.com/office/drawing/2014/main" val="2945843926"/>
                    </a:ext>
                  </a:extLst>
                </a:gridCol>
                <a:gridCol w="406850">
                  <a:extLst>
                    <a:ext uri="{9D8B030D-6E8A-4147-A177-3AD203B41FA5}">
                      <a16:colId xmlns:a16="http://schemas.microsoft.com/office/drawing/2014/main" val="3485310953"/>
                    </a:ext>
                  </a:extLst>
                </a:gridCol>
                <a:gridCol w="406850">
                  <a:extLst>
                    <a:ext uri="{9D8B030D-6E8A-4147-A177-3AD203B41FA5}">
                      <a16:colId xmlns:a16="http://schemas.microsoft.com/office/drawing/2014/main" val="2799515048"/>
                    </a:ext>
                  </a:extLst>
                </a:gridCol>
                <a:gridCol w="406850">
                  <a:extLst>
                    <a:ext uri="{9D8B030D-6E8A-4147-A177-3AD203B41FA5}">
                      <a16:colId xmlns:a16="http://schemas.microsoft.com/office/drawing/2014/main" val="209179426"/>
                    </a:ext>
                  </a:extLst>
                </a:gridCol>
                <a:gridCol w="406850">
                  <a:extLst>
                    <a:ext uri="{9D8B030D-6E8A-4147-A177-3AD203B41FA5}">
                      <a16:colId xmlns:a16="http://schemas.microsoft.com/office/drawing/2014/main" val="1752661428"/>
                    </a:ext>
                  </a:extLst>
                </a:gridCol>
                <a:gridCol w="406850">
                  <a:extLst>
                    <a:ext uri="{9D8B030D-6E8A-4147-A177-3AD203B41FA5}">
                      <a16:colId xmlns:a16="http://schemas.microsoft.com/office/drawing/2014/main" val="2049365864"/>
                    </a:ext>
                  </a:extLst>
                </a:gridCol>
                <a:gridCol w="406850">
                  <a:extLst>
                    <a:ext uri="{9D8B030D-6E8A-4147-A177-3AD203B41FA5}">
                      <a16:colId xmlns:a16="http://schemas.microsoft.com/office/drawing/2014/main" val="1894811917"/>
                    </a:ext>
                  </a:extLst>
                </a:gridCol>
                <a:gridCol w="406850">
                  <a:extLst>
                    <a:ext uri="{9D8B030D-6E8A-4147-A177-3AD203B41FA5}">
                      <a16:colId xmlns:a16="http://schemas.microsoft.com/office/drawing/2014/main" val="3901696822"/>
                    </a:ext>
                  </a:extLst>
                </a:gridCol>
                <a:gridCol w="406850">
                  <a:extLst>
                    <a:ext uri="{9D8B030D-6E8A-4147-A177-3AD203B41FA5}">
                      <a16:colId xmlns:a16="http://schemas.microsoft.com/office/drawing/2014/main" val="2553758485"/>
                    </a:ext>
                  </a:extLst>
                </a:gridCol>
              </a:tblGrid>
              <a:tr h="2891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기간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8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 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289752"/>
                  </a:ext>
                </a:extLst>
              </a:tr>
              <a:tr h="3992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기존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수익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만원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9,336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9,055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9,470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8,625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8,007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11,971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7,336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7,453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7,317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10,461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21,054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24,322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850657"/>
                  </a:ext>
                </a:extLst>
              </a:tr>
              <a:tr h="3992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예상</a:t>
                      </a:r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수익</a:t>
                      </a:r>
                      <a:endParaRPr lang="en-US" altLang="ko-KR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만원</a:t>
                      </a:r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15,739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14,829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14,897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13,069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12,735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19,309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11,571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11,006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10,576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14,667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29,219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36,085</a:t>
                      </a:r>
                      <a:endParaRPr lang="ko-KR" altLang="en-US" sz="8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8100" marR="38100" marT="38100" marB="381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95889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70" y="0"/>
            <a:ext cx="953729" cy="95372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650759" y="6581001"/>
            <a:ext cx="11544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- 15 / 23 -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6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725AFC-04D2-4227-9866-A456A3BA3A3F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 방안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6D9F072-61BE-4B7D-9C37-2A0251CFA2A3}"/>
              </a:ext>
            </a:extLst>
          </p:cNvPr>
          <p:cNvSpPr/>
          <p:nvPr/>
        </p:nvSpPr>
        <p:spPr>
          <a:xfrm flipH="1">
            <a:off x="1045096" y="122578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20600000000000000" pitchFamily="18" charset="-127"/>
              <a:ea typeface="나눔스퀘어" panose="02020600000000000000" pitchFamily="18" charset="-127"/>
            </a:endParaRPr>
          </a:p>
        </p:txBody>
      </p:sp>
      <p:sp>
        <p:nvSpPr>
          <p:cNvPr id="7" name="Google Shape;396;p32">
            <a:extLst>
              <a:ext uri="{FF2B5EF4-FFF2-40B4-BE49-F238E27FC236}">
                <a16:creationId xmlns:a16="http://schemas.microsoft.com/office/drawing/2014/main" id="{760EB2C5-E907-46B8-B194-23822BC0247B}"/>
              </a:ext>
            </a:extLst>
          </p:cNvPr>
          <p:cNvSpPr/>
          <p:nvPr/>
        </p:nvSpPr>
        <p:spPr>
          <a:xfrm>
            <a:off x="1167995" y="985831"/>
            <a:ext cx="42777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Web Design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시연 </a:t>
            </a: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/>
              <a:sym typeface="나눔스퀘어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/>
              <a:sym typeface="나눔스퀘어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1584E-950A-4B96-BE83-48D87EE0DE5A}"/>
              </a:ext>
            </a:extLst>
          </p:cNvPr>
          <p:cNvSpPr txBox="1"/>
          <p:nvPr/>
        </p:nvSpPr>
        <p:spPr>
          <a:xfrm>
            <a:off x="2511808" y="310276"/>
            <a:ext cx="94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목적과 데이터 셋에 맞추어 계획을 수립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96" y="1860925"/>
            <a:ext cx="9843182" cy="39634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70" y="0"/>
            <a:ext cx="953729" cy="9537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0759" y="6581001"/>
            <a:ext cx="11544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- 16 / 23 -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06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725AFC-04D2-4227-9866-A456A3BA3A3F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개별 소감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72E9E2F-953F-4711-8B25-8A1716434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868717"/>
              </p:ext>
            </p:extLst>
          </p:nvPr>
        </p:nvGraphicFramePr>
        <p:xfrm>
          <a:off x="1046075" y="1080564"/>
          <a:ext cx="9916566" cy="500351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2645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8213921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</a:tblGrid>
              <a:tr h="6529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팀원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소감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12915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강지영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처음부터 끝까지 많은 노력을 쏟았던 프로젝트였기 때문에 큰 애착이 갑니다</a:t>
                      </a:r>
                      <a:r>
                        <a:rPr lang="en-US" altLang="ko-KR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정말 많은 시간 동안 함께 회의를 하며 더 좋은 의견을 내고</a:t>
                      </a:r>
                      <a:r>
                        <a:rPr lang="en-US" altLang="ko-KR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많은 시간 동안 분석을 진행하며 더 정확한 모델을 만들기 위해 힘썼습니다</a:t>
                      </a:r>
                      <a:r>
                        <a:rPr lang="en-US" altLang="ko-KR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조원 모두의 열정과 노력을 담았기에 프로젝트 또한 이렇게 성공적으로 끝마칠 수 있지 않았나 생각합니다</a:t>
                      </a:r>
                      <a:r>
                        <a:rPr lang="en-US" altLang="ko-KR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개인적으로는</a:t>
                      </a:r>
                      <a:r>
                        <a:rPr lang="en-US" altLang="ko-KR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이번 프로젝트를 통해 데이터 분석 분야가 어렵지만 굉장히 흥미로운 분야임을 느끼게 되었습니다</a:t>
                      </a:r>
                      <a:r>
                        <a:rPr lang="en-US" altLang="ko-KR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빅데이터 교육과 프로젝트를 통해 한 단계 성장할 수 있어 정말 </a:t>
                      </a:r>
                      <a:r>
                        <a:rPr lang="ko-KR" altLang="en-US" sz="14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뜻깊은</a:t>
                      </a:r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경험이었습니다</a:t>
                      </a:r>
                      <a:r>
                        <a:rPr lang="en-US" altLang="ko-KR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7721"/>
                  </a:ext>
                </a:extLst>
              </a:tr>
              <a:tr h="152948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김범수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저는 이번 빅 데이터 분석 프로젝트가 첫 데이터 분석 경험이었습니다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처음이라 그런지 데이터를 처음 받았을 때는 어떤 방향으로 분석을 시작해야 될지 혼란스러웠지만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인터넷 검색과 실제 보험업에 종사하시는 분들에게 물어보는 등 팀원들의 도움을 받아 도메인 지식을 습득하고 보니 여러 가지 아이디어가 떠올랐습니다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팀원들 모두가 노력하면서 분석한 결과를 모아 피드백을 진행하다 보니 좋은 결과물이 나왔습니다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분석한 결과를 가지고 웹 코딩을 진행하면서 </a:t>
                      </a:r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관심이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없었던 웹 프로그래밍 지식을 쌓을 수 있게 되었고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만족할 결과물이 나와 기분이 좋습니다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우여곡절이 많았지만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무사히 프로젝트를 마칠 수 있게 </a:t>
                      </a: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도와주신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교수님들과 팀원들에게 감사합니다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483192"/>
                  </a:ext>
                </a:extLst>
              </a:tr>
              <a:tr h="152948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김효진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프로젝트를 진행하면서 느낀 점이 많습니다</a:t>
                      </a:r>
                      <a:r>
                        <a:rPr lang="en-US" altLang="ko-KR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처음 실제 고객과 유사한 보험 데이터 셋을 받았을 때는 많은 </a:t>
                      </a:r>
                      <a:r>
                        <a:rPr lang="ko-KR" altLang="en-US" sz="14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데이터양에</a:t>
                      </a:r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당황했었습니다</a:t>
                      </a:r>
                      <a:r>
                        <a:rPr lang="en-US" altLang="ko-KR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계획을 수립하고 분석을 시작하면서는 생각한 대로 결과가 나오지 않아 포기하고 싶은 마음이 들기도 했습니다</a:t>
                      </a:r>
                      <a:r>
                        <a:rPr lang="en-US" altLang="ko-KR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코로나</a:t>
                      </a:r>
                      <a:r>
                        <a:rPr lang="en-US" altLang="ko-KR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19</a:t>
                      </a:r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일정이 연기된 뒤 다시 분석을 진행해야 했을 때는 막막함이 밀려왔습니다</a:t>
                      </a:r>
                      <a:r>
                        <a:rPr lang="en-US" altLang="ko-KR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혼자였다면 이러한 고비들을 잘 넘기지 못했을 것입니다</a:t>
                      </a:r>
                      <a:r>
                        <a:rPr lang="en-US" altLang="ko-KR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다행히 조원들과 함께하는 프로젝트였기에 서로 의견을 나누며 더 좋은 아이디어와 분석 방법을 생각해낼 수 있었고 프로젝트를 잘 마칠 수 있었습니다</a:t>
                      </a:r>
                      <a:r>
                        <a:rPr lang="en-US" altLang="ko-KR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이번 팀 활동은 </a:t>
                      </a:r>
                      <a:r>
                        <a:rPr lang="en-US" altLang="ko-KR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'</a:t>
                      </a:r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혼자 간다면 빨리 갈 수 있지만 함께 간다면 멀리 갈 수 있다</a:t>
                      </a:r>
                      <a:r>
                        <a:rPr lang="en-US" altLang="ko-KR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'</a:t>
                      </a:r>
                      <a:r>
                        <a:rPr lang="ko-KR" altLang="en-US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라는 말을 제대로 이해할 수 있는 계기였습니다</a:t>
                      </a:r>
                      <a:r>
                        <a:rPr lang="en-US" altLang="ko-KR" sz="14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84030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70" y="0"/>
            <a:ext cx="953729" cy="9537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50759" y="6581001"/>
            <a:ext cx="11544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- 17 / 23 -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32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725AFC-04D2-4227-9866-A456A3BA3A3F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개별 소감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72E9E2F-953F-4711-8B25-8A1716434E4B}"/>
              </a:ext>
            </a:extLst>
          </p:cNvPr>
          <p:cNvGraphicFramePr>
            <a:graphicFrameLocks noGrp="1"/>
          </p:cNvGraphicFramePr>
          <p:nvPr/>
        </p:nvGraphicFramePr>
        <p:xfrm>
          <a:off x="1046075" y="1080564"/>
          <a:ext cx="9916566" cy="455750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2645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8213921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</a:tblGrid>
              <a:tr h="6560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팀원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소감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5508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강지영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처음부터 끝까지 많은 노력을 쏟았던 프로젝트였기 때문에 큰 애착이 갑니다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정말 많은 시간동안 함께 회의를 하며 더 좋은 의견을 내고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많은 시간 동안 분석을 진행하며 더 정확한 모델을 만들기 위해 힘썼습니다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조원 모두의 열정과 노력을 담았기에 프로젝트 또한 이렇게 성공적으로 끝마칠 수 있지 않았나 생각합니다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개인적으로는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이번 프로젝트를 통해 데이터 분석 분야가 어렵지만 굉장히 흥미로운 분야임을 느끼게 되었습니다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빅데이터 교육과 프로젝트를 통해 한 단계 성장할 수 있어 정말 뜻 깊은 경험이었습니다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7721"/>
                  </a:ext>
                </a:extLst>
              </a:tr>
              <a:tr h="5508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김범수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저는 이번 빅 데이터 분석 프로젝트가 첫 데이터 분석 경험이었습니다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처음이라 그런지 데이터를 처음 받았을 때는 어떤 방향으로 분석을 시작해야 될지 혼란스러웠지만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인터넷 검색과 실제 보험업에 종사하시는 분들에게 물어보는 등 팀원들의 도움을 받아 도메인 지식을 습득하고 보니 여러 가지 아이디어가 떠올랐습니다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팀원들 모두가 노력하면서 분석한 결과를 모아 피드백을 진행하다 보니 좋은 결과물이 나왔습니다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분석한 결과를 가지고 웹 코딩을 진행하면서 전혀 관심이 없었던 웹 프로그래밍 지식을 쌓을 수 있게 되었고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만족할 결과물이 나와 기분이 좋습니다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우여곡절이 많았지만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무사히 프로젝트를 마칠 수 있게 </a:t>
                      </a: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도와주신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교수님들과 팀원들에게 감사합니다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483192"/>
                  </a:ext>
                </a:extLst>
              </a:tr>
              <a:tr h="5508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김효진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프로젝트를 진행하면서 느낀 점이 많습니다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처음 실제 고객과 유사한 보험 데이터셋을 받았을 때는 많은 데이터 양에 </a:t>
                      </a: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당황했었습니다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계획을 수립하고 분석을 시작하면서는 생각한 대로 결과가 나오지 않아 포기하고 싶은 마음이 들기도 했습니다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코로나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19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일정이 연기된 뒤 다시 분석을 진행해야 했을 때는 막막함이 밀려왔습니다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혼자였다면 이러한 고비들을 잘 넘기지 못했을 것입니다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다행히 조원들과 함께하는 프로젝트였기에 서로 의견을 나누며 더 좋은 아이디어와 분석 방법을 생각해낼 수 있었고 프로젝트를 잘 마칠 수 있었습니다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이번 팀 활동은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'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혼자 간다면 빨리 갈 수 있지만 함께 간다면 멀리 갈 수 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'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는 말을 제대로 이해할 수 있는 계기였습니다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84030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D214456-3AD3-4FAC-9FCD-83212BA85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40211"/>
              </p:ext>
            </p:extLst>
          </p:nvPr>
        </p:nvGraphicFramePr>
        <p:xfrm>
          <a:off x="1046075" y="1080564"/>
          <a:ext cx="9916566" cy="498422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2645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8213921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</a:tblGrid>
              <a:tr h="6560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팀원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소감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5508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배향운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분석을 실제로 한 경험은 처음이기에 자료 조사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목표 설정 등 처음부터 어려움이 많이 존재했지만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2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개월간 프로젝트로 배운 내용을 꼼꼼하게 정리하며 분석이라는 역량을 많이 배운 것 같습니다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또한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원본 데이터부터 시작하며 우리만의 결과를 도출해가고 회의를 통해 수정하고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나아지는 결과물을 보며 성취감도 많이 느낄 수 있었습니다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그만큼 애정도 많이 생겼고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이번 프로젝트 외에도 이 분야로 더 배워보고 싶다고 느꼈습니다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무엇보다 팀원들과 함께하며 더 많은 배움을 얻고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벅찬 부분은 나눠서 도와주고 실패했을 때 힘내서 다시 시도할 수 있는 응원을 많이 받은 것 같아 기억에 오래 남을 것 같습니다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845938"/>
                  </a:ext>
                </a:extLst>
              </a:tr>
              <a:tr h="5508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양혜지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제대로 된 데이터 분석은 처음이라 감회가 깊습니다</a:t>
                      </a:r>
                      <a:r>
                        <a:rPr lang="en-US" altLang="ko-KR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계획 수립부터 개선 방안까지 배웠던 모든 내용들을 프로젝트에 적용하면서 데이터 분석에 큰 매력을 느꼈고</a:t>
                      </a:r>
                      <a:r>
                        <a:rPr lang="en-US" altLang="ko-KR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어떤 부분이 부족한지 깨닫게 되었습니다</a:t>
                      </a:r>
                      <a:r>
                        <a:rPr lang="en-US" altLang="ko-KR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상황이 여의치 않아 다 같이 모여 프로젝트를 진행하지 못했지만 조원 모두 최선을 다해서 진행한 것에는 거짓이 없습니다</a:t>
                      </a:r>
                      <a:r>
                        <a:rPr lang="en-US" altLang="ko-KR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서로 피드백을 통해서 분류 모델의 정확도를 높이고</a:t>
                      </a:r>
                      <a:r>
                        <a:rPr lang="en-US" altLang="ko-KR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우리가 할 수 있는 개선 방안을 착안해내어 큰 성취감을 느낄 수 있었습니다</a:t>
                      </a:r>
                      <a:r>
                        <a:rPr lang="en-US" altLang="ko-KR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다른 조의 분석 내용 또한 궁금했기에 실제로 모여서 발표 시간을 가질 수 없는 것이 아쉽지만 직접 실무에서 일하시는 교수님들이 피드백 해주시는 좋은 기회를 갖게 되어 감사함을 느낍니다</a:t>
                      </a:r>
                      <a:r>
                        <a:rPr lang="en-US" altLang="ko-KR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495250"/>
                  </a:ext>
                </a:extLst>
              </a:tr>
              <a:tr h="5508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정지성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분석 주제를 선정하는 것의 중요성을 알게 되었습니다</a:t>
                      </a:r>
                      <a:r>
                        <a:rPr lang="en-US" altLang="ko-KR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실제 데이터는 ‘시그널’ 과 ‘</a:t>
                      </a:r>
                      <a:r>
                        <a:rPr lang="ko-KR" altLang="en-US" sz="13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노이즈’를</a:t>
                      </a:r>
                      <a:r>
                        <a:rPr lang="ko-KR" altLang="en-US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구분하기 어렵다</a:t>
                      </a:r>
                      <a:r>
                        <a:rPr lang="en-US" altLang="ko-KR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동일한 데이터라도 여러 가지 측면으로 해석될 수 있습니다</a:t>
                      </a:r>
                      <a:r>
                        <a:rPr lang="en-US" altLang="ko-KR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때문에 ‘어떤 분석을 선택할 </a:t>
                      </a:r>
                      <a:r>
                        <a:rPr lang="ko-KR" altLang="en-US" sz="13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것인가’가</a:t>
                      </a:r>
                      <a:r>
                        <a:rPr lang="ko-KR" altLang="en-US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중요하다고 생각합니다</a:t>
                      </a:r>
                      <a:r>
                        <a:rPr lang="en-US" altLang="ko-KR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분석 주제를 먼저 선정한다면</a:t>
                      </a:r>
                      <a:r>
                        <a:rPr lang="en-US" altLang="ko-KR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선택 기준을 세울 수 있고 이를 통해 불필요한 분석을 최소화할 수 있습니다</a:t>
                      </a:r>
                      <a:r>
                        <a:rPr lang="en-US" altLang="ko-KR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초반에는 이러한 생각이 없어서 시행착오가 있었지만</a:t>
                      </a:r>
                      <a:r>
                        <a:rPr lang="en-US" altLang="ko-KR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분석 주제를 세운 후로 좀 더 수월하게 진행할 수 있었습니다</a:t>
                      </a:r>
                      <a:r>
                        <a:rPr lang="en-US" altLang="ko-KR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382509"/>
                  </a:ext>
                </a:extLst>
              </a:tr>
              <a:tr h="5508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최지영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분석에 앞서서 보험이라는 분야는 저에겐 생소한 분야였습니다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데이터를 분석하면서 잘 몰라서 </a:t>
                      </a:r>
                      <a:r>
                        <a:rPr lang="ko-KR" altLang="en-US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중요한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포인트를 놓치게 될까 열심히 노력했습니다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열심히 하고 고생한 만큼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보고 싶은 것만 보고 </a:t>
                      </a:r>
                      <a:r>
                        <a:rPr lang="ko-KR" altLang="en-US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싶은</a:t>
                      </a:r>
                      <a:r>
                        <a:rPr lang="ko-KR" altLang="en-US" sz="13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유혹이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생겼습니다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숫자를 보지 않거나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봤더라도 제대로 분석하지 않을 때도 있었습니다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하지만 프로젝트를 </a:t>
                      </a:r>
                      <a:r>
                        <a:rPr lang="ko-KR" altLang="en-US" sz="1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마치며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모든 힌트는 데이터에 있고 답을 찾기 위해 항상 데이터를 근거로 의사결정을 해야 한다는 것을 느꼈습니다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203404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70" y="0"/>
            <a:ext cx="953729" cy="9537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50759" y="6581001"/>
            <a:ext cx="11544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- 18 / 23 -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733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A44FDC74-C00B-4E88-A4B9-09F25571A29D}"/>
              </a:ext>
            </a:extLst>
          </p:cNvPr>
          <p:cNvSpPr/>
          <p:nvPr/>
        </p:nvSpPr>
        <p:spPr>
          <a:xfrm flipH="1">
            <a:off x="1045096" y="122578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20600000000000000" pitchFamily="18" charset="-127"/>
              <a:ea typeface="나눔스퀘어" panose="02020600000000000000" pitchFamily="18" charset="-127"/>
            </a:endParaRPr>
          </a:p>
        </p:txBody>
      </p:sp>
      <p:sp>
        <p:nvSpPr>
          <p:cNvPr id="13" name="Google Shape;396;p32">
            <a:extLst>
              <a:ext uri="{FF2B5EF4-FFF2-40B4-BE49-F238E27FC236}">
                <a16:creationId xmlns:a16="http://schemas.microsoft.com/office/drawing/2014/main" id="{F2DB0B1A-8FE1-4C6B-B3D0-041A4BC76733}"/>
              </a:ext>
            </a:extLst>
          </p:cNvPr>
          <p:cNvSpPr/>
          <p:nvPr/>
        </p:nvSpPr>
        <p:spPr>
          <a:xfrm>
            <a:off x="1167995" y="999083"/>
            <a:ext cx="42777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보험 가입 승인 프로세스</a:t>
            </a: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/>
              <a:sym typeface="나눔스퀘어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2F42644-634C-4254-BB81-AAC8851315F9}"/>
              </a:ext>
            </a:extLst>
          </p:cNvPr>
          <p:cNvGrpSpPr/>
          <p:nvPr/>
        </p:nvGrpSpPr>
        <p:grpSpPr>
          <a:xfrm>
            <a:off x="1722265" y="1635760"/>
            <a:ext cx="8759905" cy="4787265"/>
            <a:chOff x="1136629" y="1061591"/>
            <a:chExt cx="9158428" cy="5158234"/>
          </a:xfrm>
        </p:grpSpPr>
        <p:cxnSp>
          <p:nvCxnSpPr>
            <p:cNvPr id="25" name="Google Shape;104;p18">
              <a:extLst>
                <a:ext uri="{FF2B5EF4-FFF2-40B4-BE49-F238E27FC236}">
                  <a16:creationId xmlns:a16="http://schemas.microsoft.com/office/drawing/2014/main" id="{054AF753-4AD3-4F95-81DF-FFA067587FE8}"/>
                </a:ext>
              </a:extLst>
            </p:cNvPr>
            <p:cNvCxnSpPr>
              <a:endCxn id="91" idx="0"/>
            </p:cNvCxnSpPr>
            <p:nvPr/>
          </p:nvCxnSpPr>
          <p:spPr>
            <a:xfrm flipH="1">
              <a:off x="3867858" y="5036500"/>
              <a:ext cx="5527" cy="357148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" name="Google Shape;106;p18">
              <a:extLst>
                <a:ext uri="{FF2B5EF4-FFF2-40B4-BE49-F238E27FC236}">
                  <a16:creationId xmlns:a16="http://schemas.microsoft.com/office/drawing/2014/main" id="{584F80D7-6FA9-41FC-856F-EC43D2770A63}"/>
                </a:ext>
              </a:extLst>
            </p:cNvPr>
            <p:cNvSpPr/>
            <p:nvPr/>
          </p:nvSpPr>
          <p:spPr>
            <a:xfrm>
              <a:off x="7231557" y="3177043"/>
              <a:ext cx="1373722" cy="546248"/>
            </a:xfrm>
            <a:prstGeom prst="roundRect">
              <a:avLst>
                <a:gd name="adj" fmla="val 16667"/>
              </a:avLst>
            </a:prstGeom>
            <a:solidFill>
              <a:srgbClr val="2012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00" tIns="13700" rIns="13700" bIns="13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위험도 산출 </a:t>
              </a:r>
              <a:endParaRPr sz="12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모델 부적합</a:t>
              </a:r>
              <a:endParaRPr sz="12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endParaRPr>
            </a:p>
          </p:txBody>
        </p:sp>
        <p:sp>
          <p:nvSpPr>
            <p:cNvPr id="31" name="Google Shape;107;p18">
              <a:extLst>
                <a:ext uri="{FF2B5EF4-FFF2-40B4-BE49-F238E27FC236}">
                  <a16:creationId xmlns:a16="http://schemas.microsoft.com/office/drawing/2014/main" id="{EB6BD4AB-31E0-44DD-A88B-7C1A22565D09}"/>
                </a:ext>
              </a:extLst>
            </p:cNvPr>
            <p:cNvSpPr/>
            <p:nvPr/>
          </p:nvSpPr>
          <p:spPr>
            <a:xfrm>
              <a:off x="1569348" y="1260981"/>
              <a:ext cx="336436" cy="273299"/>
            </a:xfrm>
            <a:prstGeom prst="ellipse">
              <a:avLst/>
            </a:prstGeom>
            <a:solidFill>
              <a:srgbClr val="81C0E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2" name="Google Shape;108;p18">
              <a:extLst>
                <a:ext uri="{FF2B5EF4-FFF2-40B4-BE49-F238E27FC236}">
                  <a16:creationId xmlns:a16="http://schemas.microsoft.com/office/drawing/2014/main" id="{0EEB727F-0E03-419C-8CB1-6CD9A0E1FBB1}"/>
                </a:ext>
              </a:extLst>
            </p:cNvPr>
            <p:cNvSpPr/>
            <p:nvPr/>
          </p:nvSpPr>
          <p:spPr>
            <a:xfrm>
              <a:off x="1136629" y="1798715"/>
              <a:ext cx="1202050" cy="390127"/>
            </a:xfrm>
            <a:prstGeom prst="rect">
              <a:avLst/>
            </a:prstGeom>
            <a:solidFill>
              <a:srgbClr val="81C0E5"/>
            </a:solidFill>
            <a:ln>
              <a:noFill/>
            </a:ln>
            <a:effectLst>
              <a:outerShdw blurRad="57150" dist="9525" dir="54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5400" tIns="5400" rIns="5400" bIns="54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보험 유형 선택</a:t>
              </a:r>
              <a:endParaRPr sz="110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endParaRPr>
            </a:p>
          </p:txBody>
        </p:sp>
        <p:cxnSp>
          <p:nvCxnSpPr>
            <p:cNvPr id="33" name="Google Shape;109;p18">
              <a:extLst>
                <a:ext uri="{FF2B5EF4-FFF2-40B4-BE49-F238E27FC236}">
                  <a16:creationId xmlns:a16="http://schemas.microsoft.com/office/drawing/2014/main" id="{8F23EC7E-0B31-4FEE-9D9D-294A1D3C6926}"/>
                </a:ext>
              </a:extLst>
            </p:cNvPr>
            <p:cNvCxnSpPr>
              <a:stCxn id="32" idx="3"/>
            </p:cNvCxnSpPr>
            <p:nvPr/>
          </p:nvCxnSpPr>
          <p:spPr>
            <a:xfrm>
              <a:off x="2338679" y="1993779"/>
              <a:ext cx="914318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" name="Google Shape;110;p18">
              <a:extLst>
                <a:ext uri="{FF2B5EF4-FFF2-40B4-BE49-F238E27FC236}">
                  <a16:creationId xmlns:a16="http://schemas.microsoft.com/office/drawing/2014/main" id="{CF6BBA13-733C-47DF-BDD1-EA03E5657F14}"/>
                </a:ext>
              </a:extLst>
            </p:cNvPr>
            <p:cNvSpPr/>
            <p:nvPr/>
          </p:nvSpPr>
          <p:spPr>
            <a:xfrm>
              <a:off x="3270586" y="1798715"/>
              <a:ext cx="1202050" cy="390127"/>
            </a:xfrm>
            <a:prstGeom prst="rect">
              <a:avLst/>
            </a:prstGeom>
            <a:solidFill>
              <a:srgbClr val="81C0E5"/>
            </a:solidFill>
            <a:ln>
              <a:noFill/>
            </a:ln>
            <a:effectLst>
              <a:outerShdw blurRad="57150" dist="9525" dir="54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5400" tIns="5400" rIns="5400" bIns="54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상품 선택</a:t>
              </a:r>
              <a:endParaRPr sz="110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endParaRPr>
            </a:p>
          </p:txBody>
        </p:sp>
        <p:cxnSp>
          <p:nvCxnSpPr>
            <p:cNvPr id="35" name="Google Shape;111;p18">
              <a:extLst>
                <a:ext uri="{FF2B5EF4-FFF2-40B4-BE49-F238E27FC236}">
                  <a16:creationId xmlns:a16="http://schemas.microsoft.com/office/drawing/2014/main" id="{D5CBCC0C-4C21-4B24-850D-44D51F185AEE}"/>
                </a:ext>
              </a:extLst>
            </p:cNvPr>
            <p:cNvCxnSpPr/>
            <p:nvPr/>
          </p:nvCxnSpPr>
          <p:spPr>
            <a:xfrm>
              <a:off x="3871585" y="2188888"/>
              <a:ext cx="0" cy="358903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" name="Google Shape;112;p18">
              <a:extLst>
                <a:ext uri="{FF2B5EF4-FFF2-40B4-BE49-F238E27FC236}">
                  <a16:creationId xmlns:a16="http://schemas.microsoft.com/office/drawing/2014/main" id="{F1119D9B-93AC-4D8B-A4EE-5A52DC8D80FF}"/>
                </a:ext>
              </a:extLst>
            </p:cNvPr>
            <p:cNvSpPr/>
            <p:nvPr/>
          </p:nvSpPr>
          <p:spPr>
            <a:xfrm>
              <a:off x="3150387" y="2547846"/>
              <a:ext cx="1442397" cy="468207"/>
            </a:xfrm>
            <a:prstGeom prst="flowChartDecision">
              <a:avLst/>
            </a:prstGeom>
            <a:solidFill>
              <a:srgbClr val="81C0E5"/>
            </a:solidFill>
            <a:ln>
              <a:noFill/>
            </a:ln>
            <a:effectLst>
              <a:outerShdw blurRad="57150" dist="9525" dir="54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5400" tIns="5400" rIns="5400" bIns="54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상품 유형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endParaRPr>
            </a:p>
          </p:txBody>
        </p:sp>
        <p:sp>
          <p:nvSpPr>
            <p:cNvPr id="38" name="Google Shape;113;p18">
              <a:extLst>
                <a:ext uri="{FF2B5EF4-FFF2-40B4-BE49-F238E27FC236}">
                  <a16:creationId xmlns:a16="http://schemas.microsoft.com/office/drawing/2014/main" id="{09648370-9391-4E4C-B8A1-3443B8044609}"/>
                </a:ext>
              </a:extLst>
            </p:cNvPr>
            <p:cNvSpPr/>
            <p:nvPr/>
          </p:nvSpPr>
          <p:spPr>
            <a:xfrm>
              <a:off x="3270586" y="3276146"/>
              <a:ext cx="1202050" cy="390127"/>
            </a:xfrm>
            <a:prstGeom prst="rect">
              <a:avLst/>
            </a:prstGeom>
            <a:solidFill>
              <a:srgbClr val="81C0E5"/>
            </a:solidFill>
            <a:ln>
              <a:noFill/>
            </a:ln>
            <a:effectLst>
              <a:outerShdw blurRad="57150" dist="9525" dir="54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5400" tIns="5400" rIns="5400" bIns="54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가입자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 정보 입력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endParaRPr>
            </a:p>
          </p:txBody>
        </p:sp>
        <p:cxnSp>
          <p:nvCxnSpPr>
            <p:cNvPr id="40" name="Google Shape;114;p18">
              <a:extLst>
                <a:ext uri="{FF2B5EF4-FFF2-40B4-BE49-F238E27FC236}">
                  <a16:creationId xmlns:a16="http://schemas.microsoft.com/office/drawing/2014/main" id="{3976AEB5-670B-44D7-8D81-71DC96A60670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3871611" y="3005653"/>
              <a:ext cx="0" cy="270493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" name="Google Shape;115;p18">
              <a:extLst>
                <a:ext uri="{FF2B5EF4-FFF2-40B4-BE49-F238E27FC236}">
                  <a16:creationId xmlns:a16="http://schemas.microsoft.com/office/drawing/2014/main" id="{FCE7F761-8DAD-4F27-8428-22786798C394}"/>
                </a:ext>
              </a:extLst>
            </p:cNvPr>
            <p:cNvCxnSpPr>
              <a:stCxn id="37" idx="1"/>
            </p:cNvCxnSpPr>
            <p:nvPr/>
          </p:nvCxnSpPr>
          <p:spPr>
            <a:xfrm rot="10800000">
              <a:off x="2963516" y="2781949"/>
              <a:ext cx="18687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116;p18">
              <a:extLst>
                <a:ext uri="{FF2B5EF4-FFF2-40B4-BE49-F238E27FC236}">
                  <a16:creationId xmlns:a16="http://schemas.microsoft.com/office/drawing/2014/main" id="{7E2D23F6-B3D9-4F53-BCDB-E910C4361932}"/>
                </a:ext>
              </a:extLst>
            </p:cNvPr>
            <p:cNvCxnSpPr/>
            <p:nvPr/>
          </p:nvCxnSpPr>
          <p:spPr>
            <a:xfrm>
              <a:off x="2964992" y="2789714"/>
              <a:ext cx="0" cy="684125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117;p18">
              <a:extLst>
                <a:ext uri="{FF2B5EF4-FFF2-40B4-BE49-F238E27FC236}">
                  <a16:creationId xmlns:a16="http://schemas.microsoft.com/office/drawing/2014/main" id="{C425CA31-1ECF-4C27-95E0-93428763535F}"/>
                </a:ext>
              </a:extLst>
            </p:cNvPr>
            <p:cNvCxnSpPr>
              <a:endCxn id="38" idx="1"/>
            </p:cNvCxnSpPr>
            <p:nvPr/>
          </p:nvCxnSpPr>
          <p:spPr>
            <a:xfrm>
              <a:off x="2972146" y="3471209"/>
              <a:ext cx="29844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45" name="Google Shape;118;p18">
              <a:extLst>
                <a:ext uri="{FF2B5EF4-FFF2-40B4-BE49-F238E27FC236}">
                  <a16:creationId xmlns:a16="http://schemas.microsoft.com/office/drawing/2014/main" id="{B5D1DC76-F836-4BA2-9A05-56BCB9EE7208}"/>
                </a:ext>
              </a:extLst>
            </p:cNvPr>
            <p:cNvGrpSpPr/>
            <p:nvPr/>
          </p:nvGrpSpPr>
          <p:grpSpPr>
            <a:xfrm>
              <a:off x="4489008" y="2778677"/>
              <a:ext cx="344187" cy="693550"/>
              <a:chOff x="2878689" y="1835681"/>
              <a:chExt cx="257700" cy="639900"/>
            </a:xfrm>
          </p:grpSpPr>
          <p:cxnSp>
            <p:nvCxnSpPr>
              <p:cNvPr id="94" name="Google Shape;119;p18">
                <a:extLst>
                  <a:ext uri="{FF2B5EF4-FFF2-40B4-BE49-F238E27FC236}">
                    <a16:creationId xmlns:a16="http://schemas.microsoft.com/office/drawing/2014/main" id="{654915DE-E71F-4B16-853B-9484B1C466C9}"/>
                  </a:ext>
                </a:extLst>
              </p:cNvPr>
              <p:cNvCxnSpPr/>
              <p:nvPr/>
            </p:nvCxnSpPr>
            <p:spPr>
              <a:xfrm rot="10800000">
                <a:off x="2962650" y="1838750"/>
                <a:ext cx="1647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120;p18">
                <a:extLst>
                  <a:ext uri="{FF2B5EF4-FFF2-40B4-BE49-F238E27FC236}">
                    <a16:creationId xmlns:a16="http://schemas.microsoft.com/office/drawing/2014/main" id="{87C1E137-7EAC-4685-849E-B17A6A75D77F}"/>
                  </a:ext>
                </a:extLst>
              </p:cNvPr>
              <p:cNvCxnSpPr/>
              <p:nvPr/>
            </p:nvCxnSpPr>
            <p:spPr>
              <a:xfrm>
                <a:off x="3125202" y="1835681"/>
                <a:ext cx="0" cy="639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121;p18">
                <a:extLst>
                  <a:ext uri="{FF2B5EF4-FFF2-40B4-BE49-F238E27FC236}">
                    <a16:creationId xmlns:a16="http://schemas.microsoft.com/office/drawing/2014/main" id="{94ACFB2C-74F4-4036-AF4B-873DFC53BFDD}"/>
                  </a:ext>
                </a:extLst>
              </p:cNvPr>
              <p:cNvCxnSpPr/>
              <p:nvPr/>
            </p:nvCxnSpPr>
            <p:spPr>
              <a:xfrm rot="10800000">
                <a:off x="2878689" y="2474750"/>
                <a:ext cx="2577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46" name="Google Shape;122;p18">
              <a:extLst>
                <a:ext uri="{FF2B5EF4-FFF2-40B4-BE49-F238E27FC236}">
                  <a16:creationId xmlns:a16="http://schemas.microsoft.com/office/drawing/2014/main" id="{FAFEAAA8-9FA5-4EED-A76E-652E6D0599FF}"/>
                </a:ext>
              </a:extLst>
            </p:cNvPr>
            <p:cNvSpPr/>
            <p:nvPr/>
          </p:nvSpPr>
          <p:spPr>
            <a:xfrm>
              <a:off x="3270586" y="3936838"/>
              <a:ext cx="1202050" cy="390127"/>
            </a:xfrm>
            <a:prstGeom prst="rect">
              <a:avLst/>
            </a:prstGeom>
            <a:solidFill>
              <a:srgbClr val="81C0E5"/>
            </a:solidFill>
            <a:ln>
              <a:noFill/>
            </a:ln>
            <a:effectLst>
              <a:outerShdw blurRad="57150" dist="9525" dir="54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5400" tIns="5400" rIns="5400" bIns="54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가입자 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정보 전달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endParaRPr>
            </a:p>
          </p:txBody>
        </p:sp>
        <p:cxnSp>
          <p:nvCxnSpPr>
            <p:cNvPr id="47" name="Google Shape;123;p18">
              <a:extLst>
                <a:ext uri="{FF2B5EF4-FFF2-40B4-BE49-F238E27FC236}">
                  <a16:creationId xmlns:a16="http://schemas.microsoft.com/office/drawing/2014/main" id="{39591777-75BA-49C9-BEBA-DE97BFB76192}"/>
                </a:ext>
              </a:extLst>
            </p:cNvPr>
            <p:cNvCxnSpPr/>
            <p:nvPr/>
          </p:nvCxnSpPr>
          <p:spPr>
            <a:xfrm>
              <a:off x="3871585" y="3666318"/>
              <a:ext cx="0" cy="270493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" name="Google Shape;124;p18">
              <a:extLst>
                <a:ext uri="{FF2B5EF4-FFF2-40B4-BE49-F238E27FC236}">
                  <a16:creationId xmlns:a16="http://schemas.microsoft.com/office/drawing/2014/main" id="{F746E349-3339-4C66-B1CD-B0F7748F0AA0}"/>
                </a:ext>
              </a:extLst>
            </p:cNvPr>
            <p:cNvCxnSpPr>
              <a:stCxn id="46" idx="2"/>
            </p:cNvCxnSpPr>
            <p:nvPr/>
          </p:nvCxnSpPr>
          <p:spPr>
            <a:xfrm>
              <a:off x="3871611" y="4326964"/>
              <a:ext cx="0" cy="176469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125;p18">
              <a:extLst>
                <a:ext uri="{FF2B5EF4-FFF2-40B4-BE49-F238E27FC236}">
                  <a16:creationId xmlns:a16="http://schemas.microsoft.com/office/drawing/2014/main" id="{47EE1DA9-9A5B-47E1-ABE0-A5940E82D9AE}"/>
                </a:ext>
              </a:extLst>
            </p:cNvPr>
            <p:cNvCxnSpPr/>
            <p:nvPr/>
          </p:nvCxnSpPr>
          <p:spPr>
            <a:xfrm>
              <a:off x="3865950" y="4501113"/>
              <a:ext cx="1414135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126;p18">
              <a:extLst>
                <a:ext uri="{FF2B5EF4-FFF2-40B4-BE49-F238E27FC236}">
                  <a16:creationId xmlns:a16="http://schemas.microsoft.com/office/drawing/2014/main" id="{657A3528-B26C-463D-AC48-D0277DB44249}"/>
                </a:ext>
              </a:extLst>
            </p:cNvPr>
            <p:cNvCxnSpPr/>
            <p:nvPr/>
          </p:nvCxnSpPr>
          <p:spPr>
            <a:xfrm rot="10800000">
              <a:off x="5274537" y="1993694"/>
              <a:ext cx="0" cy="2509511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" name="Google Shape;127;p18">
              <a:extLst>
                <a:ext uri="{FF2B5EF4-FFF2-40B4-BE49-F238E27FC236}">
                  <a16:creationId xmlns:a16="http://schemas.microsoft.com/office/drawing/2014/main" id="{EF012AD4-AA03-45A7-8691-D7EDA1D239E6}"/>
                </a:ext>
              </a:extLst>
            </p:cNvPr>
            <p:cNvSpPr/>
            <p:nvPr/>
          </p:nvSpPr>
          <p:spPr>
            <a:xfrm>
              <a:off x="6464047" y="1798715"/>
              <a:ext cx="1202050" cy="390127"/>
            </a:xfrm>
            <a:prstGeom prst="rect">
              <a:avLst/>
            </a:prstGeom>
            <a:solidFill>
              <a:srgbClr val="81C0E5"/>
            </a:solidFill>
            <a:ln>
              <a:noFill/>
            </a:ln>
            <a:effectLst>
              <a:outerShdw blurRad="57150" dist="9525" dir="54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5400" tIns="5400" rIns="5400" bIns="54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심사 시작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endParaRPr>
            </a:p>
          </p:txBody>
        </p:sp>
        <p:cxnSp>
          <p:nvCxnSpPr>
            <p:cNvPr id="56" name="Google Shape;128;p18">
              <a:extLst>
                <a:ext uri="{FF2B5EF4-FFF2-40B4-BE49-F238E27FC236}">
                  <a16:creationId xmlns:a16="http://schemas.microsoft.com/office/drawing/2014/main" id="{E759E0AE-AAB5-45F3-A700-A8DB1F59FCE3}"/>
                </a:ext>
              </a:extLst>
            </p:cNvPr>
            <p:cNvCxnSpPr>
              <a:endCxn id="55" idx="1"/>
            </p:cNvCxnSpPr>
            <p:nvPr/>
          </p:nvCxnSpPr>
          <p:spPr>
            <a:xfrm>
              <a:off x="5279959" y="1993779"/>
              <a:ext cx="1184088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7" name="Google Shape;129;p18">
              <a:extLst>
                <a:ext uri="{FF2B5EF4-FFF2-40B4-BE49-F238E27FC236}">
                  <a16:creationId xmlns:a16="http://schemas.microsoft.com/office/drawing/2014/main" id="{672B91C6-6081-4642-943D-2C9DCD111801}"/>
                </a:ext>
              </a:extLst>
            </p:cNvPr>
            <p:cNvSpPr/>
            <p:nvPr/>
          </p:nvSpPr>
          <p:spPr>
            <a:xfrm>
              <a:off x="6343850" y="2547846"/>
              <a:ext cx="1442397" cy="468207"/>
            </a:xfrm>
            <a:prstGeom prst="flowChartDecision">
              <a:avLst/>
            </a:prstGeom>
            <a:solidFill>
              <a:srgbClr val="81C0E5"/>
            </a:solidFill>
            <a:ln>
              <a:noFill/>
            </a:ln>
            <a:effectLst>
              <a:outerShdw blurRad="57150" dist="9525" dir="54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5400" tIns="5400" rIns="5400" bIns="54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위험도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endParaRPr>
            </a:p>
          </p:txBody>
        </p:sp>
        <p:cxnSp>
          <p:nvCxnSpPr>
            <p:cNvPr id="58" name="Google Shape;130;p18">
              <a:extLst>
                <a:ext uri="{FF2B5EF4-FFF2-40B4-BE49-F238E27FC236}">
                  <a16:creationId xmlns:a16="http://schemas.microsoft.com/office/drawing/2014/main" id="{1F434E25-8007-4065-B436-091B1A000B95}"/>
                </a:ext>
              </a:extLst>
            </p:cNvPr>
            <p:cNvCxnSpPr/>
            <p:nvPr/>
          </p:nvCxnSpPr>
          <p:spPr>
            <a:xfrm>
              <a:off x="7063358" y="2188888"/>
              <a:ext cx="0" cy="358903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9" name="Google Shape;131;p18">
              <a:extLst>
                <a:ext uri="{FF2B5EF4-FFF2-40B4-BE49-F238E27FC236}">
                  <a16:creationId xmlns:a16="http://schemas.microsoft.com/office/drawing/2014/main" id="{444167A4-9870-4208-8B02-9FC68BC07CC1}"/>
                </a:ext>
              </a:extLst>
            </p:cNvPr>
            <p:cNvSpPr/>
            <p:nvPr/>
          </p:nvSpPr>
          <p:spPr>
            <a:xfrm>
              <a:off x="1136629" y="3936822"/>
              <a:ext cx="1202050" cy="390127"/>
            </a:xfrm>
            <a:prstGeom prst="rect">
              <a:avLst/>
            </a:prstGeom>
            <a:solidFill>
              <a:srgbClr val="81C0E5"/>
            </a:solidFill>
            <a:ln>
              <a:noFill/>
            </a:ln>
            <a:effectLst>
              <a:outerShdw blurRad="57150" dist="9525" dir="54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5400" tIns="5400" rIns="5400" bIns="54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검사 진행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endParaRPr>
            </a:p>
          </p:txBody>
        </p:sp>
        <p:cxnSp>
          <p:nvCxnSpPr>
            <p:cNvPr id="60" name="Google Shape;132;p18">
              <a:extLst>
                <a:ext uri="{FF2B5EF4-FFF2-40B4-BE49-F238E27FC236}">
                  <a16:creationId xmlns:a16="http://schemas.microsoft.com/office/drawing/2014/main" id="{9B1A3ED6-93B3-42D9-8A0A-85BB788F6CB6}"/>
                </a:ext>
              </a:extLst>
            </p:cNvPr>
            <p:cNvCxnSpPr>
              <a:stCxn id="57" idx="2"/>
              <a:endCxn id="61" idx="0"/>
            </p:cNvCxnSpPr>
            <p:nvPr/>
          </p:nvCxnSpPr>
          <p:spPr>
            <a:xfrm>
              <a:off x="7065049" y="3016053"/>
              <a:ext cx="7945" cy="1100915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1" name="Google Shape;133;p18">
              <a:extLst>
                <a:ext uri="{FF2B5EF4-FFF2-40B4-BE49-F238E27FC236}">
                  <a16:creationId xmlns:a16="http://schemas.microsoft.com/office/drawing/2014/main" id="{FE45BFB7-3062-4F0C-BCE3-3EB12DDF7CD1}"/>
                </a:ext>
              </a:extLst>
            </p:cNvPr>
            <p:cNvSpPr/>
            <p:nvPr/>
          </p:nvSpPr>
          <p:spPr>
            <a:xfrm>
              <a:off x="6471803" y="4116994"/>
              <a:ext cx="1202050" cy="390127"/>
            </a:xfrm>
            <a:prstGeom prst="rect">
              <a:avLst/>
            </a:prstGeom>
            <a:solidFill>
              <a:srgbClr val="81C0E5"/>
            </a:solidFill>
            <a:ln>
              <a:noFill/>
            </a:ln>
            <a:effectLst>
              <a:outerShdw blurRad="57150" dist="9525" dir="54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5400" tIns="5400" rIns="5400" bIns="54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보험료 산정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endParaRPr>
            </a:p>
          </p:txBody>
        </p:sp>
        <p:sp>
          <p:nvSpPr>
            <p:cNvPr id="62" name="Google Shape;134;p18">
              <a:extLst>
                <a:ext uri="{FF2B5EF4-FFF2-40B4-BE49-F238E27FC236}">
                  <a16:creationId xmlns:a16="http://schemas.microsoft.com/office/drawing/2014/main" id="{8FACCC4B-FAE8-4584-8443-B9430F40989D}"/>
                </a:ext>
              </a:extLst>
            </p:cNvPr>
            <p:cNvSpPr/>
            <p:nvPr/>
          </p:nvSpPr>
          <p:spPr>
            <a:xfrm>
              <a:off x="8972852" y="2588078"/>
              <a:ext cx="1202050" cy="390127"/>
            </a:xfrm>
            <a:prstGeom prst="rect">
              <a:avLst/>
            </a:prstGeom>
            <a:solidFill>
              <a:srgbClr val="81C0E5"/>
            </a:solidFill>
            <a:ln>
              <a:noFill/>
            </a:ln>
            <a:effectLst>
              <a:outerShdw blurRad="57150" dist="9525" dir="54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5400" tIns="5400" rIns="5400" bIns="54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소변 검사 확인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endParaRPr>
            </a:p>
          </p:txBody>
        </p:sp>
        <p:sp>
          <p:nvSpPr>
            <p:cNvPr id="63" name="Google Shape;135;p18">
              <a:extLst>
                <a:ext uri="{FF2B5EF4-FFF2-40B4-BE49-F238E27FC236}">
                  <a16:creationId xmlns:a16="http://schemas.microsoft.com/office/drawing/2014/main" id="{16BAF289-38E7-4BF3-B78D-8DEB9706F2E8}"/>
                </a:ext>
              </a:extLst>
            </p:cNvPr>
            <p:cNvSpPr/>
            <p:nvPr/>
          </p:nvSpPr>
          <p:spPr>
            <a:xfrm>
              <a:off x="8972852" y="3276146"/>
              <a:ext cx="1202050" cy="390127"/>
            </a:xfrm>
            <a:prstGeom prst="rect">
              <a:avLst/>
            </a:prstGeom>
            <a:solidFill>
              <a:srgbClr val="81C0E5"/>
            </a:solidFill>
            <a:ln>
              <a:noFill/>
            </a:ln>
            <a:effectLst>
              <a:outerShdw blurRad="57150" dist="9525" dir="54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5400" tIns="5400" rIns="5400" bIns="54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혈액 검사 확인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endParaRPr>
            </a:p>
          </p:txBody>
        </p:sp>
        <p:cxnSp>
          <p:nvCxnSpPr>
            <p:cNvPr id="64" name="Google Shape;136;p18">
              <a:extLst>
                <a:ext uri="{FF2B5EF4-FFF2-40B4-BE49-F238E27FC236}">
                  <a16:creationId xmlns:a16="http://schemas.microsoft.com/office/drawing/2014/main" id="{BE00C138-23B2-4DE5-8077-D0C366B4DFD8}"/>
                </a:ext>
              </a:extLst>
            </p:cNvPr>
            <p:cNvCxnSpPr>
              <a:stCxn id="57" idx="3"/>
              <a:endCxn id="62" idx="1"/>
            </p:cNvCxnSpPr>
            <p:nvPr/>
          </p:nvCxnSpPr>
          <p:spPr>
            <a:xfrm>
              <a:off x="7786247" y="2781949"/>
              <a:ext cx="1186506" cy="1053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" name="Google Shape;137;p18">
              <a:extLst>
                <a:ext uri="{FF2B5EF4-FFF2-40B4-BE49-F238E27FC236}">
                  <a16:creationId xmlns:a16="http://schemas.microsoft.com/office/drawing/2014/main" id="{0EC5CFD0-126A-4B16-BBC9-1E31865D58B8}"/>
                </a:ext>
              </a:extLst>
            </p:cNvPr>
            <p:cNvCxnSpPr>
              <a:stCxn id="62" idx="2"/>
              <a:endCxn id="63" idx="0"/>
            </p:cNvCxnSpPr>
            <p:nvPr/>
          </p:nvCxnSpPr>
          <p:spPr>
            <a:xfrm>
              <a:off x="9573877" y="2978204"/>
              <a:ext cx="0" cy="297858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6" name="Google Shape;138;p18">
              <a:extLst>
                <a:ext uri="{FF2B5EF4-FFF2-40B4-BE49-F238E27FC236}">
                  <a16:creationId xmlns:a16="http://schemas.microsoft.com/office/drawing/2014/main" id="{65B66BD8-68BA-4D9E-BD95-9DEF8AD0052C}"/>
                </a:ext>
              </a:extLst>
            </p:cNvPr>
            <p:cNvSpPr/>
            <p:nvPr/>
          </p:nvSpPr>
          <p:spPr>
            <a:xfrm>
              <a:off x="8852660" y="4069529"/>
              <a:ext cx="1442397" cy="468207"/>
            </a:xfrm>
            <a:prstGeom prst="flowChartDecision">
              <a:avLst/>
            </a:prstGeom>
            <a:solidFill>
              <a:srgbClr val="81C0E5"/>
            </a:solidFill>
            <a:ln>
              <a:noFill/>
            </a:ln>
            <a:effectLst>
              <a:outerShdw blurRad="57150" dist="9525" dir="54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5400" tIns="5400" rIns="5400" bIns="54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심사 결과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endParaRPr>
            </a:p>
          </p:txBody>
        </p:sp>
        <p:cxnSp>
          <p:nvCxnSpPr>
            <p:cNvPr id="67" name="Google Shape;139;p18">
              <a:extLst>
                <a:ext uri="{FF2B5EF4-FFF2-40B4-BE49-F238E27FC236}">
                  <a16:creationId xmlns:a16="http://schemas.microsoft.com/office/drawing/2014/main" id="{24A27B9B-3B4B-49CD-A8A6-AFBD7DE88C0B}"/>
                </a:ext>
              </a:extLst>
            </p:cNvPr>
            <p:cNvCxnSpPr>
              <a:stCxn id="66" idx="1"/>
              <a:endCxn id="61" idx="3"/>
            </p:cNvCxnSpPr>
            <p:nvPr/>
          </p:nvCxnSpPr>
          <p:spPr>
            <a:xfrm flipH="1">
              <a:off x="7673753" y="4303633"/>
              <a:ext cx="1178907" cy="842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8" name="Google Shape;140;p18">
              <a:extLst>
                <a:ext uri="{FF2B5EF4-FFF2-40B4-BE49-F238E27FC236}">
                  <a16:creationId xmlns:a16="http://schemas.microsoft.com/office/drawing/2014/main" id="{FCFD725D-5883-4041-9A54-E2F1C0175AA9}"/>
                </a:ext>
              </a:extLst>
            </p:cNvPr>
            <p:cNvCxnSpPr>
              <a:stCxn id="63" idx="2"/>
              <a:endCxn id="66" idx="0"/>
            </p:cNvCxnSpPr>
            <p:nvPr/>
          </p:nvCxnSpPr>
          <p:spPr>
            <a:xfrm>
              <a:off x="9573877" y="3666273"/>
              <a:ext cx="0" cy="403108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141;p18">
              <a:extLst>
                <a:ext uri="{FF2B5EF4-FFF2-40B4-BE49-F238E27FC236}">
                  <a16:creationId xmlns:a16="http://schemas.microsoft.com/office/drawing/2014/main" id="{DE17C60F-AD18-49F2-91F2-1176A7A8E09B}"/>
                </a:ext>
              </a:extLst>
            </p:cNvPr>
            <p:cNvSpPr txBox="1"/>
            <p:nvPr/>
          </p:nvSpPr>
          <p:spPr>
            <a:xfrm>
              <a:off x="8245444" y="4077484"/>
              <a:ext cx="346453" cy="176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적합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endParaRPr>
            </a:p>
          </p:txBody>
        </p:sp>
        <p:sp>
          <p:nvSpPr>
            <p:cNvPr id="70" name="Google Shape;142;p18">
              <a:extLst>
                <a:ext uri="{FF2B5EF4-FFF2-40B4-BE49-F238E27FC236}">
                  <a16:creationId xmlns:a16="http://schemas.microsoft.com/office/drawing/2014/main" id="{B5322DD4-2A49-4A1C-8AB0-16FE0B10CBF8}"/>
                </a:ext>
              </a:extLst>
            </p:cNvPr>
            <p:cNvSpPr/>
            <p:nvPr/>
          </p:nvSpPr>
          <p:spPr>
            <a:xfrm>
              <a:off x="8972852" y="4762703"/>
              <a:ext cx="1202050" cy="390127"/>
            </a:xfrm>
            <a:prstGeom prst="rect">
              <a:avLst/>
            </a:prstGeom>
            <a:solidFill>
              <a:srgbClr val="81C0E5"/>
            </a:solidFill>
            <a:ln>
              <a:noFill/>
            </a:ln>
            <a:effectLst>
              <a:outerShdw blurRad="57150" dist="9525" dir="54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5400" tIns="5400" rIns="5400" bIns="54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거절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endParaRPr>
            </a:p>
          </p:txBody>
        </p:sp>
        <p:cxnSp>
          <p:nvCxnSpPr>
            <p:cNvPr id="71" name="Google Shape;143;p18">
              <a:extLst>
                <a:ext uri="{FF2B5EF4-FFF2-40B4-BE49-F238E27FC236}">
                  <a16:creationId xmlns:a16="http://schemas.microsoft.com/office/drawing/2014/main" id="{C324933A-1D82-4FA6-B4F9-088CE5D97CE2}"/>
                </a:ext>
              </a:extLst>
            </p:cNvPr>
            <p:cNvCxnSpPr>
              <a:stCxn id="66" idx="2"/>
              <a:endCxn id="70" idx="0"/>
            </p:cNvCxnSpPr>
            <p:nvPr/>
          </p:nvCxnSpPr>
          <p:spPr>
            <a:xfrm>
              <a:off x="9573858" y="4537736"/>
              <a:ext cx="0" cy="224884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2" name="Google Shape;144;p18">
              <a:extLst>
                <a:ext uri="{FF2B5EF4-FFF2-40B4-BE49-F238E27FC236}">
                  <a16:creationId xmlns:a16="http://schemas.microsoft.com/office/drawing/2014/main" id="{31C87E5B-6F21-4E8A-86A6-6FEFE177564D}"/>
                </a:ext>
              </a:extLst>
            </p:cNvPr>
            <p:cNvSpPr/>
            <p:nvPr/>
          </p:nvSpPr>
          <p:spPr>
            <a:xfrm>
              <a:off x="3270586" y="4762703"/>
              <a:ext cx="1202050" cy="390127"/>
            </a:xfrm>
            <a:prstGeom prst="rect">
              <a:avLst/>
            </a:prstGeom>
            <a:solidFill>
              <a:srgbClr val="81C0E5"/>
            </a:solidFill>
            <a:ln>
              <a:noFill/>
            </a:ln>
            <a:effectLst>
              <a:outerShdw blurRad="57150" dist="9525" dir="54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5400" tIns="5400" rIns="5400" bIns="54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심사결과 통보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endParaRPr>
            </a:p>
          </p:txBody>
        </p:sp>
        <p:cxnSp>
          <p:nvCxnSpPr>
            <p:cNvPr id="73" name="Google Shape;145;p18">
              <a:extLst>
                <a:ext uri="{FF2B5EF4-FFF2-40B4-BE49-F238E27FC236}">
                  <a16:creationId xmlns:a16="http://schemas.microsoft.com/office/drawing/2014/main" id="{1755F09C-B22C-494B-874A-A122F477E54C}"/>
                </a:ext>
              </a:extLst>
            </p:cNvPr>
            <p:cNvCxnSpPr>
              <a:stCxn id="70" idx="1"/>
              <a:endCxn id="72" idx="3"/>
            </p:cNvCxnSpPr>
            <p:nvPr/>
          </p:nvCxnSpPr>
          <p:spPr>
            <a:xfrm rot="10800000">
              <a:off x="4472765" y="4957766"/>
              <a:ext cx="4500087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" name="Google Shape;146;p18">
              <a:extLst>
                <a:ext uri="{FF2B5EF4-FFF2-40B4-BE49-F238E27FC236}">
                  <a16:creationId xmlns:a16="http://schemas.microsoft.com/office/drawing/2014/main" id="{8252E539-3358-41FE-A617-0FD268D3D093}"/>
                </a:ext>
              </a:extLst>
            </p:cNvPr>
            <p:cNvCxnSpPr>
              <a:stCxn id="61" idx="1"/>
            </p:cNvCxnSpPr>
            <p:nvPr/>
          </p:nvCxnSpPr>
          <p:spPr>
            <a:xfrm flipH="1">
              <a:off x="6013089" y="4312057"/>
              <a:ext cx="458713" cy="644481"/>
            </a:xfrm>
            <a:prstGeom prst="bentConnector2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" name="Google Shape;147;p18">
              <a:extLst>
                <a:ext uri="{FF2B5EF4-FFF2-40B4-BE49-F238E27FC236}">
                  <a16:creationId xmlns:a16="http://schemas.microsoft.com/office/drawing/2014/main" id="{764ACB3C-3711-41E0-9996-9EE05F32DBAB}"/>
                </a:ext>
              </a:extLst>
            </p:cNvPr>
            <p:cNvSpPr txBox="1"/>
            <p:nvPr/>
          </p:nvSpPr>
          <p:spPr>
            <a:xfrm>
              <a:off x="9692725" y="4545636"/>
              <a:ext cx="549903" cy="176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부적합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endParaRPr>
            </a:p>
          </p:txBody>
        </p:sp>
        <p:sp>
          <p:nvSpPr>
            <p:cNvPr id="76" name="Google Shape;148;p18">
              <a:extLst>
                <a:ext uri="{FF2B5EF4-FFF2-40B4-BE49-F238E27FC236}">
                  <a16:creationId xmlns:a16="http://schemas.microsoft.com/office/drawing/2014/main" id="{3BE2F4DD-C5C7-438C-A69A-FC1F78283E1C}"/>
                </a:ext>
              </a:extLst>
            </p:cNvPr>
            <p:cNvSpPr txBox="1"/>
            <p:nvPr/>
          </p:nvSpPr>
          <p:spPr>
            <a:xfrm>
              <a:off x="7940136" y="2590927"/>
              <a:ext cx="811038" cy="176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진단 필요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endParaRPr>
            </a:p>
          </p:txBody>
        </p:sp>
        <p:sp>
          <p:nvSpPr>
            <p:cNvPr id="77" name="Google Shape;149;p18">
              <a:extLst>
                <a:ext uri="{FF2B5EF4-FFF2-40B4-BE49-F238E27FC236}">
                  <a16:creationId xmlns:a16="http://schemas.microsoft.com/office/drawing/2014/main" id="{14567177-ECC4-49AA-9D80-460EF9E2A9FE}"/>
                </a:ext>
              </a:extLst>
            </p:cNvPr>
            <p:cNvSpPr txBox="1"/>
            <p:nvPr/>
          </p:nvSpPr>
          <p:spPr>
            <a:xfrm>
              <a:off x="6515368" y="3416793"/>
              <a:ext cx="549903" cy="3589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진단</a:t>
              </a:r>
              <a:b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</a:b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불필요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endParaRPr>
            </a:p>
          </p:txBody>
        </p:sp>
        <p:cxnSp>
          <p:nvCxnSpPr>
            <p:cNvPr id="78" name="Google Shape;150;p18">
              <a:extLst>
                <a:ext uri="{FF2B5EF4-FFF2-40B4-BE49-F238E27FC236}">
                  <a16:creationId xmlns:a16="http://schemas.microsoft.com/office/drawing/2014/main" id="{385C5929-DAE3-47BA-8CB8-B29A73E936EE}"/>
                </a:ext>
              </a:extLst>
            </p:cNvPr>
            <p:cNvCxnSpPr>
              <a:stCxn id="59" idx="2"/>
            </p:cNvCxnSpPr>
            <p:nvPr/>
          </p:nvCxnSpPr>
          <p:spPr>
            <a:xfrm>
              <a:off x="1737654" y="4326949"/>
              <a:ext cx="0" cy="272598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151;p18">
              <a:extLst>
                <a:ext uri="{FF2B5EF4-FFF2-40B4-BE49-F238E27FC236}">
                  <a16:creationId xmlns:a16="http://schemas.microsoft.com/office/drawing/2014/main" id="{E14E6246-A72C-496F-9931-B535E92C4B82}"/>
                </a:ext>
              </a:extLst>
            </p:cNvPr>
            <p:cNvCxnSpPr/>
            <p:nvPr/>
          </p:nvCxnSpPr>
          <p:spPr>
            <a:xfrm>
              <a:off x="1731799" y="4600033"/>
              <a:ext cx="3724281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152;p18">
              <a:extLst>
                <a:ext uri="{FF2B5EF4-FFF2-40B4-BE49-F238E27FC236}">
                  <a16:creationId xmlns:a16="http://schemas.microsoft.com/office/drawing/2014/main" id="{15767FB7-A311-4870-8529-FDDE43D4BAC3}"/>
                </a:ext>
              </a:extLst>
            </p:cNvPr>
            <p:cNvCxnSpPr/>
            <p:nvPr/>
          </p:nvCxnSpPr>
          <p:spPr>
            <a:xfrm rot="10800000">
              <a:off x="5449537" y="2379960"/>
              <a:ext cx="0" cy="2220074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153;p18">
              <a:extLst>
                <a:ext uri="{FF2B5EF4-FFF2-40B4-BE49-F238E27FC236}">
                  <a16:creationId xmlns:a16="http://schemas.microsoft.com/office/drawing/2014/main" id="{8A6DAF90-0CE1-444C-8B12-95F6BFA0F7AB}"/>
                </a:ext>
              </a:extLst>
            </p:cNvPr>
            <p:cNvCxnSpPr/>
            <p:nvPr/>
          </p:nvCxnSpPr>
          <p:spPr>
            <a:xfrm rot="10800000">
              <a:off x="5448070" y="2379801"/>
              <a:ext cx="4129455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154;p18">
              <a:extLst>
                <a:ext uri="{FF2B5EF4-FFF2-40B4-BE49-F238E27FC236}">
                  <a16:creationId xmlns:a16="http://schemas.microsoft.com/office/drawing/2014/main" id="{8300BCDD-D12B-4D65-A090-EE5777E6BB75}"/>
                </a:ext>
              </a:extLst>
            </p:cNvPr>
            <p:cNvCxnSpPr>
              <a:endCxn id="62" idx="0"/>
            </p:cNvCxnSpPr>
            <p:nvPr/>
          </p:nvCxnSpPr>
          <p:spPr>
            <a:xfrm>
              <a:off x="9573877" y="2372666"/>
              <a:ext cx="0" cy="215412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" name="Google Shape;155;p18">
              <a:extLst>
                <a:ext uri="{FF2B5EF4-FFF2-40B4-BE49-F238E27FC236}">
                  <a16:creationId xmlns:a16="http://schemas.microsoft.com/office/drawing/2014/main" id="{B83C8BBE-6F68-47FE-B04B-2B82E5C5CBE6}"/>
                </a:ext>
              </a:extLst>
            </p:cNvPr>
            <p:cNvCxnSpPr>
              <a:stCxn id="31" idx="4"/>
              <a:endCxn id="32" idx="0"/>
            </p:cNvCxnSpPr>
            <p:nvPr/>
          </p:nvCxnSpPr>
          <p:spPr>
            <a:xfrm>
              <a:off x="1737566" y="1534280"/>
              <a:ext cx="0" cy="264528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156;p18">
              <a:extLst>
                <a:ext uri="{FF2B5EF4-FFF2-40B4-BE49-F238E27FC236}">
                  <a16:creationId xmlns:a16="http://schemas.microsoft.com/office/drawing/2014/main" id="{B9DB3BB7-2A19-473F-8682-B4A3CCA0006F}"/>
                </a:ext>
              </a:extLst>
            </p:cNvPr>
            <p:cNvCxnSpPr/>
            <p:nvPr/>
          </p:nvCxnSpPr>
          <p:spPr>
            <a:xfrm>
              <a:off x="2741062" y="1329014"/>
              <a:ext cx="0" cy="477379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157;p18">
              <a:extLst>
                <a:ext uri="{FF2B5EF4-FFF2-40B4-BE49-F238E27FC236}">
                  <a16:creationId xmlns:a16="http://schemas.microsoft.com/office/drawing/2014/main" id="{EF8DAF58-5E8C-4C80-B6A0-6BD79F0523D1}"/>
                </a:ext>
              </a:extLst>
            </p:cNvPr>
            <p:cNvCxnSpPr>
              <a:cxnSpLocks/>
            </p:cNvCxnSpPr>
            <p:nvPr/>
          </p:nvCxnSpPr>
          <p:spPr>
            <a:xfrm>
              <a:off x="5702146" y="1262180"/>
              <a:ext cx="0" cy="4840624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88" name="Google Shape;160;p18">
              <a:extLst>
                <a:ext uri="{FF2B5EF4-FFF2-40B4-BE49-F238E27FC236}">
                  <a16:creationId xmlns:a16="http://schemas.microsoft.com/office/drawing/2014/main" id="{54D5BF7B-4BF3-4EF1-8943-7E0574F1958A}"/>
                </a:ext>
              </a:extLst>
            </p:cNvPr>
            <p:cNvSpPr/>
            <p:nvPr/>
          </p:nvSpPr>
          <p:spPr>
            <a:xfrm>
              <a:off x="4602879" y="5393659"/>
              <a:ext cx="1244881" cy="546248"/>
            </a:xfrm>
            <a:prstGeom prst="roundRect">
              <a:avLst>
                <a:gd name="adj" fmla="val 16667"/>
              </a:avLst>
            </a:prstGeom>
            <a:solidFill>
              <a:srgbClr val="2012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9" name="Google Shape;161;p18">
              <a:extLst>
                <a:ext uri="{FF2B5EF4-FFF2-40B4-BE49-F238E27FC236}">
                  <a16:creationId xmlns:a16="http://schemas.microsoft.com/office/drawing/2014/main" id="{D1875464-908E-45D5-8D47-0E1FD4707B27}"/>
                </a:ext>
              </a:extLst>
            </p:cNvPr>
            <p:cNvSpPr txBox="1"/>
            <p:nvPr/>
          </p:nvSpPr>
          <p:spPr>
            <a:xfrm>
              <a:off x="4571965" y="5390985"/>
              <a:ext cx="1373722" cy="392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기존 고객 </a:t>
              </a:r>
              <a:endParaRPr sz="12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보험금 과지급 </a:t>
              </a:r>
              <a:endParaRPr sz="12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endParaRPr>
            </a:p>
          </p:txBody>
        </p:sp>
        <p:cxnSp>
          <p:nvCxnSpPr>
            <p:cNvPr id="90" name="Google Shape;162;p18">
              <a:extLst>
                <a:ext uri="{FF2B5EF4-FFF2-40B4-BE49-F238E27FC236}">
                  <a16:creationId xmlns:a16="http://schemas.microsoft.com/office/drawing/2014/main" id="{F5539E96-34DD-4B2F-AF3C-805FBF7867A6}"/>
                </a:ext>
              </a:extLst>
            </p:cNvPr>
            <p:cNvCxnSpPr/>
            <p:nvPr/>
          </p:nvCxnSpPr>
          <p:spPr>
            <a:xfrm>
              <a:off x="3843268" y="5731750"/>
              <a:ext cx="0" cy="264528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" name="Google Shape;105;p18">
              <a:extLst>
                <a:ext uri="{FF2B5EF4-FFF2-40B4-BE49-F238E27FC236}">
                  <a16:creationId xmlns:a16="http://schemas.microsoft.com/office/drawing/2014/main" id="{B0BE5213-6721-4DCE-8963-7FD5F8DC3642}"/>
                </a:ext>
              </a:extLst>
            </p:cNvPr>
            <p:cNvSpPr/>
            <p:nvPr/>
          </p:nvSpPr>
          <p:spPr>
            <a:xfrm>
              <a:off x="3266833" y="5393649"/>
              <a:ext cx="1202050" cy="390127"/>
            </a:xfrm>
            <a:prstGeom prst="roundRect">
              <a:avLst>
                <a:gd name="adj" fmla="val 16667"/>
              </a:avLst>
            </a:prstGeom>
            <a:solidFill>
              <a:srgbClr val="81C0E5"/>
            </a:solidFill>
            <a:ln>
              <a:noFill/>
            </a:ln>
            <a:effectLst>
              <a:outerShdw blurRad="57150" dist="9525" dir="54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5400" tIns="5400" rIns="5400" bIns="54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계약 이행</a:t>
              </a:r>
              <a:endParaRPr sz="110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endParaRPr>
            </a:p>
          </p:txBody>
        </p:sp>
        <p:sp>
          <p:nvSpPr>
            <p:cNvPr id="92" name="Google Shape;163;p18">
              <a:extLst>
                <a:ext uri="{FF2B5EF4-FFF2-40B4-BE49-F238E27FC236}">
                  <a16:creationId xmlns:a16="http://schemas.microsoft.com/office/drawing/2014/main" id="{7CD8C915-E80E-43D0-BD68-628A0783DE7C}"/>
                </a:ext>
              </a:extLst>
            </p:cNvPr>
            <p:cNvSpPr/>
            <p:nvPr/>
          </p:nvSpPr>
          <p:spPr>
            <a:xfrm>
              <a:off x="3675008" y="5946526"/>
              <a:ext cx="336436" cy="273299"/>
            </a:xfrm>
            <a:prstGeom prst="ellipse">
              <a:avLst/>
            </a:prstGeom>
            <a:solidFill>
              <a:srgbClr val="81C0E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3" name="Google Shape;164;p18">
              <a:extLst>
                <a:ext uri="{FF2B5EF4-FFF2-40B4-BE49-F238E27FC236}">
                  <a16:creationId xmlns:a16="http://schemas.microsoft.com/office/drawing/2014/main" id="{32AFE53F-FFDA-4B8A-BE47-D06B39591B4B}"/>
                </a:ext>
              </a:extLst>
            </p:cNvPr>
            <p:cNvSpPr/>
            <p:nvPr/>
          </p:nvSpPr>
          <p:spPr>
            <a:xfrm>
              <a:off x="4374278" y="1061591"/>
              <a:ext cx="1244881" cy="546248"/>
            </a:xfrm>
            <a:prstGeom prst="roundRect">
              <a:avLst>
                <a:gd name="adj" fmla="val 16667"/>
              </a:avLst>
            </a:prstGeom>
            <a:solidFill>
              <a:srgbClr val="2012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내부 문제 </a:t>
              </a:r>
              <a:endParaRPr sz="12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endParaRPr>
            </a:p>
          </p:txBody>
        </p:sp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8537129-DFA1-4897-8B2A-D18549E82A1F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첨부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70" y="0"/>
            <a:ext cx="953729" cy="953729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5650759" y="6581001"/>
            <a:ext cx="11544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- 19 / 23 -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10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6761" y="1630835"/>
            <a:ext cx="64017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추진배경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현상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파악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 방안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개별 소감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70" y="0"/>
            <a:ext cx="953729" cy="9537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0759" y="6581001"/>
            <a:ext cx="11544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- 2 / 23 -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0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404;p33">
            <a:extLst>
              <a:ext uri="{FF2B5EF4-FFF2-40B4-BE49-F238E27FC236}">
                <a16:creationId xmlns:a16="http://schemas.microsoft.com/office/drawing/2014/main" id="{8B5B0FD3-4FC1-4BAB-B64D-A17D3B001C38}"/>
              </a:ext>
            </a:extLst>
          </p:cNvPr>
          <p:cNvGrpSpPr/>
          <p:nvPr/>
        </p:nvGrpSpPr>
        <p:grpSpPr>
          <a:xfrm>
            <a:off x="4546462" y="4716154"/>
            <a:ext cx="6356594" cy="747877"/>
            <a:chOff x="1228557" y="3644369"/>
            <a:chExt cx="5979300" cy="747877"/>
          </a:xfrm>
        </p:grpSpPr>
        <p:sp>
          <p:nvSpPr>
            <p:cNvPr id="21" name="Google Shape;405;p33">
              <a:extLst>
                <a:ext uri="{FF2B5EF4-FFF2-40B4-BE49-F238E27FC236}">
                  <a16:creationId xmlns:a16="http://schemas.microsoft.com/office/drawing/2014/main" id="{63AD1716-57F8-4D86-B271-460E19DC63CE}"/>
                </a:ext>
              </a:extLst>
            </p:cNvPr>
            <p:cNvSpPr/>
            <p:nvPr/>
          </p:nvSpPr>
          <p:spPr>
            <a:xfrm>
              <a:off x="1228557" y="3644369"/>
              <a:ext cx="5979300" cy="290700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rgbClr val="323F4F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Malgun Gothic"/>
                  <a:sym typeface="Malgun Gothic"/>
                </a:rPr>
                <a:t>Check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" name="Google Shape;406;p33">
              <a:extLst>
                <a:ext uri="{FF2B5EF4-FFF2-40B4-BE49-F238E27FC236}">
                  <a16:creationId xmlns:a16="http://schemas.microsoft.com/office/drawing/2014/main" id="{4CD60B2B-E760-40C1-AD42-CFD8BD94412A}"/>
                </a:ext>
              </a:extLst>
            </p:cNvPr>
            <p:cNvSpPr/>
            <p:nvPr/>
          </p:nvSpPr>
          <p:spPr>
            <a:xfrm>
              <a:off x="1228557" y="3935046"/>
              <a:ext cx="5979300" cy="457200"/>
            </a:xfrm>
            <a:prstGeom prst="round2SameRect">
              <a:avLst>
                <a:gd name="adj1" fmla="val 0"/>
                <a:gd name="adj2" fmla="val 15485"/>
              </a:avLst>
            </a:prstGeom>
            <a:solidFill>
              <a:srgbClr val="2C303A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b="1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건강검진</a:t>
              </a:r>
              <a:r>
                <a:rPr lang="en-US" altLang="ko-KR" sz="1600" b="1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, </a:t>
              </a:r>
              <a:r>
                <a:rPr lang="ko-KR" altLang="en-US" sz="1600" b="1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혈액 검사</a:t>
              </a:r>
              <a:r>
                <a:rPr lang="en-US" altLang="ko-KR" sz="1600" b="1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, </a:t>
              </a:r>
              <a:r>
                <a:rPr lang="ko-KR" altLang="en-US" sz="1600" b="1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소변 검사에 대한 판정 결과로 </a:t>
              </a:r>
              <a:r>
                <a:rPr lang="en-US" sz="1600" b="1" dirty="0" err="1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가입</a:t>
              </a:r>
              <a:r>
                <a:rPr lang="en-US" sz="1600" b="1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 </a:t>
              </a:r>
              <a:r>
                <a:rPr lang="en-US" sz="1600" b="1" dirty="0" err="1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거절</a:t>
              </a:r>
              <a:r>
                <a:rPr lang="en-US" sz="1600" b="1" dirty="0">
                  <a:solidFill>
                    <a:srgbClr val="FFFF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나눔스퀘어"/>
                  <a:sym typeface="나눔스퀘어"/>
                </a:rPr>
                <a:t>  </a:t>
              </a:r>
              <a:endParaRPr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endParaRPr>
            </a:p>
          </p:txBody>
        </p:sp>
      </p:grpSp>
      <p:sp>
        <p:nvSpPr>
          <p:cNvPr id="23" name="Google Shape;407;p33">
            <a:extLst>
              <a:ext uri="{FF2B5EF4-FFF2-40B4-BE49-F238E27FC236}">
                <a16:creationId xmlns:a16="http://schemas.microsoft.com/office/drawing/2014/main" id="{329008BF-642A-4B3F-90AD-01B1390DD639}"/>
              </a:ext>
            </a:extLst>
          </p:cNvPr>
          <p:cNvSpPr/>
          <p:nvPr/>
        </p:nvSpPr>
        <p:spPr>
          <a:xfrm>
            <a:off x="4404700" y="2156021"/>
            <a:ext cx="1985400" cy="27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건강</a:t>
            </a:r>
            <a:r>
              <a:rPr lang="en-US" sz="1800" b="1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 </a:t>
            </a:r>
            <a:r>
              <a:rPr lang="en-US" sz="1800" b="1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검진</a:t>
            </a:r>
            <a:endParaRPr sz="1800" b="1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"/>
              <a:sym typeface="나눔스퀘어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"/>
              <a:sym typeface="나눔스퀘어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과거의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병력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확인</a:t>
            </a:r>
            <a:endParaRPr sz="1400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"/>
              <a:sym typeface="나눔스퀘어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방문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진단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검사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도입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 :</a:t>
            </a:r>
            <a:endParaRPr sz="1400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"/>
              <a:sym typeface="나눔스퀘어"/>
            </a:endParaRPr>
          </a:p>
          <a:p>
            <a:pPr lvl="0">
              <a:lnSpc>
                <a:spcPct val="150000"/>
              </a:lnSpc>
            </a:pP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진단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나이를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 41세→20세</a:t>
            </a:r>
            <a:r>
              <a:rPr lang="ko-KR" alt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로 변경하여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기준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강화</a:t>
            </a:r>
            <a:endParaRPr sz="1400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"/>
              <a:sym typeface="나눔스퀘어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나눔스퀘어"/>
              <a:sym typeface="나눔스퀘어"/>
            </a:endParaRPr>
          </a:p>
        </p:txBody>
      </p:sp>
      <p:sp>
        <p:nvSpPr>
          <p:cNvPr id="24" name="Google Shape;408;p33">
            <a:extLst>
              <a:ext uri="{FF2B5EF4-FFF2-40B4-BE49-F238E27FC236}">
                <a16:creationId xmlns:a16="http://schemas.microsoft.com/office/drawing/2014/main" id="{6A674509-2FAA-4CB1-A402-0AD1AE26CCCA}"/>
              </a:ext>
            </a:extLst>
          </p:cNvPr>
          <p:cNvSpPr/>
          <p:nvPr/>
        </p:nvSpPr>
        <p:spPr>
          <a:xfrm>
            <a:off x="6640225" y="2156025"/>
            <a:ext cx="2006400" cy="25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혈액</a:t>
            </a:r>
            <a:r>
              <a:rPr lang="en-US" sz="1800" b="1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 </a:t>
            </a:r>
            <a:r>
              <a:rPr lang="en-US" sz="1800" b="1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검사</a:t>
            </a:r>
            <a:endParaRPr sz="1800" b="1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"/>
              <a:sym typeface="나눔스퀘어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"/>
              <a:sym typeface="나눔스퀘어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- 간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수치로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 간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기능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파악</a:t>
            </a:r>
            <a:endParaRPr sz="1400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"/>
              <a:sym typeface="나눔스퀘어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혈당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,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당화혈색소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, 및</a:t>
            </a:r>
            <a:endParaRPr sz="1400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"/>
              <a:sym typeface="나눔스퀘어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콜레스테롤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수치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 등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평가</a:t>
            </a:r>
            <a:endParaRPr sz="1400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"/>
              <a:sym typeface="나눔스퀘어"/>
            </a:endParaRPr>
          </a:p>
        </p:txBody>
      </p:sp>
      <p:sp>
        <p:nvSpPr>
          <p:cNvPr id="25" name="Google Shape;409;p33">
            <a:extLst>
              <a:ext uri="{FF2B5EF4-FFF2-40B4-BE49-F238E27FC236}">
                <a16:creationId xmlns:a16="http://schemas.microsoft.com/office/drawing/2014/main" id="{887096AC-F6BD-4DC6-B980-3456DE26B261}"/>
              </a:ext>
            </a:extLst>
          </p:cNvPr>
          <p:cNvSpPr/>
          <p:nvPr/>
        </p:nvSpPr>
        <p:spPr>
          <a:xfrm>
            <a:off x="8917725" y="2156017"/>
            <a:ext cx="1985400" cy="23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소변</a:t>
            </a:r>
            <a:r>
              <a:rPr lang="en-US" sz="1800" b="1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 </a:t>
            </a:r>
            <a:r>
              <a:rPr lang="en-US" sz="1800" b="1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검사</a:t>
            </a:r>
            <a:endParaRPr sz="1800" b="1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"/>
              <a:sym typeface="나눔스퀘어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"/>
              <a:sym typeface="나눔스퀘어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뇨당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,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뇨단백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,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뇨장혈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  </a:t>
            </a:r>
            <a:endParaRPr sz="1400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"/>
              <a:sym typeface="나눔스퀘어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수치를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측정하여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평가</a:t>
            </a:r>
            <a:endParaRPr sz="1400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"/>
              <a:sym typeface="나눔스퀘어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음주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,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흡연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여부</a:t>
            </a:r>
            <a:r>
              <a:rPr lang="en-US" sz="1400" dirty="0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평가</a:t>
            </a:r>
            <a:endParaRPr sz="1400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"/>
              <a:sym typeface="나눔스퀘어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55F77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6" name="차트 25">
            <a:extLst>
              <a:ext uri="{FF2B5EF4-FFF2-40B4-BE49-F238E27FC236}">
                <a16:creationId xmlns:a16="http://schemas.microsoft.com/office/drawing/2014/main" id="{E0947619-5240-4BBD-ABC2-6A6FBB7FA3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9793904"/>
              </p:ext>
            </p:extLst>
          </p:nvPr>
        </p:nvGraphicFramePr>
        <p:xfrm>
          <a:off x="445569" y="1812568"/>
          <a:ext cx="4442415" cy="3287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881867F-5B13-49F0-9F4F-FF63E4912D56}"/>
              </a:ext>
            </a:extLst>
          </p:cNvPr>
          <p:cNvSpPr txBox="1"/>
          <p:nvPr/>
        </p:nvSpPr>
        <p:spPr>
          <a:xfrm>
            <a:off x="2864383" y="3293210"/>
            <a:ext cx="102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재검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54.6%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185987-CAD0-41A4-B261-600EACE3C3E4}"/>
              </a:ext>
            </a:extLst>
          </p:cNvPr>
          <p:cNvSpPr txBox="1"/>
          <p:nvPr/>
        </p:nvSpPr>
        <p:spPr>
          <a:xfrm>
            <a:off x="1379024" y="3517229"/>
            <a:ext cx="102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승인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26.5%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ADB8F8-9114-4D30-8037-8E858F859DC3}"/>
              </a:ext>
            </a:extLst>
          </p:cNvPr>
          <p:cNvSpPr txBox="1"/>
          <p:nvPr/>
        </p:nvSpPr>
        <p:spPr>
          <a:xfrm>
            <a:off x="1581669" y="2424083"/>
            <a:ext cx="102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거절</a:t>
            </a:r>
            <a:endParaRPr lang="en-US" altLang="ko-KR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18.9%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0BCAC9B-0F3E-4181-8027-AD4D28F82FEE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첨부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774FC3C-8E40-4817-BD29-4C8A86CEB682}"/>
              </a:ext>
            </a:extLst>
          </p:cNvPr>
          <p:cNvSpPr/>
          <p:nvPr/>
        </p:nvSpPr>
        <p:spPr>
          <a:xfrm flipH="1">
            <a:off x="1045096" y="122578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20600000000000000" pitchFamily="18" charset="-127"/>
              <a:ea typeface="나눔스퀘어" panose="02020600000000000000" pitchFamily="18" charset="-127"/>
            </a:endParaRPr>
          </a:p>
        </p:txBody>
      </p:sp>
      <p:sp>
        <p:nvSpPr>
          <p:cNvPr id="32" name="Google Shape;396;p32">
            <a:extLst>
              <a:ext uri="{FF2B5EF4-FFF2-40B4-BE49-F238E27FC236}">
                <a16:creationId xmlns:a16="http://schemas.microsoft.com/office/drawing/2014/main" id="{B4DC41DE-599C-4A7B-9318-1B46C26568EB}"/>
              </a:ext>
            </a:extLst>
          </p:cNvPr>
          <p:cNvSpPr/>
          <p:nvPr/>
        </p:nvSpPr>
        <p:spPr>
          <a:xfrm>
            <a:off x="1167995" y="985831"/>
            <a:ext cx="5222105" cy="366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수익성 하락 원인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: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기존 가입 심사 모델의 오류</a:t>
            </a: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/>
              <a:sym typeface="나눔스퀘어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/>
              <a:sym typeface="나눔스퀘어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70" y="0"/>
            <a:ext cx="953729" cy="95372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650759" y="6581001"/>
            <a:ext cx="11544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- 20 / 23 -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5659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433;p35">
            <a:extLst>
              <a:ext uri="{FF2B5EF4-FFF2-40B4-BE49-F238E27FC236}">
                <a16:creationId xmlns:a16="http://schemas.microsoft.com/office/drawing/2014/main" id="{775C553D-E867-4C8C-9DE4-4BF9062A4E9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65150" y="2258838"/>
            <a:ext cx="7963300" cy="14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435;p35">
            <a:extLst>
              <a:ext uri="{FF2B5EF4-FFF2-40B4-BE49-F238E27FC236}">
                <a16:creationId xmlns:a16="http://schemas.microsoft.com/office/drawing/2014/main" id="{E2CAAD3C-8EE8-49F5-B59E-3FC38978B6B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150" y="4033913"/>
            <a:ext cx="7963300" cy="145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96;p32">
            <a:extLst>
              <a:ext uri="{FF2B5EF4-FFF2-40B4-BE49-F238E27FC236}">
                <a16:creationId xmlns:a16="http://schemas.microsoft.com/office/drawing/2014/main" id="{6E797CC8-E5DE-4482-9D4E-FCBE4CD22E03}"/>
              </a:ext>
            </a:extLst>
          </p:cNvPr>
          <p:cNvSpPr/>
          <p:nvPr/>
        </p:nvSpPr>
        <p:spPr>
          <a:xfrm>
            <a:off x="1045096" y="1610616"/>
            <a:ext cx="10088650" cy="521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고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위험군의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 환자이나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오분류로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 인해 저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위험군으로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 보험 가입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청구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·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  <a:sym typeface="나눔스퀘어"/>
              </a:rPr>
              <a:t>납입 대비 과다 지급되는 경우 발생</a:t>
            </a:r>
          </a:p>
          <a:p>
            <a:pPr lvl="0">
              <a:lnSpc>
                <a:spcPct val="150000"/>
              </a:lnSpc>
            </a:pPr>
            <a:endParaRPr b="1" dirty="0"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194FAFD-48E4-44D4-933C-CAC1AD09D5AC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첨부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F3323D6-E22F-4E6E-B2D1-25D5105E8D17}"/>
              </a:ext>
            </a:extLst>
          </p:cNvPr>
          <p:cNvSpPr/>
          <p:nvPr/>
        </p:nvSpPr>
        <p:spPr>
          <a:xfrm flipH="1">
            <a:off x="1045096" y="122578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20600000000000000" pitchFamily="18" charset="-127"/>
              <a:ea typeface="나눔스퀘어" panose="02020600000000000000" pitchFamily="18" charset="-127"/>
            </a:endParaRPr>
          </a:p>
        </p:txBody>
      </p:sp>
      <p:sp>
        <p:nvSpPr>
          <p:cNvPr id="33" name="Google Shape;396;p32">
            <a:extLst>
              <a:ext uri="{FF2B5EF4-FFF2-40B4-BE49-F238E27FC236}">
                <a16:creationId xmlns:a16="http://schemas.microsoft.com/office/drawing/2014/main" id="{9E0FBAF2-8C5D-4035-B310-B6D03194FF62}"/>
              </a:ext>
            </a:extLst>
          </p:cNvPr>
          <p:cNvSpPr/>
          <p:nvPr/>
        </p:nvSpPr>
        <p:spPr>
          <a:xfrm>
            <a:off x="1167995" y="985831"/>
            <a:ext cx="5222105" cy="366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수익성 하락 원인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: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기존 가입 심사 모델의 오류</a:t>
            </a: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/>
              <a:sym typeface="나눔스퀘어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/>
              <a:sym typeface="나눔스퀘어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70" y="0"/>
            <a:ext cx="953729" cy="9537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50759" y="6581001"/>
            <a:ext cx="11544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- 21 / 23 -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205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8AC0B6F6-1299-485B-B4E4-1E20AE858CCD}"/>
              </a:ext>
            </a:extLst>
          </p:cNvPr>
          <p:cNvSpPr/>
          <p:nvPr/>
        </p:nvSpPr>
        <p:spPr>
          <a:xfrm flipH="1">
            <a:off x="1045096" y="122578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20600000000000000" pitchFamily="18" charset="-127"/>
              <a:ea typeface="나눔스퀘어" panose="02020600000000000000" pitchFamily="18" charset="-127"/>
            </a:endParaRPr>
          </a:p>
        </p:txBody>
      </p:sp>
      <p:sp>
        <p:nvSpPr>
          <p:cNvPr id="8" name="Google Shape;396;p32">
            <a:extLst>
              <a:ext uri="{FF2B5EF4-FFF2-40B4-BE49-F238E27FC236}">
                <a16:creationId xmlns:a16="http://schemas.microsoft.com/office/drawing/2014/main" id="{29C05521-5DC6-4524-A264-D31EC1878383}"/>
              </a:ext>
            </a:extLst>
          </p:cNvPr>
          <p:cNvSpPr/>
          <p:nvPr/>
        </p:nvSpPr>
        <p:spPr>
          <a:xfrm>
            <a:off x="1167995" y="985831"/>
            <a:ext cx="42777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데이터 수집 계획</a:t>
            </a: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9" name="Google Shape;184;p28">
            <a:extLst>
              <a:ext uri="{FF2B5EF4-FFF2-40B4-BE49-F238E27FC236}">
                <a16:creationId xmlns:a16="http://schemas.microsoft.com/office/drawing/2014/main" id="{97D2AE65-7BBD-46F2-9CB7-137EB36D80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0920237"/>
              </p:ext>
            </p:extLst>
          </p:nvPr>
        </p:nvGraphicFramePr>
        <p:xfrm>
          <a:off x="1091872" y="1505793"/>
          <a:ext cx="9857070" cy="464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84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0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74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3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39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3219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나눔스퀘어"/>
                          <a:sym typeface="나눔스퀘어"/>
                        </a:rPr>
                        <a:t>잠재</a:t>
                      </a:r>
                      <a:r>
                        <a:rPr lang="en-US" sz="1600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나눔스퀘어"/>
                          <a:sym typeface="나눔스퀘어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나눔스퀘어"/>
                          <a:sym typeface="나눔스퀘어"/>
                        </a:rPr>
                        <a:t>원인</a:t>
                      </a:r>
                      <a:endParaRPr sz="160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나눔스퀘어"/>
                          <a:sym typeface="나눔스퀘어"/>
                        </a:rPr>
                        <a:t>데이터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나눔스퀘어"/>
                          <a:sym typeface="나눔스퀘어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나눔스퀘어"/>
                          <a:sym typeface="나눔스퀘어"/>
                        </a:rPr>
                        <a:t>수집계획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1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나눔스퀘어"/>
                          <a:sym typeface="나눔스퀘어"/>
                        </a:rPr>
                        <a:t>데이터명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나눔스퀘어"/>
                          <a:sym typeface="나눔스퀘어"/>
                        </a:rPr>
                        <a:t>속성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나눔스퀘어"/>
                          <a:sym typeface="나눔스퀘어"/>
                        </a:rPr>
                        <a:t>발생주기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나눔스퀘어"/>
                          <a:sym typeface="나눔스퀘어"/>
                        </a:rPr>
                        <a:t>수집방법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나눔스퀘어"/>
                          <a:sym typeface="나눔스퀘어"/>
                        </a:rPr>
                        <a:t>담당자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나눔스퀘어"/>
                          <a:sym typeface="나눔스퀘어"/>
                        </a:rPr>
                        <a:t>수집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나눔스퀘어"/>
                          <a:sym typeface="나눔스퀘어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나눔스퀘어"/>
                          <a:sym typeface="나눔스퀘어"/>
                        </a:rPr>
                        <a:t>가능성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나눔스퀘어"/>
                          <a:sym typeface="나눔스퀘어"/>
                        </a:rPr>
                        <a:t>주요특성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909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잘못된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 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심사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기준</a:t>
                      </a:r>
                      <a:endParaRPr sz="1400" dirty="0">
                        <a:solidFill>
                          <a:srgbClr val="000000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개인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정보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범주형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일일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고객 정보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김범수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O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자가 진단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90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건강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정보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연속형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일일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고객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정보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/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공공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데이터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양혜지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O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진단 결과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909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보험 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홍보 부족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분기별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 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보험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가입률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분기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사내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데이터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정지성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O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자동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90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자사 상품 인지도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범주형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반기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설문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조사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배향운</a:t>
                      </a:r>
                      <a:endParaRPr sz="1400" dirty="0">
                        <a:solidFill>
                          <a:srgbClr val="000000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△</a:t>
                      </a:r>
                      <a:endParaRPr sz="1400" b="1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수동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909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가격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경쟁력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약화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자사 상품 가격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변동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사내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데이터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강지영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O</a:t>
                      </a:r>
                      <a:endParaRPr sz="1400" b="1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자동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90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타사 상품 가격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변동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협조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요청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김효진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△</a:t>
                      </a:r>
                      <a:endParaRPr sz="1400" b="1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수동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6909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보험료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 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과다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지급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납입액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수시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사내 데이터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김범수</a:t>
                      </a:r>
                      <a:endParaRPr sz="1400" dirty="0">
                        <a:solidFill>
                          <a:srgbClr val="000000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O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자동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690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지급액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수시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사내 데이터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최지영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O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자동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나눔스퀘어"/>
                          <a:sym typeface="나눔스퀘어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나눔스퀘어"/>
                        <a:sym typeface="나눔스퀘어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054A94-EA08-426F-8333-9864E801FAF6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첨부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70" y="0"/>
            <a:ext cx="953729" cy="9537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0759" y="6581001"/>
            <a:ext cx="11544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- 22 / 23 -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715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DC75405-63C7-473B-9D30-E81AC2DD6756}"/>
              </a:ext>
            </a:extLst>
          </p:cNvPr>
          <p:cNvGrpSpPr/>
          <p:nvPr/>
        </p:nvGrpSpPr>
        <p:grpSpPr>
          <a:xfrm>
            <a:off x="838835" y="781050"/>
            <a:ext cx="9433500" cy="5563920"/>
            <a:chOff x="676275" y="781050"/>
            <a:chExt cx="9433500" cy="55639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CD9A14B-3452-4EDA-9DD0-9402771A2150}"/>
                </a:ext>
              </a:extLst>
            </p:cNvPr>
            <p:cNvSpPr/>
            <p:nvPr/>
          </p:nvSpPr>
          <p:spPr>
            <a:xfrm>
              <a:off x="4552950" y="2546251"/>
              <a:ext cx="2196824" cy="4160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140E98D-B726-44F6-9B8C-D70C814709CA}"/>
                </a:ext>
              </a:extLst>
            </p:cNvPr>
            <p:cNvSpPr/>
            <p:nvPr/>
          </p:nvSpPr>
          <p:spPr>
            <a:xfrm>
              <a:off x="4552950" y="1663641"/>
              <a:ext cx="2196824" cy="2604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0812CCA-BECC-41B7-934C-FA9A10DA0526}"/>
                </a:ext>
              </a:extLst>
            </p:cNvPr>
            <p:cNvSpPr/>
            <p:nvPr/>
          </p:nvSpPr>
          <p:spPr>
            <a:xfrm>
              <a:off x="1428750" y="3552825"/>
              <a:ext cx="2196824" cy="390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aphicFrame>
          <p:nvGraphicFramePr>
            <p:cNvPr id="11" name="Google Shape;310;p45">
              <a:extLst>
                <a:ext uri="{FF2B5EF4-FFF2-40B4-BE49-F238E27FC236}">
                  <a16:creationId xmlns:a16="http://schemas.microsoft.com/office/drawing/2014/main" id="{A69E90D8-4DD7-441F-9B1F-66B16F55F5F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59850511"/>
                </p:ext>
              </p:extLst>
            </p:nvPr>
          </p:nvGraphicFramePr>
          <p:xfrm>
            <a:off x="1428750" y="1924050"/>
            <a:ext cx="2204025" cy="290982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22040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34350">
                  <a:tc>
                    <a:txBody>
                      <a:bodyPr/>
                      <a:lstStyle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나눔스퀘어"/>
                            <a:sym typeface="나눔스퀘어"/>
                          </a:rPr>
                          <a:t>보험가입</a:t>
                        </a:r>
                        <a:r>
                          <a:rPr lang="en-US" sz="1400" b="0" dirty="0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나눔스퀘어"/>
                            <a:sym typeface="나눔스퀘어"/>
                          </a:rPr>
                          <a:t> </a:t>
                        </a: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나눔스퀘어"/>
                            <a:sym typeface="나눔스퀘어"/>
                          </a:rPr>
                          <a:t>사전</a:t>
                        </a:r>
                        <a:r>
                          <a:rPr lang="en-US" sz="1400" b="0" dirty="0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나눔스퀘어"/>
                            <a:sym typeface="나눔스퀘어"/>
                          </a:rPr>
                          <a:t> </a:t>
                        </a: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나눔스퀘어"/>
                            <a:sym typeface="나눔스퀘어"/>
                          </a:rPr>
                          <a:t>승인</a:t>
                        </a:r>
                        <a:r>
                          <a:rPr lang="en-US" sz="1400" b="0" dirty="0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나눔스퀘어"/>
                            <a:sym typeface="나눔스퀘어"/>
                          </a:rPr>
                          <a:t> </a:t>
                        </a: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나눔스퀘어"/>
                            <a:sym typeface="나눔스퀘어"/>
                          </a:rPr>
                          <a:t>검진정보</a:t>
                        </a:r>
                        <a:endParaRPr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나눔스퀘어"/>
                          <a:sym typeface="나눔스퀘어"/>
                        </a:endParaRPr>
                      </a:p>
                    </a:txBody>
                    <a:tcPr marL="18275" marR="18275" marT="18275" marB="18275" anchor="b">
                      <a:lnL w="9525" cap="flat" cmpd="sng">
                        <a:solidFill>
                          <a:srgbClr val="434343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434343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434343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05325">
                  <a:tc>
                    <a:txBody>
                      <a:bodyPr/>
                      <a:lstStyle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고객아이디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(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customer_id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)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</a:txBody>
                    <a:tcPr marL="18275" marR="18275" marT="18275" marB="18275">
                      <a:lnL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FC5E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70700">
                  <a:tc>
                    <a:txBody>
                      <a:bodyPr/>
                      <a:lstStyle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성별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연령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신장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체중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가슴둘레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허리둘레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혈압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혈액검사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판정결과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...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</a:txBody>
                    <a:tcPr marL="18275" marR="18275" marT="18275" marB="18275">
                      <a:lnL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2" name="Google Shape;311;p45">
              <a:extLst>
                <a:ext uri="{FF2B5EF4-FFF2-40B4-BE49-F238E27FC236}">
                  <a16:creationId xmlns:a16="http://schemas.microsoft.com/office/drawing/2014/main" id="{CC609E04-922F-4A85-A16D-F7244D915D8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24554188"/>
                </p:ext>
              </p:extLst>
            </p:nvPr>
          </p:nvGraphicFramePr>
          <p:xfrm>
            <a:off x="4552950" y="781050"/>
            <a:ext cx="2204025" cy="266832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22040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34350">
                  <a:tc>
                    <a:txBody>
                      <a:bodyPr/>
                      <a:lstStyle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나눔스퀘어"/>
                            <a:sym typeface="나눔스퀘어"/>
                          </a:rPr>
                          <a:t>보험</a:t>
                        </a:r>
                        <a:r>
                          <a:rPr lang="en-US" sz="1400" b="0" dirty="0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나눔스퀘어"/>
                            <a:sym typeface="나눔스퀘어"/>
                          </a:rPr>
                          <a:t> </a:t>
                        </a: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나눔스퀘어"/>
                            <a:sym typeface="나눔스퀘어"/>
                          </a:rPr>
                          <a:t>청구</a:t>
                        </a:r>
                        <a:r>
                          <a:rPr lang="en-US" sz="1400" b="0" dirty="0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나눔스퀘어"/>
                            <a:sym typeface="나눔스퀘어"/>
                          </a:rPr>
                          <a:t>/ </a:t>
                        </a: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나눔스퀘어"/>
                            <a:sym typeface="나눔스퀘어"/>
                          </a:rPr>
                          <a:t>지급</a:t>
                        </a:r>
                        <a:r>
                          <a:rPr lang="en-US" sz="1400" b="0" dirty="0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나눔스퀘어"/>
                            <a:sym typeface="나눔스퀘어"/>
                          </a:rPr>
                          <a:t> </a:t>
                        </a: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나눔스퀘어"/>
                            <a:sym typeface="나눔스퀘어"/>
                          </a:rPr>
                          <a:t>정보</a:t>
                        </a:r>
                        <a:endParaRPr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나눔스퀘어"/>
                          <a:sym typeface="나눔스퀘어"/>
                        </a:endParaRPr>
                      </a:p>
                    </a:txBody>
                    <a:tcPr marL="18275" marR="18275" marT="18275" marB="18275" anchor="b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4350">
                  <a:tc>
                    <a:txBody>
                      <a:bodyPr/>
                      <a:lstStyle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청구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 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번호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 + 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청구서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 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순번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(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req_id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 + 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req_id_seq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)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</a:txBody>
                    <a:tcPr marL="18275" marR="18275" marT="18275" marB="18275">
                      <a:lnL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FC5E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70700">
                  <a:tc>
                    <a:txBody>
                      <a:bodyPr/>
                      <a:lstStyle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고객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 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아이디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검사구분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(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혈액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/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일반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 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검진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)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판정결과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성별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보험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 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상품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 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아이디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(FK)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주상병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(FK)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상병코드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...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</a:txBody>
                    <a:tcPr marL="18275" marR="18275" marT="18275" marB="18275">
                      <a:lnL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4" name="Google Shape;312;p45">
              <a:extLst>
                <a:ext uri="{FF2B5EF4-FFF2-40B4-BE49-F238E27FC236}">
                  <a16:creationId xmlns:a16="http://schemas.microsoft.com/office/drawing/2014/main" id="{95884198-29F5-4AD6-B30A-4FCF22A0002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60354208"/>
                </p:ext>
              </p:extLst>
            </p:nvPr>
          </p:nvGraphicFramePr>
          <p:xfrm>
            <a:off x="4552950" y="3676650"/>
            <a:ext cx="2204025" cy="253022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22040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34350">
                  <a:tc>
                    <a:txBody>
                      <a:bodyPr/>
                      <a:lstStyle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나눔스퀘어"/>
                            <a:sym typeface="나눔스퀘어"/>
                          </a:rPr>
                          <a:t>국민</a:t>
                        </a:r>
                        <a:r>
                          <a:rPr lang="en-US" sz="1400" b="0" dirty="0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나눔스퀘어"/>
                            <a:sym typeface="나눔스퀘어"/>
                          </a:rPr>
                          <a:t> </a:t>
                        </a: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나눔스퀘어"/>
                            <a:sym typeface="나눔스퀘어"/>
                          </a:rPr>
                          <a:t>건강검진</a:t>
                        </a:r>
                        <a:r>
                          <a:rPr lang="en-US" sz="1400" b="0" dirty="0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나눔스퀘어"/>
                            <a:sym typeface="나눔스퀘어"/>
                          </a:rPr>
                          <a:t> </a:t>
                        </a: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나눔스퀘어"/>
                            <a:sym typeface="나눔스퀘어"/>
                          </a:rPr>
                          <a:t>결과</a:t>
                        </a:r>
                        <a:r>
                          <a:rPr lang="en-US" sz="1400" b="0" dirty="0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나눔스퀘어"/>
                            <a:sym typeface="나눔스퀘어"/>
                          </a:rPr>
                          <a:t>(</a:t>
                        </a: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나눔스퀘어"/>
                            <a:sym typeface="나눔스퀘어"/>
                          </a:rPr>
                          <a:t>표본</a:t>
                        </a:r>
                        <a:r>
                          <a:rPr lang="en-US" sz="1400" b="0" dirty="0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나눔스퀘어"/>
                            <a:sym typeface="나눔스퀘어"/>
                          </a:rPr>
                          <a:t>)</a:t>
                        </a:r>
                        <a:endParaRPr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나눔스퀘어"/>
                          <a:sym typeface="나눔스퀘어"/>
                        </a:endParaRPr>
                      </a:p>
                    </a:txBody>
                    <a:tcPr marL="18275" marR="18275" marT="18275" marB="18275" anchor="b">
                      <a:lnL w="28575" cap="flat" cmpd="sng">
                        <a:solidFill>
                          <a:srgbClr val="434343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>
                        <a:solidFill>
                          <a:srgbClr val="434343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>
                        <a:solidFill>
                          <a:srgbClr val="434343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25175">
                  <a:tc>
                    <a:txBody>
                      <a:bodyPr/>
                      <a:lstStyle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검진자일련번호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(no)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</a:txBody>
                    <a:tcPr marL="18275" marR="18275" marT="18275" marB="18275">
                      <a:lnL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FC5E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70700">
                  <a:tc>
                    <a:txBody>
                      <a:bodyPr/>
                      <a:lstStyle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성별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연령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(5단위)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신장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(5단위)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체중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(5단위)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허리둘레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혈액검사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</a:txBody>
                    <a:tcPr marL="18275" marR="18275" marT="18275" marB="18275">
                      <a:lnL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5" name="Google Shape;313;p45">
              <a:extLst>
                <a:ext uri="{FF2B5EF4-FFF2-40B4-BE49-F238E27FC236}">
                  <a16:creationId xmlns:a16="http://schemas.microsoft.com/office/drawing/2014/main" id="{E4947B0B-E766-44CF-B5D4-B9B66EC18AD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77487225"/>
                </p:ext>
              </p:extLst>
            </p:nvPr>
          </p:nvGraphicFramePr>
          <p:xfrm>
            <a:off x="7905750" y="781050"/>
            <a:ext cx="2204025" cy="266832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22040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34350">
                  <a:tc>
                    <a:txBody>
                      <a:bodyPr/>
                      <a:lstStyle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나눔스퀘어"/>
                            <a:sym typeface="나눔스퀘어"/>
                          </a:rPr>
                          <a:t>보험</a:t>
                        </a:r>
                        <a:r>
                          <a:rPr lang="en-US" sz="1400" b="0" dirty="0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나눔스퀘어"/>
                            <a:sym typeface="나눔스퀘어"/>
                          </a:rPr>
                          <a:t> </a:t>
                        </a: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나눔스퀘어"/>
                            <a:sym typeface="나눔스퀘어"/>
                          </a:rPr>
                          <a:t>상품별</a:t>
                        </a:r>
                        <a:r>
                          <a:rPr lang="en-US" sz="1400" b="0" dirty="0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나눔스퀘어"/>
                            <a:sym typeface="나눔스퀘어"/>
                          </a:rPr>
                          <a:t> </a:t>
                        </a: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나눔스퀘어"/>
                            <a:sym typeface="나눔스퀘어"/>
                          </a:rPr>
                          <a:t>보험료</a:t>
                        </a:r>
                        <a:endParaRPr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나눔스퀘어"/>
                          <a:sym typeface="나눔스퀘어"/>
                        </a:endParaRPr>
                      </a:p>
                    </a:txBody>
                    <a:tcPr marL="18275" marR="18275" marT="18275" marB="18275" anchor="b">
                      <a:lnL w="28575" cap="flat" cmpd="sng">
                        <a:solidFill>
                          <a:srgbClr val="434343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>
                        <a:solidFill>
                          <a:srgbClr val="434343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>
                        <a:solidFill>
                          <a:srgbClr val="434343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4350">
                  <a:tc>
                    <a:txBody>
                      <a:bodyPr/>
                      <a:lstStyle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보험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 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상품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 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아이디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(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insu_prod_id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)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</a:txBody>
                    <a:tcPr marL="18275" marR="18275" marT="18275" marB="18275">
                      <a:lnL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FC5E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70700">
                  <a:tc>
                    <a:txBody>
                      <a:bodyPr/>
                      <a:lstStyle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보험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 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상품명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기본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 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보험료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...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</a:txBody>
                    <a:tcPr marL="18275" marR="18275" marT="18275" marB="18275">
                      <a:lnL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6" name="Google Shape;314;p45">
              <a:extLst>
                <a:ext uri="{FF2B5EF4-FFF2-40B4-BE49-F238E27FC236}">
                  <a16:creationId xmlns:a16="http://schemas.microsoft.com/office/drawing/2014/main" id="{814E07CD-D7C1-46C1-9BCA-ADF2704DF90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46876303"/>
                </p:ext>
              </p:extLst>
            </p:nvPr>
          </p:nvGraphicFramePr>
          <p:xfrm>
            <a:off x="7905750" y="3676650"/>
            <a:ext cx="2204025" cy="266832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22040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34350">
                  <a:tc>
                    <a:txBody>
                      <a:bodyPr/>
                      <a:lstStyle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나눔스퀘어"/>
                            <a:sym typeface="나눔스퀘어"/>
                          </a:rPr>
                          <a:t>상병</a:t>
                        </a:r>
                        <a:r>
                          <a:rPr lang="en-US" sz="1400" b="0" dirty="0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나눔스퀘어"/>
                            <a:sym typeface="나눔스퀘어"/>
                          </a:rPr>
                          <a:t> </a:t>
                        </a:r>
                        <a:r>
                          <a:rPr lang="en-US" sz="1400" b="0" dirty="0" err="1">
                            <a:latin typeface="나눔스퀘어라운드 Bold" panose="020B0600000101010101" pitchFamily="50" charset="-127"/>
                            <a:ea typeface="나눔스퀘어라운드 Bold" panose="020B0600000101010101" pitchFamily="50" charset="-127"/>
                            <a:cs typeface="나눔스퀘어"/>
                            <a:sym typeface="나눔스퀘어"/>
                          </a:rPr>
                          <a:t>정보</a:t>
                        </a:r>
                        <a:endParaRPr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나눔스퀘어"/>
                          <a:sym typeface="나눔스퀘어"/>
                        </a:endParaRPr>
                      </a:p>
                    </a:txBody>
                    <a:tcPr marL="18275" marR="18275" marT="18275" marB="18275" anchor="b">
                      <a:lnL w="28575" cap="flat" cmpd="sng">
                        <a:solidFill>
                          <a:srgbClr val="434343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>
                        <a:solidFill>
                          <a:srgbClr val="434343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>
                        <a:solidFill>
                          <a:srgbClr val="434343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4350">
                  <a:tc>
                    <a:txBody>
                      <a:bodyPr/>
                      <a:lstStyle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상병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 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코드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 3+ 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상병코드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 4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(sick_cd_3+sick_cd_4)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</a:txBody>
                    <a:tcPr marL="18275" marR="18275" marT="18275" marB="18275">
                      <a:lnL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9FC5E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70700">
                  <a:tc>
                    <a:txBody>
                      <a:bodyPr/>
                      <a:lstStyle>
                        <a:lvl1pPr marL="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상병명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(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한국어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)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상병명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(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영어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)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적용성별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적용나이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(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상한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)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적용나이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(</a:t>
                        </a:r>
                        <a:r>
                          <a:rPr lang="en-US" sz="1400" dirty="0" err="1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하한</a:t>
                        </a:r>
                        <a:r>
                          <a:rPr lang="en-US" sz="1400" dirty="0">
                            <a:latin typeface="나눔스퀘어라운드 Regular" panose="020B0600000101010101" pitchFamily="50" charset="-127"/>
                            <a:ea typeface="나눔스퀘어라운드 Regular" panose="020B0600000101010101" pitchFamily="50" charset="-127"/>
                          </a:rPr>
                          <a:t>)</a:t>
                        </a:r>
                        <a:endParaRPr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endParaRPr>
                      </a:p>
                    </a:txBody>
                    <a:tcPr marL="18275" marR="18275" marT="18275" marB="18275">
                      <a:lnL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2857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cxnSp>
          <p:nvCxnSpPr>
            <p:cNvPr id="18" name="Google Shape;315;p45">
              <a:extLst>
                <a:ext uri="{FF2B5EF4-FFF2-40B4-BE49-F238E27FC236}">
                  <a16:creationId xmlns:a16="http://schemas.microsoft.com/office/drawing/2014/main" id="{A4825E20-EDF5-4226-9AC8-6AC447767EAF}"/>
                </a:ext>
              </a:extLst>
            </p:cNvPr>
            <p:cNvCxnSpPr/>
            <p:nvPr/>
          </p:nvCxnSpPr>
          <p:spPr>
            <a:xfrm rot="10800000" flipH="1">
              <a:off x="3632775" y="1841550"/>
              <a:ext cx="894000" cy="689400"/>
            </a:xfrm>
            <a:prstGeom prst="straightConnector1">
              <a:avLst/>
            </a:prstGeom>
            <a:noFill/>
            <a:ln w="19050" cap="flat" cmpd="sng">
              <a:solidFill>
                <a:srgbClr val="44546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316;p45">
              <a:extLst>
                <a:ext uri="{FF2B5EF4-FFF2-40B4-BE49-F238E27FC236}">
                  <a16:creationId xmlns:a16="http://schemas.microsoft.com/office/drawing/2014/main" id="{896EE5F5-6435-430C-AB74-0751D9535D50}"/>
                </a:ext>
              </a:extLst>
            </p:cNvPr>
            <p:cNvCxnSpPr/>
            <p:nvPr/>
          </p:nvCxnSpPr>
          <p:spPr>
            <a:xfrm rot="10800000">
              <a:off x="3625575" y="3625275"/>
              <a:ext cx="920100" cy="1404300"/>
            </a:xfrm>
            <a:prstGeom prst="straightConnector1">
              <a:avLst/>
            </a:prstGeom>
            <a:noFill/>
            <a:ln w="19050" cap="flat" cmpd="sng">
              <a:solidFill>
                <a:srgbClr val="44546A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317;p45">
              <a:extLst>
                <a:ext uri="{FF2B5EF4-FFF2-40B4-BE49-F238E27FC236}">
                  <a16:creationId xmlns:a16="http://schemas.microsoft.com/office/drawing/2014/main" id="{4FD2CB4A-5A4E-444B-87A1-7603D230357F}"/>
                </a:ext>
              </a:extLst>
            </p:cNvPr>
            <p:cNvCxnSpPr/>
            <p:nvPr/>
          </p:nvCxnSpPr>
          <p:spPr>
            <a:xfrm rot="10800000" flipH="1">
              <a:off x="6775350" y="1376500"/>
              <a:ext cx="1119600" cy="1186200"/>
            </a:xfrm>
            <a:prstGeom prst="straightConnector1">
              <a:avLst/>
            </a:prstGeom>
            <a:noFill/>
            <a:ln w="19050" cap="flat" cmpd="sng">
              <a:solidFill>
                <a:srgbClr val="44546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318;p45">
              <a:extLst>
                <a:ext uri="{FF2B5EF4-FFF2-40B4-BE49-F238E27FC236}">
                  <a16:creationId xmlns:a16="http://schemas.microsoft.com/office/drawing/2014/main" id="{309DF8A7-F772-4A19-8E03-38783FC393C4}"/>
                </a:ext>
              </a:extLst>
            </p:cNvPr>
            <p:cNvCxnSpPr/>
            <p:nvPr/>
          </p:nvCxnSpPr>
          <p:spPr>
            <a:xfrm>
              <a:off x="6768700" y="2943275"/>
              <a:ext cx="1140900" cy="1318200"/>
            </a:xfrm>
            <a:prstGeom prst="straightConnector1">
              <a:avLst/>
            </a:prstGeom>
            <a:noFill/>
            <a:ln w="19050" cap="flat" cmpd="sng">
              <a:solidFill>
                <a:srgbClr val="44546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0FE4B0-5D62-4AFC-8F66-B8467FB9B6F9}"/>
                </a:ext>
              </a:extLst>
            </p:cNvPr>
            <p:cNvSpPr txBox="1"/>
            <p:nvPr/>
          </p:nvSpPr>
          <p:spPr>
            <a:xfrm>
              <a:off x="676275" y="5686425"/>
              <a:ext cx="34884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실선 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2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외래키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참조</a:t>
              </a:r>
              <a:endPara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점선 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국민건강 검진 결과로 </a:t>
              </a:r>
              <a:endPara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       보험가입 사전승인 </a:t>
              </a:r>
              <a:r>
                <a:rPr lang="ko-KR" altLang="en-US" sz="12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검진정보의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2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결측치를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대체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B04B82-A44E-47F8-833F-37206C5E47A1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첨부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4EECF16-3009-48DB-9CCD-384CB03FB513}"/>
              </a:ext>
            </a:extLst>
          </p:cNvPr>
          <p:cNvSpPr/>
          <p:nvPr/>
        </p:nvSpPr>
        <p:spPr>
          <a:xfrm flipH="1">
            <a:off x="1045096" y="122578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20600000000000000" pitchFamily="18" charset="-127"/>
              <a:ea typeface="나눔스퀘어" panose="02020600000000000000" pitchFamily="18" charset="-127"/>
            </a:endParaRPr>
          </a:p>
        </p:txBody>
      </p:sp>
      <p:sp>
        <p:nvSpPr>
          <p:cNvPr id="25" name="Google Shape;396;p32">
            <a:extLst>
              <a:ext uri="{FF2B5EF4-FFF2-40B4-BE49-F238E27FC236}">
                <a16:creationId xmlns:a16="http://schemas.microsoft.com/office/drawing/2014/main" id="{687A42F1-EBB1-41CF-9EC9-1AE2785E5A02}"/>
              </a:ext>
            </a:extLst>
          </p:cNvPr>
          <p:cNvSpPr/>
          <p:nvPr/>
        </p:nvSpPr>
        <p:spPr>
          <a:xfrm>
            <a:off x="1167995" y="985831"/>
            <a:ext cx="42777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ERD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다이어그램 </a:t>
            </a: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70" y="0"/>
            <a:ext cx="953729" cy="95372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650759" y="6581001"/>
            <a:ext cx="11544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- 23 / 23 -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89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71;p27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4700" y="3019640"/>
            <a:ext cx="4324851" cy="25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75;p2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530" y="3025026"/>
            <a:ext cx="4099950" cy="24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추진배경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B6958E-D224-4B58-8C7F-DF873685BCDC}"/>
              </a:ext>
            </a:extLst>
          </p:cNvPr>
          <p:cNvSpPr/>
          <p:nvPr/>
        </p:nvSpPr>
        <p:spPr>
          <a:xfrm>
            <a:off x="949420" y="1770568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수입 보험료 계속 감소</a:t>
            </a:r>
          </a:p>
          <a:p>
            <a:pPr fontAlgn="base"/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영업력 지표인 </a:t>
            </a:r>
            <a:r>
              <a:rPr lang="ko-KR" altLang="en-US" sz="1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초회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보험료 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사이 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40.5% 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급감</a:t>
            </a:r>
          </a:p>
          <a:p>
            <a:pPr fontAlgn="base"/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수입보험료는 감소했지만 지급보험금 증가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185121-CEEA-4977-AED6-2717624E3498}"/>
              </a:ext>
            </a:extLst>
          </p:cNvPr>
          <p:cNvSpPr/>
          <p:nvPr/>
        </p:nvSpPr>
        <p:spPr>
          <a:xfrm>
            <a:off x="6467326" y="1766567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sz="19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- 2019</a:t>
            </a:r>
            <a:r>
              <a:rPr lang="ko-KR" altLang="en-US" sz="19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ko-KR" altLang="en-US" sz="19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초회보험료</a:t>
            </a:r>
            <a:r>
              <a:rPr lang="ko-KR" altLang="en-US" sz="19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9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5690</a:t>
            </a:r>
            <a:r>
              <a:rPr lang="ko-KR" altLang="en-US" sz="19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억원</a:t>
            </a:r>
          </a:p>
          <a:p>
            <a:pPr fontAlgn="base"/>
            <a:r>
              <a:rPr lang="en-US" altLang="ko-KR" sz="19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9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포빅</a:t>
            </a:r>
            <a:r>
              <a:rPr lang="ko-KR" altLang="en-US" sz="19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생명 또한 </a:t>
            </a:r>
            <a:r>
              <a:rPr lang="ko-KR" altLang="en-US" sz="19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초회</a:t>
            </a:r>
            <a:r>
              <a:rPr lang="ko-KR" altLang="en-US" sz="19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보험료 감소</a:t>
            </a:r>
          </a:p>
          <a:p>
            <a:pPr fontAlgn="base"/>
            <a:r>
              <a:rPr lang="en-US" altLang="ko-KR" sz="19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9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가입 거절 비율 </a:t>
            </a:r>
            <a:r>
              <a:rPr lang="en-US" altLang="ko-KR" sz="19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18.9%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94B305-9968-468E-AA40-798E57BE5877}"/>
              </a:ext>
            </a:extLst>
          </p:cNvPr>
          <p:cNvSpPr/>
          <p:nvPr/>
        </p:nvSpPr>
        <p:spPr>
          <a:xfrm>
            <a:off x="6504700" y="109987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포빅</a:t>
            </a:r>
            <a:r>
              <a:rPr lang="ko-KR" altLang="en-US" sz="2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생명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D35024-3A78-464C-8465-8C192DF1888A}"/>
              </a:ext>
            </a:extLst>
          </p:cNvPr>
          <p:cNvSpPr/>
          <p:nvPr/>
        </p:nvSpPr>
        <p:spPr>
          <a:xfrm>
            <a:off x="1162510" y="109987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생명 보험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업계</a:t>
            </a:r>
            <a:r>
              <a:rPr lang="ko-KR" altLang="en-US" sz="20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상황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FEA310-C419-4ED8-B4FF-7AA9838A48B9}"/>
              </a:ext>
            </a:extLst>
          </p:cNvPr>
          <p:cNvSpPr/>
          <p:nvPr/>
        </p:nvSpPr>
        <p:spPr>
          <a:xfrm>
            <a:off x="979900" y="5829992"/>
            <a:ext cx="9586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sz="12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초회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보험료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신규 가입자가 낸 첫 보험료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통상적으로 보험사의 영업력을 측정하는 척도로 사용됨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862F8A-6F1F-4DEC-8804-3EFF939D797D}"/>
              </a:ext>
            </a:extLst>
          </p:cNvPr>
          <p:cNvSpPr txBox="1"/>
          <p:nvPr/>
        </p:nvSpPr>
        <p:spPr>
          <a:xfrm>
            <a:off x="2517990" y="310276"/>
            <a:ext cx="94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생명보험 업계와 마찬가지로 수익 보험료가 감소하는 상황＂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44FDC74-C00B-4E88-A4B9-09F25571A29D}"/>
              </a:ext>
            </a:extLst>
          </p:cNvPr>
          <p:cNvSpPr/>
          <p:nvPr/>
        </p:nvSpPr>
        <p:spPr>
          <a:xfrm flipH="1">
            <a:off x="1045096" y="122578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20600000000000000" pitchFamily="18" charset="-127"/>
              <a:ea typeface="나눔스퀘어" panose="02020600000000000000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DB96999-8DFC-42E3-8398-126FA599D9CD}"/>
              </a:ext>
            </a:extLst>
          </p:cNvPr>
          <p:cNvSpPr/>
          <p:nvPr/>
        </p:nvSpPr>
        <p:spPr>
          <a:xfrm flipH="1">
            <a:off x="6379096" y="122578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20600000000000000" pitchFamily="18" charset="-127"/>
              <a:ea typeface="나눔스퀘어" panose="02020600000000000000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70" y="0"/>
            <a:ext cx="953729" cy="95372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50759" y="6581001"/>
            <a:ext cx="11544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- 3 / 23 -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7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현상 파악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862F8A-6F1F-4DEC-8804-3EFF939D797D}"/>
              </a:ext>
            </a:extLst>
          </p:cNvPr>
          <p:cNvSpPr txBox="1"/>
          <p:nvPr/>
        </p:nvSpPr>
        <p:spPr>
          <a:xfrm>
            <a:off x="2517990" y="310276"/>
            <a:ext cx="94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보험사의 수익성 하락원인 도출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44FDC74-C00B-4E88-A4B9-09F25571A29D}"/>
              </a:ext>
            </a:extLst>
          </p:cNvPr>
          <p:cNvSpPr/>
          <p:nvPr/>
        </p:nvSpPr>
        <p:spPr>
          <a:xfrm flipH="1">
            <a:off x="1045096" y="122578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20600000000000000" pitchFamily="18" charset="-127"/>
              <a:ea typeface="나눔스퀘어" panose="02020600000000000000" pitchFamily="18" charset="-127"/>
            </a:endParaRPr>
          </a:p>
        </p:txBody>
      </p:sp>
      <p:sp>
        <p:nvSpPr>
          <p:cNvPr id="13" name="Google Shape;396;p32">
            <a:extLst>
              <a:ext uri="{FF2B5EF4-FFF2-40B4-BE49-F238E27FC236}">
                <a16:creationId xmlns:a16="http://schemas.microsoft.com/office/drawing/2014/main" id="{F2DB0B1A-8FE1-4C6B-B3D0-041A4BC76733}"/>
              </a:ext>
            </a:extLst>
          </p:cNvPr>
          <p:cNvSpPr/>
          <p:nvPr/>
        </p:nvSpPr>
        <p:spPr>
          <a:xfrm>
            <a:off x="1167995" y="999083"/>
            <a:ext cx="42777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수익성</a:t>
            </a:r>
            <a:r>
              <a:rPr 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 </a:t>
            </a:r>
            <a:r>
              <a:rPr 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하락</a:t>
            </a:r>
            <a:r>
              <a:rPr 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 </a:t>
            </a:r>
            <a:r>
              <a:rPr 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원인</a:t>
            </a: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/>
              <a:sym typeface="나눔스퀘어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/>
              <a:sym typeface="나눔스퀘어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10" name="그림 9" descr="표지판, 그리기, 플레이트이(가) 표시된 사진&#10;&#10;자동 생성된 설명">
            <a:extLst>
              <a:ext uri="{FF2B5EF4-FFF2-40B4-BE49-F238E27FC236}">
                <a16:creationId xmlns:a16="http://schemas.microsoft.com/office/drawing/2014/main" id="{65F629CA-C950-4844-B0C4-82998A6C2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63" y="2765969"/>
            <a:ext cx="1215102" cy="12151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E9E4B2-16CA-4814-AC04-FE5387181598}"/>
              </a:ext>
            </a:extLst>
          </p:cNvPr>
          <p:cNvSpPr txBox="1"/>
          <p:nvPr/>
        </p:nvSpPr>
        <p:spPr>
          <a:xfrm>
            <a:off x="1006421" y="4338937"/>
            <a:ext cx="3233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가구당 보험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가입률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98.4%</a:t>
            </a: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생명 보험 시장 포화 상태로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고객 유치 어려움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448FF01-10AC-4FA0-A647-4D47D2D16810}"/>
              </a:ext>
            </a:extLst>
          </p:cNvPr>
          <p:cNvGrpSpPr/>
          <p:nvPr/>
        </p:nvGrpSpPr>
        <p:grpSpPr>
          <a:xfrm>
            <a:off x="1463161" y="1884883"/>
            <a:ext cx="2638664" cy="523220"/>
            <a:chOff x="1331081" y="1884883"/>
            <a:chExt cx="2638664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CA987F-8A58-4518-AC54-CF031196E5F7}"/>
                </a:ext>
              </a:extLst>
            </p:cNvPr>
            <p:cNvSpPr txBox="1"/>
            <p:nvPr/>
          </p:nvSpPr>
          <p:spPr>
            <a:xfrm>
              <a:off x="1653265" y="1981848"/>
              <a:ext cx="231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신규 고객 유치 한계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88E077-145D-457B-A888-E022FA1A52A3}"/>
                </a:ext>
              </a:extLst>
            </p:cNvPr>
            <p:cNvSpPr txBox="1"/>
            <p:nvPr/>
          </p:nvSpPr>
          <p:spPr>
            <a:xfrm>
              <a:off x="1331081" y="1884883"/>
              <a:ext cx="611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3669037-DB1E-44F5-A450-FA596B01612B}"/>
              </a:ext>
            </a:extLst>
          </p:cNvPr>
          <p:cNvGrpSpPr/>
          <p:nvPr/>
        </p:nvGrpSpPr>
        <p:grpSpPr>
          <a:xfrm>
            <a:off x="5080987" y="1884883"/>
            <a:ext cx="3793233" cy="523220"/>
            <a:chOff x="4761487" y="1884883"/>
            <a:chExt cx="3793233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2706FF-22F1-4947-A706-237B7128DF32}"/>
                </a:ext>
              </a:extLst>
            </p:cNvPr>
            <p:cNvSpPr txBox="1"/>
            <p:nvPr/>
          </p:nvSpPr>
          <p:spPr>
            <a:xfrm>
              <a:off x="5077184" y="1981848"/>
              <a:ext cx="3477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과지급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발생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DF9485-5D2A-4DCE-80A4-86DD91296281}"/>
                </a:ext>
              </a:extLst>
            </p:cNvPr>
            <p:cNvSpPr txBox="1"/>
            <p:nvPr/>
          </p:nvSpPr>
          <p:spPr>
            <a:xfrm>
              <a:off x="4761487" y="1884883"/>
              <a:ext cx="611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3662FB9-FD6D-40BB-A1DE-C29B07981329}"/>
              </a:ext>
            </a:extLst>
          </p:cNvPr>
          <p:cNvGrpSpPr/>
          <p:nvPr/>
        </p:nvGrpSpPr>
        <p:grpSpPr>
          <a:xfrm>
            <a:off x="7934223" y="1884883"/>
            <a:ext cx="3816368" cy="523220"/>
            <a:chOff x="7731023" y="1884883"/>
            <a:chExt cx="381636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00BE38-18D9-4FD6-ACC6-E46598BB2616}"/>
                </a:ext>
              </a:extLst>
            </p:cNvPr>
            <p:cNvSpPr txBox="1"/>
            <p:nvPr/>
          </p:nvSpPr>
          <p:spPr>
            <a:xfrm>
              <a:off x="8069855" y="1981848"/>
              <a:ext cx="3477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기존 가입 심사 모델의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한계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E90512-72FC-494F-830B-E3DF379DE946}"/>
                </a:ext>
              </a:extLst>
            </p:cNvPr>
            <p:cNvSpPr txBox="1"/>
            <p:nvPr/>
          </p:nvSpPr>
          <p:spPr>
            <a:xfrm>
              <a:off x="7731023" y="1884883"/>
              <a:ext cx="611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200906D-6245-4C92-8FA0-BEDAAEC3B768}"/>
              </a:ext>
            </a:extLst>
          </p:cNvPr>
          <p:cNvSpPr txBox="1"/>
          <p:nvPr/>
        </p:nvSpPr>
        <p:spPr>
          <a:xfrm>
            <a:off x="8273055" y="4338937"/>
            <a:ext cx="261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혈액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소변 검사 결과 및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과거 병력 등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엄격한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건강 심사 기준으로 보험 가입 거절 비율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(18.9%)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높음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F43D283-C158-4208-BFCC-D7D44E8F8A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222" y="2864886"/>
            <a:ext cx="1128227" cy="11282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787A0B9-C76B-4FB3-97B9-C619C6B2A3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524" y="2731869"/>
            <a:ext cx="1215102" cy="1128226"/>
          </a:xfrm>
          <a:prstGeom prst="rect">
            <a:avLst/>
          </a:prstGeom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E22E44F-AAD0-4AB4-A280-0306600C9D2A}"/>
              </a:ext>
            </a:extLst>
          </p:cNvPr>
          <p:cNvCxnSpPr>
            <a:cxnSpLocks/>
          </p:cNvCxnSpPr>
          <p:nvPr/>
        </p:nvCxnSpPr>
        <p:spPr>
          <a:xfrm>
            <a:off x="4238247" y="1884883"/>
            <a:ext cx="0" cy="353039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7357532-E95E-4CDF-8041-9157CD042B90}"/>
              </a:ext>
            </a:extLst>
          </p:cNvPr>
          <p:cNvCxnSpPr>
            <a:cxnSpLocks/>
          </p:cNvCxnSpPr>
          <p:nvPr/>
        </p:nvCxnSpPr>
        <p:spPr>
          <a:xfrm>
            <a:off x="7697727" y="1904251"/>
            <a:ext cx="0" cy="353039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2BDA33-7340-4413-B4D8-4CCA7B93BE61}"/>
              </a:ext>
            </a:extLst>
          </p:cNvPr>
          <p:cNvSpPr txBox="1"/>
          <p:nvPr/>
        </p:nvSpPr>
        <p:spPr>
          <a:xfrm>
            <a:off x="4662427" y="4344616"/>
            <a:ext cx="261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고객 약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15000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중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납입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청구 대비 과다지급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30%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70" y="0"/>
            <a:ext cx="953729" cy="95372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650759" y="6581001"/>
            <a:ext cx="11544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- 4 / 23 -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39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현상 파악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862F8A-6F1F-4DEC-8804-3EFF939D797D}"/>
              </a:ext>
            </a:extLst>
          </p:cNvPr>
          <p:cNvSpPr txBox="1"/>
          <p:nvPr/>
        </p:nvSpPr>
        <p:spPr>
          <a:xfrm>
            <a:off x="2517990" y="310276"/>
            <a:ext cx="94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목표와 수익성 하락 원인을 해결할 방안 제시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44FDC74-C00B-4E88-A4B9-09F25571A29D}"/>
              </a:ext>
            </a:extLst>
          </p:cNvPr>
          <p:cNvSpPr/>
          <p:nvPr/>
        </p:nvSpPr>
        <p:spPr>
          <a:xfrm flipH="1">
            <a:off x="1045096" y="122578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20600000000000000" pitchFamily="18" charset="-127"/>
              <a:ea typeface="나눔스퀘어" panose="02020600000000000000" pitchFamily="18" charset="-127"/>
            </a:endParaRPr>
          </a:p>
        </p:txBody>
      </p:sp>
      <p:sp>
        <p:nvSpPr>
          <p:cNvPr id="13" name="Google Shape;396;p32">
            <a:extLst>
              <a:ext uri="{FF2B5EF4-FFF2-40B4-BE49-F238E27FC236}">
                <a16:creationId xmlns:a16="http://schemas.microsoft.com/office/drawing/2014/main" id="{F2DB0B1A-8FE1-4C6B-B3D0-041A4BC76733}"/>
              </a:ext>
            </a:extLst>
          </p:cNvPr>
          <p:cNvSpPr/>
          <p:nvPr/>
        </p:nvSpPr>
        <p:spPr>
          <a:xfrm>
            <a:off x="1167995" y="999083"/>
            <a:ext cx="42777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개선 시나리오</a:t>
            </a: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/>
              <a:sym typeface="나눔스퀘어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/>
              <a:sym typeface="나눔스퀘어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10" name="그림 9" descr="표지판, 그리기, 플레이트이(가) 표시된 사진&#10;&#10;자동 생성된 설명">
            <a:extLst>
              <a:ext uri="{FF2B5EF4-FFF2-40B4-BE49-F238E27FC236}">
                <a16:creationId xmlns:a16="http://schemas.microsoft.com/office/drawing/2014/main" id="{65F629CA-C950-4844-B0C4-82998A6C2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63" y="2765969"/>
            <a:ext cx="1215102" cy="12151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E9E4B2-16CA-4814-AC04-FE5387181598}"/>
              </a:ext>
            </a:extLst>
          </p:cNvPr>
          <p:cNvSpPr txBox="1"/>
          <p:nvPr/>
        </p:nvSpPr>
        <p:spPr>
          <a:xfrm>
            <a:off x="1006421" y="4338937"/>
            <a:ext cx="3233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거절 고객을 개선된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분류 모델을 통해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신규 고객으로 유인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448FF01-10AC-4FA0-A647-4D47D2D16810}"/>
              </a:ext>
            </a:extLst>
          </p:cNvPr>
          <p:cNvGrpSpPr/>
          <p:nvPr/>
        </p:nvGrpSpPr>
        <p:grpSpPr>
          <a:xfrm>
            <a:off x="1463161" y="1884883"/>
            <a:ext cx="2638664" cy="523220"/>
            <a:chOff x="1331081" y="1884883"/>
            <a:chExt cx="2638664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CA987F-8A58-4518-AC54-CF031196E5F7}"/>
                </a:ext>
              </a:extLst>
            </p:cNvPr>
            <p:cNvSpPr txBox="1"/>
            <p:nvPr/>
          </p:nvSpPr>
          <p:spPr>
            <a:xfrm>
              <a:off x="1653265" y="1981848"/>
              <a:ext cx="231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신규 고객 유치 한계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88E077-145D-457B-A888-E022FA1A52A3}"/>
                </a:ext>
              </a:extLst>
            </p:cNvPr>
            <p:cNvSpPr txBox="1"/>
            <p:nvPr/>
          </p:nvSpPr>
          <p:spPr>
            <a:xfrm>
              <a:off x="1331081" y="1884883"/>
              <a:ext cx="611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3669037-DB1E-44F5-A450-FA596B01612B}"/>
              </a:ext>
            </a:extLst>
          </p:cNvPr>
          <p:cNvGrpSpPr/>
          <p:nvPr/>
        </p:nvGrpSpPr>
        <p:grpSpPr>
          <a:xfrm>
            <a:off x="5080987" y="1884883"/>
            <a:ext cx="3793233" cy="523220"/>
            <a:chOff x="4761487" y="1884883"/>
            <a:chExt cx="3793233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2706FF-22F1-4947-A706-237B7128DF32}"/>
                </a:ext>
              </a:extLst>
            </p:cNvPr>
            <p:cNvSpPr txBox="1"/>
            <p:nvPr/>
          </p:nvSpPr>
          <p:spPr>
            <a:xfrm>
              <a:off x="5077184" y="1981848"/>
              <a:ext cx="3477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과지급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발생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DF9485-5D2A-4DCE-80A4-86DD91296281}"/>
                </a:ext>
              </a:extLst>
            </p:cNvPr>
            <p:cNvSpPr txBox="1"/>
            <p:nvPr/>
          </p:nvSpPr>
          <p:spPr>
            <a:xfrm>
              <a:off x="4761487" y="1884883"/>
              <a:ext cx="611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3662FB9-FD6D-40BB-A1DE-C29B07981329}"/>
              </a:ext>
            </a:extLst>
          </p:cNvPr>
          <p:cNvGrpSpPr/>
          <p:nvPr/>
        </p:nvGrpSpPr>
        <p:grpSpPr>
          <a:xfrm>
            <a:off x="7934223" y="1884883"/>
            <a:ext cx="3816368" cy="523220"/>
            <a:chOff x="7731023" y="1884883"/>
            <a:chExt cx="381636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00BE38-18D9-4FD6-ACC6-E46598BB2616}"/>
                </a:ext>
              </a:extLst>
            </p:cNvPr>
            <p:cNvSpPr txBox="1"/>
            <p:nvPr/>
          </p:nvSpPr>
          <p:spPr>
            <a:xfrm>
              <a:off x="8069855" y="1981848"/>
              <a:ext cx="3477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기존 가입 심사 모델의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한계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E90512-72FC-494F-830B-E3DF379DE946}"/>
                </a:ext>
              </a:extLst>
            </p:cNvPr>
            <p:cNvSpPr txBox="1"/>
            <p:nvPr/>
          </p:nvSpPr>
          <p:spPr>
            <a:xfrm>
              <a:off x="7731023" y="1884883"/>
              <a:ext cx="611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200906D-6245-4C92-8FA0-BEDAAEC3B768}"/>
              </a:ext>
            </a:extLst>
          </p:cNvPr>
          <p:cNvSpPr txBox="1"/>
          <p:nvPr/>
        </p:nvSpPr>
        <p:spPr>
          <a:xfrm>
            <a:off x="8149229" y="4338937"/>
            <a:ext cx="3128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건강 검진 정보 등을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활용해 심사 항목을 보완하여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분류의 정확도 향상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F43D283-C158-4208-BFCC-D7D44E8F8A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222" y="2864886"/>
            <a:ext cx="1128227" cy="11282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787A0B9-C76B-4FB3-97B9-C619C6B2A3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524" y="2731869"/>
            <a:ext cx="1215102" cy="1128226"/>
          </a:xfrm>
          <a:prstGeom prst="rect">
            <a:avLst/>
          </a:prstGeom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E22E44F-AAD0-4AB4-A280-0306600C9D2A}"/>
              </a:ext>
            </a:extLst>
          </p:cNvPr>
          <p:cNvCxnSpPr>
            <a:cxnSpLocks/>
          </p:cNvCxnSpPr>
          <p:nvPr/>
        </p:nvCxnSpPr>
        <p:spPr>
          <a:xfrm>
            <a:off x="4238247" y="1884883"/>
            <a:ext cx="0" cy="353039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7357532-E95E-4CDF-8041-9157CD042B90}"/>
              </a:ext>
            </a:extLst>
          </p:cNvPr>
          <p:cNvCxnSpPr>
            <a:cxnSpLocks/>
          </p:cNvCxnSpPr>
          <p:nvPr/>
        </p:nvCxnSpPr>
        <p:spPr>
          <a:xfrm>
            <a:off x="7697727" y="1904251"/>
            <a:ext cx="0" cy="353039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2BDA33-7340-4413-B4D8-4CCA7B93BE61}"/>
              </a:ext>
            </a:extLst>
          </p:cNvPr>
          <p:cNvSpPr txBox="1"/>
          <p:nvPr/>
        </p:nvSpPr>
        <p:spPr>
          <a:xfrm>
            <a:off x="4520726" y="4344616"/>
            <a:ext cx="29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과지급이 예상되는 고객에게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적합한 보험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 추천 및 할증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사각형: 둥근 모서리 29">
            <a:extLst>
              <a:ext uri="{FF2B5EF4-FFF2-40B4-BE49-F238E27FC236}">
                <a16:creationId xmlns:a16="http://schemas.microsoft.com/office/drawing/2014/main" id="{97ABBE78-76F2-4CD8-B480-35C406EA4833}"/>
              </a:ext>
            </a:extLst>
          </p:cNvPr>
          <p:cNvSpPr/>
          <p:nvPr/>
        </p:nvSpPr>
        <p:spPr>
          <a:xfrm>
            <a:off x="1486882" y="5489287"/>
            <a:ext cx="9446160" cy="6840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목표 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 분류 및 보험 상품 추천 모델을 통한 수익성 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 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향상 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70" y="0"/>
            <a:ext cx="953729" cy="95372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650759" y="6581001"/>
            <a:ext cx="11544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- 5 / 23 -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17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3B5F6DF9-F950-4132-A503-44445268C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176494"/>
              </p:ext>
            </p:extLst>
          </p:nvPr>
        </p:nvGraphicFramePr>
        <p:xfrm>
          <a:off x="1102846" y="1535554"/>
          <a:ext cx="9853106" cy="46047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5883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991518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  <a:gridCol w="1619479">
                  <a:extLst>
                    <a:ext uri="{9D8B030D-6E8A-4147-A177-3AD203B41FA5}">
                      <a16:colId xmlns:a16="http://schemas.microsoft.com/office/drawing/2014/main" val="3234791049"/>
                    </a:ext>
                  </a:extLst>
                </a:gridCol>
                <a:gridCol w="2401677">
                  <a:extLst>
                    <a:ext uri="{9D8B030D-6E8A-4147-A177-3AD203B41FA5}">
                      <a16:colId xmlns:a16="http://schemas.microsoft.com/office/drawing/2014/main" val="271998141"/>
                    </a:ext>
                  </a:extLst>
                </a:gridCol>
                <a:gridCol w="661012">
                  <a:extLst>
                    <a:ext uri="{9D8B030D-6E8A-4147-A177-3AD203B41FA5}">
                      <a16:colId xmlns:a16="http://schemas.microsoft.com/office/drawing/2014/main" val="66738218"/>
                    </a:ext>
                  </a:extLst>
                </a:gridCol>
                <a:gridCol w="661012">
                  <a:extLst>
                    <a:ext uri="{9D8B030D-6E8A-4147-A177-3AD203B41FA5}">
                      <a16:colId xmlns:a16="http://schemas.microsoft.com/office/drawing/2014/main" val="2174089479"/>
                    </a:ext>
                  </a:extLst>
                </a:gridCol>
                <a:gridCol w="1123721">
                  <a:extLst>
                    <a:ext uri="{9D8B030D-6E8A-4147-A177-3AD203B41FA5}">
                      <a16:colId xmlns:a16="http://schemas.microsoft.com/office/drawing/2014/main" val="2325188099"/>
                    </a:ext>
                  </a:extLst>
                </a:gridCol>
                <a:gridCol w="1178804">
                  <a:extLst>
                    <a:ext uri="{9D8B030D-6E8A-4147-A177-3AD203B41FA5}">
                      <a16:colId xmlns:a16="http://schemas.microsoft.com/office/drawing/2014/main" val="1235213420"/>
                    </a:ext>
                  </a:extLst>
                </a:gridCol>
              </a:tblGrid>
              <a:tr h="774644"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목적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결측치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변수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이상치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변수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파생변수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64376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 가입 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검진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14,939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 가입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en-US" altLang="ko-KR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거절 고객 신체 정보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고객 분류 모델 수립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혈액 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多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BMI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Whtr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37721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 청구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49,450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고객의 보험 지급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algn="ctr"/>
                      <a:r>
                        <a:rPr lang="en-US" altLang="ko-KR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청구 목록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고객 분류 및 질병 예측 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모델 수립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52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비율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금액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2488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국민 건강 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검진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177,347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공공 데이터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 정확도 향상을 위한 추가 변수 선정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 상품별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/>
                      </a:r>
                      <a:b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30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 상품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 상품 추천 시스템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30543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상병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13,756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병에 대한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질병 파악 및 예측 모델 수립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66852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BCBD9AD-1D08-4C0D-8358-B4BA4B431EE6}"/>
              </a:ext>
            </a:extLst>
          </p:cNvPr>
          <p:cNvSpPr txBox="1"/>
          <p:nvPr/>
        </p:nvSpPr>
        <p:spPr>
          <a:xfrm>
            <a:off x="2843110" y="310276"/>
            <a:ext cx="94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잠재원인을 해결하기 위한 데이터를 수집하고 정제함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9F9A6F1-2E1A-40EC-A0ED-EE4F5B4B10E5}"/>
              </a:ext>
            </a:extLst>
          </p:cNvPr>
          <p:cNvSpPr/>
          <p:nvPr/>
        </p:nvSpPr>
        <p:spPr>
          <a:xfrm flipH="1">
            <a:off x="1045096" y="122578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7" name="Google Shape;396;p32">
            <a:extLst>
              <a:ext uri="{FF2B5EF4-FFF2-40B4-BE49-F238E27FC236}">
                <a16:creationId xmlns:a16="http://schemas.microsoft.com/office/drawing/2014/main" id="{CF8A99A3-4133-4C69-A281-071D8144FE5C}"/>
              </a:ext>
            </a:extLst>
          </p:cNvPr>
          <p:cNvSpPr/>
          <p:nvPr/>
        </p:nvSpPr>
        <p:spPr>
          <a:xfrm>
            <a:off x="1167995" y="985831"/>
            <a:ext cx="42777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데이터 수집 및 정제</a:t>
            </a: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/>
              <a:sym typeface="나눔스퀘어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/>
              <a:sym typeface="나눔스퀘어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37F569-D360-41CC-B5BA-64981AE29F1B}"/>
              </a:ext>
            </a:extLst>
          </p:cNvPr>
          <p:cNvSpPr txBox="1"/>
          <p:nvPr/>
        </p:nvSpPr>
        <p:spPr>
          <a:xfrm>
            <a:off x="8195297" y="980600"/>
            <a:ext cx="2816495" cy="531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 BMI =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체중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^2</a:t>
            </a: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en-US" altLang="ko-KR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Whtr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허리둘레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신장</a:t>
            </a: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70" y="0"/>
            <a:ext cx="953729" cy="9537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0759" y="6581001"/>
            <a:ext cx="11544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- 6 / 23 -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35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143198"/>
              </p:ext>
            </p:extLst>
          </p:nvPr>
        </p:nvGraphicFramePr>
        <p:xfrm>
          <a:off x="1046075" y="1535555"/>
          <a:ext cx="9916565" cy="454938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2645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1819942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  <a:gridCol w="1601588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  <a:gridCol w="3901402">
                  <a:extLst>
                    <a:ext uri="{9D8B030D-6E8A-4147-A177-3AD203B41FA5}">
                      <a16:colId xmlns:a16="http://schemas.microsoft.com/office/drawing/2014/main" val="4165443119"/>
                    </a:ext>
                  </a:extLst>
                </a:gridCol>
                <a:gridCol w="890988">
                  <a:extLst>
                    <a:ext uri="{9D8B030D-6E8A-4147-A177-3AD203B41FA5}">
                      <a16:colId xmlns:a16="http://schemas.microsoft.com/office/drawing/2014/main" val="1271808824"/>
                    </a:ext>
                  </a:extLst>
                </a:gridCol>
              </a:tblGrid>
              <a:tr h="6560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목적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분석 방법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주요내용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담당자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328033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전체 데이터의 분포 특성 및 변수 간의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관련성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 가입 검진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막대그래프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가입 거절 고객의 연령대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김효진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37721"/>
                  </a:ext>
                </a:extLst>
              </a:tr>
              <a:tr h="438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 청구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꺾은선 그래프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월별 가입 인원과 보험사 수익의 연관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최지영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033">
                <a:tc vMerge="1"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전체 데이터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Box</a:t>
                      </a:r>
                      <a:r>
                        <a:rPr lang="en-US" altLang="ko-KR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Plot </a:t>
                      </a:r>
                      <a:r>
                        <a:rPr lang="ko-KR" altLang="en-US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분석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전체 데이터의 이상치 존재</a:t>
                      </a:r>
                      <a:r>
                        <a:rPr lang="ko-KR" altLang="en-US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여부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김범수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2488"/>
                  </a:ext>
                </a:extLst>
              </a:tr>
              <a:tr h="328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 가입 검진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상관분석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혈액검사 판정결과와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BMI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지수 간 상관관계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김범수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033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상병 정보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 정구 정보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상병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군집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청구 금액이 높은 질병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최지영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  <a:tr h="328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연관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질병 별 청구 금액과 청구 빈도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정지성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363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영향 인자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 가입 검진 정보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보험 청구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회귀 분석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Decision</a:t>
                      </a:r>
                      <a:r>
                        <a:rPr lang="en-US" altLang="ko-KR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Tree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Random</a:t>
                      </a:r>
                      <a:r>
                        <a:rPr lang="en-US" altLang="ko-KR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Forest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Gradient Boosting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청구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–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지급 금액에 영향을 주는 영향 인자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양혜지</a:t>
                      </a:r>
                    </a:p>
                    <a:p>
                      <a:pPr algn="ctr" latinLnBrk="1"/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배향운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강지영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김효진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30543"/>
                  </a:ext>
                </a:extLst>
              </a:tr>
              <a:tr h="6193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납입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–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지급 금액에 영향을 주는 영향 인자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60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건강검진 정보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국민 건강 검진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상관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음주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en-US" altLang="ko-KR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흡연 여부와 혈액검사 판정결과 간 </a:t>
                      </a:r>
                      <a:endParaRPr lang="en-US" altLang="ko-KR" sz="1400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상관관계 분석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배향운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66852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C725AFC-04D2-4227-9866-A456A3BA3A3F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6D9F072-61BE-4B7D-9C37-2A0251CFA2A3}"/>
              </a:ext>
            </a:extLst>
          </p:cNvPr>
          <p:cNvSpPr/>
          <p:nvPr/>
        </p:nvSpPr>
        <p:spPr>
          <a:xfrm flipH="1">
            <a:off x="1045096" y="122578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7" name="Google Shape;396;p32">
            <a:extLst>
              <a:ext uri="{FF2B5EF4-FFF2-40B4-BE49-F238E27FC236}">
                <a16:creationId xmlns:a16="http://schemas.microsoft.com/office/drawing/2014/main" id="{760EB2C5-E907-46B8-B194-23822BC0247B}"/>
              </a:ext>
            </a:extLst>
          </p:cNvPr>
          <p:cNvSpPr/>
          <p:nvPr/>
        </p:nvSpPr>
        <p:spPr>
          <a:xfrm>
            <a:off x="1167995" y="985831"/>
            <a:ext cx="42777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데이터 분석 계획</a:t>
            </a: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/>
              <a:sym typeface="나눔스퀘어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/>
              <a:sym typeface="나눔스퀘어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78EC0-E6D5-4683-8FF7-E3936045406A}"/>
              </a:ext>
            </a:extLst>
          </p:cNvPr>
          <p:cNvSpPr txBox="1"/>
          <p:nvPr/>
        </p:nvSpPr>
        <p:spPr>
          <a:xfrm>
            <a:off x="2843110" y="310276"/>
            <a:ext cx="94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목적과 데이터 셋에 맞추어 계획을 수립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70" y="0"/>
            <a:ext cx="953729" cy="9537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0759" y="6581001"/>
            <a:ext cx="11544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- 7 / 23 -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84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725AFC-04D2-4227-9866-A456A3BA3A3F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6D9F072-61BE-4B7D-9C37-2A0251CFA2A3}"/>
              </a:ext>
            </a:extLst>
          </p:cNvPr>
          <p:cNvSpPr/>
          <p:nvPr/>
        </p:nvSpPr>
        <p:spPr>
          <a:xfrm flipH="1">
            <a:off x="1045096" y="111402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20600000000000000" pitchFamily="18" charset="-127"/>
              <a:ea typeface="나눔스퀘어" panose="02020600000000000000" pitchFamily="18" charset="-127"/>
            </a:endParaRPr>
          </a:p>
        </p:txBody>
      </p:sp>
      <p:sp>
        <p:nvSpPr>
          <p:cNvPr id="7" name="Google Shape;396;p32">
            <a:extLst>
              <a:ext uri="{FF2B5EF4-FFF2-40B4-BE49-F238E27FC236}">
                <a16:creationId xmlns:a16="http://schemas.microsoft.com/office/drawing/2014/main" id="{760EB2C5-E907-46B8-B194-23822BC0247B}"/>
              </a:ext>
            </a:extLst>
          </p:cNvPr>
          <p:cNvSpPr/>
          <p:nvPr/>
        </p:nvSpPr>
        <p:spPr>
          <a:xfrm>
            <a:off x="1167995" y="874071"/>
            <a:ext cx="42777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고객 분류 모델링 분석 결과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납입 기준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)</a:t>
            </a: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/>
              <a:sym typeface="나눔스퀘어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/>
              <a:sym typeface="나눔스퀘어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78EC0-E6D5-4683-8FF7-E3936045406A}"/>
              </a:ext>
            </a:extLst>
          </p:cNvPr>
          <p:cNvSpPr txBox="1"/>
          <p:nvPr/>
        </p:nvSpPr>
        <p:spPr>
          <a:xfrm>
            <a:off x="2843110" y="310276"/>
            <a:ext cx="94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납입 금액을 기준으로 위험 고객 분류 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2BE296-BEE2-4016-B26F-A46146EC12D9}"/>
              </a:ext>
            </a:extLst>
          </p:cNvPr>
          <p:cNvSpPr/>
          <p:nvPr/>
        </p:nvSpPr>
        <p:spPr>
          <a:xfrm>
            <a:off x="890953" y="2162554"/>
            <a:ext cx="491123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목표변수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개인별 총 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납입액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지급액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보험 가입 검진 정보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보험 청구 데이터 이용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- 1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분류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dirty="0" err="1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비위험</a:t>
            </a:r>
            <a:r>
              <a:rPr lang="en-US" altLang="ko-KR" sz="1500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5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위험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 분류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- 2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분류 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dirty="0" err="1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저위험</a:t>
            </a:r>
            <a:r>
              <a:rPr lang="ko-KR" altLang="en-US" sz="15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500" dirty="0" smtClean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고위험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 분류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(985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혈액 검진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(2456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분리</a:t>
            </a:r>
            <a:endParaRPr lang="en-US" altLang="ko-KR" sz="15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신규 고객 유치를 위해 가입 거절했던 고객들을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   대상으로 위험도 재 산정 후 고객 유인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할증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거절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8328FD-3526-4438-B2C2-8F9D8C011E4F}"/>
              </a:ext>
            </a:extLst>
          </p:cNvPr>
          <p:cNvSpPr txBox="1"/>
          <p:nvPr/>
        </p:nvSpPr>
        <p:spPr>
          <a:xfrm>
            <a:off x="4973225" y="1422427"/>
            <a:ext cx="4581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위험 고객 분류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Train, Test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 및 정밀도 비교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802387-449D-44D5-A746-1C44663D21C5}"/>
              </a:ext>
            </a:extLst>
          </p:cNvPr>
          <p:cNvSpPr/>
          <p:nvPr/>
        </p:nvSpPr>
        <p:spPr>
          <a:xfrm>
            <a:off x="1405953" y="1649099"/>
            <a:ext cx="1152752" cy="365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 특성</a:t>
            </a:r>
          </a:p>
        </p:txBody>
      </p:sp>
      <p:sp>
        <p:nvSpPr>
          <p:cNvPr id="24" name="덧셈 기호 32">
            <a:extLst>
              <a:ext uri="{FF2B5EF4-FFF2-40B4-BE49-F238E27FC236}">
                <a16:creationId xmlns:a16="http://schemas.microsoft.com/office/drawing/2014/main" id="{A601AAEF-3793-41A1-A31E-568D6398482A}"/>
              </a:ext>
            </a:extLst>
          </p:cNvPr>
          <p:cNvSpPr/>
          <p:nvPr/>
        </p:nvSpPr>
        <p:spPr>
          <a:xfrm>
            <a:off x="2652675" y="1585394"/>
            <a:ext cx="493145" cy="493145"/>
          </a:xfrm>
          <a:prstGeom prst="mathPlu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EF06120-394D-4210-BCC1-A43AC637D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405996"/>
              </p:ext>
            </p:extLst>
          </p:nvPr>
        </p:nvGraphicFramePr>
        <p:xfrm>
          <a:off x="1008021" y="3948513"/>
          <a:ext cx="3597785" cy="140060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19557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719557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  <a:gridCol w="719557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  <a:gridCol w="719557">
                  <a:extLst>
                    <a:ext uri="{9D8B030D-6E8A-4147-A177-3AD203B41FA5}">
                      <a16:colId xmlns:a16="http://schemas.microsoft.com/office/drawing/2014/main" val="4165443119"/>
                    </a:ext>
                  </a:extLst>
                </a:gridCol>
                <a:gridCol w="719557">
                  <a:extLst>
                    <a:ext uri="{9D8B030D-6E8A-4147-A177-3AD203B41FA5}">
                      <a16:colId xmlns:a16="http://schemas.microsoft.com/office/drawing/2014/main" val="516419030"/>
                    </a:ext>
                  </a:extLst>
                </a:gridCol>
              </a:tblGrid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거절</a:t>
                      </a:r>
                      <a:endParaRPr lang="en-US" altLang="ko-KR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 smtClean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비위험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 smtClean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저위험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고위험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합계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452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483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혈액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1458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850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2319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30543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B276DFDF-6C16-47A2-B22C-6B5EABF64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168635"/>
              </p:ext>
            </p:extLst>
          </p:nvPr>
        </p:nvGraphicFramePr>
        <p:xfrm>
          <a:off x="4820695" y="3954579"/>
          <a:ext cx="3175005" cy="140060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91196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691196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  <a:gridCol w="691196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  <a:gridCol w="1101417">
                  <a:extLst>
                    <a:ext uri="{9D8B030D-6E8A-4147-A177-3AD203B41FA5}">
                      <a16:colId xmlns:a16="http://schemas.microsoft.com/office/drawing/2014/main" val="4165443119"/>
                    </a:ext>
                  </a:extLst>
                </a:gridCol>
              </a:tblGrid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TRAIN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TEST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PRECISION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0.885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0.905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0.950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0.789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0.890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0.950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30543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9B93AA79-FA0E-4B5A-B814-C4143F98B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31882"/>
              </p:ext>
            </p:extLst>
          </p:nvPr>
        </p:nvGraphicFramePr>
        <p:xfrm>
          <a:off x="8166521" y="3950724"/>
          <a:ext cx="3175006" cy="140060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91197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691197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  <a:gridCol w="691197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  <a:gridCol w="1101415">
                  <a:extLst>
                    <a:ext uri="{9D8B030D-6E8A-4147-A177-3AD203B41FA5}">
                      <a16:colId xmlns:a16="http://schemas.microsoft.com/office/drawing/2014/main" val="4165443119"/>
                    </a:ext>
                  </a:extLst>
                </a:gridCol>
              </a:tblGrid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혈액</a:t>
                      </a:r>
                      <a:endParaRPr lang="en-US" altLang="ko-KR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TRAIN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TEST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PRECISION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0.865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0.887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0.950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0.763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0.869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0.931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30543"/>
                  </a:ext>
                </a:extLst>
              </a:tr>
            </a:tbl>
          </a:graphicData>
        </a:graphic>
      </p:graphicFrame>
      <p:sp>
        <p:nvSpPr>
          <p:cNvPr id="28" name="사각형: 둥근 모서리 29">
            <a:extLst>
              <a:ext uri="{FF2B5EF4-FFF2-40B4-BE49-F238E27FC236}">
                <a16:creationId xmlns:a16="http://schemas.microsoft.com/office/drawing/2014/main" id="{4BDCA722-8A02-4724-A6B4-2416E3236EF1}"/>
              </a:ext>
            </a:extLst>
          </p:cNvPr>
          <p:cNvSpPr/>
          <p:nvPr/>
        </p:nvSpPr>
        <p:spPr>
          <a:xfrm>
            <a:off x="1486882" y="5489287"/>
            <a:ext cx="9446160" cy="6840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Gradient Boosting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모델을 이용해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수익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할증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거절 고객으로 분류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AC7DB6-5683-4773-A741-163FA8BA88BB}"/>
              </a:ext>
            </a:extLst>
          </p:cNvPr>
          <p:cNvSpPr/>
          <p:nvPr/>
        </p:nvSpPr>
        <p:spPr>
          <a:xfrm>
            <a:off x="3253604" y="1662690"/>
            <a:ext cx="1152752" cy="365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납입 이력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49149C-01E9-41E3-9342-73B19636D0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61"/>
          <a:stretch/>
        </p:blipFill>
        <p:spPr>
          <a:xfrm>
            <a:off x="4820695" y="1829900"/>
            <a:ext cx="3175005" cy="21186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A6A19E-E351-444E-A155-DFF61B9486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82"/>
          <a:stretch/>
        </p:blipFill>
        <p:spPr>
          <a:xfrm>
            <a:off x="8154192" y="1829899"/>
            <a:ext cx="3175006" cy="211861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70" y="0"/>
            <a:ext cx="953729" cy="95372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650759" y="6581001"/>
            <a:ext cx="11544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- 8 / 23 -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1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725AFC-04D2-4227-9866-A456A3BA3A3F}"/>
              </a:ext>
            </a:extLst>
          </p:cNvPr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 </a:t>
            </a:r>
            <a:endParaRPr lang="en-US" altLang="ko-KR" sz="28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6D9F072-61BE-4B7D-9C37-2A0251CFA2A3}"/>
              </a:ext>
            </a:extLst>
          </p:cNvPr>
          <p:cNvSpPr/>
          <p:nvPr/>
        </p:nvSpPr>
        <p:spPr>
          <a:xfrm flipH="1">
            <a:off x="1045096" y="1114027"/>
            <a:ext cx="115501" cy="1267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20600000000000000" pitchFamily="18" charset="-127"/>
              <a:ea typeface="나눔스퀘어" panose="02020600000000000000" pitchFamily="18" charset="-127"/>
            </a:endParaRPr>
          </a:p>
        </p:txBody>
      </p:sp>
      <p:sp>
        <p:nvSpPr>
          <p:cNvPr id="7" name="Google Shape;396;p32">
            <a:extLst>
              <a:ext uri="{FF2B5EF4-FFF2-40B4-BE49-F238E27FC236}">
                <a16:creationId xmlns:a16="http://schemas.microsoft.com/office/drawing/2014/main" id="{760EB2C5-E907-46B8-B194-23822BC0247B}"/>
              </a:ext>
            </a:extLst>
          </p:cNvPr>
          <p:cNvSpPr/>
          <p:nvPr/>
        </p:nvSpPr>
        <p:spPr>
          <a:xfrm>
            <a:off x="1167995" y="874071"/>
            <a:ext cx="42777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고객 분류 모델링 분석 결과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청구 기준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"/>
                <a:sym typeface="나눔스퀘어"/>
              </a:rPr>
              <a:t>)</a:t>
            </a: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/>
              <a:sym typeface="나눔스퀘어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"/>
              <a:sym typeface="나눔스퀘어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78EC0-E6D5-4683-8FF7-E3936045406A}"/>
              </a:ext>
            </a:extLst>
          </p:cNvPr>
          <p:cNvSpPr txBox="1"/>
          <p:nvPr/>
        </p:nvSpPr>
        <p:spPr>
          <a:xfrm>
            <a:off x="2843110" y="310276"/>
            <a:ext cx="94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청구 금액을 기준으로 위험 고객 분류 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2BE296-BEE2-4016-B26F-A46146EC12D9}"/>
              </a:ext>
            </a:extLst>
          </p:cNvPr>
          <p:cNvSpPr/>
          <p:nvPr/>
        </p:nvSpPr>
        <p:spPr>
          <a:xfrm>
            <a:off x="890953" y="2187268"/>
            <a:ext cx="491123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목표 변수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개인별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지급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청구</a:t>
            </a:r>
            <a:r>
              <a:rPr lang="en-US" altLang="ko-KR" sz="15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)/</a:t>
            </a:r>
            <a:r>
              <a:rPr lang="ko-KR" altLang="en-US" sz="1500" dirty="0" smtClean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청구</a:t>
            </a:r>
            <a:r>
              <a:rPr lang="ko-KR" altLang="en-US" sz="15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보험 가입 검진 정보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보험 청구 데이터 이용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검진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(989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혈액 검진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(3535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분리하여 개별 모델링 진행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고객의 건강 특성 및 청구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지급 패턴을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토대로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거절 고객에 대한 위험도 산정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분류 모델 정확도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(0.840) 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대비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 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802387-449D-44D5-A746-1C44663D21C5}"/>
              </a:ext>
            </a:extLst>
          </p:cNvPr>
          <p:cNvSpPr/>
          <p:nvPr/>
        </p:nvSpPr>
        <p:spPr>
          <a:xfrm>
            <a:off x="1405953" y="1649099"/>
            <a:ext cx="1152752" cy="365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 특성</a:t>
            </a:r>
          </a:p>
        </p:txBody>
      </p:sp>
      <p:sp>
        <p:nvSpPr>
          <p:cNvPr id="24" name="덧셈 기호 32">
            <a:extLst>
              <a:ext uri="{FF2B5EF4-FFF2-40B4-BE49-F238E27FC236}">
                <a16:creationId xmlns:a16="http://schemas.microsoft.com/office/drawing/2014/main" id="{A601AAEF-3793-41A1-A31E-568D6398482A}"/>
              </a:ext>
            </a:extLst>
          </p:cNvPr>
          <p:cNvSpPr/>
          <p:nvPr/>
        </p:nvSpPr>
        <p:spPr>
          <a:xfrm>
            <a:off x="2652675" y="1585394"/>
            <a:ext cx="493145" cy="493145"/>
          </a:xfrm>
          <a:prstGeom prst="mathPlu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EF06120-394D-4210-BCC1-A43AC637D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503900"/>
              </p:ext>
            </p:extLst>
          </p:nvPr>
        </p:nvGraphicFramePr>
        <p:xfrm>
          <a:off x="1008021" y="3948513"/>
          <a:ext cx="3597785" cy="140060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19557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719557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  <a:gridCol w="719557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  <a:gridCol w="719557">
                  <a:extLst>
                    <a:ext uri="{9D8B030D-6E8A-4147-A177-3AD203B41FA5}">
                      <a16:colId xmlns:a16="http://schemas.microsoft.com/office/drawing/2014/main" val="4165443119"/>
                    </a:ext>
                  </a:extLst>
                </a:gridCol>
                <a:gridCol w="719557">
                  <a:extLst>
                    <a:ext uri="{9D8B030D-6E8A-4147-A177-3AD203B41FA5}">
                      <a16:colId xmlns:a16="http://schemas.microsoft.com/office/drawing/2014/main" val="516419030"/>
                    </a:ext>
                  </a:extLst>
                </a:gridCol>
              </a:tblGrid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거절</a:t>
                      </a:r>
                      <a:endParaRPr lang="en-US" altLang="ko-KR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 smtClean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비위험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 smtClean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저위험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0000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고위험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합계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469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483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혈액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76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2204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64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2319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30543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B276DFDF-6C16-47A2-B22C-6B5EABF64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060124"/>
              </p:ext>
            </p:extLst>
          </p:nvPr>
        </p:nvGraphicFramePr>
        <p:xfrm>
          <a:off x="4820695" y="3954579"/>
          <a:ext cx="3175005" cy="140060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91196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691196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  <a:gridCol w="691196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  <a:gridCol w="1101417">
                  <a:extLst>
                    <a:ext uri="{9D8B030D-6E8A-4147-A177-3AD203B41FA5}">
                      <a16:colId xmlns:a16="http://schemas.microsoft.com/office/drawing/2014/main" val="4165443119"/>
                    </a:ext>
                  </a:extLst>
                </a:gridCol>
              </a:tblGrid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</a:t>
                      </a:r>
                      <a:endParaRPr lang="en-US" altLang="ko-KR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TRAIN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TEST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PRECISION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0.865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0.871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0.825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0.625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30543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9B93AA79-FA0E-4B5A-B814-C4143F98B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544863"/>
              </p:ext>
            </p:extLst>
          </p:nvPr>
        </p:nvGraphicFramePr>
        <p:xfrm>
          <a:off x="8166521" y="3950724"/>
          <a:ext cx="3175006" cy="140060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91197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691197">
                  <a:extLst>
                    <a:ext uri="{9D8B030D-6E8A-4147-A177-3AD203B41FA5}">
                      <a16:colId xmlns:a16="http://schemas.microsoft.com/office/drawing/2014/main" val="3646289857"/>
                    </a:ext>
                  </a:extLst>
                </a:gridCol>
                <a:gridCol w="691197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  <a:gridCol w="1101415">
                  <a:extLst>
                    <a:ext uri="{9D8B030D-6E8A-4147-A177-3AD203B41FA5}">
                      <a16:colId xmlns:a16="http://schemas.microsoft.com/office/drawing/2014/main" val="4165443119"/>
                    </a:ext>
                  </a:extLst>
                </a:gridCol>
              </a:tblGrid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혈액</a:t>
                      </a:r>
                      <a:endParaRPr lang="en-US" altLang="ko-KR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TRAIN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TEST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PRECISION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0.907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0.916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0.919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  <a:tr h="4668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0.867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0.864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0.778</a:t>
                      </a:r>
                      <a:endParaRPr lang="ko-KR" altLang="en-US" sz="11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30543"/>
                  </a:ext>
                </a:extLst>
              </a:tr>
            </a:tbl>
          </a:graphicData>
        </a:graphic>
      </p:graphicFrame>
      <p:sp>
        <p:nvSpPr>
          <p:cNvPr id="28" name="사각형: 둥근 모서리 29">
            <a:extLst>
              <a:ext uri="{FF2B5EF4-FFF2-40B4-BE49-F238E27FC236}">
                <a16:creationId xmlns:a16="http://schemas.microsoft.com/office/drawing/2014/main" id="{4BDCA722-8A02-4724-A6B4-2416E3236EF1}"/>
              </a:ext>
            </a:extLst>
          </p:cNvPr>
          <p:cNvSpPr/>
          <p:nvPr/>
        </p:nvSpPr>
        <p:spPr>
          <a:xfrm>
            <a:off x="1486882" y="5489287"/>
            <a:ext cx="9446160" cy="6840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검진은 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Random Forest,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혈액 검진은 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Gradient Boosting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모델을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이용해 고객 분류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AC7DB6-5683-4773-A741-163FA8BA88BB}"/>
              </a:ext>
            </a:extLst>
          </p:cNvPr>
          <p:cNvSpPr/>
          <p:nvPr/>
        </p:nvSpPr>
        <p:spPr>
          <a:xfrm>
            <a:off x="3253604" y="1662690"/>
            <a:ext cx="1152752" cy="365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청구 이력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F902BF-1983-4FAF-87F6-5637FA9DC2DA}"/>
              </a:ext>
            </a:extLst>
          </p:cNvPr>
          <p:cNvSpPr txBox="1"/>
          <p:nvPr/>
        </p:nvSpPr>
        <p:spPr>
          <a:xfrm>
            <a:off x="4973225" y="1422427"/>
            <a:ext cx="4581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위험 고객 분류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Train, Test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 및 정밀도 비교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70" y="0"/>
            <a:ext cx="953729" cy="95372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650759" y="6581001"/>
            <a:ext cx="11544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- 9 / 23 -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r="2059" b="9030"/>
          <a:stretch/>
        </p:blipFill>
        <p:spPr>
          <a:xfrm>
            <a:off x="4811308" y="1957388"/>
            <a:ext cx="3155762" cy="199112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b="7911"/>
          <a:stretch/>
        </p:blipFill>
        <p:spPr>
          <a:xfrm>
            <a:off x="8166520" y="1957388"/>
            <a:ext cx="3286125" cy="19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9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3515</Words>
  <Application>Microsoft Office PowerPoint</Application>
  <PresentationFormat>와이드스크린</PresentationFormat>
  <Paragraphs>864</Paragraphs>
  <Slides>23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a고딕13</vt:lpstr>
      <vt:lpstr>나눔스퀘어</vt:lpstr>
      <vt:lpstr>나눔스퀘어 Bold</vt:lpstr>
      <vt:lpstr>나눔스퀘어라운드 Bold</vt:lpstr>
      <vt:lpstr>나눔스퀘어라운드 Light</vt:lpstr>
      <vt:lpstr>나눔스퀘어라운드 Regular</vt:lpstr>
      <vt:lpstr>Malgun Gothic</vt:lpstr>
      <vt:lpstr>Malgun Gothic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</dc:creator>
  <cp:lastModifiedBy>Windows 사용자</cp:lastModifiedBy>
  <cp:revision>152</cp:revision>
  <dcterms:created xsi:type="dcterms:W3CDTF">2020-05-02T16:34:16Z</dcterms:created>
  <dcterms:modified xsi:type="dcterms:W3CDTF">2020-05-09T13:50:41Z</dcterms:modified>
</cp:coreProperties>
</file>