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8FB080-940C-4C40-B495-9FF58CAD5978}"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D41E1C-95A6-4A09-83CD-8261B846774F}" type="slidenum">
              <a:rPr lang="en-IN" smtClean="0"/>
              <a:t>‹#›</a:t>
            </a:fld>
            <a:endParaRPr lang="en-IN"/>
          </a:p>
        </p:txBody>
      </p:sp>
    </p:spTree>
    <p:extLst>
      <p:ext uri="{BB962C8B-B14F-4D97-AF65-F5344CB8AC3E}">
        <p14:creationId xmlns:p14="http://schemas.microsoft.com/office/powerpoint/2010/main" val="1032387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FB080-940C-4C40-B495-9FF58CAD5978}" type="datetimeFigureOut">
              <a:rPr lang="en-IN" smtClean="0"/>
              <a:t>22-04-2021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D41E1C-95A6-4A09-83CD-8261B846774F}" type="slidenum">
              <a:rPr lang="en-IN" smtClean="0"/>
              <a:t>‹#›</a:t>
            </a:fld>
            <a:endParaRPr lang="en-IN"/>
          </a:p>
        </p:txBody>
      </p:sp>
    </p:spTree>
    <p:extLst>
      <p:ext uri="{BB962C8B-B14F-4D97-AF65-F5344CB8AC3E}">
        <p14:creationId xmlns:p14="http://schemas.microsoft.com/office/powerpoint/2010/main" val="2003738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88FB080-940C-4C40-B495-9FF58CAD5978}"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D41E1C-95A6-4A09-83CD-8261B846774F}" type="slidenum">
              <a:rPr lang="en-IN" smtClean="0"/>
              <a:t>‹#›</a:t>
            </a:fld>
            <a:endParaRPr lang="en-IN"/>
          </a:p>
        </p:txBody>
      </p:sp>
    </p:spTree>
    <p:extLst>
      <p:ext uri="{BB962C8B-B14F-4D97-AF65-F5344CB8AC3E}">
        <p14:creationId xmlns:p14="http://schemas.microsoft.com/office/powerpoint/2010/main" val="3217798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88FB080-940C-4C40-B495-9FF58CAD5978}"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D41E1C-95A6-4A09-83CD-8261B846774F}"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47935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8FB080-940C-4C40-B495-9FF58CAD5978}"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D41E1C-95A6-4A09-83CD-8261B846774F}" type="slidenum">
              <a:rPr lang="en-IN" smtClean="0"/>
              <a:t>‹#›</a:t>
            </a:fld>
            <a:endParaRPr lang="en-IN"/>
          </a:p>
        </p:txBody>
      </p:sp>
    </p:spTree>
    <p:extLst>
      <p:ext uri="{BB962C8B-B14F-4D97-AF65-F5344CB8AC3E}">
        <p14:creationId xmlns:p14="http://schemas.microsoft.com/office/powerpoint/2010/main" val="12718219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88FB080-940C-4C40-B495-9FF58CAD5978}" type="datetimeFigureOut">
              <a:rPr lang="en-IN" smtClean="0"/>
              <a:t>22-04-2021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D41E1C-95A6-4A09-83CD-8261B846774F}" type="slidenum">
              <a:rPr lang="en-IN" smtClean="0"/>
              <a:t>‹#›</a:t>
            </a:fld>
            <a:endParaRPr lang="en-IN"/>
          </a:p>
        </p:txBody>
      </p:sp>
    </p:spTree>
    <p:extLst>
      <p:ext uri="{BB962C8B-B14F-4D97-AF65-F5344CB8AC3E}">
        <p14:creationId xmlns:p14="http://schemas.microsoft.com/office/powerpoint/2010/main" val="19222239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88FB080-940C-4C40-B495-9FF58CAD5978}" type="datetimeFigureOut">
              <a:rPr lang="en-IN" smtClean="0"/>
              <a:t>22-04-2021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D41E1C-95A6-4A09-83CD-8261B846774F}" type="slidenum">
              <a:rPr lang="en-IN" smtClean="0"/>
              <a:t>‹#›</a:t>
            </a:fld>
            <a:endParaRPr lang="en-IN"/>
          </a:p>
        </p:txBody>
      </p:sp>
    </p:spTree>
    <p:extLst>
      <p:ext uri="{BB962C8B-B14F-4D97-AF65-F5344CB8AC3E}">
        <p14:creationId xmlns:p14="http://schemas.microsoft.com/office/powerpoint/2010/main" val="4210379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FB080-940C-4C40-B495-9FF58CAD5978}"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D41E1C-95A6-4A09-83CD-8261B846774F}" type="slidenum">
              <a:rPr lang="en-IN" smtClean="0"/>
              <a:t>‹#›</a:t>
            </a:fld>
            <a:endParaRPr lang="en-IN"/>
          </a:p>
        </p:txBody>
      </p:sp>
    </p:spTree>
    <p:extLst>
      <p:ext uri="{BB962C8B-B14F-4D97-AF65-F5344CB8AC3E}">
        <p14:creationId xmlns:p14="http://schemas.microsoft.com/office/powerpoint/2010/main" val="8102687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FB080-940C-4C40-B495-9FF58CAD5978}"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D41E1C-95A6-4A09-83CD-8261B846774F}" type="slidenum">
              <a:rPr lang="en-IN" smtClean="0"/>
              <a:t>‹#›</a:t>
            </a:fld>
            <a:endParaRPr lang="en-IN"/>
          </a:p>
        </p:txBody>
      </p:sp>
    </p:spTree>
    <p:extLst>
      <p:ext uri="{BB962C8B-B14F-4D97-AF65-F5344CB8AC3E}">
        <p14:creationId xmlns:p14="http://schemas.microsoft.com/office/powerpoint/2010/main" val="3049911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88FB080-940C-4C40-B495-9FF58CAD5978}"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D41E1C-95A6-4A09-83CD-8261B846774F}" type="slidenum">
              <a:rPr lang="en-IN" smtClean="0"/>
              <a:t>‹#›</a:t>
            </a:fld>
            <a:endParaRPr lang="en-IN"/>
          </a:p>
        </p:txBody>
      </p:sp>
    </p:spTree>
    <p:extLst>
      <p:ext uri="{BB962C8B-B14F-4D97-AF65-F5344CB8AC3E}">
        <p14:creationId xmlns:p14="http://schemas.microsoft.com/office/powerpoint/2010/main" val="4024927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8FB080-940C-4C40-B495-9FF58CAD5978}" type="datetimeFigureOut">
              <a:rPr lang="en-IN" smtClean="0"/>
              <a:t>22-04-2021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D41E1C-95A6-4A09-83CD-8261B846774F}" type="slidenum">
              <a:rPr lang="en-IN" smtClean="0"/>
              <a:t>‹#›</a:t>
            </a:fld>
            <a:endParaRPr lang="en-IN"/>
          </a:p>
        </p:txBody>
      </p:sp>
    </p:spTree>
    <p:extLst>
      <p:ext uri="{BB962C8B-B14F-4D97-AF65-F5344CB8AC3E}">
        <p14:creationId xmlns:p14="http://schemas.microsoft.com/office/powerpoint/2010/main" val="2602884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8FB080-940C-4C40-B495-9FF58CAD5978}" type="datetimeFigureOut">
              <a:rPr lang="en-IN" smtClean="0"/>
              <a:t>22-04-2021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D41E1C-95A6-4A09-83CD-8261B846774F}" type="slidenum">
              <a:rPr lang="en-IN" smtClean="0"/>
              <a:t>‹#›</a:t>
            </a:fld>
            <a:endParaRPr lang="en-IN"/>
          </a:p>
        </p:txBody>
      </p:sp>
    </p:spTree>
    <p:extLst>
      <p:ext uri="{BB962C8B-B14F-4D97-AF65-F5344CB8AC3E}">
        <p14:creationId xmlns:p14="http://schemas.microsoft.com/office/powerpoint/2010/main" val="3340725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8FB080-940C-4C40-B495-9FF58CAD5978}" type="datetimeFigureOut">
              <a:rPr lang="en-IN" smtClean="0"/>
              <a:t>22-04-2021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D41E1C-95A6-4A09-83CD-8261B846774F}" type="slidenum">
              <a:rPr lang="en-IN" smtClean="0"/>
              <a:t>‹#›</a:t>
            </a:fld>
            <a:endParaRPr lang="en-IN"/>
          </a:p>
        </p:txBody>
      </p:sp>
    </p:spTree>
    <p:extLst>
      <p:ext uri="{BB962C8B-B14F-4D97-AF65-F5344CB8AC3E}">
        <p14:creationId xmlns:p14="http://schemas.microsoft.com/office/powerpoint/2010/main" val="529419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88FB080-940C-4C40-B495-9FF58CAD5978}" type="datetimeFigureOut">
              <a:rPr lang="en-IN" smtClean="0"/>
              <a:t>22-04-2021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E0D41E1C-95A6-4A09-83CD-8261B846774F}" type="slidenum">
              <a:rPr lang="en-IN" smtClean="0"/>
              <a:t>‹#›</a:t>
            </a:fld>
            <a:endParaRPr lang="en-IN"/>
          </a:p>
        </p:txBody>
      </p:sp>
    </p:spTree>
    <p:extLst>
      <p:ext uri="{BB962C8B-B14F-4D97-AF65-F5344CB8AC3E}">
        <p14:creationId xmlns:p14="http://schemas.microsoft.com/office/powerpoint/2010/main" val="3818202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88FB080-940C-4C40-B495-9FF58CAD5978}" type="datetimeFigureOut">
              <a:rPr lang="en-IN" smtClean="0"/>
              <a:t>22-04-2021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E0D41E1C-95A6-4A09-83CD-8261B846774F}" type="slidenum">
              <a:rPr lang="en-IN" smtClean="0"/>
              <a:t>‹#›</a:t>
            </a:fld>
            <a:endParaRPr lang="en-IN"/>
          </a:p>
        </p:txBody>
      </p:sp>
    </p:spTree>
    <p:extLst>
      <p:ext uri="{BB962C8B-B14F-4D97-AF65-F5344CB8AC3E}">
        <p14:creationId xmlns:p14="http://schemas.microsoft.com/office/powerpoint/2010/main" val="4174967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88FB080-940C-4C40-B495-9FF58CAD5978}" type="datetimeFigureOut">
              <a:rPr lang="en-IN" smtClean="0"/>
              <a:t>22-04-2021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E0D41E1C-95A6-4A09-83CD-8261B846774F}" type="slidenum">
              <a:rPr lang="en-IN" smtClean="0"/>
              <a:t>‹#›</a:t>
            </a:fld>
            <a:endParaRPr lang="en-IN"/>
          </a:p>
        </p:txBody>
      </p:sp>
    </p:spTree>
    <p:extLst>
      <p:ext uri="{BB962C8B-B14F-4D97-AF65-F5344CB8AC3E}">
        <p14:creationId xmlns:p14="http://schemas.microsoft.com/office/powerpoint/2010/main" val="1001123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FB080-940C-4C40-B495-9FF58CAD5978}" type="datetimeFigureOut">
              <a:rPr lang="en-IN" smtClean="0"/>
              <a:t>22-04-2021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D41E1C-95A6-4A09-83CD-8261B846774F}" type="slidenum">
              <a:rPr lang="en-IN" smtClean="0"/>
              <a:t>‹#›</a:t>
            </a:fld>
            <a:endParaRPr lang="en-IN"/>
          </a:p>
        </p:txBody>
      </p:sp>
    </p:spTree>
    <p:extLst>
      <p:ext uri="{BB962C8B-B14F-4D97-AF65-F5344CB8AC3E}">
        <p14:creationId xmlns:p14="http://schemas.microsoft.com/office/powerpoint/2010/main" val="3191159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88FB080-940C-4C40-B495-9FF58CAD5978}" type="datetimeFigureOut">
              <a:rPr lang="en-IN" smtClean="0"/>
              <a:t>22-04-2021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0D41E1C-95A6-4A09-83CD-8261B846774F}" type="slidenum">
              <a:rPr lang="en-IN" smtClean="0"/>
              <a:t>‹#›</a:t>
            </a:fld>
            <a:endParaRPr lang="en-IN"/>
          </a:p>
        </p:txBody>
      </p:sp>
    </p:spTree>
    <p:extLst>
      <p:ext uri="{BB962C8B-B14F-4D97-AF65-F5344CB8AC3E}">
        <p14:creationId xmlns:p14="http://schemas.microsoft.com/office/powerpoint/2010/main" val="341165237"/>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78CB9-B552-4AD3-9C98-A9AECCD6855C}"/>
              </a:ext>
            </a:extLst>
          </p:cNvPr>
          <p:cNvSpPr>
            <a:spLocks noGrp="1"/>
          </p:cNvSpPr>
          <p:nvPr>
            <p:ph type="ctrTitle"/>
          </p:nvPr>
        </p:nvSpPr>
        <p:spPr>
          <a:xfrm>
            <a:off x="71021" y="266330"/>
            <a:ext cx="12798641" cy="2148398"/>
          </a:xfrm>
        </p:spPr>
        <p:txBody>
          <a:bodyPr/>
          <a:lstStyle/>
          <a:p>
            <a:pPr algn="ctr"/>
            <a:r>
              <a:rPr lang="en-US" sz="3600" kern="1400" dirty="0">
                <a:solidFill>
                  <a:srgbClr val="007789"/>
                </a:solidFill>
                <a:effectLst/>
                <a:latin typeface="Constantia" panose="02030602050306030303" pitchFamily="18" charset="0"/>
                <a:ea typeface="Times New Roman" panose="02020603050405020304" pitchFamily="18" charset="0"/>
                <a:cs typeface="Times New Roman" panose="02020603050405020304" pitchFamily="18" charset="0"/>
              </a:rPr>
              <a:t> </a:t>
            </a:r>
            <a:r>
              <a:rPr lang="en-US" sz="3600" kern="1400" dirty="0">
                <a:solidFill>
                  <a:schemeClr val="tx1"/>
                </a:solidFill>
                <a:effectLst/>
                <a:latin typeface="Constantia" panose="02030602050306030303" pitchFamily="18" charset="0"/>
                <a:ea typeface="Times New Roman" panose="02020603050405020304" pitchFamily="18" charset="0"/>
                <a:cs typeface="Times New Roman" panose="02020603050405020304" pitchFamily="18" charset="0"/>
              </a:rPr>
              <a:t>Inventory Manager</a:t>
            </a:r>
            <a:br>
              <a:rPr lang="en-US" sz="3600" kern="1400" dirty="0">
                <a:solidFill>
                  <a:schemeClr val="tx1"/>
                </a:solidFill>
                <a:effectLst/>
                <a:latin typeface="Constantia" panose="02030602050306030303" pitchFamily="18" charset="0"/>
                <a:ea typeface="Times New Roman" panose="02020603050405020304" pitchFamily="18" charset="0"/>
                <a:cs typeface="Times New Roman" panose="02020603050405020304" pitchFamily="18" charset="0"/>
              </a:rPr>
            </a:br>
            <a:br>
              <a:rPr lang="en-US" sz="1800" kern="1400" dirty="0">
                <a:solidFill>
                  <a:schemeClr val="tx1"/>
                </a:solidFill>
                <a:effectLst/>
                <a:latin typeface="Constantia" panose="02030602050306030303" pitchFamily="18" charset="0"/>
                <a:ea typeface="Times New Roman" panose="02020603050405020304" pitchFamily="18" charset="0"/>
                <a:cs typeface="Times New Roman" panose="02020603050405020304" pitchFamily="18" charset="0"/>
              </a:rPr>
            </a:br>
            <a:r>
              <a:rPr lang="en-US" sz="1800" kern="1400" dirty="0">
                <a:solidFill>
                  <a:schemeClr val="tx1"/>
                </a:solidFill>
                <a:effectLst/>
                <a:latin typeface="Constantia" panose="02030602050306030303" pitchFamily="18" charset="0"/>
                <a:ea typeface="Times New Roman" panose="02020603050405020304" pitchFamily="18" charset="0"/>
                <a:cs typeface="Times New Roman" panose="02020603050405020304" pitchFamily="18" charset="0"/>
              </a:rPr>
              <a:t>   </a:t>
            </a:r>
            <a:r>
              <a:rPr lang="en-US" sz="2400" kern="1400" dirty="0">
                <a:solidFill>
                  <a:schemeClr val="tx1"/>
                </a:solidFill>
                <a:effectLst/>
                <a:latin typeface="Constantia" panose="02030602050306030303" pitchFamily="18" charset="0"/>
                <a:ea typeface="Times New Roman" panose="02020603050405020304" pitchFamily="18" charset="0"/>
                <a:cs typeface="Times New Roman" panose="02020603050405020304" pitchFamily="18" charset="0"/>
              </a:rPr>
              <a:t>AGLIE PROJECT REPORT</a:t>
            </a:r>
            <a:br>
              <a:rPr lang="en-IN" sz="1800" kern="1400" dirty="0">
                <a:solidFill>
                  <a:srgbClr val="007789"/>
                </a:solidFill>
                <a:effectLst/>
                <a:latin typeface="Constantia" panose="02030602050306030303" pitchFamily="18" charset="0"/>
                <a:ea typeface="Times New Roman" panose="02020603050405020304" pitchFamily="18"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F1CB3822-B8BE-4C03-B005-2B366333058E}"/>
              </a:ext>
            </a:extLst>
          </p:cNvPr>
          <p:cNvSpPr>
            <a:spLocks noGrp="1"/>
          </p:cNvSpPr>
          <p:nvPr>
            <p:ph type="subTitle" idx="1"/>
          </p:nvPr>
        </p:nvSpPr>
        <p:spPr>
          <a:xfrm>
            <a:off x="2396971" y="1611021"/>
            <a:ext cx="8202967" cy="4292630"/>
          </a:xfrm>
        </p:spPr>
        <p:txBody>
          <a:bodyPr>
            <a:normAutofit fontScale="25000" lnSpcReduction="20000"/>
          </a:bodyPr>
          <a:lstStyle/>
          <a:p>
            <a:pPr algn="ctr"/>
            <a:r>
              <a:rPr lang="en-US" sz="8000" dirty="0"/>
              <a:t> </a:t>
            </a:r>
            <a:r>
              <a:rPr lang="en-US" sz="8000" dirty="0">
                <a:solidFill>
                  <a:schemeClr val="tx1"/>
                </a:solidFill>
              </a:rPr>
              <a:t>INTRODUCTION</a:t>
            </a:r>
          </a:p>
          <a:p>
            <a:pPr algn="ctr">
              <a:lnSpc>
                <a:spcPct val="150000"/>
              </a:lnSpc>
              <a:spcBef>
                <a:spcPts val="600"/>
              </a:spcBef>
              <a:spcAft>
                <a:spcPts val="1000"/>
              </a:spcAft>
            </a:pPr>
            <a:r>
              <a:rPr lang="en-US" sz="6400" cap="none" dirty="0">
                <a:solidFill>
                  <a:schemeClr val="tx1"/>
                </a:solidFill>
                <a:effectLst/>
                <a:latin typeface="Constantia" panose="02030602050306030303" pitchFamily="18" charset="0"/>
                <a:ea typeface="Constantia" panose="02030602050306030303" pitchFamily="18" charset="0"/>
                <a:cs typeface="Times New Roman" panose="02020603050405020304" pitchFamily="18" charset="0"/>
              </a:rPr>
              <a:t>As the name itself suggests, this project is an attempt to manage the inventory in a more efficient and manageable way. Sometime we can’t remember where our stock goes. And we can’t handle our flow of the stocks in the inventory this app will help in doing so.</a:t>
            </a:r>
            <a:endParaRPr lang="en-IN" sz="6400" cap="none" dirty="0">
              <a:solidFill>
                <a:schemeClr val="tx1"/>
              </a:solidFill>
              <a:effectLst/>
              <a:latin typeface="Constantia" panose="02030602050306030303" pitchFamily="18" charset="0"/>
              <a:ea typeface="Constantia" panose="02030602050306030303" pitchFamily="18" charset="0"/>
              <a:cs typeface="Times New Roman" panose="02020603050405020304" pitchFamily="18" charset="0"/>
            </a:endParaRPr>
          </a:p>
          <a:p>
            <a:pPr algn="ctr">
              <a:lnSpc>
                <a:spcPct val="150000"/>
              </a:lnSpc>
              <a:spcBef>
                <a:spcPts val="600"/>
              </a:spcBef>
              <a:spcAft>
                <a:spcPts val="1000"/>
              </a:spcAft>
            </a:pPr>
            <a:r>
              <a:rPr lang="en-US" sz="6400" cap="none" dirty="0">
                <a:solidFill>
                  <a:schemeClr val="tx1"/>
                </a:solidFill>
                <a:effectLst/>
                <a:latin typeface="Constantia" panose="02030602050306030303" pitchFamily="18" charset="0"/>
                <a:ea typeface="Constantia" panose="02030602050306030303" pitchFamily="18" charset="0"/>
                <a:cs typeface="Times New Roman" panose="02020603050405020304" pitchFamily="18" charset="0"/>
              </a:rPr>
              <a:t>For this problem, we need a solution that one can manage their stock. So, we decided to find an easier way to get rid of this problem. So, our application attempts to free the user with as much as possible the burden of manual calculation and to keep the track of the stocks.</a:t>
            </a:r>
            <a:endParaRPr lang="en-IN" sz="6400" cap="none" dirty="0">
              <a:solidFill>
                <a:schemeClr val="tx1"/>
              </a:solidFill>
              <a:effectLst/>
              <a:latin typeface="Constantia" panose="02030602050306030303" pitchFamily="18" charset="0"/>
              <a:ea typeface="Constantia" panose="02030602050306030303" pitchFamily="18" charset="0"/>
              <a:cs typeface="Times New Roman" panose="02020603050405020304" pitchFamily="18" charset="0"/>
            </a:endParaRPr>
          </a:p>
          <a:p>
            <a:pPr algn="ctr">
              <a:lnSpc>
                <a:spcPct val="150000"/>
              </a:lnSpc>
              <a:spcBef>
                <a:spcPts val="600"/>
              </a:spcBef>
              <a:spcAft>
                <a:spcPts val="1000"/>
              </a:spcAft>
            </a:pPr>
            <a:r>
              <a:rPr lang="en-US" sz="6400" cap="none" dirty="0">
                <a:solidFill>
                  <a:schemeClr val="tx1"/>
                </a:solidFill>
                <a:effectLst/>
                <a:latin typeface="Constantia" panose="02030602050306030303" pitchFamily="18" charset="0"/>
                <a:ea typeface="Constantia" panose="02030602050306030303" pitchFamily="18" charset="0"/>
                <a:cs typeface="Times New Roman" panose="02020603050405020304" pitchFamily="18" charset="0"/>
              </a:rPr>
              <a:t>Instead of keeping a diary or a log of the stocks, this application enables the user to not just keep the control on the stocks but also to generate and save reports of the weekly and monthly stocks. With the help of this application, the user can manage their stocks in the inventory on a daily, weekly and monthly basis. Users can insert and delete stock in the inventory as well as can generate and save their reports.</a:t>
            </a:r>
            <a:endParaRPr lang="en-IN" sz="6400" cap="none" dirty="0">
              <a:solidFill>
                <a:schemeClr val="tx1"/>
              </a:solidFill>
              <a:effectLst/>
              <a:latin typeface="Constantia" panose="02030602050306030303" pitchFamily="18" charset="0"/>
              <a:ea typeface="Constantia" panose="02030602050306030303"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28699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4C7FDB-B4EC-4260-A6EF-33D743E0AF53}"/>
              </a:ext>
            </a:extLst>
          </p:cNvPr>
          <p:cNvSpPr txBox="1"/>
          <p:nvPr/>
        </p:nvSpPr>
        <p:spPr>
          <a:xfrm>
            <a:off x="3047260" y="532769"/>
            <a:ext cx="6094520" cy="4901983"/>
          </a:xfrm>
          <a:prstGeom prst="rect">
            <a:avLst/>
          </a:prstGeom>
          <a:noFill/>
        </p:spPr>
        <p:txBody>
          <a:bodyPr wrap="square">
            <a:spAutoFit/>
          </a:bodyPr>
          <a:lstStyle/>
          <a:p>
            <a:pPr algn="ctr">
              <a:lnSpc>
                <a:spcPct val="150000"/>
              </a:lnSpc>
              <a:spcBef>
                <a:spcPts val="1200"/>
              </a:spcBef>
            </a:pPr>
            <a:r>
              <a:rPr lang="en-US" sz="2000" b="1" cap="all" dirty="0">
                <a:effectLst/>
                <a:latin typeface="Constantia" panose="02030602050306030303" pitchFamily="18" charset="0"/>
                <a:ea typeface="Times New Roman" panose="02020603050405020304" pitchFamily="18" charset="0"/>
                <a:cs typeface="Times New Roman" panose="02020603050405020304" pitchFamily="18" charset="0"/>
              </a:rPr>
              <a:t>What is Xamarin?</a:t>
            </a:r>
            <a:endParaRPr lang="en-IN" sz="2000" b="1" cap="all" dirty="0">
              <a:effectLst/>
              <a:latin typeface="Constantia" panose="02030602050306030303" pitchFamily="18" charset="0"/>
              <a:ea typeface="Times New Roman" panose="02020603050405020304" pitchFamily="18" charset="0"/>
              <a:cs typeface="Times New Roman" panose="02020603050405020304" pitchFamily="18" charset="0"/>
            </a:endParaRPr>
          </a:p>
          <a:p>
            <a:pPr algn="just">
              <a:lnSpc>
                <a:spcPct val="150000"/>
              </a:lnSpc>
              <a:spcBef>
                <a:spcPts val="600"/>
              </a:spcBef>
              <a:spcAft>
                <a:spcPts val="1000"/>
              </a:spcAft>
            </a:pPr>
            <a:r>
              <a:rPr lang="en-US" sz="1600" dirty="0">
                <a:effectLst/>
                <a:latin typeface="Constantia" panose="02030602050306030303" pitchFamily="18" charset="0"/>
                <a:ea typeface="Constantia" panose="02030602050306030303" pitchFamily="18" charset="0"/>
                <a:cs typeface="Times New Roman" panose="02020603050405020304" pitchFamily="18" charset="0"/>
              </a:rPr>
              <a:t>Xamarin is an open-source platform for building modern and performant applications for iOS, Android, and Windows with .NET. Xamarin is an abstraction layer that manages communication of shared code with underlying platform code. Xamarin runs in a managed environment that provides conveniences such as memory allocation and garbage collection.</a:t>
            </a:r>
            <a:endParaRPr lang="en-IN" sz="1600" dirty="0">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50000"/>
              </a:lnSpc>
              <a:spcBef>
                <a:spcPts val="600"/>
              </a:spcBef>
              <a:spcAft>
                <a:spcPts val="1000"/>
              </a:spcAft>
            </a:pPr>
            <a:r>
              <a:rPr lang="en-US" sz="1600" dirty="0">
                <a:effectLst/>
                <a:latin typeface="Constantia" panose="02030602050306030303" pitchFamily="18" charset="0"/>
                <a:ea typeface="Constantia" panose="02030602050306030303" pitchFamily="18" charset="0"/>
                <a:cs typeface="Times New Roman" panose="02020603050405020304" pitchFamily="18" charset="0"/>
              </a:rPr>
              <a:t>Xamarin enables developers to share an average of 90% of their application across platforms. This pattern allows developers to write all of their business logic in a single language (or reuse existing application code) but achieve native performance, look, and feel on each platform</a:t>
            </a:r>
            <a:r>
              <a:rPr lang="en-U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a:t>
            </a:r>
            <a:endParaRPr lang="en-IN"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p:txBody>
      </p:sp>
    </p:spTree>
    <p:extLst>
      <p:ext uri="{BB962C8B-B14F-4D97-AF65-F5344CB8AC3E}">
        <p14:creationId xmlns:p14="http://schemas.microsoft.com/office/powerpoint/2010/main" val="3475999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A26DC91-7C37-4F89-9FFC-05AEEB8C9005}"/>
              </a:ext>
            </a:extLst>
          </p:cNvPr>
          <p:cNvSpPr txBox="1"/>
          <p:nvPr/>
        </p:nvSpPr>
        <p:spPr>
          <a:xfrm>
            <a:off x="2861569" y="1756890"/>
            <a:ext cx="6096000" cy="3096745"/>
          </a:xfrm>
          <a:prstGeom prst="rect">
            <a:avLst/>
          </a:prstGeom>
          <a:noFill/>
        </p:spPr>
        <p:txBody>
          <a:bodyPr wrap="square">
            <a:spAutoFit/>
          </a:bodyPr>
          <a:lstStyle/>
          <a:p>
            <a:pPr algn="ctr">
              <a:lnSpc>
                <a:spcPct val="150000"/>
              </a:lnSpc>
              <a:spcBef>
                <a:spcPts val="1200"/>
              </a:spcBef>
            </a:pPr>
            <a:r>
              <a:rPr lang="en-US" sz="2000" b="1" cap="all" dirty="0">
                <a:effectLst/>
                <a:latin typeface="Constantia" panose="02030602050306030303" pitchFamily="18" charset="0"/>
                <a:ea typeface="Times New Roman" panose="02020603050405020304" pitchFamily="18" charset="0"/>
                <a:cs typeface="Times New Roman" panose="02020603050405020304" pitchFamily="18" charset="0"/>
              </a:rPr>
              <a:t>Who Xamarin is for?</a:t>
            </a:r>
            <a:endParaRPr lang="en-IN" sz="2000" b="1" cap="all" dirty="0">
              <a:effectLst/>
              <a:latin typeface="Constantia" panose="02030602050306030303" pitchFamily="18" charset="0"/>
              <a:ea typeface="Times New Roman" panose="02020603050405020304" pitchFamily="18" charset="0"/>
              <a:cs typeface="Times New Roman" panose="02020603050405020304" pitchFamily="18" charset="0"/>
            </a:endParaRPr>
          </a:p>
          <a:p>
            <a:pPr algn="just">
              <a:lnSpc>
                <a:spcPct val="150000"/>
              </a:lnSpc>
              <a:spcBef>
                <a:spcPts val="600"/>
              </a:spcBef>
              <a:spcAft>
                <a:spcPts val="1000"/>
              </a:spcAft>
            </a:pPr>
            <a:r>
              <a:rPr lang="en-US" sz="2000" dirty="0">
                <a:effectLst/>
                <a:latin typeface="Constantia" panose="02030602050306030303" pitchFamily="18" charset="0"/>
                <a:ea typeface="Constantia" panose="02030602050306030303" pitchFamily="18" charset="0"/>
                <a:cs typeface="Times New Roman" panose="02020603050405020304" pitchFamily="18" charset="0"/>
              </a:rPr>
              <a:t>Xamarin is for developers with the following goals:</a:t>
            </a:r>
            <a:endParaRPr lang="en-IN" sz="2000" dirty="0">
              <a:effectLst/>
              <a:latin typeface="Constantia" panose="02030602050306030303" pitchFamily="18" charset="0"/>
              <a:ea typeface="Constantia" panose="02030602050306030303" pitchFamily="18" charset="0"/>
              <a:cs typeface="Times New Roman" panose="02020603050405020304" pitchFamily="18" charset="0"/>
            </a:endParaRPr>
          </a:p>
          <a:p>
            <a:pPr marL="342900" lvl="0" indent="-342900" algn="just">
              <a:lnSpc>
                <a:spcPct val="150000"/>
              </a:lnSpc>
              <a:spcBef>
                <a:spcPts val="600"/>
              </a:spcBef>
              <a:buFont typeface="Symbol" panose="05050102010706020507" pitchFamily="18" charset="2"/>
              <a:buChar char=""/>
            </a:pPr>
            <a:r>
              <a:rPr lang="en-US" sz="2000" dirty="0">
                <a:effectLst/>
                <a:latin typeface="Constantia" panose="02030602050306030303" pitchFamily="18" charset="0"/>
                <a:ea typeface="Constantia" panose="02030602050306030303" pitchFamily="18" charset="0"/>
                <a:cs typeface="Times New Roman" panose="02020603050405020304" pitchFamily="18" charset="0"/>
              </a:rPr>
              <a:t>Share code, test and business logic across platforms.</a:t>
            </a:r>
            <a:endParaRPr lang="en-IN" sz="2000" dirty="0">
              <a:effectLst/>
              <a:latin typeface="Constantia" panose="02030602050306030303" pitchFamily="18" charset="0"/>
              <a:ea typeface="Constantia" panose="02030602050306030303" pitchFamily="18"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US" sz="2000" dirty="0">
                <a:effectLst/>
                <a:latin typeface="Constantia" panose="02030602050306030303" pitchFamily="18" charset="0"/>
                <a:ea typeface="Constantia" panose="02030602050306030303" pitchFamily="18" charset="0"/>
                <a:cs typeface="Times New Roman" panose="02020603050405020304" pitchFamily="18" charset="0"/>
              </a:rPr>
              <a:t>Write cross-platform applications in C# with Visual Studio.</a:t>
            </a:r>
            <a:endParaRPr lang="en-IN" sz="2000" dirty="0">
              <a:effectLst/>
              <a:latin typeface="Constantia" panose="02030602050306030303" pitchFamily="18" charset="0"/>
              <a:ea typeface="Constantia" panose="02030602050306030303" pitchFamily="18" charset="0"/>
              <a:cs typeface="Times New Roman" panose="02020603050405020304" pitchFamily="18" charset="0"/>
            </a:endParaRPr>
          </a:p>
        </p:txBody>
      </p:sp>
    </p:spTree>
    <p:extLst>
      <p:ext uri="{BB962C8B-B14F-4D97-AF65-F5344CB8AC3E}">
        <p14:creationId xmlns:p14="http://schemas.microsoft.com/office/powerpoint/2010/main" val="1646487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16229B-AE07-4AFC-BE2F-05CE37D9E394}"/>
              </a:ext>
            </a:extLst>
          </p:cNvPr>
          <p:cNvSpPr txBox="1"/>
          <p:nvPr/>
        </p:nvSpPr>
        <p:spPr>
          <a:xfrm>
            <a:off x="2817921" y="542140"/>
            <a:ext cx="6094520" cy="506292"/>
          </a:xfrm>
          <a:prstGeom prst="rect">
            <a:avLst/>
          </a:prstGeom>
          <a:noFill/>
        </p:spPr>
        <p:txBody>
          <a:bodyPr wrap="square">
            <a:spAutoFit/>
          </a:bodyPr>
          <a:lstStyle/>
          <a:p>
            <a:pPr algn="ctr">
              <a:lnSpc>
                <a:spcPct val="150000"/>
              </a:lnSpc>
              <a:spcBef>
                <a:spcPts val="1200"/>
              </a:spcBef>
            </a:pPr>
            <a:r>
              <a:rPr lang="en-US" sz="2000" b="1" cap="all" dirty="0">
                <a:effectLst/>
                <a:latin typeface="Constantia" panose="02030602050306030303" pitchFamily="18" charset="0"/>
                <a:ea typeface="Times New Roman" panose="02020603050405020304" pitchFamily="18" charset="0"/>
                <a:cs typeface="Times New Roman" panose="02020603050405020304" pitchFamily="18" charset="0"/>
              </a:rPr>
              <a:t>How </a:t>
            </a:r>
            <a:r>
              <a:rPr lang="en-US" sz="2000" b="1" cap="all" dirty="0" err="1">
                <a:effectLst/>
                <a:latin typeface="Constantia" panose="02030602050306030303" pitchFamily="18" charset="0"/>
                <a:ea typeface="Times New Roman" panose="02020603050405020304" pitchFamily="18" charset="0"/>
                <a:cs typeface="Times New Roman" panose="02020603050405020304" pitchFamily="18" charset="0"/>
              </a:rPr>
              <a:t>xamArin</a:t>
            </a:r>
            <a:r>
              <a:rPr lang="en-US" sz="2000" b="1" cap="all" dirty="0">
                <a:effectLst/>
                <a:latin typeface="Constantia" panose="02030602050306030303" pitchFamily="18" charset="0"/>
                <a:ea typeface="Times New Roman" panose="02020603050405020304" pitchFamily="18" charset="0"/>
                <a:cs typeface="Times New Roman" panose="02020603050405020304" pitchFamily="18" charset="0"/>
              </a:rPr>
              <a:t> works?</a:t>
            </a:r>
            <a:endParaRPr lang="en-IN" sz="2000" b="1" cap="all" dirty="0">
              <a:effectLst/>
              <a:latin typeface="Constantia" panose="02030602050306030303" pitchFamily="18" charset="0"/>
              <a:ea typeface="Times New Roman" panose="02020603050405020304" pitchFamily="18" charset="0"/>
              <a:cs typeface="Times New Roman" panose="02020603050405020304" pitchFamily="18" charset="0"/>
            </a:endParaRPr>
          </a:p>
        </p:txBody>
      </p:sp>
      <p:pic>
        <p:nvPicPr>
          <p:cNvPr id="4" name="Picture 3" descr="Diagram of Xamarin architecture">
            <a:extLst>
              <a:ext uri="{FF2B5EF4-FFF2-40B4-BE49-F238E27FC236}">
                <a16:creationId xmlns:a16="http://schemas.microsoft.com/office/drawing/2014/main" id="{10F4569C-DE01-4FD1-A114-A12E8B184FA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527717" y="1516534"/>
            <a:ext cx="4886325" cy="2002790"/>
          </a:xfrm>
          <a:prstGeom prst="rect">
            <a:avLst/>
          </a:prstGeom>
          <a:noFill/>
          <a:ln>
            <a:noFill/>
          </a:ln>
        </p:spPr>
      </p:pic>
      <p:sp>
        <p:nvSpPr>
          <p:cNvPr id="6" name="TextBox 5">
            <a:extLst>
              <a:ext uri="{FF2B5EF4-FFF2-40B4-BE49-F238E27FC236}">
                <a16:creationId xmlns:a16="http://schemas.microsoft.com/office/drawing/2014/main" id="{616FD466-0E90-47B6-93C0-8BAA3D2863A7}"/>
              </a:ext>
            </a:extLst>
          </p:cNvPr>
          <p:cNvSpPr txBox="1"/>
          <p:nvPr/>
        </p:nvSpPr>
        <p:spPr>
          <a:xfrm>
            <a:off x="3127899" y="3519324"/>
            <a:ext cx="6096000" cy="3213957"/>
          </a:xfrm>
          <a:prstGeom prst="rect">
            <a:avLst/>
          </a:prstGeom>
          <a:noFill/>
        </p:spPr>
        <p:txBody>
          <a:bodyPr wrap="square">
            <a:spAutoFit/>
          </a:bodyPr>
          <a:lstStyle/>
          <a:p>
            <a:pPr algn="just">
              <a:lnSpc>
                <a:spcPct val="150000"/>
              </a:lnSpc>
              <a:spcBef>
                <a:spcPts val="600"/>
              </a:spcBef>
              <a:spcAft>
                <a:spcPts val="1000"/>
              </a:spcAft>
            </a:pPr>
            <a:r>
              <a:rPr lang="en-US" sz="1600" dirty="0">
                <a:effectLst/>
                <a:latin typeface="Constantia" panose="02030602050306030303" pitchFamily="18" charset="0"/>
                <a:ea typeface="Constantia" panose="02030602050306030303" pitchFamily="18" charset="0"/>
                <a:cs typeface="Times New Roman" panose="02020603050405020304" pitchFamily="18" charset="0"/>
              </a:rPr>
              <a:t>The diagram shows the overall architecture of a cross-platform Xamarin application. Xamarin allows you to create native UI on each platform and write business logic in C# that is shared across platforms. In most cases, 80% of application code is sharable using Xamarin.</a:t>
            </a:r>
            <a:endParaRPr lang="en-IN" sz="1600" dirty="0">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50000"/>
              </a:lnSpc>
              <a:spcBef>
                <a:spcPts val="600"/>
              </a:spcBef>
              <a:spcAft>
                <a:spcPts val="1000"/>
              </a:spcAft>
            </a:pPr>
            <a:r>
              <a:rPr lang="en-US" sz="1600" dirty="0">
                <a:effectLst/>
                <a:latin typeface="Constantia" panose="02030602050306030303" pitchFamily="18" charset="0"/>
                <a:ea typeface="Constantia" panose="02030602050306030303" pitchFamily="18" charset="0"/>
                <a:cs typeface="Times New Roman" panose="02020603050405020304" pitchFamily="18" charset="0"/>
              </a:rPr>
              <a:t>Xamarin is built on top of .NET, which automatically handles tasks such as memory allocation, garbage collection and interoperability with underlying platforms.</a:t>
            </a:r>
            <a:endParaRPr lang="en-IN" sz="1600" dirty="0">
              <a:effectLst/>
              <a:latin typeface="Constantia" panose="02030602050306030303" pitchFamily="18" charset="0"/>
              <a:ea typeface="Constantia" panose="02030602050306030303" pitchFamily="18" charset="0"/>
              <a:cs typeface="Times New Roman" panose="02020603050405020304" pitchFamily="18" charset="0"/>
            </a:endParaRPr>
          </a:p>
        </p:txBody>
      </p:sp>
    </p:spTree>
    <p:extLst>
      <p:ext uri="{BB962C8B-B14F-4D97-AF65-F5344CB8AC3E}">
        <p14:creationId xmlns:p14="http://schemas.microsoft.com/office/powerpoint/2010/main" val="3834610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1CDE96-2853-4243-A614-ADF01FD5EC0D}"/>
              </a:ext>
            </a:extLst>
          </p:cNvPr>
          <p:cNvSpPr txBox="1"/>
          <p:nvPr/>
        </p:nvSpPr>
        <p:spPr>
          <a:xfrm>
            <a:off x="2949605" y="1739814"/>
            <a:ext cx="6094520" cy="2439386"/>
          </a:xfrm>
          <a:prstGeom prst="rect">
            <a:avLst/>
          </a:prstGeom>
          <a:noFill/>
        </p:spPr>
        <p:txBody>
          <a:bodyPr wrap="square">
            <a:spAutoFit/>
          </a:bodyPr>
          <a:lstStyle/>
          <a:p>
            <a:pPr algn="ctr">
              <a:lnSpc>
                <a:spcPct val="150000"/>
              </a:lnSpc>
              <a:spcBef>
                <a:spcPts val="1200"/>
              </a:spcBef>
            </a:pPr>
            <a:r>
              <a:rPr lang="en-US" sz="2000" b="1" cap="all" dirty="0">
                <a:effectLst/>
                <a:latin typeface="Constantia" panose="02030602050306030303" pitchFamily="18" charset="0"/>
                <a:ea typeface="Times New Roman" panose="02020603050405020304" pitchFamily="18" charset="0"/>
                <a:cs typeface="Times New Roman" panose="02020603050405020304" pitchFamily="18" charset="0"/>
              </a:rPr>
              <a:t>What is Agile SDLC?</a:t>
            </a:r>
            <a:endParaRPr lang="en-IN" sz="2000" b="1" cap="all" dirty="0">
              <a:effectLst/>
              <a:latin typeface="Constantia" panose="02030602050306030303" pitchFamily="18" charset="0"/>
              <a:ea typeface="Times New Roman" panose="02020603050405020304" pitchFamily="18" charset="0"/>
              <a:cs typeface="Times New Roman" panose="02020603050405020304" pitchFamily="18" charset="0"/>
            </a:endParaRPr>
          </a:p>
          <a:p>
            <a:pPr algn="just">
              <a:lnSpc>
                <a:spcPct val="150000"/>
              </a:lnSpc>
              <a:spcBef>
                <a:spcPts val="600"/>
              </a:spcBef>
              <a:spcAft>
                <a:spcPts val="1000"/>
              </a:spcAft>
            </a:pPr>
            <a:r>
              <a:rPr lang="en-US" sz="1600" dirty="0">
                <a:effectLst/>
                <a:latin typeface="Constantia" panose="02030602050306030303" pitchFamily="18" charset="0"/>
                <a:ea typeface="Constantia" panose="02030602050306030303" pitchFamily="18" charset="0"/>
                <a:cs typeface="Times New Roman" panose="02020603050405020304" pitchFamily="18" charset="0"/>
              </a:rPr>
              <a:t>Agile SDLC model is a combination of iterative and incremental process models with focus on process adaptability and customer satisfaction by rapid delivery of working software product. Agile Methods break the product into small incremental builds. These builds are provided in iterations.</a:t>
            </a:r>
            <a:endParaRPr lang="en-IN" sz="1600" dirty="0">
              <a:effectLst/>
              <a:latin typeface="Constantia" panose="02030602050306030303" pitchFamily="18" charset="0"/>
              <a:ea typeface="Constantia" panose="02030602050306030303" pitchFamily="18" charset="0"/>
              <a:cs typeface="Times New Roman" panose="02020603050405020304" pitchFamily="18" charset="0"/>
            </a:endParaRPr>
          </a:p>
        </p:txBody>
      </p:sp>
    </p:spTree>
    <p:extLst>
      <p:ext uri="{BB962C8B-B14F-4D97-AF65-F5344CB8AC3E}">
        <p14:creationId xmlns:p14="http://schemas.microsoft.com/office/powerpoint/2010/main" val="695082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F375B7-18C4-4512-AC0A-C0323F6A667C}"/>
              </a:ext>
            </a:extLst>
          </p:cNvPr>
          <p:cNvSpPr txBox="1"/>
          <p:nvPr/>
        </p:nvSpPr>
        <p:spPr>
          <a:xfrm>
            <a:off x="3047260" y="318608"/>
            <a:ext cx="6094520" cy="5104218"/>
          </a:xfrm>
          <a:prstGeom prst="rect">
            <a:avLst/>
          </a:prstGeom>
          <a:noFill/>
        </p:spPr>
        <p:txBody>
          <a:bodyPr wrap="square">
            <a:spAutoFit/>
          </a:bodyPr>
          <a:lstStyle/>
          <a:p>
            <a:pPr algn="ctr">
              <a:lnSpc>
                <a:spcPct val="150000"/>
              </a:lnSpc>
              <a:spcBef>
                <a:spcPts val="3000"/>
              </a:spcBef>
              <a:spcAft>
                <a:spcPts val="300"/>
              </a:spcAft>
            </a:pPr>
            <a:r>
              <a:rPr lang="en-US" sz="2000" b="1" kern="0" dirty="0">
                <a:effectLst/>
                <a:latin typeface="Constantia" panose="02030602050306030303" pitchFamily="18" charset="0"/>
                <a:ea typeface="Times New Roman" panose="02020603050405020304" pitchFamily="18" charset="0"/>
                <a:cs typeface="Times New Roman" panose="02020603050405020304" pitchFamily="18" charset="0"/>
              </a:rPr>
              <a:t>  Modules of the Application:</a:t>
            </a:r>
            <a:endParaRPr lang="en-IN" sz="2000" b="1" kern="0" dirty="0">
              <a:effectLst/>
              <a:latin typeface="Constantia" panose="02030602050306030303" pitchFamily="18" charset="0"/>
              <a:ea typeface="Times New Roman" panose="02020603050405020304" pitchFamily="18" charset="0"/>
              <a:cs typeface="Times New Roman" panose="02020603050405020304" pitchFamily="18" charset="0"/>
            </a:endParaRPr>
          </a:p>
          <a:p>
            <a:pPr algn="ctr">
              <a:lnSpc>
                <a:spcPct val="150000"/>
              </a:lnSpc>
              <a:spcBef>
                <a:spcPts val="600"/>
              </a:spcBef>
              <a:spcAft>
                <a:spcPts val="1000"/>
              </a:spcAft>
            </a:pPr>
            <a:r>
              <a:rPr lang="en-US" sz="1600" dirty="0">
                <a:effectLst/>
                <a:latin typeface="Constantia" panose="02030602050306030303" pitchFamily="18" charset="0"/>
                <a:ea typeface="Constantia" panose="02030602050306030303" pitchFamily="18" charset="0"/>
                <a:cs typeface="Times New Roman" panose="02020603050405020304" pitchFamily="18" charset="0"/>
              </a:rPr>
              <a:t>The modules which are currently covered are:</a:t>
            </a:r>
            <a:endParaRPr lang="en-IN" sz="1600" dirty="0">
              <a:effectLst/>
              <a:latin typeface="Constantia" panose="02030602050306030303" pitchFamily="18" charset="0"/>
              <a:ea typeface="Constantia" panose="02030602050306030303" pitchFamily="18" charset="0"/>
              <a:cs typeface="Times New Roman" panose="02020603050405020304" pitchFamily="18" charset="0"/>
            </a:endParaRPr>
          </a:p>
          <a:p>
            <a:pPr algn="ctr">
              <a:lnSpc>
                <a:spcPct val="150000"/>
              </a:lnSpc>
              <a:spcBef>
                <a:spcPts val="600"/>
              </a:spcBef>
              <a:spcAft>
                <a:spcPts val="1000"/>
              </a:spcAft>
            </a:pPr>
            <a:r>
              <a:rPr lang="en-US" sz="1600" b="1" dirty="0">
                <a:effectLst/>
                <a:latin typeface="Constantia" panose="02030602050306030303" pitchFamily="18" charset="0"/>
                <a:ea typeface="Constantia" panose="02030602050306030303" pitchFamily="18" charset="0"/>
                <a:cs typeface="Times New Roman" panose="02020603050405020304" pitchFamily="18" charset="0"/>
              </a:rPr>
              <a:t>Sign up/Login:</a:t>
            </a:r>
            <a:endParaRPr lang="en-IN" sz="1600" dirty="0">
              <a:effectLst/>
              <a:latin typeface="Constantia" panose="02030602050306030303" pitchFamily="18" charset="0"/>
              <a:ea typeface="Constantia" panose="02030602050306030303" pitchFamily="18" charset="0"/>
              <a:cs typeface="Times New Roman" panose="02020603050405020304" pitchFamily="18" charset="0"/>
            </a:endParaRPr>
          </a:p>
          <a:p>
            <a:pPr algn="ctr">
              <a:lnSpc>
                <a:spcPct val="150000"/>
              </a:lnSpc>
              <a:spcBef>
                <a:spcPts val="600"/>
              </a:spcBef>
              <a:spcAft>
                <a:spcPts val="1000"/>
              </a:spcAft>
            </a:pPr>
            <a:r>
              <a:rPr lang="en-US" sz="1600" dirty="0">
                <a:effectLst/>
                <a:latin typeface="Constantia" panose="02030602050306030303" pitchFamily="18" charset="0"/>
                <a:ea typeface="Constantia" panose="02030602050306030303" pitchFamily="18" charset="0"/>
                <a:cs typeface="Times New Roman" panose="02020603050405020304" pitchFamily="18" charset="0"/>
              </a:rPr>
              <a:t>The module is responsible for the sign up a new user in the application so that the user can use the application. For the sake of the Signing up the user have to press the sign-up button on the main screen than a new page will appear where the user will enter the “username”, “password”, “confirm password”, “first name”, “last name” and “account type”. If the user is a previously registered user, then the user has to press the Login button on the main screen and enter the username and password of the user and the application will ready to go and will take the user to the main menu.</a:t>
            </a:r>
            <a:endParaRPr lang="en-IN" sz="1600" dirty="0">
              <a:effectLst/>
              <a:latin typeface="Constantia" panose="02030602050306030303" pitchFamily="18" charset="0"/>
              <a:ea typeface="Constantia" panose="02030602050306030303" pitchFamily="18" charset="0"/>
              <a:cs typeface="Times New Roman" panose="02020603050405020304" pitchFamily="18" charset="0"/>
            </a:endParaRPr>
          </a:p>
        </p:txBody>
      </p:sp>
    </p:spTree>
    <p:extLst>
      <p:ext uri="{BB962C8B-B14F-4D97-AF65-F5344CB8AC3E}">
        <p14:creationId xmlns:p14="http://schemas.microsoft.com/office/powerpoint/2010/main" val="1468674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465BDC-6A53-40FF-8828-7F3A3DDD4D42}"/>
              </a:ext>
            </a:extLst>
          </p:cNvPr>
          <p:cNvSpPr txBox="1"/>
          <p:nvPr/>
        </p:nvSpPr>
        <p:spPr>
          <a:xfrm>
            <a:off x="3027285" y="-485491"/>
            <a:ext cx="5759388" cy="6061275"/>
          </a:xfrm>
          <a:prstGeom prst="rect">
            <a:avLst/>
          </a:prstGeom>
          <a:noFill/>
        </p:spPr>
        <p:txBody>
          <a:bodyPr wrap="square">
            <a:spAutoFit/>
          </a:bodyPr>
          <a:lstStyle/>
          <a:p>
            <a:pPr algn="just">
              <a:lnSpc>
                <a:spcPct val="150000"/>
              </a:lnSpc>
              <a:spcBef>
                <a:spcPts val="600"/>
              </a:spcBef>
              <a:spcAft>
                <a:spcPts val="1000"/>
              </a:spcAft>
            </a:pPr>
            <a:endParaRPr lang="en-US" sz="1800" b="1"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algn="ctr">
              <a:lnSpc>
                <a:spcPct val="150000"/>
              </a:lnSpc>
              <a:spcBef>
                <a:spcPts val="600"/>
              </a:spcBef>
              <a:spcAft>
                <a:spcPts val="1000"/>
              </a:spcAft>
            </a:pPr>
            <a:r>
              <a:rPr lang="en-US" sz="1800" b="1" dirty="0">
                <a:effectLst/>
                <a:latin typeface="Constantia" panose="02030602050306030303" pitchFamily="18" charset="0"/>
                <a:ea typeface="Constantia" panose="02030602050306030303" pitchFamily="18" charset="0"/>
                <a:cs typeface="Times New Roman" panose="02020603050405020304" pitchFamily="18" charset="0"/>
              </a:rPr>
              <a:t>Modify Inventory Products:</a:t>
            </a:r>
            <a:endParaRPr lang="en-IN" sz="1800" dirty="0">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50000"/>
              </a:lnSpc>
              <a:spcBef>
                <a:spcPts val="600"/>
              </a:spcBef>
              <a:spcAft>
                <a:spcPts val="1000"/>
              </a:spcAft>
            </a:pPr>
            <a:r>
              <a:rPr lang="en-US" sz="1600" dirty="0">
                <a:effectLst/>
                <a:latin typeface="Constantia" panose="02030602050306030303" pitchFamily="18" charset="0"/>
                <a:ea typeface="Constantia" panose="02030602050306030303" pitchFamily="18" charset="0"/>
                <a:cs typeface="Times New Roman" panose="02020603050405020304" pitchFamily="18" charset="0"/>
              </a:rPr>
              <a:t>If the user wants to delete any inventory product, then the user has to click the product in the inventory that is available in the inventory list then press the delete button in the navigation bar and the product will be deleted from the inventory.</a:t>
            </a:r>
            <a:endParaRPr lang="en-IN" sz="1600" dirty="0">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50000"/>
              </a:lnSpc>
              <a:spcBef>
                <a:spcPts val="600"/>
              </a:spcBef>
              <a:spcAft>
                <a:spcPts val="1000"/>
              </a:spcAft>
            </a:pPr>
            <a:r>
              <a:rPr lang="en-US" sz="1800" b="1" dirty="0">
                <a:effectLst/>
                <a:latin typeface="Constantia" panose="02030602050306030303" pitchFamily="18" charset="0"/>
                <a:ea typeface="Constantia" panose="02030602050306030303" pitchFamily="18" charset="0"/>
                <a:cs typeface="Times New Roman" panose="02020603050405020304" pitchFamily="18" charset="0"/>
              </a:rPr>
              <a:t>Filter Product view:</a:t>
            </a:r>
            <a:endParaRPr lang="en-IN" sz="1800" b="1" dirty="0">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50000"/>
              </a:lnSpc>
              <a:spcBef>
                <a:spcPts val="600"/>
              </a:spcBef>
              <a:spcAft>
                <a:spcPts val="1000"/>
              </a:spcAft>
            </a:pPr>
            <a:r>
              <a:rPr lang="en-US" sz="1600" dirty="0">
                <a:effectLst/>
                <a:latin typeface="Constantia" panose="02030602050306030303" pitchFamily="18" charset="0"/>
                <a:ea typeface="Constantia" panose="02030602050306030303" pitchFamily="18" charset="0"/>
                <a:cs typeface="Times New Roman" panose="02020603050405020304" pitchFamily="18" charset="0"/>
              </a:rPr>
              <a:t>In the search tab, the user can filter the product. The user can just enter the name of the product or the type of the product in the search bar and all the products will be filtered and only the products related to the keyword that is entered to the search bar will appear in the inventory list.</a:t>
            </a:r>
            <a:endParaRPr lang="en-IN" sz="1600" dirty="0">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50000"/>
              </a:lnSpc>
              <a:spcBef>
                <a:spcPts val="600"/>
              </a:spcBef>
              <a:spcAft>
                <a:spcPts val="1000"/>
              </a:spcAft>
            </a:pPr>
            <a:r>
              <a:rPr lang="en-US" sz="1800" b="1" dirty="0">
                <a:effectLst/>
                <a:latin typeface="Constantia" panose="02030602050306030303" pitchFamily="18" charset="0"/>
                <a:ea typeface="Constantia" panose="02030602050306030303" pitchFamily="18" charset="0"/>
                <a:cs typeface="Times New Roman" panose="02020603050405020304" pitchFamily="18" charset="0"/>
              </a:rPr>
              <a:t> </a:t>
            </a:r>
            <a:endParaRPr lang="en-IN" sz="1600" dirty="0">
              <a:effectLst/>
              <a:latin typeface="Constantia" panose="02030602050306030303" pitchFamily="18" charset="0"/>
              <a:ea typeface="Constantia" panose="02030602050306030303" pitchFamily="18" charset="0"/>
              <a:cs typeface="Times New Roman" panose="02020603050405020304" pitchFamily="18" charset="0"/>
            </a:endParaRPr>
          </a:p>
        </p:txBody>
      </p:sp>
    </p:spTree>
    <p:extLst>
      <p:ext uri="{BB962C8B-B14F-4D97-AF65-F5344CB8AC3E}">
        <p14:creationId xmlns:p14="http://schemas.microsoft.com/office/powerpoint/2010/main" val="309879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AEBF47-43C1-4223-A336-BF4C20C642EB}"/>
              </a:ext>
            </a:extLst>
          </p:cNvPr>
          <p:cNvSpPr txBox="1"/>
          <p:nvPr/>
        </p:nvSpPr>
        <p:spPr>
          <a:xfrm>
            <a:off x="3207058" y="271920"/>
            <a:ext cx="6094520" cy="5978816"/>
          </a:xfrm>
          <a:prstGeom prst="rect">
            <a:avLst/>
          </a:prstGeom>
          <a:noFill/>
        </p:spPr>
        <p:txBody>
          <a:bodyPr wrap="square">
            <a:spAutoFit/>
          </a:bodyPr>
          <a:lstStyle/>
          <a:p>
            <a:pPr algn="ctr">
              <a:lnSpc>
                <a:spcPct val="150000"/>
              </a:lnSpc>
              <a:spcBef>
                <a:spcPts val="600"/>
              </a:spcBef>
              <a:spcAft>
                <a:spcPts val="1000"/>
              </a:spcAft>
            </a:pPr>
            <a:r>
              <a:rPr lang="en-US" sz="2000" b="1" dirty="0">
                <a:effectLst/>
                <a:latin typeface="Constantia" panose="02030602050306030303" pitchFamily="18" charset="0"/>
                <a:ea typeface="Constantia" panose="02030602050306030303" pitchFamily="18" charset="0"/>
                <a:cs typeface="Times New Roman" panose="02020603050405020304" pitchFamily="18" charset="0"/>
              </a:rPr>
              <a:t>Add inventory Products:</a:t>
            </a:r>
            <a:endParaRPr lang="en-IN" sz="2000" dirty="0">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50000"/>
              </a:lnSpc>
              <a:spcBef>
                <a:spcPts val="600"/>
              </a:spcBef>
              <a:spcAft>
                <a:spcPts val="1000"/>
              </a:spcAft>
            </a:pPr>
            <a:r>
              <a:rPr lang="en-US" sz="1600" dirty="0">
                <a:effectLst/>
                <a:latin typeface="Constantia" panose="02030602050306030303" pitchFamily="18" charset="0"/>
                <a:ea typeface="Constantia" panose="02030602050306030303" pitchFamily="18" charset="0"/>
                <a:cs typeface="Times New Roman" panose="02020603050405020304" pitchFamily="18" charset="0"/>
              </a:rPr>
              <a:t>If the user wants to add any inventory product, then the user has to click the + product in the navigation menu bar then a new page will open here you have to enter the product name, price of the product and can add the product image URL then the product will be added into the inventory.</a:t>
            </a:r>
            <a:endParaRPr lang="en-IN" sz="1600" dirty="0">
              <a:effectLst/>
              <a:latin typeface="Constantia" panose="02030602050306030303" pitchFamily="18" charset="0"/>
              <a:ea typeface="Constantia" panose="02030602050306030303" pitchFamily="18" charset="0"/>
              <a:cs typeface="Times New Roman" panose="02020603050405020304" pitchFamily="18" charset="0"/>
            </a:endParaRPr>
          </a:p>
          <a:p>
            <a:pPr algn="just">
              <a:lnSpc>
                <a:spcPct val="150000"/>
              </a:lnSpc>
              <a:spcBef>
                <a:spcPts val="600"/>
              </a:spcBef>
              <a:spcAft>
                <a:spcPts val="1000"/>
              </a:spcAft>
            </a:pPr>
            <a:r>
              <a:rPr lang="en-US" sz="2000" b="1" dirty="0">
                <a:effectLst/>
                <a:latin typeface="Constantia" panose="02030602050306030303" pitchFamily="18" charset="0"/>
                <a:ea typeface="Constantia" panose="02030602050306030303" pitchFamily="18" charset="0"/>
                <a:cs typeface="Times New Roman" panose="02020603050405020304" pitchFamily="18" charset="0"/>
              </a:rPr>
              <a:t>Multiple Accounts</a:t>
            </a:r>
            <a:endParaRPr lang="en-IN" sz="2000" dirty="0">
              <a:effectLst/>
              <a:latin typeface="Constantia" panose="02030602050306030303" pitchFamily="18" charset="0"/>
              <a:ea typeface="Constantia" panose="02030602050306030303" pitchFamily="18" charset="0"/>
              <a:cs typeface="Times New Roman" panose="02020603050405020304" pitchFamily="18" charset="0"/>
            </a:endParaRPr>
          </a:p>
          <a:p>
            <a:pPr algn="ctr">
              <a:lnSpc>
                <a:spcPct val="150000"/>
              </a:lnSpc>
              <a:spcBef>
                <a:spcPts val="600"/>
              </a:spcBef>
              <a:spcAft>
                <a:spcPts val="1000"/>
              </a:spcAft>
            </a:pPr>
            <a:r>
              <a:rPr lang="en-US" sz="1600" dirty="0">
                <a:effectLst/>
                <a:latin typeface="Constantia" panose="02030602050306030303" pitchFamily="18" charset="0"/>
                <a:ea typeface="Constantia" panose="02030602050306030303" pitchFamily="18" charset="0"/>
                <a:cs typeface="Times New Roman" panose="02020603050405020304" pitchFamily="18" charset="0"/>
              </a:rPr>
              <a:t>Users can create multiple accounts. In the account tab. User has the option available for creating a new account.  Users will click the “+” sign button then a dialog will appear on the screen and the user can enter the name of the account then that name will be saved in the account tab. If a user wants to delete the particular account, then the user has to l click the account name user want to delete. Then that account will be deleted.</a:t>
            </a:r>
            <a:endParaRPr lang="en-IN" sz="1600" dirty="0">
              <a:effectLst/>
              <a:latin typeface="Constantia" panose="02030602050306030303" pitchFamily="18" charset="0"/>
              <a:ea typeface="Constantia" panose="02030602050306030303" pitchFamily="18" charset="0"/>
              <a:cs typeface="Times New Roman" panose="02020603050405020304" pitchFamily="18" charset="0"/>
            </a:endParaRPr>
          </a:p>
        </p:txBody>
      </p:sp>
    </p:spTree>
    <p:extLst>
      <p:ext uri="{BB962C8B-B14F-4D97-AF65-F5344CB8AC3E}">
        <p14:creationId xmlns:p14="http://schemas.microsoft.com/office/powerpoint/2010/main" val="2541662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A80849-A414-4ED8-B86F-FAF7CD253527}"/>
              </a:ext>
            </a:extLst>
          </p:cNvPr>
          <p:cNvSpPr txBox="1"/>
          <p:nvPr/>
        </p:nvSpPr>
        <p:spPr>
          <a:xfrm>
            <a:off x="2587101" y="804580"/>
            <a:ext cx="6094520" cy="3645229"/>
          </a:xfrm>
          <a:prstGeom prst="rect">
            <a:avLst/>
          </a:prstGeom>
          <a:noFill/>
        </p:spPr>
        <p:txBody>
          <a:bodyPr wrap="square">
            <a:spAutoFit/>
          </a:bodyPr>
          <a:lstStyle/>
          <a:p>
            <a:pPr algn="ctr">
              <a:lnSpc>
                <a:spcPct val="150000"/>
              </a:lnSpc>
              <a:spcBef>
                <a:spcPts val="600"/>
              </a:spcBef>
              <a:spcAft>
                <a:spcPts val="1000"/>
              </a:spcAft>
            </a:pPr>
            <a:endParaRPr lang="en-US" sz="6000" b="1" dirty="0">
              <a:effectLst/>
              <a:latin typeface="Constantia" panose="02030602050306030303" pitchFamily="18" charset="0"/>
              <a:ea typeface="Constantia" panose="02030602050306030303" pitchFamily="18" charset="0"/>
              <a:cs typeface="Times New Roman" panose="02020603050405020304" pitchFamily="18" charset="0"/>
            </a:endParaRPr>
          </a:p>
          <a:p>
            <a:pPr algn="ctr">
              <a:lnSpc>
                <a:spcPct val="150000"/>
              </a:lnSpc>
              <a:spcBef>
                <a:spcPts val="600"/>
              </a:spcBef>
              <a:spcAft>
                <a:spcPts val="1000"/>
              </a:spcAft>
            </a:pPr>
            <a:r>
              <a:rPr lang="en-US" sz="6000" b="1" dirty="0">
                <a:latin typeface="Constantia" panose="02030602050306030303" pitchFamily="18" charset="0"/>
                <a:ea typeface="Constantia" panose="02030602050306030303" pitchFamily="18" charset="0"/>
                <a:cs typeface="Times New Roman" panose="02020603050405020304" pitchFamily="18" charset="0"/>
              </a:rPr>
              <a:t>       </a:t>
            </a:r>
            <a:r>
              <a:rPr lang="en-US" sz="6000" b="1" dirty="0">
                <a:effectLst/>
                <a:latin typeface="Constantia" panose="02030602050306030303" pitchFamily="18" charset="0"/>
                <a:ea typeface="Constantia" panose="02030602050306030303" pitchFamily="18" charset="0"/>
                <a:cs typeface="Times New Roman" panose="02020603050405020304" pitchFamily="18" charset="0"/>
              </a:rPr>
              <a:t>Thank You</a:t>
            </a:r>
            <a:endParaRPr lang="en-IN" sz="6000" dirty="0">
              <a:effectLst/>
              <a:latin typeface="Constantia" panose="02030602050306030303" pitchFamily="18" charset="0"/>
              <a:ea typeface="Constantia" panose="02030602050306030303" pitchFamily="18" charset="0"/>
              <a:cs typeface="Times New Roman" panose="02020603050405020304" pitchFamily="18" charset="0"/>
            </a:endParaRPr>
          </a:p>
          <a:p>
            <a:pPr algn="ctr">
              <a:lnSpc>
                <a:spcPct val="150000"/>
              </a:lnSpc>
              <a:spcBef>
                <a:spcPts val="600"/>
              </a:spcBef>
              <a:spcAft>
                <a:spcPts val="1000"/>
              </a:spcAft>
            </a:pPr>
            <a:endParaRPr lang="en-IN" sz="1800" dirty="0">
              <a:effectLst/>
              <a:latin typeface="Constantia" panose="02030602050306030303" pitchFamily="18" charset="0"/>
              <a:ea typeface="Constantia" panose="02030602050306030303" pitchFamily="18" charset="0"/>
              <a:cs typeface="Times New Roman" panose="02020603050405020304" pitchFamily="18" charset="0"/>
            </a:endParaRPr>
          </a:p>
        </p:txBody>
      </p:sp>
    </p:spTree>
    <p:extLst>
      <p:ext uri="{BB962C8B-B14F-4D97-AF65-F5344CB8AC3E}">
        <p14:creationId xmlns:p14="http://schemas.microsoft.com/office/powerpoint/2010/main" val="12816803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42</TotalTime>
  <Words>900</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Century Gothic</vt:lpstr>
      <vt:lpstr>Constantia</vt:lpstr>
      <vt:lpstr>Symbol</vt:lpstr>
      <vt:lpstr>Wingdings 3</vt:lpstr>
      <vt:lpstr>Ion</vt:lpstr>
      <vt:lpstr> Inventory Manager     AGLIE PROJECT REPORT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Inventory Manager     AGLIE PROJECT REPORT </dc:title>
  <dc:creator>Bikramjeet Singh</dc:creator>
  <cp:lastModifiedBy>Bikramjeet Singh</cp:lastModifiedBy>
  <cp:revision>5</cp:revision>
  <dcterms:created xsi:type="dcterms:W3CDTF">2021-04-22T02:02:38Z</dcterms:created>
  <dcterms:modified xsi:type="dcterms:W3CDTF">2021-04-22T02:45:16Z</dcterms:modified>
</cp:coreProperties>
</file>