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53" autoAdjust="0"/>
  </p:normalViewPr>
  <p:slideViewPr>
    <p:cSldViewPr>
      <p:cViewPr varScale="1">
        <p:scale>
          <a:sx n="144" d="100"/>
          <a:sy n="144" d="100"/>
        </p:scale>
        <p:origin x="1155" y="6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E68E4D42-F1BF-4427-A5FD-E94F9BB95570}" type="datetimeFigureOut">
              <a:rPr lang="en-US" smtClean="0"/>
              <a:t>12/2/2024</a:t>
            </a:fld>
            <a:endParaRPr lang="en-US"/>
          </a:p>
        </p:txBody>
      </p:sp>
      <p:sp>
        <p:nvSpPr>
          <p:cNvPr id="4" name="Slide Image Placeholder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FCAABF14-CBCD-46B0-B706-06DC4C44BA65}" type="slidenum">
              <a:rPr lang="en-US" smtClean="0"/>
              <a:t>‹#›</a:t>
            </a:fld>
            <a:endParaRPr lang="en-US"/>
          </a:p>
        </p:txBody>
      </p:sp>
    </p:spTree>
    <p:extLst>
      <p:ext uri="{BB962C8B-B14F-4D97-AF65-F5344CB8AC3E}">
        <p14:creationId xmlns:p14="http://schemas.microsoft.com/office/powerpoint/2010/main" val="356120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neural networks have achieved outstanding performance in classification tasks, but their reliance on clean, accurately labeled datasets makes them highly sensitive to noisy labels. In real-world applications, labeling errors—caused by human mistakes, sensor inaccuracies, or automated processes—can lead to significant performance degradation. For example, mislabeling a tumor in medical imaging could have serious consequences.</a:t>
            </a:r>
          </a:p>
          <a:p>
            <a:endParaRPr lang="en-US" dirty="0"/>
          </a:p>
          <a:p>
            <a:r>
              <a:rPr lang="en-US" dirty="0"/>
              <a:t>To address this, researchers have developed two primary strategies: loss reweighting and label correction. Loss reweighting reduces the impact of noisy samples by assigning them lower importance during training, while label correction attempts to fix the mislabeled data to improve model stability. However, each method has limitations, particularly when assumptions about noise patterns fail. This motivates the need for a unified approach that leverages the strengths of both strategies—such as the </a:t>
            </a:r>
            <a:r>
              <a:rPr lang="en-US" b="1" dirty="0"/>
              <a:t>Shifted Gaussian Noise</a:t>
            </a:r>
            <a:r>
              <a:rPr lang="en-US" dirty="0"/>
              <a:t> framework introduced in this work."</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4</a:t>
            </a:fld>
            <a:endParaRPr lang="en-US"/>
          </a:p>
        </p:txBody>
      </p:sp>
    </p:spTree>
    <p:extLst>
      <p:ext uri="{BB962C8B-B14F-4D97-AF65-F5344CB8AC3E}">
        <p14:creationId xmlns:p14="http://schemas.microsoft.com/office/powerpoint/2010/main" val="3551649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1000" b="0" i="0">
                <a:solidFill>
                  <a:srgbClr val="003874"/>
                </a:solidFill>
                <a:latin typeface="Bookman Old Style"/>
                <a:cs typeface="Bookman Old Style"/>
              </a:defRPr>
            </a:lvl1pPr>
          </a:lstStyle>
          <a:p>
            <a:endParaRPr/>
          </a:p>
        </p:txBody>
      </p:sp>
      <p:sp>
        <p:nvSpPr>
          <p:cNvPr id="4" name="Holder 4"/>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5" name="Holder 5"/>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6" name="Holder 6"/>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2"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bg object 41"/>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bg object 42"/>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1000" b="0" i="0">
                <a:solidFill>
                  <a:srgbClr val="003874"/>
                </a:solidFill>
                <a:latin typeface="Bookman Old Style"/>
                <a:cs typeface="Bookman Old Style"/>
              </a:defRPr>
            </a:lvl1pPr>
          </a:lstStyle>
          <a:p>
            <a:endParaRPr/>
          </a:p>
        </p:txBody>
      </p:sp>
      <p:sp>
        <p:nvSpPr>
          <p:cNvPr id="4" name="Holder 4"/>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5" name="Holder 5"/>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6" name="Holder 6"/>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6" name="Holder 6"/>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 name="Holder 7"/>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2"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bg object 41"/>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bg object 42"/>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bg object 4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bg object 4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bg object 4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bg object 4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bg object 4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bg object 4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bg object 4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bg object 5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bg object 5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bg object 5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bg object 5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bg object 5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bg object 5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bg object 5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bg object 5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bg object 5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9" name="bg object 5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0" name="bg object 6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1" name="bg object 6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2" name="bg object 6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3" name="bg object 6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4" name="bg object 6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5" name="bg object 65"/>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6" name="bg object 66"/>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7" name="bg object 67"/>
          <p:cNvSpPr/>
          <p:nvPr/>
        </p:nvSpPr>
        <p:spPr>
          <a:xfrm>
            <a:off x="5193791"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8" name="bg object 68"/>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4" name="Holder 4"/>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5" name="Holder 5"/>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2"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bg object 41"/>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3" name="Holder 3"/>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 name="Holder 4"/>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7"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 name="Holder 2"/>
          <p:cNvSpPr>
            <a:spLocks noGrp="1"/>
          </p:cNvSpPr>
          <p:nvPr>
            <p:ph type="title"/>
          </p:nvPr>
        </p:nvSpPr>
        <p:spPr>
          <a:xfrm>
            <a:off x="95300" y="215813"/>
            <a:ext cx="3296285" cy="193040"/>
          </a:xfrm>
          <a:prstGeom prst="rect">
            <a:avLst/>
          </a:prstGeom>
        </p:spPr>
        <p:txBody>
          <a:bodyPr wrap="square" lIns="0" tIns="0" rIns="0" bIns="0">
            <a:spAutoFit/>
          </a:bodyPr>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body" idx="1"/>
          </p:nvPr>
        </p:nvSpPr>
        <p:spPr>
          <a:xfrm>
            <a:off x="313080" y="833127"/>
            <a:ext cx="2613025" cy="1953260"/>
          </a:xfrm>
          <a:prstGeom prst="rect">
            <a:avLst/>
          </a:prstGeom>
        </p:spPr>
        <p:txBody>
          <a:bodyPr wrap="square" lIns="0" tIns="0" rIns="0" bIns="0">
            <a:spAutoFit/>
          </a:bodyPr>
          <a:lstStyle>
            <a:lvl1pPr>
              <a:defRPr sz="1000" b="0" i="0">
                <a:solidFill>
                  <a:srgbClr val="003874"/>
                </a:solidFill>
                <a:latin typeface="Bookman Old Style"/>
                <a:cs typeface="Bookman Old Style"/>
              </a:defRPr>
            </a:lvl1pPr>
          </a:lstStyle>
          <a:p>
            <a:endParaRPr/>
          </a:p>
        </p:txBody>
      </p:sp>
      <p:sp>
        <p:nvSpPr>
          <p:cNvPr id="4" name="Holder 4"/>
          <p:cNvSpPr>
            <a:spLocks noGrp="1"/>
          </p:cNvSpPr>
          <p:nvPr>
            <p:ph type="ftr" sz="quarter" idx="5"/>
          </p:nvPr>
        </p:nvSpPr>
        <p:spPr>
          <a:xfrm>
            <a:off x="540778" y="3131763"/>
            <a:ext cx="662305" cy="105410"/>
          </a:xfrm>
          <a:prstGeom prst="rect">
            <a:avLst/>
          </a:prstGeom>
        </p:spPr>
        <p:txBody>
          <a:bodyPr wrap="square" lIns="0" tIns="0" rIns="0" bIns="0">
            <a:spAutoFit/>
          </a:bodyPr>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5" name="Holder 5"/>
          <p:cNvSpPr>
            <a:spLocks noGrp="1"/>
          </p:cNvSpPr>
          <p:nvPr>
            <p:ph type="dt" sz="half" idx="6"/>
          </p:nvPr>
        </p:nvSpPr>
        <p:spPr>
          <a:xfrm>
            <a:off x="4434573" y="3131763"/>
            <a:ext cx="627379" cy="105410"/>
          </a:xfrm>
          <a:prstGeom prst="rect">
            <a:avLst/>
          </a:prstGeom>
        </p:spPr>
        <p:txBody>
          <a:bodyPr wrap="square" lIns="0" tIns="0" rIns="0" bIns="0">
            <a:spAutoFit/>
          </a:bodyPr>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6" name="Holder 6"/>
          <p:cNvSpPr>
            <a:spLocks noGrp="1"/>
          </p:cNvSpPr>
          <p:nvPr>
            <p:ph type="sldNum" sz="quarter" idx="7"/>
          </p:nvPr>
        </p:nvSpPr>
        <p:spPr>
          <a:xfrm>
            <a:off x="5443372" y="3131763"/>
            <a:ext cx="262889" cy="105410"/>
          </a:xfrm>
          <a:prstGeom prst="rect">
            <a:avLst/>
          </a:prstGeom>
        </p:spPr>
        <p:txBody>
          <a:bodyPr wrap="square" lIns="0" tIns="0" rIns="0" bIns="0">
            <a:spAutoFit/>
          </a:bodyPr>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37.xml"/><Relationship Id="rId4" Type="http://schemas.openxmlformats.org/officeDocument/2006/relationships/slide" Target="slide12.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1.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23.xml"/><Relationship Id="rId11" Type="http://schemas.openxmlformats.org/officeDocument/2006/relationships/slide" Target="slide1.xml"/><Relationship Id="rId5" Type="http://schemas.openxmlformats.org/officeDocument/2006/relationships/slide" Target="slide18.xml"/><Relationship Id="rId10" Type="http://schemas.openxmlformats.org/officeDocument/2006/relationships/image" Target="../media/image3.png"/><Relationship Id="rId4" Type="http://schemas.openxmlformats.org/officeDocument/2006/relationships/slide" Target="slide12.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xml"/><Relationship Id="rId5" Type="http://schemas.openxmlformats.org/officeDocument/2006/relationships/slide" Target="slide18.xml"/><Relationship Id="rId10" Type="http://schemas.openxmlformats.org/officeDocument/2006/relationships/image" Target="../media/image9.png"/><Relationship Id="rId4" Type="http://schemas.openxmlformats.org/officeDocument/2006/relationships/slide" Target="slide12.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12"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image" Target="../media/image10.png"/><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image" Target="../media/image12.png"/><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23.xml"/><Relationship Id="rId11" Type="http://schemas.openxmlformats.org/officeDocument/2006/relationships/slide" Target="slide1.xml"/><Relationship Id="rId5" Type="http://schemas.openxmlformats.org/officeDocument/2006/relationships/slide" Target="slide18.xml"/><Relationship Id="rId10" Type="http://schemas.openxmlformats.org/officeDocument/2006/relationships/image" Target="../media/image3.png"/><Relationship Id="rId4" Type="http://schemas.openxmlformats.org/officeDocument/2006/relationships/slide" Target="slide12.xml"/><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37.xml"/><Relationship Id="rId4" Type="http://schemas.openxmlformats.org/officeDocument/2006/relationships/slide" Target="slide12.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23.xml"/><Relationship Id="rId11" Type="http://schemas.openxmlformats.org/officeDocument/2006/relationships/slide" Target="slide1.xml"/><Relationship Id="rId5" Type="http://schemas.openxmlformats.org/officeDocument/2006/relationships/slide" Target="slide18.xml"/><Relationship Id="rId10" Type="http://schemas.openxmlformats.org/officeDocument/2006/relationships/image" Target="../media/image3.png"/><Relationship Id="rId4" Type="http://schemas.openxmlformats.org/officeDocument/2006/relationships/slide" Target="slide12.xml"/><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23.xml"/><Relationship Id="rId11" Type="http://schemas.openxmlformats.org/officeDocument/2006/relationships/slide" Target="slide1.xml"/><Relationship Id="rId5" Type="http://schemas.openxmlformats.org/officeDocument/2006/relationships/slide" Target="slide18.xml"/><Relationship Id="rId10" Type="http://schemas.openxmlformats.org/officeDocument/2006/relationships/image" Target="../media/image3.png"/><Relationship Id="rId4" Type="http://schemas.openxmlformats.org/officeDocument/2006/relationships/slide" Target="slide12.xml"/><Relationship Id="rId9"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12.xml"/><Relationship Id="rId10" Type="http://schemas.openxmlformats.org/officeDocument/2006/relationships/image" Target="../media/image3.png"/><Relationship Id="rId4" Type="http://schemas.openxmlformats.org/officeDocument/2006/relationships/slide" Target="slide7.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23.xml"/><Relationship Id="rId11" Type="http://schemas.openxmlformats.org/officeDocument/2006/relationships/slide" Target="slide1.xml"/><Relationship Id="rId5" Type="http://schemas.openxmlformats.org/officeDocument/2006/relationships/slide" Target="slide18.xml"/><Relationship Id="rId10" Type="http://schemas.openxmlformats.org/officeDocument/2006/relationships/image" Target="../media/image3.png"/><Relationship Id="rId4" Type="http://schemas.openxmlformats.org/officeDocument/2006/relationships/slide" Target="slide12.xml"/><Relationship Id="rId9" Type="http://schemas.openxmlformats.org/officeDocument/2006/relationships/image" Target="../media/image4.png"/></Relationships>
</file>

<file path=ppt/slides/_rels/slide3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13.png"/></Relationships>
</file>

<file path=ppt/slides/_rels/slide3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13.png"/></Relationships>
</file>

<file path=ppt/slides/_rels/slide35.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13.png"/></Relationships>
</file>

<file path=ppt/slides/_rels/slide3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13.png"/></Relationships>
</file>

<file path=ppt/slides/_rels/slide3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5.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7.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32.xml"/></Relationships>
</file>

<file path=ppt/slides/_rels/slide8.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9.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8.png"/><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sp>
        <p:nvSpPr>
          <p:cNvPr id="29" name="object 29"/>
          <p:cNvSpPr txBox="1">
            <a:spLocks noGrp="1"/>
          </p:cNvSpPr>
          <p:nvPr>
            <p:ph type="title"/>
          </p:nvPr>
        </p:nvSpPr>
        <p:spPr>
          <a:xfrm>
            <a:off x="359994" y="410476"/>
            <a:ext cx="5039995" cy="556260"/>
          </a:xfrm>
          <a:prstGeom prst="rect">
            <a:avLst/>
          </a:prstGeom>
          <a:solidFill>
            <a:srgbClr val="003874"/>
          </a:solidFill>
        </p:spPr>
        <p:txBody>
          <a:bodyPr vert="horz" wrap="square" lIns="0" tIns="31115" rIns="0" bIns="0" rtlCol="0">
            <a:spAutoFit/>
          </a:bodyPr>
          <a:lstStyle/>
          <a:p>
            <a:pPr marL="2275205" marR="250190" indent="-2018030">
              <a:lnSpc>
                <a:spcPct val="114999"/>
              </a:lnSpc>
              <a:spcBef>
                <a:spcPts val="245"/>
              </a:spcBef>
            </a:pPr>
            <a:r>
              <a:rPr sz="1300" spc="-65" dirty="0"/>
              <a:t>Robust</a:t>
            </a:r>
            <a:r>
              <a:rPr sz="1300" spc="-80" dirty="0"/>
              <a:t> </a:t>
            </a:r>
            <a:r>
              <a:rPr sz="1300" spc="-45" dirty="0"/>
              <a:t>Classiﬁcation</a:t>
            </a:r>
            <a:r>
              <a:rPr sz="1300" spc="-80" dirty="0"/>
              <a:t> </a:t>
            </a:r>
            <a:r>
              <a:rPr sz="1300" spc="-35" dirty="0"/>
              <a:t>via</a:t>
            </a:r>
            <a:r>
              <a:rPr sz="1300" spc="-75" dirty="0"/>
              <a:t> </a:t>
            </a:r>
            <a:r>
              <a:rPr sz="1300" spc="-55" dirty="0"/>
              <a:t>Regression</a:t>
            </a:r>
            <a:r>
              <a:rPr sz="1300" spc="-80" dirty="0"/>
              <a:t> </a:t>
            </a:r>
            <a:r>
              <a:rPr sz="1300" spc="-10" dirty="0"/>
              <a:t>for</a:t>
            </a:r>
            <a:r>
              <a:rPr sz="1300" spc="-70" dirty="0"/>
              <a:t> </a:t>
            </a:r>
            <a:r>
              <a:rPr sz="1300" spc="-40" dirty="0"/>
              <a:t>Learning</a:t>
            </a:r>
            <a:r>
              <a:rPr sz="1300" spc="-80" dirty="0"/>
              <a:t> </a:t>
            </a:r>
            <a:r>
              <a:rPr sz="1300" spc="-40" dirty="0"/>
              <a:t>with</a:t>
            </a:r>
            <a:r>
              <a:rPr sz="1300" spc="-75" dirty="0"/>
              <a:t> </a:t>
            </a:r>
            <a:r>
              <a:rPr sz="1300" spc="-10" dirty="0"/>
              <a:t>Noisy Labels</a:t>
            </a:r>
            <a:endParaRPr sz="1300"/>
          </a:p>
        </p:txBody>
      </p:sp>
      <p:sp>
        <p:nvSpPr>
          <p:cNvPr id="30" name="object 30"/>
          <p:cNvSpPr txBox="1"/>
          <p:nvPr/>
        </p:nvSpPr>
        <p:spPr>
          <a:xfrm>
            <a:off x="2038172" y="1157231"/>
            <a:ext cx="1684020" cy="788670"/>
          </a:xfrm>
          <a:prstGeom prst="rect">
            <a:avLst/>
          </a:prstGeom>
        </p:spPr>
        <p:txBody>
          <a:bodyPr vert="horz" wrap="square" lIns="0" tIns="12700" rIns="0" bIns="0" rtlCol="0">
            <a:spAutoFit/>
          </a:bodyPr>
          <a:lstStyle/>
          <a:p>
            <a:pPr algn="ctr">
              <a:lnSpc>
                <a:spcPct val="100000"/>
              </a:lnSpc>
              <a:spcBef>
                <a:spcPts val="100"/>
              </a:spcBef>
            </a:pPr>
            <a:r>
              <a:rPr sz="1000" b="0" spc="-70" dirty="0">
                <a:latin typeface="Bookman Old Style"/>
                <a:cs typeface="Bookman Old Style"/>
              </a:rPr>
              <a:t>Sid </a:t>
            </a:r>
            <a:r>
              <a:rPr sz="1000" b="0" spc="-60" dirty="0">
                <a:latin typeface="Bookman Old Style"/>
                <a:cs typeface="Bookman Old Style"/>
              </a:rPr>
              <a:t>Bhatia</a:t>
            </a:r>
            <a:r>
              <a:rPr sz="1000" b="0" spc="-65" dirty="0">
                <a:latin typeface="Bookman Old Style"/>
                <a:cs typeface="Bookman Old Style"/>
              </a:rPr>
              <a:t> </a:t>
            </a:r>
            <a:r>
              <a:rPr sz="1000" b="0" spc="-105" dirty="0">
                <a:latin typeface="Bookman Old Style"/>
                <a:cs typeface="Bookman Old Style"/>
              </a:rPr>
              <a:t>&amp;</a:t>
            </a:r>
            <a:r>
              <a:rPr sz="1000" b="0" spc="-70" dirty="0">
                <a:latin typeface="Bookman Old Style"/>
                <a:cs typeface="Bookman Old Style"/>
              </a:rPr>
              <a:t> </a:t>
            </a:r>
            <a:r>
              <a:rPr sz="1000" b="0" spc="-45" dirty="0">
                <a:latin typeface="Bookman Old Style"/>
                <a:cs typeface="Bookman Old Style"/>
              </a:rPr>
              <a:t>Aaron</a:t>
            </a:r>
            <a:r>
              <a:rPr sz="1000" b="0" spc="-70" dirty="0">
                <a:latin typeface="Bookman Old Style"/>
                <a:cs typeface="Bookman Old Style"/>
              </a:rPr>
              <a:t> </a:t>
            </a:r>
            <a:r>
              <a:rPr sz="1000" b="0" spc="-20" dirty="0">
                <a:latin typeface="Bookman Old Style"/>
                <a:cs typeface="Bookman Old Style"/>
              </a:rPr>
              <a:t>Shamouli</a:t>
            </a:r>
            <a:endParaRPr sz="1000">
              <a:latin typeface="Bookman Old Style"/>
              <a:cs typeface="Bookman Old Style"/>
            </a:endParaRPr>
          </a:p>
          <a:p>
            <a:pPr>
              <a:lnSpc>
                <a:spcPct val="100000"/>
              </a:lnSpc>
              <a:spcBef>
                <a:spcPts val="190"/>
              </a:spcBef>
            </a:pPr>
            <a:endParaRPr sz="1000">
              <a:latin typeface="Bookman Old Style"/>
              <a:cs typeface="Bookman Old Style"/>
            </a:endParaRPr>
          </a:p>
          <a:p>
            <a:pPr marL="20955" algn="ctr">
              <a:lnSpc>
                <a:spcPct val="100000"/>
              </a:lnSpc>
            </a:pPr>
            <a:r>
              <a:rPr sz="700" b="0" spc="-30" dirty="0">
                <a:latin typeface="Bookman Old Style"/>
                <a:cs typeface="Bookman Old Style"/>
              </a:rPr>
              <a:t>Stevens</a:t>
            </a:r>
            <a:r>
              <a:rPr sz="700" b="0" spc="-5" dirty="0">
                <a:latin typeface="Bookman Old Style"/>
                <a:cs typeface="Bookman Old Style"/>
              </a:rPr>
              <a:t> </a:t>
            </a:r>
            <a:r>
              <a:rPr sz="700" b="0" spc="-20" dirty="0">
                <a:latin typeface="Bookman Old Style"/>
                <a:cs typeface="Bookman Old Style"/>
              </a:rPr>
              <a:t>Institute</a:t>
            </a:r>
            <a:r>
              <a:rPr sz="700" b="0" dirty="0">
                <a:latin typeface="Bookman Old Style"/>
                <a:cs typeface="Bookman Old Style"/>
              </a:rPr>
              <a:t> of</a:t>
            </a:r>
            <a:r>
              <a:rPr sz="700" b="0" spc="-5" dirty="0">
                <a:latin typeface="Bookman Old Style"/>
                <a:cs typeface="Bookman Old Style"/>
              </a:rPr>
              <a:t> </a:t>
            </a:r>
            <a:r>
              <a:rPr sz="700" b="0" spc="-10" dirty="0">
                <a:latin typeface="Bookman Old Style"/>
                <a:cs typeface="Bookman Old Style"/>
              </a:rPr>
              <a:t>Technology</a:t>
            </a:r>
            <a:endParaRPr sz="700">
              <a:latin typeface="Bookman Old Style"/>
              <a:cs typeface="Bookman Old Style"/>
            </a:endParaRPr>
          </a:p>
          <a:p>
            <a:pPr>
              <a:lnSpc>
                <a:spcPct val="100000"/>
              </a:lnSpc>
              <a:spcBef>
                <a:spcPts val="695"/>
              </a:spcBef>
            </a:pPr>
            <a:endParaRPr sz="700">
              <a:latin typeface="Bookman Old Style"/>
              <a:cs typeface="Bookman Old Style"/>
            </a:endParaRPr>
          </a:p>
          <a:p>
            <a:pPr algn="ctr">
              <a:lnSpc>
                <a:spcPct val="100000"/>
              </a:lnSpc>
            </a:pPr>
            <a:r>
              <a:rPr sz="900" b="0" spc="-20" dirty="0">
                <a:latin typeface="Bookman Old Style"/>
                <a:cs typeface="Bookman Old Style"/>
              </a:rPr>
              <a:t>December</a:t>
            </a:r>
            <a:r>
              <a:rPr sz="900" b="0" spc="-45" dirty="0">
                <a:latin typeface="Bookman Old Style"/>
                <a:cs typeface="Bookman Old Style"/>
              </a:rPr>
              <a:t> </a:t>
            </a:r>
            <a:r>
              <a:rPr sz="900" b="0" spc="-75" dirty="0">
                <a:latin typeface="Bookman Old Style"/>
                <a:cs typeface="Bookman Old Style"/>
              </a:rPr>
              <a:t>10,</a:t>
            </a:r>
            <a:r>
              <a:rPr sz="900" b="0" spc="-45" dirty="0">
                <a:latin typeface="Bookman Old Style"/>
                <a:cs typeface="Bookman Old Style"/>
              </a:rPr>
              <a:t> </a:t>
            </a:r>
            <a:r>
              <a:rPr sz="900" b="0" spc="-20" dirty="0">
                <a:latin typeface="Bookman Old Style"/>
                <a:cs typeface="Bookman Old Style"/>
              </a:rPr>
              <a:t>2024</a:t>
            </a:r>
            <a:endParaRPr sz="900">
              <a:latin typeface="Bookman Old Style"/>
              <a:cs typeface="Bookman Old Style"/>
            </a:endParaRPr>
          </a:p>
        </p:txBody>
      </p:sp>
      <p:pic>
        <p:nvPicPr>
          <p:cNvPr id="31" name="object 31"/>
          <p:cNvPicPr/>
          <p:nvPr/>
        </p:nvPicPr>
        <p:blipFill>
          <a:blip r:embed="rId9" cstate="print"/>
          <a:stretch>
            <a:fillRect/>
          </a:stretch>
        </p:blipFill>
        <p:spPr>
          <a:xfrm>
            <a:off x="2496221" y="2010014"/>
            <a:ext cx="768857" cy="940500"/>
          </a:xfrm>
          <a:prstGeom prst="rect">
            <a:avLst/>
          </a:prstGeom>
        </p:spPr>
      </p:pic>
      <p:grpSp>
        <p:nvGrpSpPr>
          <p:cNvPr id="32" name="object 32"/>
          <p:cNvGrpSpPr/>
          <p:nvPr/>
        </p:nvGrpSpPr>
        <p:grpSpPr>
          <a:xfrm>
            <a:off x="0" y="3131464"/>
            <a:ext cx="5760085" cy="108585"/>
            <a:chOff x="0" y="3131464"/>
            <a:chExt cx="5760085" cy="108585"/>
          </a:xfrm>
        </p:grpSpPr>
        <p:sp>
          <p:nvSpPr>
            <p:cNvPr id="33" name="object 33"/>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4" name="object 34"/>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5" name="object 35"/>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6" name="object 3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37" name="object 37"/>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38" name="object 38"/>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39" name="object 39"/>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1</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2"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51890"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4" action="ppaction://hlinksldjump"/>
              </a:rPr>
              <a:t>Background:</a:t>
            </a:r>
            <a:r>
              <a:rPr sz="550" b="0" spc="-25" dirty="0">
                <a:solidFill>
                  <a:srgbClr val="FFFFFF"/>
                </a:solidFill>
                <a:latin typeface="Bookman Old Style"/>
                <a:cs typeface="Bookman Old Style"/>
                <a:hlinkClick r:id="rId4" action="ppaction://hlinksldjump"/>
              </a:rPr>
              <a:t> Compositional</a:t>
            </a:r>
            <a:r>
              <a:rPr sz="550" b="0" spc="-55" dirty="0">
                <a:solidFill>
                  <a:srgbClr val="FFFFFF"/>
                </a:solidFill>
                <a:latin typeface="Bookman Old Style"/>
                <a:cs typeface="Bookman Old Style"/>
                <a:hlinkClick r:id="rId4" action="ppaction://hlinksldjump"/>
              </a:rPr>
              <a:t> </a:t>
            </a:r>
            <a:r>
              <a:rPr sz="550" b="0" spc="-40" dirty="0">
                <a:solidFill>
                  <a:srgbClr val="FFFFFF"/>
                </a:solidFill>
                <a:latin typeface="Bookman Old Style"/>
                <a:cs typeface="Bookman Old Style"/>
                <a:hlinkClick r:id="rId4" action="ppaction://hlinksldjump"/>
              </a:rPr>
              <a:t>Data</a:t>
            </a:r>
            <a:r>
              <a:rPr sz="550" b="0" spc="-55" dirty="0">
                <a:solidFill>
                  <a:srgbClr val="FFFFFF"/>
                </a:solidFill>
                <a:latin typeface="Bookman Old Style"/>
                <a:cs typeface="Bookman Old Style"/>
                <a:hlinkClick r:id="rId4" action="ppaction://hlinksldjump"/>
              </a:rPr>
              <a:t> </a:t>
            </a:r>
            <a:r>
              <a:rPr sz="550" b="0" spc="-10" dirty="0">
                <a:solidFill>
                  <a:srgbClr val="FFFFFF"/>
                </a:solidFill>
                <a:latin typeface="Bookman Old Style"/>
                <a:cs typeface="Bookman Old Style"/>
                <a:hlinkClick r:id="rId4"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0"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Isometric</a:t>
            </a:r>
            <a:r>
              <a:rPr spc="-50" dirty="0"/>
              <a:t> </a:t>
            </a:r>
            <a:r>
              <a:rPr spc="-35" dirty="0"/>
              <a:t>Log-Ratio</a:t>
            </a:r>
            <a:r>
              <a:rPr spc="-45" dirty="0"/>
              <a:t> </a:t>
            </a:r>
            <a:r>
              <a:rPr dirty="0"/>
              <a:t>(ilr)</a:t>
            </a:r>
            <a:r>
              <a:rPr spc="-35" dirty="0"/>
              <a:t> </a:t>
            </a:r>
            <a:r>
              <a:rPr spc="-40" dirty="0"/>
              <a:t>Transformation</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296494" y="747855"/>
            <a:ext cx="4615815" cy="1870710"/>
          </a:xfrm>
          <a:prstGeom prst="rect">
            <a:avLst/>
          </a:prstGeom>
        </p:spPr>
        <p:txBody>
          <a:bodyPr vert="horz" wrap="square" lIns="0" tIns="69850" rIns="0" bIns="0" rtlCol="0">
            <a:spAutoFit/>
          </a:bodyPr>
          <a:lstStyle/>
          <a:p>
            <a:pPr marL="63500">
              <a:lnSpc>
                <a:spcPct val="100000"/>
              </a:lnSpc>
              <a:spcBef>
                <a:spcPts val="550"/>
              </a:spcBef>
            </a:pPr>
            <a:r>
              <a:rPr sz="1000" b="1" spc="-10" dirty="0">
                <a:latin typeface="Book Antiqua"/>
                <a:cs typeface="Book Antiqua"/>
              </a:rPr>
              <a:t>Deﬁnition:</a:t>
            </a:r>
            <a:endParaRPr sz="1000">
              <a:latin typeface="Book Antiqua"/>
              <a:cs typeface="Book Antiqua"/>
            </a:endParaRPr>
          </a:p>
          <a:p>
            <a:pPr marL="339090" indent="-132080">
              <a:lnSpc>
                <a:spcPct val="100000"/>
              </a:lnSpc>
              <a:spcBef>
                <a:spcPts val="455"/>
              </a:spcBef>
              <a:buClr>
                <a:srgbClr val="003874"/>
              </a:buClr>
              <a:buFont typeface="Meiryo UI"/>
              <a:buChar char="•"/>
              <a:tabLst>
                <a:tab pos="339090" algn="l"/>
              </a:tabLst>
            </a:pPr>
            <a:r>
              <a:rPr sz="1000" b="0" spc="-30" dirty="0">
                <a:latin typeface="Bookman Old Style"/>
                <a:cs typeface="Bookman Old Style"/>
              </a:rPr>
              <a:t>The</a:t>
            </a:r>
            <a:r>
              <a:rPr sz="1000" b="0" spc="-50" dirty="0">
                <a:latin typeface="Bookman Old Style"/>
                <a:cs typeface="Bookman Old Style"/>
              </a:rPr>
              <a:t> </a:t>
            </a:r>
            <a:r>
              <a:rPr sz="1000" b="0" spc="-35" dirty="0">
                <a:latin typeface="Bookman Old Style"/>
                <a:cs typeface="Bookman Old Style"/>
              </a:rPr>
              <a:t>ilr</a:t>
            </a:r>
            <a:r>
              <a:rPr sz="1000" b="0" spc="-45" dirty="0">
                <a:latin typeface="Bookman Old Style"/>
                <a:cs typeface="Bookman Old Style"/>
              </a:rPr>
              <a:t> </a:t>
            </a:r>
            <a:r>
              <a:rPr sz="1000" b="0" spc="-40" dirty="0">
                <a:latin typeface="Bookman Old Style"/>
                <a:cs typeface="Bookman Old Style"/>
              </a:rPr>
              <a:t>transformation</a:t>
            </a:r>
            <a:r>
              <a:rPr sz="1000" b="0" spc="-45" dirty="0">
                <a:latin typeface="Bookman Old Style"/>
                <a:cs typeface="Bookman Old Style"/>
              </a:rPr>
              <a:t> </a:t>
            </a:r>
            <a:r>
              <a:rPr sz="1000" b="0" spc="-55" dirty="0">
                <a:latin typeface="Bookman Old Style"/>
                <a:cs typeface="Bookman Old Style"/>
              </a:rPr>
              <a:t>maps</a:t>
            </a:r>
            <a:r>
              <a:rPr sz="1000" b="0" spc="-50" dirty="0">
                <a:latin typeface="Bookman Old Style"/>
                <a:cs typeface="Bookman Old Style"/>
              </a:rPr>
              <a:t> </a:t>
            </a:r>
            <a:r>
              <a:rPr sz="1000" b="0" spc="-30" dirty="0">
                <a:latin typeface="Bookman Old Style"/>
                <a:cs typeface="Bookman Old Style"/>
              </a:rPr>
              <a:t>compositional</a:t>
            </a:r>
            <a:r>
              <a:rPr sz="1000" b="0" spc="-45" dirty="0">
                <a:latin typeface="Bookman Old Style"/>
                <a:cs typeface="Bookman Old Style"/>
              </a:rPr>
              <a:t> </a:t>
            </a:r>
            <a:r>
              <a:rPr sz="1000" b="0" spc="-50" dirty="0">
                <a:latin typeface="Bookman Old Style"/>
                <a:cs typeface="Bookman Old Style"/>
              </a:rPr>
              <a:t>data</a:t>
            </a:r>
            <a:r>
              <a:rPr sz="1000" b="0" spc="-4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an</a:t>
            </a:r>
            <a:r>
              <a:rPr sz="1000" b="0" spc="-45" dirty="0">
                <a:latin typeface="Bookman Old Style"/>
                <a:cs typeface="Bookman Old Style"/>
              </a:rPr>
              <a:t> </a:t>
            </a:r>
            <a:r>
              <a:rPr sz="1000" b="0" spc="-35" dirty="0">
                <a:latin typeface="Bookman Old Style"/>
                <a:cs typeface="Bookman Old Style"/>
              </a:rPr>
              <a:t>orthonormal</a:t>
            </a:r>
            <a:r>
              <a:rPr sz="1000" b="0" spc="-45" dirty="0">
                <a:latin typeface="Bookman Old Style"/>
                <a:cs typeface="Bookman Old Style"/>
              </a:rPr>
              <a:t> </a:t>
            </a:r>
            <a:r>
              <a:rPr sz="1000" b="0" spc="-10" dirty="0">
                <a:latin typeface="Bookman Old Style"/>
                <a:cs typeface="Bookman Old Style"/>
              </a:rPr>
              <a:t>basis:</a:t>
            </a:r>
            <a:endParaRPr sz="1000">
              <a:latin typeface="Bookman Old Style"/>
              <a:cs typeface="Bookman Old Style"/>
            </a:endParaRPr>
          </a:p>
          <a:p>
            <a:pPr>
              <a:lnSpc>
                <a:spcPct val="100000"/>
              </a:lnSpc>
              <a:spcBef>
                <a:spcPts val="85"/>
              </a:spcBef>
              <a:buClr>
                <a:srgbClr val="003874"/>
              </a:buClr>
              <a:buFont typeface="Meiryo UI"/>
              <a:buChar char="•"/>
            </a:pPr>
            <a:endParaRPr sz="1000">
              <a:latin typeface="Bookman Old Style"/>
              <a:cs typeface="Bookman Old Style"/>
            </a:endParaRPr>
          </a:p>
          <a:p>
            <a:pPr marL="2265045">
              <a:lnSpc>
                <a:spcPct val="100000"/>
              </a:lnSpc>
            </a:pPr>
            <a:r>
              <a:rPr sz="1000" b="0" dirty="0">
                <a:latin typeface="Bookman Old Style"/>
                <a:cs typeface="Bookman Old Style"/>
              </a:rPr>
              <a:t>ilr(</a:t>
            </a:r>
            <a:r>
              <a:rPr sz="1000" b="1" dirty="0">
                <a:latin typeface="Book Antiqua"/>
                <a:cs typeface="Book Antiqua"/>
              </a:rPr>
              <a:t>x</a:t>
            </a:r>
            <a:r>
              <a:rPr sz="1000" b="0" dirty="0">
                <a:latin typeface="Bookman Old Style"/>
                <a:cs typeface="Bookman Old Style"/>
              </a:rPr>
              <a:t>)</a:t>
            </a:r>
            <a:r>
              <a:rPr sz="1000" b="0" spc="-120" dirty="0">
                <a:latin typeface="Bookman Old Style"/>
                <a:cs typeface="Bookman Old Style"/>
              </a:rPr>
              <a:t> </a:t>
            </a:r>
            <a:r>
              <a:rPr sz="1000" i="1" spc="-80" dirty="0">
                <a:latin typeface="Meiryo UI"/>
                <a:cs typeface="Meiryo UI"/>
              </a:rPr>
              <a:t>=</a:t>
            </a:r>
            <a:r>
              <a:rPr sz="1000" i="1" spc="-140" dirty="0">
                <a:latin typeface="Meiryo UI"/>
                <a:cs typeface="Meiryo UI"/>
              </a:rPr>
              <a:t> </a:t>
            </a:r>
            <a:r>
              <a:rPr sz="1000" b="1" spc="-140" dirty="0">
                <a:latin typeface="Book Antiqua"/>
                <a:cs typeface="Book Antiqua"/>
              </a:rPr>
              <a:t>V</a:t>
            </a:r>
            <a:r>
              <a:rPr sz="1000" b="1" spc="-110" dirty="0">
                <a:latin typeface="Book Antiqua"/>
                <a:cs typeface="Book Antiqua"/>
              </a:rPr>
              <a:t> </a:t>
            </a:r>
            <a:r>
              <a:rPr sz="1000" i="1" spc="-80" dirty="0">
                <a:latin typeface="Meiryo UI"/>
                <a:cs typeface="Meiryo UI"/>
              </a:rPr>
              <a:t>·</a:t>
            </a:r>
            <a:r>
              <a:rPr sz="1000" i="1" spc="-200" dirty="0">
                <a:latin typeface="Meiryo UI"/>
                <a:cs typeface="Meiryo UI"/>
              </a:rPr>
              <a:t> </a:t>
            </a:r>
            <a:r>
              <a:rPr sz="1000" b="0" spc="-10" dirty="0">
                <a:latin typeface="Bookman Old Style"/>
                <a:cs typeface="Bookman Old Style"/>
              </a:rPr>
              <a:t>log(</a:t>
            </a:r>
            <a:r>
              <a:rPr sz="1000" b="1" spc="-10" dirty="0">
                <a:latin typeface="Book Antiqua"/>
                <a:cs typeface="Book Antiqua"/>
              </a:rPr>
              <a:t>x</a:t>
            </a:r>
            <a:r>
              <a:rPr sz="1000" b="0" spc="-10" dirty="0">
                <a:latin typeface="Bookman Old Style"/>
                <a:cs typeface="Bookman Old Style"/>
              </a:rPr>
              <a:t>)</a:t>
            </a:r>
            <a:endParaRPr sz="1000">
              <a:latin typeface="Bookman Old Style"/>
              <a:cs typeface="Bookman Old Style"/>
            </a:endParaRPr>
          </a:p>
          <a:p>
            <a:pPr>
              <a:lnSpc>
                <a:spcPct val="100000"/>
              </a:lnSpc>
              <a:spcBef>
                <a:spcPts val="70"/>
              </a:spcBef>
            </a:pPr>
            <a:endParaRPr sz="1000">
              <a:latin typeface="Bookman Old Style"/>
              <a:cs typeface="Bookman Old Style"/>
            </a:endParaRPr>
          </a:p>
          <a:p>
            <a:pPr marL="339090" indent="-132080">
              <a:lnSpc>
                <a:spcPct val="100000"/>
              </a:lnSpc>
              <a:buClr>
                <a:srgbClr val="003874"/>
              </a:buClr>
              <a:buFont typeface="Meiryo UI"/>
              <a:buChar char="•"/>
              <a:tabLst>
                <a:tab pos="339090" algn="l"/>
              </a:tabLst>
            </a:pPr>
            <a:r>
              <a:rPr sz="1000" b="0" spc="-50" dirty="0">
                <a:latin typeface="Bookman Old Style"/>
                <a:cs typeface="Bookman Old Style"/>
              </a:rPr>
              <a:t>Here,</a:t>
            </a:r>
            <a:r>
              <a:rPr sz="1000" b="0" spc="-60" dirty="0">
                <a:latin typeface="Bookman Old Style"/>
                <a:cs typeface="Bookman Old Style"/>
              </a:rPr>
              <a:t> </a:t>
            </a:r>
            <a:r>
              <a:rPr sz="1000" b="1" spc="-140" dirty="0">
                <a:latin typeface="Book Antiqua"/>
                <a:cs typeface="Book Antiqua"/>
              </a:rPr>
              <a:t>V</a:t>
            </a:r>
            <a:r>
              <a:rPr sz="1000" b="1" spc="10" dirty="0">
                <a:latin typeface="Book Antiqua"/>
                <a:cs typeface="Book Antiqua"/>
              </a:rPr>
              <a:t> </a:t>
            </a:r>
            <a:r>
              <a:rPr sz="1000" b="0" spc="-55" dirty="0">
                <a:latin typeface="Bookman Old Style"/>
                <a:cs typeface="Bookman Old Style"/>
              </a:rPr>
              <a:t>is </a:t>
            </a:r>
            <a:r>
              <a:rPr sz="1000" b="0" spc="-60" dirty="0">
                <a:latin typeface="Bookman Old Style"/>
                <a:cs typeface="Bookman Old Style"/>
              </a:rPr>
              <a:t>a </a:t>
            </a:r>
            <a:r>
              <a:rPr sz="1000" b="0" spc="-35" dirty="0">
                <a:latin typeface="Bookman Old Style"/>
                <a:cs typeface="Bookman Old Style"/>
              </a:rPr>
              <a:t>predeﬁned</a:t>
            </a:r>
            <a:r>
              <a:rPr sz="1000" b="0" spc="-60" dirty="0">
                <a:latin typeface="Bookman Old Style"/>
                <a:cs typeface="Bookman Old Style"/>
              </a:rPr>
              <a:t> </a:t>
            </a:r>
            <a:r>
              <a:rPr sz="1000" b="0" spc="-35" dirty="0">
                <a:latin typeface="Bookman Old Style"/>
                <a:cs typeface="Bookman Old Style"/>
              </a:rPr>
              <a:t>orthonormal</a:t>
            </a:r>
            <a:r>
              <a:rPr sz="1000" b="0" spc="-55" dirty="0">
                <a:latin typeface="Bookman Old Style"/>
                <a:cs typeface="Bookman Old Style"/>
              </a:rPr>
              <a:t> </a:t>
            </a:r>
            <a:r>
              <a:rPr sz="1000" b="0" spc="-65" dirty="0">
                <a:latin typeface="Bookman Old Style"/>
                <a:cs typeface="Bookman Old Style"/>
              </a:rPr>
              <a:t>basis</a:t>
            </a:r>
            <a:r>
              <a:rPr sz="1000" b="0" spc="-60" dirty="0">
                <a:latin typeface="Bookman Old Style"/>
                <a:cs typeface="Bookman Old Style"/>
              </a:rPr>
              <a:t> </a:t>
            </a:r>
            <a:r>
              <a:rPr sz="1000" b="0" spc="-20" dirty="0">
                <a:latin typeface="Bookman Old Style"/>
                <a:cs typeface="Bookman Old Style"/>
              </a:rPr>
              <a:t>for</a:t>
            </a:r>
            <a:r>
              <a:rPr sz="1000" b="0" spc="-55"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10" dirty="0">
                <a:latin typeface="Bookman Old Style"/>
                <a:cs typeface="Bookman Old Style"/>
              </a:rPr>
              <a:t>simplex.</a:t>
            </a:r>
            <a:endParaRPr sz="1000">
              <a:latin typeface="Bookman Old Style"/>
              <a:cs typeface="Bookman Old Style"/>
            </a:endParaRPr>
          </a:p>
          <a:p>
            <a:pPr marL="63500">
              <a:lnSpc>
                <a:spcPct val="100000"/>
              </a:lnSpc>
              <a:spcBef>
                <a:spcPts val="455"/>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Property:</a:t>
            </a:r>
            <a:endParaRPr sz="1000">
              <a:latin typeface="Book Antiqua"/>
              <a:cs typeface="Book Antiqua"/>
            </a:endParaRPr>
          </a:p>
          <a:p>
            <a:pPr marL="339090" marR="333375" indent="-132080">
              <a:lnSpc>
                <a:spcPct val="112900"/>
              </a:lnSpc>
              <a:spcBef>
                <a:spcPts val="295"/>
              </a:spcBef>
              <a:buClr>
                <a:srgbClr val="003874"/>
              </a:buClr>
              <a:buFont typeface="Meiryo UI"/>
              <a:buChar char="•"/>
              <a:tabLst>
                <a:tab pos="340360" algn="l"/>
              </a:tabLst>
            </a:pPr>
            <a:r>
              <a:rPr sz="1000" b="0" spc="-30" dirty="0">
                <a:latin typeface="Bookman Old Style"/>
                <a:cs typeface="Bookman Old Style"/>
              </a:rPr>
              <a:t>The</a:t>
            </a:r>
            <a:r>
              <a:rPr sz="1000" b="0" spc="-65" dirty="0">
                <a:latin typeface="Bookman Old Style"/>
                <a:cs typeface="Bookman Old Style"/>
              </a:rPr>
              <a:t> </a:t>
            </a:r>
            <a:r>
              <a:rPr sz="1000" b="0" spc="-35" dirty="0">
                <a:latin typeface="Bookman Old Style"/>
                <a:cs typeface="Bookman Old Style"/>
              </a:rPr>
              <a:t>ilr</a:t>
            </a:r>
            <a:r>
              <a:rPr sz="1000" b="0" spc="-60" dirty="0">
                <a:latin typeface="Bookman Old Style"/>
                <a:cs typeface="Bookman Old Style"/>
              </a:rPr>
              <a:t> </a:t>
            </a:r>
            <a:r>
              <a:rPr sz="1000" b="0" spc="-45" dirty="0">
                <a:latin typeface="Bookman Old Style"/>
                <a:cs typeface="Bookman Old Style"/>
              </a:rPr>
              <a:t>transform</a:t>
            </a:r>
            <a:r>
              <a:rPr sz="1000" b="0" spc="-60"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35" dirty="0">
                <a:latin typeface="Bookman Old Style"/>
                <a:cs typeface="Bookman Old Style"/>
              </a:rPr>
              <a:t>invertible,</a:t>
            </a:r>
            <a:r>
              <a:rPr sz="1000" b="0" spc="-60" dirty="0">
                <a:latin typeface="Bookman Old Style"/>
                <a:cs typeface="Bookman Old Style"/>
              </a:rPr>
              <a:t> </a:t>
            </a:r>
            <a:r>
              <a:rPr sz="1000" b="0" spc="-40" dirty="0">
                <a:latin typeface="Bookman Old Style"/>
                <a:cs typeface="Bookman Old Style"/>
              </a:rPr>
              <a:t>enabling</a:t>
            </a:r>
            <a:r>
              <a:rPr sz="1000" b="0" spc="-60" dirty="0">
                <a:latin typeface="Bookman Old Style"/>
                <a:cs typeface="Bookman Old Style"/>
              </a:rPr>
              <a:t> </a:t>
            </a:r>
            <a:r>
              <a:rPr sz="1000" b="0" spc="-30" dirty="0">
                <a:latin typeface="Bookman Old Style"/>
                <a:cs typeface="Bookman Old Style"/>
              </a:rPr>
              <a:t>mapping</a:t>
            </a:r>
            <a:r>
              <a:rPr sz="1000" b="0" spc="-65" dirty="0">
                <a:latin typeface="Bookman Old Style"/>
                <a:cs typeface="Bookman Old Style"/>
              </a:rPr>
              <a:t> </a:t>
            </a:r>
            <a:r>
              <a:rPr sz="1000" b="0" spc="-60" dirty="0">
                <a:latin typeface="Bookman Old Style"/>
                <a:cs typeface="Bookman Old Style"/>
              </a:rPr>
              <a:t>back </a:t>
            </a:r>
            <a:r>
              <a:rPr sz="1000" b="0" spc="-10" dirty="0">
                <a:latin typeface="Bookman Old Style"/>
                <a:cs typeface="Bookman Old Style"/>
              </a:rPr>
              <a:t>to</a:t>
            </a:r>
            <a:r>
              <a:rPr sz="1000" b="0" spc="-60"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10" dirty="0">
                <a:latin typeface="Bookman Old Style"/>
                <a:cs typeface="Bookman Old Style"/>
              </a:rPr>
              <a:t>original 	</a:t>
            </a:r>
            <a:r>
              <a:rPr sz="1000" b="0" spc="-30" dirty="0">
                <a:latin typeface="Bookman Old Style"/>
                <a:cs typeface="Bookman Old Style"/>
              </a:rPr>
              <a:t>compositional</a:t>
            </a:r>
            <a:r>
              <a:rPr sz="1000" b="0" spc="5" dirty="0">
                <a:latin typeface="Bookman Old Style"/>
                <a:cs typeface="Bookman Old Style"/>
              </a:rPr>
              <a:t> </a:t>
            </a:r>
            <a:r>
              <a:rPr sz="1000" b="0" spc="-10" dirty="0">
                <a:latin typeface="Bookman Old Style"/>
                <a:cs typeface="Bookman Old Style"/>
              </a:rPr>
              <a:t>space.</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30" dirty="0">
                <a:latin typeface="Bookman Old Style"/>
                <a:cs typeface="Bookman Old Style"/>
              </a:rPr>
              <a:t>It</a:t>
            </a:r>
            <a:r>
              <a:rPr sz="1000" b="0" spc="-55" dirty="0">
                <a:latin typeface="Bookman Old Style"/>
                <a:cs typeface="Bookman Old Style"/>
              </a:rPr>
              <a:t> is</a:t>
            </a:r>
            <a:r>
              <a:rPr sz="1000" b="0" spc="-50" dirty="0">
                <a:latin typeface="Bookman Old Style"/>
                <a:cs typeface="Bookman Old Style"/>
              </a:rPr>
              <a:t> </a:t>
            </a:r>
            <a:r>
              <a:rPr sz="1000" b="0" spc="-55" dirty="0">
                <a:latin typeface="Bookman Old Style"/>
                <a:cs typeface="Bookman Old Style"/>
              </a:rPr>
              <a:t>useful</a:t>
            </a:r>
            <a:r>
              <a:rPr sz="1000" b="0" spc="-50" dirty="0">
                <a:latin typeface="Bookman Old Style"/>
                <a:cs typeface="Bookman Old Style"/>
              </a:rPr>
              <a:t> </a:t>
            </a:r>
            <a:r>
              <a:rPr sz="1000" b="0" spc="-20" dirty="0">
                <a:latin typeface="Bookman Old Style"/>
                <a:cs typeface="Bookman Old Style"/>
              </a:rPr>
              <a:t>for</a:t>
            </a:r>
            <a:r>
              <a:rPr sz="1000" b="0" spc="-50" dirty="0">
                <a:latin typeface="Bookman Old Style"/>
                <a:cs typeface="Bookman Old Style"/>
              </a:rPr>
              <a:t> regression and </a:t>
            </a:r>
            <a:r>
              <a:rPr sz="1000" b="0" spc="-45" dirty="0">
                <a:latin typeface="Bookman Old Style"/>
                <a:cs typeface="Bookman Old Style"/>
              </a:rPr>
              <a:t>classiﬁcation</a:t>
            </a:r>
            <a:r>
              <a:rPr sz="1000" b="0" spc="-50" dirty="0">
                <a:latin typeface="Bookman Old Style"/>
                <a:cs typeface="Bookman Old Style"/>
              </a:rPr>
              <a:t> </a:t>
            </a:r>
            <a:r>
              <a:rPr sz="1000" b="0" spc="-10" dirty="0">
                <a:latin typeface="Bookman Old Style"/>
                <a:cs typeface="Bookman Old Style"/>
              </a:rPr>
              <a:t>tasks.</a:t>
            </a:r>
            <a:endParaRPr sz="1000">
              <a:latin typeface="Bookman Old Style"/>
              <a:cs typeface="Bookman Old Style"/>
            </a:endParaRPr>
          </a:p>
        </p:txBody>
      </p:sp>
      <p:grpSp>
        <p:nvGrpSpPr>
          <p:cNvPr id="66" name="object 66"/>
          <p:cNvGrpSpPr/>
          <p:nvPr/>
        </p:nvGrpSpPr>
        <p:grpSpPr>
          <a:xfrm>
            <a:off x="0" y="3131464"/>
            <a:ext cx="5760085" cy="108585"/>
            <a:chOff x="0" y="3131464"/>
            <a:chExt cx="5760085" cy="108585"/>
          </a:xfrm>
        </p:grpSpPr>
        <p:sp>
          <p:nvSpPr>
            <p:cNvPr id="67" name="object 67"/>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68" name="object 68"/>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69" name="object 69"/>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0" name="object 70"/>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1" name="object 71"/>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72" name="object 7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3" name="object 73"/>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10</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2"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802284"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4" action="ppaction://hlinksldjump"/>
              </a:rPr>
              <a:t>Background:</a:t>
            </a:r>
            <a:r>
              <a:rPr sz="550" b="0" spc="-25" dirty="0">
                <a:solidFill>
                  <a:srgbClr val="FFFFFF"/>
                </a:solidFill>
                <a:latin typeface="Bookman Old Style"/>
                <a:cs typeface="Bookman Old Style"/>
                <a:hlinkClick r:id="rId4" action="ppaction://hlinksldjump"/>
              </a:rPr>
              <a:t> Compositional</a:t>
            </a:r>
            <a:r>
              <a:rPr sz="550" b="0" spc="-55" dirty="0">
                <a:solidFill>
                  <a:srgbClr val="FFFFFF"/>
                </a:solidFill>
                <a:latin typeface="Bookman Old Style"/>
                <a:cs typeface="Bookman Old Style"/>
                <a:hlinkClick r:id="rId4" action="ppaction://hlinksldjump"/>
              </a:rPr>
              <a:t> </a:t>
            </a:r>
            <a:r>
              <a:rPr sz="550" b="0" spc="-40" dirty="0">
                <a:solidFill>
                  <a:srgbClr val="FFFFFF"/>
                </a:solidFill>
                <a:latin typeface="Bookman Old Style"/>
                <a:cs typeface="Bookman Old Style"/>
                <a:hlinkClick r:id="rId4" action="ppaction://hlinksldjump"/>
              </a:rPr>
              <a:t>Data</a:t>
            </a:r>
            <a:r>
              <a:rPr sz="550" b="0" spc="-55" dirty="0">
                <a:solidFill>
                  <a:srgbClr val="FFFFFF"/>
                </a:solidFill>
                <a:latin typeface="Bookman Old Style"/>
                <a:cs typeface="Bookman Old Style"/>
                <a:hlinkClick r:id="rId4" action="ppaction://hlinksldjump"/>
              </a:rPr>
              <a:t> </a:t>
            </a:r>
            <a:r>
              <a:rPr sz="550" b="0" spc="-10" dirty="0">
                <a:solidFill>
                  <a:srgbClr val="FFFFFF"/>
                </a:solidFill>
                <a:latin typeface="Bookman Old Style"/>
                <a:cs typeface="Bookman Old Style"/>
                <a:hlinkClick r:id="rId4"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0"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Advantages</a:t>
            </a:r>
            <a:r>
              <a:rPr spc="-65" dirty="0"/>
              <a:t> </a:t>
            </a:r>
            <a:r>
              <a:rPr dirty="0"/>
              <a:t>of</a:t>
            </a:r>
            <a:r>
              <a:rPr spc="-55" dirty="0"/>
              <a:t> </a:t>
            </a:r>
            <a:r>
              <a:rPr spc="-35" dirty="0"/>
              <a:t>Log-</a:t>
            </a:r>
            <a:r>
              <a:rPr spc="-40" dirty="0"/>
              <a:t>Ratio</a:t>
            </a:r>
            <a:r>
              <a:rPr spc="-60" dirty="0"/>
              <a:t> </a:t>
            </a:r>
            <a:r>
              <a:rPr spc="-45" dirty="0"/>
              <a:t>Transforms</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21894" y="928030"/>
            <a:ext cx="5099685" cy="1419860"/>
          </a:xfrm>
          <a:prstGeom prst="rect">
            <a:avLst/>
          </a:prstGeom>
        </p:spPr>
        <p:txBody>
          <a:bodyPr vert="horz" wrap="square" lIns="0" tIns="69850" rIns="0" bIns="0" rtlCol="0">
            <a:spAutoFit/>
          </a:bodyPr>
          <a:lstStyle/>
          <a:p>
            <a:pPr marL="38100">
              <a:lnSpc>
                <a:spcPct val="100000"/>
              </a:lnSpc>
              <a:spcBef>
                <a:spcPts val="550"/>
              </a:spcBef>
            </a:pPr>
            <a:r>
              <a:rPr sz="1000" b="1" spc="-20" dirty="0">
                <a:latin typeface="Book Antiqua"/>
                <a:cs typeface="Book Antiqua"/>
              </a:rPr>
              <a:t>Addressing</a:t>
            </a:r>
            <a:r>
              <a:rPr sz="1000" b="1" spc="-10" dirty="0">
                <a:latin typeface="Book Antiqua"/>
                <a:cs typeface="Book Antiqua"/>
              </a:rPr>
              <a:t> </a:t>
            </a:r>
            <a:r>
              <a:rPr sz="1000" b="1" dirty="0">
                <a:latin typeface="Book Antiqua"/>
                <a:cs typeface="Book Antiqua"/>
              </a:rPr>
              <a:t>the</a:t>
            </a:r>
            <a:r>
              <a:rPr sz="1000" b="1" spc="-5" dirty="0">
                <a:latin typeface="Book Antiqua"/>
                <a:cs typeface="Book Antiqua"/>
              </a:rPr>
              <a:t> </a:t>
            </a:r>
            <a:r>
              <a:rPr sz="1000" b="1" dirty="0">
                <a:latin typeface="Book Antiqua"/>
                <a:cs typeface="Book Antiqua"/>
              </a:rPr>
              <a:t>Simplex</a:t>
            </a:r>
            <a:r>
              <a:rPr sz="1000" b="1" spc="-5" dirty="0">
                <a:latin typeface="Book Antiqua"/>
                <a:cs typeface="Book Antiqua"/>
              </a:rPr>
              <a:t> </a:t>
            </a:r>
            <a:r>
              <a:rPr sz="1000" b="1" spc="-10" dirty="0">
                <a:latin typeface="Book Antiqua"/>
                <a:cs typeface="Book Antiqua"/>
              </a:rPr>
              <a:t>Constraint:</a:t>
            </a:r>
            <a:endParaRPr sz="1000">
              <a:latin typeface="Book Antiqua"/>
              <a:cs typeface="Book Antiqua"/>
            </a:endParaRPr>
          </a:p>
          <a:p>
            <a:pPr marL="313690" marR="30480" indent="-132080">
              <a:lnSpc>
                <a:spcPct val="112900"/>
              </a:lnSpc>
              <a:spcBef>
                <a:spcPts val="300"/>
              </a:spcBef>
              <a:buClr>
                <a:srgbClr val="003874"/>
              </a:buClr>
              <a:buFont typeface="Meiryo UI"/>
              <a:buChar char="•"/>
              <a:tabLst>
                <a:tab pos="314960" algn="l"/>
              </a:tabLst>
            </a:pPr>
            <a:r>
              <a:rPr sz="1000" b="0" spc="-55" dirty="0">
                <a:latin typeface="Bookman Old Style"/>
                <a:cs typeface="Bookman Old Style"/>
              </a:rPr>
              <a:t>Transforms </a:t>
            </a:r>
            <a:r>
              <a:rPr sz="1000" b="0" spc="-35" dirty="0">
                <a:latin typeface="Bookman Old Style"/>
                <a:cs typeface="Bookman Old Style"/>
              </a:rPr>
              <a:t>map</a:t>
            </a:r>
            <a:r>
              <a:rPr sz="1000" b="0" spc="-50" dirty="0">
                <a:latin typeface="Bookman Old Style"/>
                <a:cs typeface="Bookman Old Style"/>
              </a:rPr>
              <a:t> data </a:t>
            </a:r>
            <a:r>
              <a:rPr sz="1000" b="0" spc="-25" dirty="0">
                <a:latin typeface="Bookman Old Style"/>
                <a:cs typeface="Bookman Old Style"/>
              </a:rPr>
              <a:t>from</a:t>
            </a:r>
            <a:r>
              <a:rPr sz="1000" b="0" spc="-50"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a:t>
            </a:r>
            <a:r>
              <a:rPr sz="1000" b="0" spc="-45" dirty="0">
                <a:latin typeface="Bookman Old Style"/>
                <a:cs typeface="Bookman Old Style"/>
              </a:rPr>
              <a:t>constrained</a:t>
            </a:r>
            <a:r>
              <a:rPr sz="1000" b="0" spc="-50" dirty="0">
                <a:latin typeface="Bookman Old Style"/>
                <a:cs typeface="Bookman Old Style"/>
              </a:rPr>
              <a:t> </a:t>
            </a:r>
            <a:r>
              <a:rPr sz="1000" b="0" spc="-40" dirty="0">
                <a:latin typeface="Bookman Old Style"/>
                <a:cs typeface="Bookman Old Style"/>
              </a:rPr>
              <a:t>simplex</a:t>
            </a:r>
            <a:r>
              <a:rPr sz="1000" b="0" spc="-50"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an</a:t>
            </a:r>
            <a:r>
              <a:rPr sz="1000" b="0" spc="-50" dirty="0">
                <a:latin typeface="Bookman Old Style"/>
                <a:cs typeface="Bookman Old Style"/>
              </a:rPr>
              <a:t> </a:t>
            </a:r>
            <a:r>
              <a:rPr sz="1000" b="0" spc="-45" dirty="0">
                <a:latin typeface="Bookman Old Style"/>
                <a:cs typeface="Bookman Old Style"/>
              </a:rPr>
              <a:t>unconstrained</a:t>
            </a:r>
            <a:r>
              <a:rPr sz="1000" b="0" spc="-50" dirty="0">
                <a:latin typeface="Bookman Old Style"/>
                <a:cs typeface="Bookman Old Style"/>
              </a:rPr>
              <a:t> </a:t>
            </a:r>
            <a:r>
              <a:rPr sz="1000" b="0" spc="-40" dirty="0">
                <a:latin typeface="Bookman Old Style"/>
                <a:cs typeface="Bookman Old Style"/>
              </a:rPr>
              <a:t>Euclidean 	</a:t>
            </a:r>
            <a:r>
              <a:rPr sz="1000" b="0" spc="-10" dirty="0">
                <a:latin typeface="Bookman Old Style"/>
                <a:cs typeface="Bookman Old Style"/>
              </a:rPr>
              <a:t>space.</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60" dirty="0">
                <a:latin typeface="Bookman Old Style"/>
                <a:cs typeface="Bookman Old Style"/>
              </a:rPr>
              <a:t>Enables </a:t>
            </a:r>
            <a:r>
              <a:rPr sz="1000" b="0" spc="-40" dirty="0">
                <a:latin typeface="Bookman Old Style"/>
                <a:cs typeface="Bookman Old Style"/>
              </a:rPr>
              <a:t>the</a:t>
            </a:r>
            <a:r>
              <a:rPr sz="1000" b="0" spc="-55" dirty="0">
                <a:latin typeface="Bookman Old Style"/>
                <a:cs typeface="Bookman Old Style"/>
              </a:rPr>
              <a:t> </a:t>
            </a:r>
            <a:r>
              <a:rPr sz="1000" b="0" spc="-30" dirty="0">
                <a:latin typeface="Bookman Old Style"/>
                <a:cs typeface="Bookman Old Style"/>
              </a:rPr>
              <a:t>application</a:t>
            </a:r>
            <a:r>
              <a:rPr sz="1000" b="0" spc="-60" dirty="0">
                <a:latin typeface="Bookman Old Style"/>
                <a:cs typeface="Bookman Old Style"/>
              </a:rPr>
              <a:t> </a:t>
            </a:r>
            <a:r>
              <a:rPr sz="1000" b="0" dirty="0">
                <a:latin typeface="Bookman Old Style"/>
                <a:cs typeface="Bookman Old Style"/>
              </a:rPr>
              <a:t>of</a:t>
            </a:r>
            <a:r>
              <a:rPr sz="1000" b="0" spc="-55" dirty="0">
                <a:latin typeface="Bookman Old Style"/>
                <a:cs typeface="Bookman Old Style"/>
              </a:rPr>
              <a:t> standard</a:t>
            </a:r>
            <a:r>
              <a:rPr sz="1000" b="0" spc="-60" dirty="0">
                <a:latin typeface="Bookman Old Style"/>
                <a:cs typeface="Bookman Old Style"/>
              </a:rPr>
              <a:t> </a:t>
            </a:r>
            <a:r>
              <a:rPr sz="1000" b="0" spc="-35" dirty="0">
                <a:latin typeface="Bookman Old Style"/>
                <a:cs typeface="Bookman Old Style"/>
              </a:rPr>
              <a:t>machine</a:t>
            </a:r>
            <a:r>
              <a:rPr sz="1000" b="0" spc="-55" dirty="0">
                <a:latin typeface="Bookman Old Style"/>
                <a:cs typeface="Bookman Old Style"/>
              </a:rPr>
              <a:t> </a:t>
            </a:r>
            <a:r>
              <a:rPr sz="1000" b="0" spc="-35" dirty="0">
                <a:latin typeface="Bookman Old Style"/>
                <a:cs typeface="Bookman Old Style"/>
              </a:rPr>
              <a:t>learning</a:t>
            </a:r>
            <a:r>
              <a:rPr sz="1000" b="0" spc="-60" dirty="0">
                <a:latin typeface="Bookman Old Style"/>
                <a:cs typeface="Bookman Old Style"/>
              </a:rPr>
              <a:t> </a:t>
            </a:r>
            <a:r>
              <a:rPr sz="1000" b="0" spc="-10" dirty="0">
                <a:latin typeface="Bookman Old Style"/>
                <a:cs typeface="Bookman Old Style"/>
              </a:rPr>
              <a:t>methods.</a:t>
            </a:r>
            <a:endParaRPr sz="1000">
              <a:latin typeface="Bookman Old Style"/>
              <a:cs typeface="Bookman Old Style"/>
            </a:endParaRPr>
          </a:p>
          <a:p>
            <a:pPr marL="38100">
              <a:lnSpc>
                <a:spcPct val="100000"/>
              </a:lnSpc>
              <a:spcBef>
                <a:spcPts val="455"/>
              </a:spcBef>
            </a:pPr>
            <a:r>
              <a:rPr sz="1000" b="1" spc="10" dirty="0">
                <a:latin typeface="Book Antiqua"/>
                <a:cs typeface="Book Antiqua"/>
              </a:rPr>
              <a:t>Preservation</a:t>
            </a:r>
            <a:r>
              <a:rPr sz="1000" b="1" spc="-5" dirty="0">
                <a:latin typeface="Book Antiqua"/>
                <a:cs typeface="Book Antiqua"/>
              </a:rPr>
              <a:t> </a:t>
            </a:r>
            <a:r>
              <a:rPr sz="1000" b="1" dirty="0">
                <a:latin typeface="Book Antiqua"/>
                <a:cs typeface="Book Antiqua"/>
              </a:rPr>
              <a:t>of </a:t>
            </a:r>
            <a:r>
              <a:rPr sz="1000" b="1" spc="-10" dirty="0">
                <a:latin typeface="Book Antiqua"/>
                <a:cs typeface="Book Antiqua"/>
              </a:rPr>
              <a:t>Ratios:</a:t>
            </a:r>
            <a:endParaRPr sz="1000">
              <a:latin typeface="Book Antiqua"/>
              <a:cs typeface="Book Antiqua"/>
            </a:endParaRPr>
          </a:p>
          <a:p>
            <a:pPr marL="313690" marR="40640" indent="-132080">
              <a:lnSpc>
                <a:spcPct val="112900"/>
              </a:lnSpc>
              <a:spcBef>
                <a:spcPts val="295"/>
              </a:spcBef>
              <a:buClr>
                <a:srgbClr val="003874"/>
              </a:buClr>
              <a:buFont typeface="Meiryo UI"/>
              <a:buChar char="•"/>
              <a:tabLst>
                <a:tab pos="314960" algn="l"/>
              </a:tabLst>
            </a:pPr>
            <a:r>
              <a:rPr sz="1000" b="0" spc="-50" dirty="0">
                <a:latin typeface="Bookman Old Style"/>
                <a:cs typeface="Bookman Old Style"/>
              </a:rPr>
              <a:t>Ratios</a:t>
            </a:r>
            <a:r>
              <a:rPr sz="1000" b="0" spc="-45" dirty="0">
                <a:latin typeface="Bookman Old Style"/>
                <a:cs typeface="Bookman Old Style"/>
              </a:rPr>
              <a:t> </a:t>
            </a:r>
            <a:r>
              <a:rPr sz="1000" b="0" spc="-30" dirty="0">
                <a:latin typeface="Bookman Old Style"/>
                <a:cs typeface="Bookman Old Style"/>
              </a:rPr>
              <a:t>between</a:t>
            </a:r>
            <a:r>
              <a:rPr sz="1000" b="0" spc="-45" dirty="0">
                <a:latin typeface="Bookman Old Style"/>
                <a:cs typeface="Bookman Old Style"/>
              </a:rPr>
              <a:t> </a:t>
            </a:r>
            <a:r>
              <a:rPr sz="1000" b="0" spc="-35" dirty="0">
                <a:latin typeface="Bookman Old Style"/>
                <a:cs typeface="Bookman Old Style"/>
              </a:rPr>
              <a:t>components</a:t>
            </a:r>
            <a:r>
              <a:rPr sz="1000" b="0" spc="-45" dirty="0">
                <a:latin typeface="Bookman Old Style"/>
                <a:cs typeface="Bookman Old Style"/>
              </a:rPr>
              <a:t> </a:t>
            </a:r>
            <a:r>
              <a:rPr sz="1000" b="0" spc="-50" dirty="0">
                <a:latin typeface="Bookman Old Style"/>
                <a:cs typeface="Bookman Old Style"/>
              </a:rPr>
              <a:t>are</a:t>
            </a:r>
            <a:r>
              <a:rPr sz="1000" b="0" spc="-45" dirty="0">
                <a:latin typeface="Bookman Old Style"/>
                <a:cs typeface="Bookman Old Style"/>
              </a:rPr>
              <a:t> preserved, </a:t>
            </a:r>
            <a:r>
              <a:rPr sz="1000" b="0" spc="-40" dirty="0">
                <a:latin typeface="Bookman Old Style"/>
                <a:cs typeface="Bookman Old Style"/>
              </a:rPr>
              <a:t>which</a:t>
            </a:r>
            <a:r>
              <a:rPr sz="1000" b="0" spc="-45" dirty="0">
                <a:latin typeface="Bookman Old Style"/>
                <a:cs typeface="Bookman Old Style"/>
              </a:rPr>
              <a:t> </a:t>
            </a:r>
            <a:r>
              <a:rPr sz="1000" b="0" spc="-55" dirty="0">
                <a:latin typeface="Bookman Old Style"/>
                <a:cs typeface="Bookman Old Style"/>
              </a:rPr>
              <a:t>is</a:t>
            </a:r>
            <a:r>
              <a:rPr sz="1000" b="0" spc="-45" dirty="0">
                <a:latin typeface="Bookman Old Style"/>
                <a:cs typeface="Bookman Old Style"/>
              </a:rPr>
              <a:t> crucial </a:t>
            </a:r>
            <a:r>
              <a:rPr sz="1000" b="0" spc="-20" dirty="0">
                <a:latin typeface="Bookman Old Style"/>
                <a:cs typeface="Bookman Old Style"/>
              </a:rPr>
              <a:t>for</a:t>
            </a:r>
            <a:r>
              <a:rPr sz="1000" b="0" spc="-45" dirty="0">
                <a:latin typeface="Bookman Old Style"/>
                <a:cs typeface="Bookman Old Style"/>
              </a:rPr>
              <a:t> </a:t>
            </a:r>
            <a:r>
              <a:rPr sz="1000" b="0" spc="-30" dirty="0">
                <a:latin typeface="Bookman Old Style"/>
                <a:cs typeface="Bookman Old Style"/>
              </a:rPr>
              <a:t>compositional</a:t>
            </a:r>
            <a:r>
              <a:rPr sz="1000" b="0" spc="-45" dirty="0">
                <a:latin typeface="Bookman Old Style"/>
                <a:cs typeface="Bookman Old Style"/>
              </a:rPr>
              <a:t> </a:t>
            </a:r>
            <a:r>
              <a:rPr sz="1000" b="0" spc="-20" dirty="0">
                <a:latin typeface="Bookman Old Style"/>
                <a:cs typeface="Bookman Old Style"/>
              </a:rPr>
              <a:t>data 	</a:t>
            </a:r>
            <a:r>
              <a:rPr sz="1000" b="0" spc="-10" dirty="0">
                <a:latin typeface="Bookman Old Style"/>
                <a:cs typeface="Bookman Old Style"/>
              </a:rPr>
              <a:t>analysis.</a:t>
            </a:r>
            <a:endParaRPr sz="1000">
              <a:latin typeface="Bookman Old Style"/>
              <a:cs typeface="Bookman Old Style"/>
            </a:endParaRPr>
          </a:p>
        </p:txBody>
      </p:sp>
      <p:grpSp>
        <p:nvGrpSpPr>
          <p:cNvPr id="66" name="object 66"/>
          <p:cNvGrpSpPr/>
          <p:nvPr/>
        </p:nvGrpSpPr>
        <p:grpSpPr>
          <a:xfrm>
            <a:off x="0" y="3131464"/>
            <a:ext cx="5760085" cy="108585"/>
            <a:chOff x="0" y="3131464"/>
            <a:chExt cx="5760085" cy="108585"/>
          </a:xfrm>
        </p:grpSpPr>
        <p:sp>
          <p:nvSpPr>
            <p:cNvPr id="67" name="object 67"/>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68" name="object 68"/>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69" name="object 69"/>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0" name="object 70"/>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1" name="object 71"/>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72" name="object 7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3" name="object 73"/>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11</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4" name="object 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4" action="ppaction://hlinksldjump"/>
              </a:rPr>
              <a:t>Proposed</a:t>
            </a:r>
            <a:r>
              <a:rPr sz="550" b="0" spc="-55" dirty="0">
                <a:solidFill>
                  <a:srgbClr val="FFFFFF"/>
                </a:solidFill>
                <a:latin typeface="Bookman Old Style"/>
                <a:cs typeface="Bookman Old Style"/>
                <a:hlinkClick r:id="rId4" action="ppaction://hlinksldjump"/>
              </a:rPr>
              <a:t> </a:t>
            </a:r>
            <a:r>
              <a:rPr sz="550" b="0" dirty="0">
                <a:solidFill>
                  <a:srgbClr val="FFFFFF"/>
                </a:solidFill>
                <a:latin typeface="Bookman Old Style"/>
                <a:cs typeface="Bookman Old Style"/>
                <a:hlinkClick r:id="rId4"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pic>
        <p:nvPicPr>
          <p:cNvPr id="31" name="object 31"/>
          <p:cNvPicPr/>
          <p:nvPr/>
        </p:nvPicPr>
        <p:blipFill>
          <a:blip r:embed="rId9" cstate="print"/>
          <a:stretch>
            <a:fillRect/>
          </a:stretch>
        </p:blipFill>
        <p:spPr>
          <a:xfrm>
            <a:off x="289848" y="509777"/>
            <a:ext cx="133611" cy="133611"/>
          </a:xfrm>
          <a:prstGeom prst="rect">
            <a:avLst/>
          </a:prstGeom>
        </p:spPr>
      </p:pic>
      <p:pic>
        <p:nvPicPr>
          <p:cNvPr id="32" name="object 32"/>
          <p:cNvPicPr/>
          <p:nvPr/>
        </p:nvPicPr>
        <p:blipFill>
          <a:blip r:embed="rId9" cstate="print"/>
          <a:stretch>
            <a:fillRect/>
          </a:stretch>
        </p:blipFill>
        <p:spPr>
          <a:xfrm>
            <a:off x="289848" y="864730"/>
            <a:ext cx="133611" cy="133611"/>
          </a:xfrm>
          <a:prstGeom prst="rect">
            <a:avLst/>
          </a:prstGeom>
        </p:spPr>
      </p:pic>
      <p:pic>
        <p:nvPicPr>
          <p:cNvPr id="33" name="object 33"/>
          <p:cNvPicPr/>
          <p:nvPr/>
        </p:nvPicPr>
        <p:blipFill>
          <a:blip r:embed="rId10" cstate="print"/>
          <a:stretch>
            <a:fillRect/>
          </a:stretch>
        </p:blipFill>
        <p:spPr>
          <a:xfrm>
            <a:off x="289848" y="1219682"/>
            <a:ext cx="133611" cy="133611"/>
          </a:xfrm>
          <a:prstGeom prst="rect">
            <a:avLst/>
          </a:prstGeom>
        </p:spPr>
      </p:pic>
      <p:pic>
        <p:nvPicPr>
          <p:cNvPr id="34" name="object 34"/>
          <p:cNvPicPr/>
          <p:nvPr/>
        </p:nvPicPr>
        <p:blipFill>
          <a:blip r:embed="rId9" cstate="print"/>
          <a:stretch>
            <a:fillRect/>
          </a:stretch>
        </p:blipFill>
        <p:spPr>
          <a:xfrm>
            <a:off x="289848" y="1574647"/>
            <a:ext cx="133611" cy="133611"/>
          </a:xfrm>
          <a:prstGeom prst="rect">
            <a:avLst/>
          </a:prstGeom>
        </p:spPr>
      </p:pic>
      <p:pic>
        <p:nvPicPr>
          <p:cNvPr id="35" name="object 35"/>
          <p:cNvPicPr/>
          <p:nvPr/>
        </p:nvPicPr>
        <p:blipFill>
          <a:blip r:embed="rId9" cstate="print"/>
          <a:stretch>
            <a:fillRect/>
          </a:stretch>
        </p:blipFill>
        <p:spPr>
          <a:xfrm>
            <a:off x="289848" y="1929599"/>
            <a:ext cx="133611" cy="133611"/>
          </a:xfrm>
          <a:prstGeom prst="rect">
            <a:avLst/>
          </a:prstGeom>
        </p:spPr>
      </p:pic>
      <p:pic>
        <p:nvPicPr>
          <p:cNvPr id="36" name="object 36"/>
          <p:cNvPicPr/>
          <p:nvPr/>
        </p:nvPicPr>
        <p:blipFill>
          <a:blip r:embed="rId9" cstate="print"/>
          <a:stretch>
            <a:fillRect/>
          </a:stretch>
        </p:blipFill>
        <p:spPr>
          <a:xfrm>
            <a:off x="289848" y="2284552"/>
            <a:ext cx="133611" cy="133611"/>
          </a:xfrm>
          <a:prstGeom prst="rect">
            <a:avLst/>
          </a:prstGeom>
        </p:spPr>
      </p:pic>
      <p:pic>
        <p:nvPicPr>
          <p:cNvPr id="37" name="object 37"/>
          <p:cNvPicPr/>
          <p:nvPr/>
        </p:nvPicPr>
        <p:blipFill>
          <a:blip r:embed="rId9"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2"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3" action="ppaction://hlinksldjump"/>
              </a:rPr>
              <a:t>Background:</a:t>
            </a:r>
            <a:r>
              <a:rPr sz="1000" b="0" spc="5" dirty="0">
                <a:solidFill>
                  <a:srgbClr val="CCD7E3"/>
                </a:solidFill>
                <a:latin typeface="Bookman Old Style"/>
                <a:cs typeface="Bookman Old Style"/>
                <a:hlinkClick r:id="rId3" action="ppaction://hlinksldjump"/>
              </a:rPr>
              <a:t> </a:t>
            </a:r>
            <a:r>
              <a:rPr sz="1000" b="0" spc="-30" dirty="0">
                <a:solidFill>
                  <a:srgbClr val="CCD7E3"/>
                </a:solidFill>
                <a:latin typeface="Bookman Old Style"/>
                <a:cs typeface="Bookman Old Style"/>
                <a:hlinkClick r:id="rId3" action="ppaction://hlinksldjump"/>
              </a:rPr>
              <a:t>Compositional</a:t>
            </a:r>
            <a:r>
              <a:rPr sz="1000" b="0" spc="-55" dirty="0">
                <a:solidFill>
                  <a:srgbClr val="CCD7E3"/>
                </a:solidFill>
                <a:latin typeface="Bookman Old Style"/>
                <a:cs typeface="Bookman Old Style"/>
                <a:hlinkClick r:id="rId3" action="ppaction://hlinksldjump"/>
              </a:rPr>
              <a:t> </a:t>
            </a:r>
            <a:r>
              <a:rPr sz="1000" b="0" spc="-50" dirty="0">
                <a:solidFill>
                  <a:srgbClr val="CCD7E3"/>
                </a:solidFill>
                <a:latin typeface="Bookman Old Style"/>
                <a:cs typeface="Bookman Old Style"/>
                <a:hlinkClick r:id="rId3" action="ppaction://hlinksldjump"/>
              </a:rPr>
              <a:t>Data</a:t>
            </a:r>
            <a:r>
              <a:rPr sz="1000" b="0" spc="-55" dirty="0">
                <a:solidFill>
                  <a:srgbClr val="CCD7E3"/>
                </a:solidFill>
                <a:latin typeface="Bookman Old Style"/>
                <a:cs typeface="Bookman Old Style"/>
                <a:hlinkClick r:id="rId3" action="ppaction://hlinksldjump"/>
              </a:rPr>
              <a:t> </a:t>
            </a:r>
            <a:r>
              <a:rPr sz="1000" b="0" spc="-35" dirty="0">
                <a:solidFill>
                  <a:srgbClr val="CCD7E3"/>
                </a:solidFill>
                <a:latin typeface="Bookman Old Style"/>
                <a:cs typeface="Bookman Old Style"/>
                <a:hlinkClick r:id="rId3"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4" action="ppaction://hlinksldjump"/>
              </a:rPr>
              <a:t>Proposed</a:t>
            </a:r>
            <a:r>
              <a:rPr sz="1000" b="0" spc="-55" dirty="0">
                <a:solidFill>
                  <a:srgbClr val="003874"/>
                </a:solidFill>
                <a:latin typeface="Bookman Old Style"/>
                <a:cs typeface="Bookman Old Style"/>
                <a:hlinkClick r:id="rId4" action="ppaction://hlinksldjump"/>
              </a:rPr>
              <a:t> </a:t>
            </a:r>
            <a:r>
              <a:rPr sz="1000" b="0" spc="-10" dirty="0">
                <a:solidFill>
                  <a:srgbClr val="003874"/>
                </a:solidFill>
                <a:latin typeface="Bookman Old Style"/>
                <a:cs typeface="Bookman Old Style"/>
                <a:hlinkClick r:id="rId4"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5" action="ppaction://hlinksldjump"/>
              </a:rPr>
              <a:t>Data</a:t>
            </a:r>
            <a:r>
              <a:rPr sz="1000" b="0" spc="-85" dirty="0">
                <a:solidFill>
                  <a:srgbClr val="CCD7E3"/>
                </a:solidFill>
                <a:latin typeface="Bookman Old Style"/>
                <a:cs typeface="Bookman Old Style"/>
                <a:hlinkClick r:id="rId5" action="ppaction://hlinksldjump"/>
              </a:rPr>
              <a:t> </a:t>
            </a:r>
            <a:r>
              <a:rPr sz="1000" b="0" spc="-105" dirty="0">
                <a:solidFill>
                  <a:srgbClr val="CCD7E3"/>
                </a:solidFill>
                <a:latin typeface="Bookman Old Style"/>
                <a:cs typeface="Bookman Old Style"/>
                <a:hlinkClick r:id="rId5" action="ppaction://hlinksldjump"/>
              </a:rPr>
              <a:t>&amp;</a:t>
            </a:r>
            <a:r>
              <a:rPr sz="1000" b="0" spc="-7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6" action="ppaction://hlinksldjump"/>
              </a:rPr>
              <a:t>Code</a:t>
            </a:r>
            <a:r>
              <a:rPr sz="1000" b="0" spc="-60"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7" action="ppaction://hlinksldjump"/>
              </a:rPr>
              <a:t>Other</a:t>
            </a:r>
            <a:r>
              <a:rPr sz="1000" b="0" spc="-50" dirty="0">
                <a:solidFill>
                  <a:srgbClr val="CCD7E3"/>
                </a:solidFill>
                <a:latin typeface="Bookman Old Style"/>
                <a:cs typeface="Bookman Old Style"/>
                <a:hlinkClick r:id="rId7" action="ppaction://hlinksldjump"/>
              </a:rPr>
              <a:t> </a:t>
            </a:r>
            <a:r>
              <a:rPr sz="1000" b="0" spc="-40" dirty="0">
                <a:solidFill>
                  <a:srgbClr val="CCD7E3"/>
                </a:solidFill>
                <a:latin typeface="Bookman Old Style"/>
                <a:cs typeface="Bookman Old Style"/>
                <a:hlinkClick r:id="rId7" action="ppaction://hlinksldjump"/>
              </a:rPr>
              <a:t>Applications</a:t>
            </a:r>
            <a:r>
              <a:rPr sz="1000" b="0" spc="-50" dirty="0">
                <a:solidFill>
                  <a:srgbClr val="CCD7E3"/>
                </a:solidFill>
                <a:latin typeface="Bookman Old Style"/>
                <a:cs typeface="Bookman Old Style"/>
                <a:hlinkClick r:id="rId7" action="ppaction://hlinksldjump"/>
              </a:rPr>
              <a:t> </a:t>
            </a:r>
            <a:r>
              <a:rPr sz="1000" b="0" spc="-105" dirty="0">
                <a:solidFill>
                  <a:srgbClr val="CCD7E3"/>
                </a:solidFill>
                <a:latin typeface="Bookman Old Style"/>
                <a:cs typeface="Bookman Old Style"/>
                <a:hlinkClick r:id="rId7" action="ppaction://hlinksldjump"/>
              </a:rPr>
              <a:t>&amp;</a:t>
            </a:r>
            <a:r>
              <a:rPr sz="1000" b="0" spc="-45"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8" action="ppaction://hlinksldjump"/>
              </a:rPr>
              <a:t>Implementing</a:t>
            </a:r>
            <a:r>
              <a:rPr sz="1000" b="0" spc="-6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the</a:t>
            </a:r>
            <a:r>
              <a:rPr sz="1000" b="0" spc="-50" dirty="0">
                <a:solidFill>
                  <a:srgbClr val="CCD7E3"/>
                </a:solidFill>
                <a:latin typeface="Bookman Old Style"/>
                <a:cs typeface="Bookman Old Style"/>
                <a:hlinkClick r:id="rId8" action="ppaction://hlinksldjump"/>
              </a:rPr>
              <a:t> </a:t>
            </a:r>
            <a:r>
              <a:rPr sz="1000" b="0" spc="-20" dirty="0">
                <a:solidFill>
                  <a:srgbClr val="CCD7E3"/>
                </a:solidFill>
                <a:latin typeface="Bookman Old Style"/>
                <a:cs typeface="Bookman Old Style"/>
                <a:hlinkClick r:id="rId8"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12</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4" action="ppaction://hlinksldjump"/>
              </a:rPr>
              <a:t>Proposed</a:t>
            </a:r>
            <a:r>
              <a:rPr sz="550" b="0" spc="-55" dirty="0">
                <a:solidFill>
                  <a:srgbClr val="FFFFFF"/>
                </a:solidFill>
                <a:latin typeface="Bookman Old Style"/>
                <a:cs typeface="Bookman Old Style"/>
                <a:hlinkClick r:id="rId4" action="ppaction://hlinksldjump"/>
              </a:rPr>
              <a:t> </a:t>
            </a:r>
            <a:r>
              <a:rPr sz="550" b="0" dirty="0">
                <a:solidFill>
                  <a:srgbClr val="FFFFFF"/>
                </a:solidFill>
                <a:latin typeface="Bookman Old Style"/>
                <a:cs typeface="Bookman Old Style"/>
                <a:hlinkClick r:id="rId4"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Three-</a:t>
            </a:r>
            <a:r>
              <a:rPr spc="-45" dirty="0"/>
              <a:t>Step</a:t>
            </a:r>
            <a:r>
              <a:rPr spc="-75" dirty="0"/>
              <a:t> </a:t>
            </a:r>
            <a:r>
              <a:rPr spc="-55" dirty="0"/>
              <a:t>Process</a:t>
            </a:r>
            <a:r>
              <a:rPr spc="-70" dirty="0"/>
              <a:t> </a:t>
            </a:r>
            <a:r>
              <a:rPr spc="-20" dirty="0"/>
              <a:t>for</a:t>
            </a:r>
            <a:r>
              <a:rPr spc="-70" dirty="0"/>
              <a:t> </a:t>
            </a:r>
            <a:r>
              <a:rPr spc="-65" dirty="0"/>
              <a:t>Robust</a:t>
            </a:r>
            <a:r>
              <a:rPr spc="-70" dirty="0"/>
              <a:t> </a:t>
            </a:r>
            <a:r>
              <a:rPr spc="-35" dirty="0"/>
              <a:t>Classiﬁcation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pic>
        <p:nvPicPr>
          <p:cNvPr id="34" name="object 34"/>
          <p:cNvPicPr/>
          <p:nvPr/>
        </p:nvPicPr>
        <p:blipFill>
          <a:blip r:embed="rId10" cstate="print"/>
          <a:stretch>
            <a:fillRect/>
          </a:stretch>
        </p:blipFill>
        <p:spPr>
          <a:xfrm>
            <a:off x="469833" y="1974209"/>
            <a:ext cx="106889" cy="106889"/>
          </a:xfrm>
          <a:prstGeom prst="rect">
            <a:avLst/>
          </a:prstGeom>
        </p:spPr>
      </p:pic>
      <p:pic>
        <p:nvPicPr>
          <p:cNvPr id="35" name="object 35"/>
          <p:cNvPicPr/>
          <p:nvPr/>
        </p:nvPicPr>
        <p:blipFill>
          <a:blip r:embed="rId10" cstate="print"/>
          <a:stretch>
            <a:fillRect/>
          </a:stretch>
        </p:blipFill>
        <p:spPr>
          <a:xfrm>
            <a:off x="469833" y="2184242"/>
            <a:ext cx="106889" cy="106889"/>
          </a:xfrm>
          <a:prstGeom prst="rect">
            <a:avLst/>
          </a:prstGeom>
        </p:spPr>
      </p:pic>
      <p:pic>
        <p:nvPicPr>
          <p:cNvPr id="36" name="object 36"/>
          <p:cNvPicPr/>
          <p:nvPr/>
        </p:nvPicPr>
        <p:blipFill>
          <a:blip r:embed="rId10" cstate="print"/>
          <a:stretch>
            <a:fillRect/>
          </a:stretch>
        </p:blipFill>
        <p:spPr>
          <a:xfrm>
            <a:off x="469833" y="2394274"/>
            <a:ext cx="106889" cy="106889"/>
          </a:xfrm>
          <a:prstGeom prst="rect">
            <a:avLst/>
          </a:prstGeom>
        </p:spPr>
      </p:pic>
      <p:sp>
        <p:nvSpPr>
          <p:cNvPr id="37" name="object 37"/>
          <p:cNvSpPr txBox="1"/>
          <p:nvPr/>
        </p:nvSpPr>
        <p:spPr>
          <a:xfrm>
            <a:off x="321894" y="813654"/>
            <a:ext cx="4833620" cy="1706245"/>
          </a:xfrm>
          <a:prstGeom prst="rect">
            <a:avLst/>
          </a:prstGeom>
        </p:spPr>
        <p:txBody>
          <a:bodyPr vert="horz" wrap="square" lIns="0" tIns="69850" rIns="0" bIns="0" rtlCol="0">
            <a:spAutoFit/>
          </a:bodyPr>
          <a:lstStyle/>
          <a:p>
            <a:pPr marL="38100">
              <a:lnSpc>
                <a:spcPct val="100000"/>
              </a:lnSpc>
              <a:spcBef>
                <a:spcPts val="550"/>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Idea:</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50" dirty="0">
                <a:latin typeface="Bookman Old Style"/>
                <a:cs typeface="Bookman Old Style"/>
              </a:rPr>
              <a:t>Transform </a:t>
            </a:r>
            <a:r>
              <a:rPr sz="1000" b="0" spc="-40" dirty="0">
                <a:latin typeface="Bookman Old Style"/>
                <a:cs typeface="Bookman Old Style"/>
              </a:rPr>
              <a:t>classiﬁcation</a:t>
            </a:r>
            <a:r>
              <a:rPr sz="1000" b="0" spc="-45" dirty="0">
                <a:latin typeface="Bookman Old Style"/>
                <a:cs typeface="Bookman Old Style"/>
              </a:rPr>
              <a:t> </a:t>
            </a:r>
            <a:r>
              <a:rPr sz="1000" b="0" spc="-25" dirty="0">
                <a:latin typeface="Bookman Old Style"/>
                <a:cs typeface="Bookman Old Style"/>
              </a:rPr>
              <a:t>into</a:t>
            </a:r>
            <a:r>
              <a:rPr sz="1000" b="0" spc="-50" dirty="0">
                <a:latin typeface="Bookman Old Style"/>
                <a:cs typeface="Bookman Old Style"/>
              </a:rPr>
              <a:t> </a:t>
            </a:r>
            <a:r>
              <a:rPr sz="1000" b="0" spc="-45" dirty="0">
                <a:latin typeface="Bookman Old Style"/>
                <a:cs typeface="Bookman Old Style"/>
              </a:rPr>
              <a:t>regression </a:t>
            </a:r>
            <a:r>
              <a:rPr sz="1000" b="0" spc="-50" dirty="0">
                <a:latin typeface="Bookman Old Style"/>
                <a:cs typeface="Bookman Old Style"/>
              </a:rPr>
              <a:t>by </a:t>
            </a:r>
            <a:r>
              <a:rPr sz="1000" b="0" spc="-35" dirty="0">
                <a:latin typeface="Bookman Old Style"/>
                <a:cs typeface="Bookman Old Style"/>
              </a:rPr>
              <a:t>applying</a:t>
            </a:r>
            <a:r>
              <a:rPr sz="1000" b="0" spc="-45" dirty="0">
                <a:latin typeface="Bookman Old Style"/>
                <a:cs typeface="Bookman Old Style"/>
              </a:rPr>
              <a:t> </a:t>
            </a:r>
            <a:r>
              <a:rPr sz="1000" b="0" spc="-25" dirty="0">
                <a:latin typeface="Bookman Old Style"/>
                <a:cs typeface="Bookman Old Style"/>
              </a:rPr>
              <a:t>log-</a:t>
            </a:r>
            <a:r>
              <a:rPr sz="1000" b="0" spc="-20" dirty="0">
                <a:latin typeface="Bookman Old Style"/>
                <a:cs typeface="Bookman Old Style"/>
              </a:rPr>
              <a:t>ratio</a:t>
            </a:r>
            <a:r>
              <a:rPr sz="1000" b="0" spc="-50" dirty="0">
                <a:latin typeface="Bookman Old Style"/>
                <a:cs typeface="Bookman Old Style"/>
              </a:rPr>
              <a:t> </a:t>
            </a:r>
            <a:r>
              <a:rPr sz="1000" b="0" spc="-25" dirty="0">
                <a:latin typeface="Bookman Old Style"/>
                <a:cs typeface="Bookman Old Style"/>
              </a:rPr>
              <a:t>transformations.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35" dirty="0">
                <a:latin typeface="Bookman Old Style"/>
                <a:cs typeface="Bookman Old Style"/>
              </a:rPr>
              <a:t>Incorporate</a:t>
            </a:r>
            <a:r>
              <a:rPr sz="1000" b="0" spc="-45" dirty="0">
                <a:latin typeface="Bookman Old Style"/>
                <a:cs typeface="Bookman Old Style"/>
              </a:rPr>
              <a:t> </a:t>
            </a:r>
            <a:r>
              <a:rPr sz="1000" b="0" spc="-40" dirty="0">
                <a:latin typeface="Bookman Old Style"/>
                <a:cs typeface="Bookman Old Style"/>
              </a:rPr>
              <a:t>noise </a:t>
            </a:r>
            <a:r>
              <a:rPr sz="1000" b="0" spc="-25" dirty="0">
                <a:latin typeface="Bookman Old Style"/>
                <a:cs typeface="Bookman Old Style"/>
              </a:rPr>
              <a:t>modeling</a:t>
            </a:r>
            <a:r>
              <a:rPr sz="1000" b="0" spc="-40" dirty="0">
                <a:latin typeface="Bookman Old Style"/>
                <a:cs typeface="Bookman Old Style"/>
              </a:rPr>
              <a:t> </a:t>
            </a:r>
            <a:r>
              <a:rPr sz="1000" b="0" spc="-50" dirty="0">
                <a:latin typeface="Bookman Old Style"/>
                <a:cs typeface="Bookman Old Style"/>
              </a:rPr>
              <a:t>and</a:t>
            </a:r>
            <a:r>
              <a:rPr sz="1000" b="0" spc="-40" dirty="0">
                <a:latin typeface="Bookman Old Style"/>
                <a:cs typeface="Bookman Old Style"/>
              </a:rPr>
              <a:t> </a:t>
            </a:r>
            <a:r>
              <a:rPr sz="1000" b="0" spc="-50" dirty="0">
                <a:latin typeface="Bookman Old Style"/>
                <a:cs typeface="Bookman Old Style"/>
              </a:rPr>
              <a:t>robust</a:t>
            </a:r>
            <a:r>
              <a:rPr sz="1000" b="0" spc="-40" dirty="0">
                <a:latin typeface="Bookman Old Style"/>
                <a:cs typeface="Bookman Old Style"/>
              </a:rPr>
              <a:t> </a:t>
            </a:r>
            <a:r>
              <a:rPr sz="1000" b="0" spc="-45" dirty="0">
                <a:latin typeface="Bookman Old Style"/>
                <a:cs typeface="Bookman Old Style"/>
              </a:rPr>
              <a:t>regression </a:t>
            </a:r>
            <a:r>
              <a:rPr sz="1000" b="0" spc="-10" dirty="0">
                <a:latin typeface="Bookman Old Style"/>
                <a:cs typeface="Bookman Old Style"/>
              </a:rPr>
              <a:t>techniques.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30" dirty="0">
                <a:latin typeface="Bookman Old Style"/>
                <a:cs typeface="Bookman Old Style"/>
              </a:rPr>
              <a:t>Map</a:t>
            </a:r>
            <a:r>
              <a:rPr sz="1000" b="0" spc="-60" dirty="0">
                <a:latin typeface="Bookman Old Style"/>
                <a:cs typeface="Bookman Old Style"/>
              </a:rPr>
              <a:t> </a:t>
            </a:r>
            <a:r>
              <a:rPr sz="1000" b="0" spc="-45" dirty="0">
                <a:latin typeface="Bookman Old Style"/>
                <a:cs typeface="Bookman Old Style"/>
              </a:rPr>
              <a:t>regression</a:t>
            </a:r>
            <a:r>
              <a:rPr sz="1000" b="0" spc="-50" dirty="0">
                <a:latin typeface="Bookman Old Style"/>
                <a:cs typeface="Bookman Old Style"/>
              </a:rPr>
              <a:t> outputs </a:t>
            </a:r>
            <a:r>
              <a:rPr sz="1000" b="0" spc="-60" dirty="0">
                <a:latin typeface="Bookman Old Style"/>
                <a:cs typeface="Bookman Old Style"/>
              </a:rPr>
              <a:t>back</a:t>
            </a:r>
            <a:r>
              <a:rPr sz="1000" b="0" spc="-50"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classiﬁcation</a:t>
            </a:r>
            <a:r>
              <a:rPr sz="1000" b="0" spc="-50" dirty="0">
                <a:latin typeface="Bookman Old Style"/>
                <a:cs typeface="Bookman Old Style"/>
              </a:rPr>
              <a:t> </a:t>
            </a:r>
            <a:r>
              <a:rPr sz="1000" b="0" spc="-10" dirty="0">
                <a:latin typeface="Bookman Old Style"/>
                <a:cs typeface="Bookman Old Style"/>
              </a:rPr>
              <a:t>predictions.</a:t>
            </a:r>
            <a:endParaRPr sz="1000">
              <a:latin typeface="Bookman Old Style"/>
              <a:cs typeface="Bookman Old Style"/>
            </a:endParaRPr>
          </a:p>
          <a:p>
            <a:pPr marL="38100">
              <a:lnSpc>
                <a:spcPct val="100000"/>
              </a:lnSpc>
              <a:spcBef>
                <a:spcPts val="450"/>
              </a:spcBef>
            </a:pPr>
            <a:r>
              <a:rPr sz="1000" b="1" dirty="0">
                <a:latin typeface="Book Antiqua"/>
                <a:cs typeface="Book Antiqua"/>
              </a:rPr>
              <a:t>Three-Step</a:t>
            </a:r>
            <a:r>
              <a:rPr sz="1000" b="1" spc="15" dirty="0">
                <a:latin typeface="Book Antiqua"/>
                <a:cs typeface="Book Antiqua"/>
              </a:rPr>
              <a:t> </a:t>
            </a:r>
            <a:r>
              <a:rPr sz="1000" b="1" spc="-10" dirty="0">
                <a:latin typeface="Book Antiqua"/>
                <a:cs typeface="Book Antiqua"/>
              </a:rPr>
              <a:t>Process:</a:t>
            </a:r>
            <a:endParaRPr sz="1000">
              <a:latin typeface="Book Antiqua"/>
              <a:cs typeface="Book Antiqua"/>
            </a:endParaRPr>
          </a:p>
          <a:p>
            <a:pPr marL="176530">
              <a:lnSpc>
                <a:spcPct val="100000"/>
              </a:lnSpc>
              <a:spcBef>
                <a:spcPts val="455"/>
              </a:spcBef>
            </a:pPr>
            <a:r>
              <a:rPr sz="700" b="0" dirty="0">
                <a:solidFill>
                  <a:srgbClr val="FFFFFF"/>
                </a:solidFill>
                <a:latin typeface="Bookman Old Style"/>
                <a:cs typeface="Bookman Old Style"/>
              </a:rPr>
              <a:t>1</a:t>
            </a:r>
            <a:r>
              <a:rPr sz="700" b="0" spc="165" dirty="0">
                <a:solidFill>
                  <a:srgbClr val="FFFFFF"/>
                </a:solidFill>
                <a:latin typeface="Bookman Old Style"/>
                <a:cs typeface="Bookman Old Style"/>
              </a:rPr>
              <a:t>  </a:t>
            </a:r>
            <a:r>
              <a:rPr sz="1000" b="0" spc="-50" dirty="0">
                <a:latin typeface="Bookman Old Style"/>
                <a:cs typeface="Bookman Old Style"/>
              </a:rPr>
              <a:t>Transform</a:t>
            </a:r>
            <a:r>
              <a:rPr sz="1000" b="0" spc="-70" dirty="0">
                <a:latin typeface="Bookman Old Style"/>
                <a:cs typeface="Bookman Old Style"/>
              </a:rPr>
              <a:t> </a:t>
            </a:r>
            <a:r>
              <a:rPr sz="1000" b="0" spc="-40" dirty="0">
                <a:latin typeface="Bookman Old Style"/>
                <a:cs typeface="Bookman Old Style"/>
              </a:rPr>
              <a:t>classiﬁcation</a:t>
            </a:r>
            <a:r>
              <a:rPr sz="1000" b="0" spc="-70" dirty="0">
                <a:latin typeface="Bookman Old Style"/>
                <a:cs typeface="Bookman Old Style"/>
              </a:rPr>
              <a:t> </a:t>
            </a:r>
            <a:r>
              <a:rPr sz="1000" b="0" spc="-55" dirty="0">
                <a:latin typeface="Bookman Old Style"/>
                <a:cs typeface="Bookman Old Style"/>
              </a:rPr>
              <a:t>datasets</a:t>
            </a:r>
            <a:r>
              <a:rPr sz="1000" b="0" spc="-65" dirty="0">
                <a:latin typeface="Bookman Old Style"/>
                <a:cs typeface="Bookman Old Style"/>
              </a:rPr>
              <a:t> </a:t>
            </a:r>
            <a:r>
              <a:rPr sz="1000" b="0" spc="-10" dirty="0">
                <a:latin typeface="Bookman Old Style"/>
                <a:cs typeface="Bookman Old Style"/>
              </a:rPr>
              <a:t>to</a:t>
            </a:r>
            <a:r>
              <a:rPr sz="1000" b="0" spc="-70" dirty="0">
                <a:latin typeface="Bookman Old Style"/>
                <a:cs typeface="Bookman Old Style"/>
              </a:rPr>
              <a:t> </a:t>
            </a:r>
            <a:r>
              <a:rPr sz="1000" b="0" spc="-45" dirty="0">
                <a:latin typeface="Bookman Old Style"/>
                <a:cs typeface="Bookman Old Style"/>
              </a:rPr>
              <a:t>regression</a:t>
            </a:r>
            <a:r>
              <a:rPr sz="1000" b="0" spc="-7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76530">
              <a:lnSpc>
                <a:spcPct val="100000"/>
              </a:lnSpc>
              <a:spcBef>
                <a:spcPts val="455"/>
              </a:spcBef>
            </a:pPr>
            <a:r>
              <a:rPr sz="700" b="0" dirty="0">
                <a:solidFill>
                  <a:srgbClr val="FFFFFF"/>
                </a:solidFill>
                <a:latin typeface="Bookman Old Style"/>
                <a:cs typeface="Bookman Old Style"/>
              </a:rPr>
              <a:t>2</a:t>
            </a:r>
            <a:r>
              <a:rPr sz="700" b="0" spc="165" dirty="0">
                <a:solidFill>
                  <a:srgbClr val="FFFFFF"/>
                </a:solidFill>
                <a:latin typeface="Bookman Old Style"/>
                <a:cs typeface="Bookman Old Style"/>
              </a:rPr>
              <a:t>  </a:t>
            </a:r>
            <a:r>
              <a:rPr sz="1000" b="0" spc="-60" dirty="0">
                <a:latin typeface="Bookman Old Style"/>
                <a:cs typeface="Bookman Old Style"/>
              </a:rPr>
              <a:t>Train</a:t>
            </a:r>
            <a:r>
              <a:rPr sz="1000" b="0" spc="-75" dirty="0">
                <a:latin typeface="Bookman Old Style"/>
                <a:cs typeface="Bookman Old Style"/>
              </a:rPr>
              <a:t> </a:t>
            </a:r>
            <a:r>
              <a:rPr sz="1000" b="0" spc="-55" dirty="0">
                <a:latin typeface="Bookman Old Style"/>
                <a:cs typeface="Bookman Old Style"/>
              </a:rPr>
              <a:t>using</a:t>
            </a:r>
            <a:r>
              <a:rPr sz="1000" b="0" spc="-70" dirty="0">
                <a:latin typeface="Bookman Old Style"/>
                <a:cs typeface="Bookman Old Style"/>
              </a:rPr>
              <a:t> </a:t>
            </a:r>
            <a:r>
              <a:rPr sz="1000" b="0" spc="-50" dirty="0">
                <a:latin typeface="Bookman Old Style"/>
                <a:cs typeface="Bookman Old Style"/>
              </a:rPr>
              <a:t>robust</a:t>
            </a:r>
            <a:r>
              <a:rPr sz="1000" b="0" spc="-70" dirty="0">
                <a:latin typeface="Bookman Old Style"/>
                <a:cs typeface="Bookman Old Style"/>
              </a:rPr>
              <a:t> </a:t>
            </a:r>
            <a:r>
              <a:rPr sz="1000" b="0" spc="-50" dirty="0">
                <a:latin typeface="Bookman Old Style"/>
                <a:cs typeface="Bookman Old Style"/>
              </a:rPr>
              <a:t>regression</a:t>
            </a:r>
            <a:r>
              <a:rPr sz="1000" b="0" spc="-70" dirty="0">
                <a:latin typeface="Bookman Old Style"/>
                <a:cs typeface="Bookman Old Style"/>
              </a:rPr>
              <a:t> </a:t>
            </a:r>
            <a:r>
              <a:rPr sz="1000" b="0" spc="-10" dirty="0">
                <a:latin typeface="Bookman Old Style"/>
                <a:cs typeface="Bookman Old Style"/>
              </a:rPr>
              <a:t>techniques.</a:t>
            </a:r>
            <a:endParaRPr sz="1000">
              <a:latin typeface="Bookman Old Style"/>
              <a:cs typeface="Bookman Old Style"/>
            </a:endParaRPr>
          </a:p>
          <a:p>
            <a:pPr marL="176530">
              <a:lnSpc>
                <a:spcPct val="100000"/>
              </a:lnSpc>
              <a:spcBef>
                <a:spcPts val="455"/>
              </a:spcBef>
            </a:pPr>
            <a:r>
              <a:rPr sz="700" b="0" dirty="0">
                <a:solidFill>
                  <a:srgbClr val="FFFFFF"/>
                </a:solidFill>
                <a:latin typeface="Bookman Old Style"/>
                <a:cs typeface="Bookman Old Style"/>
              </a:rPr>
              <a:t>3</a:t>
            </a:r>
            <a:r>
              <a:rPr sz="700" b="0" spc="160" dirty="0">
                <a:solidFill>
                  <a:srgbClr val="FFFFFF"/>
                </a:solidFill>
                <a:latin typeface="Bookman Old Style"/>
                <a:cs typeface="Bookman Old Style"/>
              </a:rPr>
              <a:t>  </a:t>
            </a:r>
            <a:r>
              <a:rPr sz="1000" b="0" spc="-35" dirty="0">
                <a:latin typeface="Bookman Old Style"/>
                <a:cs typeface="Bookman Old Style"/>
              </a:rPr>
              <a:t>Convert</a:t>
            </a:r>
            <a:r>
              <a:rPr sz="1000" b="0" spc="-70" dirty="0">
                <a:latin typeface="Bookman Old Style"/>
                <a:cs typeface="Bookman Old Style"/>
              </a:rPr>
              <a:t> </a:t>
            </a:r>
            <a:r>
              <a:rPr sz="1000" b="0" spc="-45" dirty="0">
                <a:latin typeface="Bookman Old Style"/>
                <a:cs typeface="Bookman Old Style"/>
              </a:rPr>
              <a:t>regression</a:t>
            </a:r>
            <a:r>
              <a:rPr sz="1000" b="0" spc="-75" dirty="0">
                <a:latin typeface="Bookman Old Style"/>
                <a:cs typeface="Bookman Old Style"/>
              </a:rPr>
              <a:t> </a:t>
            </a:r>
            <a:r>
              <a:rPr sz="1000" b="0" spc="-35" dirty="0">
                <a:latin typeface="Bookman Old Style"/>
                <a:cs typeface="Bookman Old Style"/>
              </a:rPr>
              <a:t>predictions</a:t>
            </a:r>
            <a:r>
              <a:rPr sz="1000" b="0" spc="-70" dirty="0">
                <a:latin typeface="Bookman Old Style"/>
                <a:cs typeface="Bookman Old Style"/>
              </a:rPr>
              <a:t> </a:t>
            </a:r>
            <a:r>
              <a:rPr sz="1000" b="0" spc="-60" dirty="0">
                <a:latin typeface="Bookman Old Style"/>
                <a:cs typeface="Bookman Old Style"/>
              </a:rPr>
              <a:t>back</a:t>
            </a:r>
            <a:r>
              <a:rPr sz="1000" b="0" spc="-75" dirty="0">
                <a:latin typeface="Bookman Old Style"/>
                <a:cs typeface="Bookman Old Style"/>
              </a:rPr>
              <a:t> </a:t>
            </a:r>
            <a:r>
              <a:rPr sz="1000" b="0" spc="-10" dirty="0">
                <a:latin typeface="Bookman Old Style"/>
                <a:cs typeface="Bookman Old Style"/>
              </a:rPr>
              <a:t>to</a:t>
            </a:r>
            <a:r>
              <a:rPr sz="1000" b="0" spc="-70" dirty="0">
                <a:latin typeface="Bookman Old Style"/>
                <a:cs typeface="Bookman Old Style"/>
              </a:rPr>
              <a:t> </a:t>
            </a:r>
            <a:r>
              <a:rPr sz="1000" b="0" spc="-40" dirty="0">
                <a:latin typeface="Bookman Old Style"/>
                <a:cs typeface="Bookman Old Style"/>
              </a:rPr>
              <a:t>classiﬁcation</a:t>
            </a:r>
            <a:r>
              <a:rPr sz="1000" b="0" spc="-75" dirty="0">
                <a:latin typeface="Bookman Old Style"/>
                <a:cs typeface="Bookman Old Style"/>
              </a:rPr>
              <a:t> </a:t>
            </a:r>
            <a:r>
              <a:rPr sz="1000" b="0" spc="-10" dirty="0">
                <a:latin typeface="Bookman Old Style"/>
                <a:cs typeface="Bookman Old Style"/>
              </a:rPr>
              <a:t>outputs.</a:t>
            </a:r>
            <a:endParaRPr sz="1000">
              <a:latin typeface="Bookman Old Style"/>
              <a:cs typeface="Bookman Old Style"/>
            </a:endParaRPr>
          </a:p>
        </p:txBody>
      </p:sp>
      <p:grpSp>
        <p:nvGrpSpPr>
          <p:cNvPr id="38" name="object 38"/>
          <p:cNvGrpSpPr/>
          <p:nvPr/>
        </p:nvGrpSpPr>
        <p:grpSpPr>
          <a:xfrm>
            <a:off x="0" y="3131464"/>
            <a:ext cx="5760085" cy="108585"/>
            <a:chOff x="0" y="3131464"/>
            <a:chExt cx="5760085" cy="108585"/>
          </a:xfrm>
        </p:grpSpPr>
        <p:sp>
          <p:nvSpPr>
            <p:cNvPr id="39" name="object 39"/>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0" name="object 40"/>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1" name="object 41"/>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2" name="object 4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3" name="object 43"/>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4" name="object 44"/>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5" name="object 45"/>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13</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4" action="ppaction://hlinksldjump"/>
              </a:rPr>
              <a:t>Proposed</a:t>
            </a:r>
            <a:r>
              <a:rPr sz="550" b="0" spc="-55" dirty="0">
                <a:solidFill>
                  <a:srgbClr val="FFFFFF"/>
                </a:solidFill>
                <a:latin typeface="Bookman Old Style"/>
                <a:cs typeface="Bookman Old Style"/>
                <a:hlinkClick r:id="rId4" action="ppaction://hlinksldjump"/>
              </a:rPr>
              <a:t> </a:t>
            </a:r>
            <a:r>
              <a:rPr sz="550" b="0" dirty="0">
                <a:solidFill>
                  <a:srgbClr val="FFFFFF"/>
                </a:solidFill>
                <a:latin typeface="Bookman Old Style"/>
                <a:cs typeface="Bookman Old Style"/>
                <a:hlinkClick r:id="rId4"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Label</a:t>
            </a:r>
            <a:r>
              <a:rPr spc="-60" dirty="0"/>
              <a:t> </a:t>
            </a:r>
            <a:r>
              <a:rPr spc="-45" dirty="0"/>
              <a:t>Smoothing</a:t>
            </a:r>
            <a:r>
              <a:rPr spc="-65" dirty="0"/>
              <a:t> </a:t>
            </a:r>
            <a:r>
              <a:rPr spc="-55" dirty="0"/>
              <a:t>and</a:t>
            </a:r>
            <a:r>
              <a:rPr spc="-65" dirty="0"/>
              <a:t> </a:t>
            </a:r>
            <a:r>
              <a:rPr spc="-35" dirty="0"/>
              <a:t>Log-Ratio</a:t>
            </a:r>
            <a:r>
              <a:rPr spc="-65" dirty="0"/>
              <a:t> </a:t>
            </a:r>
            <a:r>
              <a:rPr spc="-35" dirty="0"/>
              <a:t>Transform</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804146"/>
            <a:ext cx="106997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Label</a:t>
            </a:r>
            <a:r>
              <a:rPr sz="1000" b="1" spc="-45" dirty="0">
                <a:latin typeface="Book Antiqua"/>
                <a:cs typeface="Book Antiqua"/>
              </a:rPr>
              <a:t> </a:t>
            </a:r>
            <a:r>
              <a:rPr sz="1000" b="1" spc="-10" dirty="0">
                <a:latin typeface="Book Antiqua"/>
                <a:cs typeface="Book Antiqua"/>
              </a:rPr>
              <a:t>Smoothing:</a:t>
            </a:r>
            <a:endParaRPr sz="1000">
              <a:latin typeface="Book Antiqua"/>
              <a:cs typeface="Book Antiqua"/>
            </a:endParaRPr>
          </a:p>
        </p:txBody>
      </p:sp>
      <p:sp>
        <p:nvSpPr>
          <p:cNvPr id="35" name="object 35"/>
          <p:cNvSpPr txBox="1"/>
          <p:nvPr/>
        </p:nvSpPr>
        <p:spPr>
          <a:xfrm>
            <a:off x="2308072" y="1028567"/>
            <a:ext cx="1114425" cy="178435"/>
          </a:xfrm>
          <a:prstGeom prst="rect">
            <a:avLst/>
          </a:prstGeom>
        </p:spPr>
        <p:txBody>
          <a:bodyPr vert="horz" wrap="square" lIns="0" tIns="12700" rIns="0" bIns="0" rtlCol="0">
            <a:spAutoFit/>
          </a:bodyPr>
          <a:lstStyle/>
          <a:p>
            <a:pPr marL="38100">
              <a:lnSpc>
                <a:spcPct val="100000"/>
              </a:lnSpc>
              <a:spcBef>
                <a:spcPts val="100"/>
              </a:spcBef>
            </a:pPr>
            <a:r>
              <a:rPr sz="1000" b="1" spc="-260" dirty="0">
                <a:latin typeface="Book Antiqua"/>
                <a:cs typeface="Book Antiqua"/>
              </a:rPr>
              <a:t>y</a:t>
            </a:r>
            <a:r>
              <a:rPr sz="1000" b="0" spc="-260" dirty="0">
                <a:latin typeface="Bookman Old Style"/>
                <a:cs typeface="Bookman Old Style"/>
              </a:rPr>
              <a:t>ˆ</a:t>
            </a:r>
            <a:r>
              <a:rPr sz="1000" b="0" spc="-25" dirty="0">
                <a:latin typeface="Bookman Old Style"/>
                <a:cs typeface="Bookman Old Style"/>
              </a:rPr>
              <a:t> </a:t>
            </a:r>
            <a:r>
              <a:rPr sz="1000" i="1" spc="-80" dirty="0">
                <a:latin typeface="Meiryo UI"/>
                <a:cs typeface="Meiryo UI"/>
              </a:rPr>
              <a:t>=</a:t>
            </a:r>
            <a:r>
              <a:rPr sz="1000" i="1" spc="-114" dirty="0">
                <a:latin typeface="Meiryo UI"/>
                <a:cs typeface="Meiryo UI"/>
              </a:rPr>
              <a:t> </a:t>
            </a:r>
            <a:r>
              <a:rPr sz="1000" b="0" spc="-30" dirty="0">
                <a:latin typeface="Bookman Old Style"/>
                <a:cs typeface="Bookman Old Style"/>
              </a:rPr>
              <a:t>(1</a:t>
            </a:r>
            <a:r>
              <a:rPr sz="1000" b="0" spc="-160" dirty="0">
                <a:latin typeface="Bookman Old Style"/>
                <a:cs typeface="Bookman Old Style"/>
              </a:rPr>
              <a:t> </a:t>
            </a:r>
            <a:r>
              <a:rPr sz="1000" i="1" dirty="0">
                <a:latin typeface="Meiryo UI"/>
                <a:cs typeface="Meiryo UI"/>
              </a:rPr>
              <a:t>−</a:t>
            </a:r>
            <a:r>
              <a:rPr sz="1000" i="1" dirty="0">
                <a:latin typeface="Arial"/>
                <a:cs typeface="Arial"/>
              </a:rPr>
              <a:t>ϵ</a:t>
            </a:r>
            <a:r>
              <a:rPr sz="1000" b="0" dirty="0">
                <a:latin typeface="Bookman Old Style"/>
                <a:cs typeface="Bookman Old Style"/>
              </a:rPr>
              <a:t>)</a:t>
            </a:r>
            <a:r>
              <a:rPr sz="1000" b="0" spc="-165" dirty="0">
                <a:latin typeface="Bookman Old Style"/>
                <a:cs typeface="Bookman Old Style"/>
              </a:rPr>
              <a:t> </a:t>
            </a:r>
            <a:r>
              <a:rPr sz="1000" i="1" spc="-80" dirty="0">
                <a:latin typeface="Meiryo UI"/>
                <a:cs typeface="Meiryo UI"/>
              </a:rPr>
              <a:t>·</a:t>
            </a:r>
            <a:r>
              <a:rPr sz="1000" i="1" spc="-180" dirty="0">
                <a:latin typeface="Meiryo UI"/>
                <a:cs typeface="Meiryo UI"/>
              </a:rPr>
              <a:t> </a:t>
            </a:r>
            <a:r>
              <a:rPr sz="1000" b="1" spc="-35" dirty="0">
                <a:latin typeface="Book Antiqua"/>
                <a:cs typeface="Book Antiqua"/>
              </a:rPr>
              <a:t>y</a:t>
            </a:r>
            <a:r>
              <a:rPr sz="1000" b="1" spc="-95" dirty="0">
                <a:latin typeface="Book Antiqua"/>
                <a:cs typeface="Book Antiqua"/>
              </a:rPr>
              <a:t> </a:t>
            </a:r>
            <a:r>
              <a:rPr sz="1000" i="1" dirty="0">
                <a:latin typeface="Meiryo UI"/>
                <a:cs typeface="Meiryo UI"/>
              </a:rPr>
              <a:t>+</a:t>
            </a:r>
            <a:r>
              <a:rPr sz="1000" i="1" dirty="0">
                <a:latin typeface="Arial"/>
                <a:cs typeface="Arial"/>
              </a:rPr>
              <a:t>ϵ</a:t>
            </a:r>
            <a:r>
              <a:rPr sz="1000" i="1" dirty="0">
                <a:latin typeface="Meiryo UI"/>
                <a:cs typeface="Meiryo UI"/>
              </a:rPr>
              <a:t>·</a:t>
            </a:r>
            <a:r>
              <a:rPr sz="1000" i="1" spc="105" dirty="0">
                <a:latin typeface="Meiryo UI"/>
                <a:cs typeface="Meiryo UI"/>
              </a:rPr>
              <a:t> </a:t>
            </a:r>
            <a:r>
              <a:rPr sz="1500" b="1" spc="15" baseline="41666" dirty="0">
                <a:latin typeface="Book Antiqua"/>
                <a:cs typeface="Book Antiqua"/>
              </a:rPr>
              <a:t>1</a:t>
            </a:r>
            <a:endParaRPr sz="1500" baseline="41666">
              <a:latin typeface="Book Antiqua"/>
              <a:cs typeface="Book Antiqua"/>
            </a:endParaRPr>
          </a:p>
        </p:txBody>
      </p:sp>
      <p:sp>
        <p:nvSpPr>
          <p:cNvPr id="36" name="object 36"/>
          <p:cNvSpPr/>
          <p:nvPr/>
        </p:nvSpPr>
        <p:spPr>
          <a:xfrm>
            <a:off x="3298469" y="1132839"/>
            <a:ext cx="100330" cy="0"/>
          </a:xfrm>
          <a:custGeom>
            <a:avLst/>
            <a:gdLst/>
            <a:ahLst/>
            <a:cxnLst/>
            <a:rect l="l" t="t" r="r" b="b"/>
            <a:pathLst>
              <a:path w="100329">
                <a:moveTo>
                  <a:pt x="0" y="0"/>
                </a:moveTo>
                <a:lnTo>
                  <a:pt x="100177" y="0"/>
                </a:lnTo>
              </a:path>
            </a:pathLst>
          </a:custGeom>
          <a:ln w="7392">
            <a:solidFill>
              <a:srgbClr val="000000"/>
            </a:solidFill>
          </a:ln>
        </p:spPr>
        <p:txBody>
          <a:bodyPr wrap="square" lIns="0" tIns="0" rIns="0" bIns="0" rtlCol="0"/>
          <a:lstStyle/>
          <a:p>
            <a:endParaRPr/>
          </a:p>
        </p:txBody>
      </p:sp>
      <p:sp>
        <p:nvSpPr>
          <p:cNvPr id="37" name="object 37"/>
          <p:cNvSpPr txBox="1"/>
          <p:nvPr/>
        </p:nvSpPr>
        <p:spPr>
          <a:xfrm>
            <a:off x="3285769" y="1123602"/>
            <a:ext cx="108585" cy="178435"/>
          </a:xfrm>
          <a:prstGeom prst="rect">
            <a:avLst/>
          </a:prstGeom>
        </p:spPr>
        <p:txBody>
          <a:bodyPr vert="horz" wrap="square" lIns="0" tIns="12700" rIns="0" bIns="0" rtlCol="0">
            <a:spAutoFit/>
          </a:bodyPr>
          <a:lstStyle/>
          <a:p>
            <a:pPr marL="12700">
              <a:lnSpc>
                <a:spcPct val="100000"/>
              </a:lnSpc>
              <a:spcBef>
                <a:spcPts val="100"/>
              </a:spcBef>
            </a:pPr>
            <a:r>
              <a:rPr sz="1000" b="0" i="1" spc="-50" dirty="0">
                <a:latin typeface="Bookman Old Style"/>
                <a:cs typeface="Bookman Old Style"/>
              </a:rPr>
              <a:t>K</a:t>
            </a:r>
            <a:endParaRPr sz="1000">
              <a:latin typeface="Bookman Old Style"/>
              <a:cs typeface="Bookman Old Style"/>
            </a:endParaRPr>
          </a:p>
        </p:txBody>
      </p:sp>
      <p:sp>
        <p:nvSpPr>
          <p:cNvPr id="38" name="object 38"/>
          <p:cNvSpPr txBox="1"/>
          <p:nvPr/>
        </p:nvSpPr>
        <p:spPr>
          <a:xfrm>
            <a:off x="296494" y="1257366"/>
            <a:ext cx="4901565" cy="1400175"/>
          </a:xfrm>
          <a:prstGeom prst="rect">
            <a:avLst/>
          </a:prstGeom>
        </p:spPr>
        <p:txBody>
          <a:bodyPr vert="horz" wrap="square" lIns="0" tIns="69850" rIns="0" bIns="0" rtlCol="0">
            <a:spAutoFit/>
          </a:bodyPr>
          <a:lstStyle/>
          <a:p>
            <a:pPr marL="63500">
              <a:lnSpc>
                <a:spcPct val="100000"/>
              </a:lnSpc>
              <a:spcBef>
                <a:spcPts val="550"/>
              </a:spcBef>
            </a:pPr>
            <a:r>
              <a:rPr sz="1000" b="0" spc="-10" dirty="0">
                <a:latin typeface="Bookman Old Style"/>
                <a:cs typeface="Bookman Old Style"/>
              </a:rPr>
              <a:t>where:</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i="1" spc="-10" dirty="0">
                <a:latin typeface="Arial"/>
                <a:cs typeface="Arial"/>
              </a:rPr>
              <a:t>ϵ</a:t>
            </a:r>
            <a:r>
              <a:rPr sz="1000" b="0" spc="-10" dirty="0">
                <a:latin typeface="Bookman Old Style"/>
                <a:cs typeface="Bookman Old Style"/>
              </a:rPr>
              <a:t>:</a:t>
            </a:r>
            <a:r>
              <a:rPr sz="1000" b="0" spc="-25" dirty="0">
                <a:latin typeface="Bookman Old Style"/>
                <a:cs typeface="Bookman Old Style"/>
              </a:rPr>
              <a:t> </a:t>
            </a:r>
            <a:r>
              <a:rPr sz="1000" b="0" spc="-40" dirty="0">
                <a:latin typeface="Bookman Old Style"/>
                <a:cs typeface="Bookman Old Style"/>
              </a:rPr>
              <a:t>Smoothing</a:t>
            </a:r>
            <a:r>
              <a:rPr sz="1000" b="0" spc="-85" dirty="0">
                <a:latin typeface="Bookman Old Style"/>
                <a:cs typeface="Bookman Old Style"/>
              </a:rPr>
              <a:t> </a:t>
            </a:r>
            <a:r>
              <a:rPr sz="1000" b="0" spc="-10" dirty="0">
                <a:latin typeface="Bookman Old Style"/>
                <a:cs typeface="Bookman Old Style"/>
              </a:rPr>
              <a:t>parameter.</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i="1" spc="-85" dirty="0">
                <a:latin typeface="Bookman Old Style"/>
                <a:cs typeface="Bookman Old Style"/>
              </a:rPr>
              <a:t>K</a:t>
            </a:r>
            <a:r>
              <a:rPr sz="1000" b="0" i="1" spc="-160" dirty="0">
                <a:latin typeface="Bookman Old Style"/>
                <a:cs typeface="Bookman Old Style"/>
              </a:rPr>
              <a:t> </a:t>
            </a:r>
            <a:r>
              <a:rPr sz="1000" b="0" spc="-70" dirty="0">
                <a:latin typeface="Bookman Old Style"/>
                <a:cs typeface="Bookman Old Style"/>
              </a:rPr>
              <a:t>:</a:t>
            </a:r>
            <a:r>
              <a:rPr sz="1000" b="0" spc="-20" dirty="0">
                <a:latin typeface="Bookman Old Style"/>
                <a:cs typeface="Bookman Old Style"/>
              </a:rPr>
              <a:t> </a:t>
            </a:r>
            <a:r>
              <a:rPr sz="1000" b="0" spc="-30" dirty="0">
                <a:latin typeface="Bookman Old Style"/>
                <a:cs typeface="Bookman Old Style"/>
              </a:rPr>
              <a:t>Number</a:t>
            </a:r>
            <a:r>
              <a:rPr sz="1000" b="0" spc="-85" dirty="0">
                <a:latin typeface="Bookman Old Style"/>
                <a:cs typeface="Bookman Old Style"/>
              </a:rPr>
              <a:t> </a:t>
            </a:r>
            <a:r>
              <a:rPr sz="1000" b="0" dirty="0">
                <a:latin typeface="Bookman Old Style"/>
                <a:cs typeface="Bookman Old Style"/>
              </a:rPr>
              <a:t>of</a:t>
            </a:r>
            <a:r>
              <a:rPr sz="1000" b="0" spc="-80" dirty="0">
                <a:latin typeface="Bookman Old Style"/>
                <a:cs typeface="Bookman Old Style"/>
              </a:rPr>
              <a:t> </a:t>
            </a:r>
            <a:r>
              <a:rPr sz="1000" b="0" spc="-10" dirty="0">
                <a:latin typeface="Bookman Old Style"/>
                <a:cs typeface="Bookman Old Style"/>
              </a:rPr>
              <a:t>classes.</a:t>
            </a:r>
            <a:endParaRPr sz="1000">
              <a:latin typeface="Bookman Old Style"/>
              <a:cs typeface="Bookman Old Style"/>
            </a:endParaRPr>
          </a:p>
          <a:p>
            <a:pPr>
              <a:lnSpc>
                <a:spcPct val="100000"/>
              </a:lnSpc>
              <a:spcBef>
                <a:spcPts val="130"/>
              </a:spcBef>
            </a:pPr>
            <a:endParaRPr sz="1000">
              <a:latin typeface="Bookman Old Style"/>
              <a:cs typeface="Bookman Old Style"/>
            </a:endParaRPr>
          </a:p>
          <a:p>
            <a:pPr marL="62865">
              <a:lnSpc>
                <a:spcPct val="100000"/>
              </a:lnSpc>
            </a:pPr>
            <a:r>
              <a:rPr sz="1000" b="1" dirty="0">
                <a:latin typeface="Book Antiqua"/>
                <a:cs typeface="Book Antiqua"/>
              </a:rPr>
              <a:t>Log-Ratio</a:t>
            </a:r>
            <a:r>
              <a:rPr sz="1000" b="1" spc="20" dirty="0">
                <a:latin typeface="Book Antiqua"/>
                <a:cs typeface="Book Antiqua"/>
              </a:rPr>
              <a:t> </a:t>
            </a:r>
            <a:r>
              <a:rPr sz="1000" b="1" spc="-10" dirty="0">
                <a:latin typeface="Book Antiqua"/>
                <a:cs typeface="Book Antiqua"/>
              </a:rPr>
              <a:t>Transform:</a:t>
            </a:r>
            <a:endParaRPr sz="1000">
              <a:latin typeface="Book Antiqua"/>
              <a:cs typeface="Book Antiqua"/>
            </a:endParaRPr>
          </a:p>
          <a:p>
            <a:pPr marL="265430" algn="ctr">
              <a:lnSpc>
                <a:spcPct val="100000"/>
              </a:lnSpc>
              <a:spcBef>
                <a:spcPts val="155"/>
              </a:spcBef>
            </a:pPr>
            <a:r>
              <a:rPr sz="1000" b="1" spc="-20" dirty="0">
                <a:latin typeface="Book Antiqua"/>
                <a:cs typeface="Book Antiqua"/>
              </a:rPr>
              <a:t>z</a:t>
            </a:r>
            <a:r>
              <a:rPr sz="1000" b="1" spc="-65" dirty="0">
                <a:latin typeface="Book Antiqua"/>
                <a:cs typeface="Book Antiqua"/>
              </a:rPr>
              <a:t> </a:t>
            </a:r>
            <a:r>
              <a:rPr sz="1000" i="1" spc="-80" dirty="0">
                <a:latin typeface="Meiryo UI"/>
                <a:cs typeface="Meiryo UI"/>
              </a:rPr>
              <a:t>=</a:t>
            </a:r>
            <a:r>
              <a:rPr sz="1000" i="1" spc="-155" dirty="0">
                <a:latin typeface="Meiryo UI"/>
                <a:cs typeface="Meiryo UI"/>
              </a:rPr>
              <a:t> </a:t>
            </a:r>
            <a:r>
              <a:rPr sz="1000" b="0" spc="50" dirty="0">
                <a:latin typeface="Bookman Old Style"/>
                <a:cs typeface="Bookman Old Style"/>
              </a:rPr>
              <a:t>ilr(</a:t>
            </a:r>
            <a:r>
              <a:rPr sz="1000" b="1" spc="-440" dirty="0">
                <a:latin typeface="Book Antiqua"/>
                <a:cs typeface="Book Antiqua"/>
              </a:rPr>
              <a:t>y</a:t>
            </a:r>
            <a:r>
              <a:rPr sz="1000" b="0" spc="110" dirty="0">
                <a:latin typeface="Bookman Old Style"/>
                <a:cs typeface="Bookman Old Style"/>
              </a:rPr>
              <a:t>ˆ</a:t>
            </a:r>
            <a:r>
              <a:rPr sz="1000" b="0" spc="50" dirty="0">
                <a:latin typeface="Bookman Old Style"/>
                <a:cs typeface="Bookman Old Style"/>
              </a:rPr>
              <a:t>)</a:t>
            </a:r>
            <a:endParaRPr sz="1000">
              <a:latin typeface="Bookman Old Style"/>
              <a:cs typeface="Bookman Old Style"/>
            </a:endParaRPr>
          </a:p>
          <a:p>
            <a:pPr marL="63500">
              <a:lnSpc>
                <a:spcPct val="100000"/>
              </a:lnSpc>
              <a:spcBef>
                <a:spcPts val="800"/>
              </a:spcBef>
            </a:pPr>
            <a:r>
              <a:rPr sz="1000" b="0" spc="-55" dirty="0">
                <a:latin typeface="Bookman Old Style"/>
                <a:cs typeface="Bookman Old Style"/>
              </a:rPr>
              <a:t>Transforms </a:t>
            </a:r>
            <a:r>
              <a:rPr sz="1000" b="0" spc="-30" dirty="0">
                <a:latin typeface="Bookman Old Style"/>
                <a:cs typeface="Bookman Old Style"/>
              </a:rPr>
              <a:t>smoothed</a:t>
            </a:r>
            <a:r>
              <a:rPr sz="1000" b="0" spc="-50" dirty="0">
                <a:latin typeface="Bookman Old Style"/>
                <a:cs typeface="Bookman Old Style"/>
              </a:rPr>
              <a:t> </a:t>
            </a:r>
            <a:r>
              <a:rPr sz="1000" b="0" spc="-40" dirty="0">
                <a:latin typeface="Bookman Old Style"/>
                <a:cs typeface="Bookman Old Style"/>
              </a:rPr>
              <a:t>classiﬁcation</a:t>
            </a:r>
            <a:r>
              <a:rPr sz="1000" b="0" spc="-50" dirty="0">
                <a:latin typeface="Bookman Old Style"/>
                <a:cs typeface="Bookman Old Style"/>
              </a:rPr>
              <a:t> </a:t>
            </a:r>
            <a:r>
              <a:rPr sz="1000" b="0" spc="-45" dirty="0">
                <a:latin typeface="Bookman Old Style"/>
                <a:cs typeface="Bookman Old Style"/>
              </a:rPr>
              <a:t>labels</a:t>
            </a:r>
            <a:r>
              <a:rPr sz="1000" b="0" spc="-50" dirty="0">
                <a:latin typeface="Bookman Old Style"/>
                <a:cs typeface="Bookman Old Style"/>
              </a:rPr>
              <a:t> </a:t>
            </a:r>
            <a:r>
              <a:rPr sz="1000" b="1" spc="-260" dirty="0">
                <a:latin typeface="Book Antiqua"/>
                <a:cs typeface="Book Antiqua"/>
              </a:rPr>
              <a:t>y</a:t>
            </a:r>
            <a:r>
              <a:rPr sz="1000" b="0" spc="-260" dirty="0">
                <a:latin typeface="Bookman Old Style"/>
                <a:cs typeface="Bookman Old Style"/>
              </a:rPr>
              <a:t>ˆ</a:t>
            </a:r>
            <a:r>
              <a:rPr sz="1000" b="0" spc="20" dirty="0">
                <a:latin typeface="Bookman Old Style"/>
                <a:cs typeface="Bookman Old Style"/>
              </a:rPr>
              <a:t> </a:t>
            </a:r>
            <a:r>
              <a:rPr sz="1000" b="0" spc="-25" dirty="0">
                <a:latin typeface="Bookman Old Style"/>
                <a:cs typeface="Bookman Old Style"/>
              </a:rPr>
              <a:t>into</a:t>
            </a:r>
            <a:r>
              <a:rPr sz="1000" b="0" spc="-50" dirty="0">
                <a:latin typeface="Bookman Old Style"/>
                <a:cs typeface="Bookman Old Style"/>
              </a:rPr>
              <a:t> </a:t>
            </a:r>
            <a:r>
              <a:rPr sz="1000" b="0" spc="-55" dirty="0">
                <a:latin typeface="Bookman Old Style"/>
                <a:cs typeface="Bookman Old Style"/>
              </a:rPr>
              <a:t>an</a:t>
            </a:r>
            <a:r>
              <a:rPr sz="1000" b="0" spc="-50" dirty="0">
                <a:latin typeface="Bookman Old Style"/>
                <a:cs typeface="Bookman Old Style"/>
              </a:rPr>
              <a:t> </a:t>
            </a:r>
            <a:r>
              <a:rPr sz="1000" b="0" spc="-45" dirty="0">
                <a:latin typeface="Bookman Old Style"/>
                <a:cs typeface="Bookman Old Style"/>
              </a:rPr>
              <a:t>unconstrained</a:t>
            </a:r>
            <a:r>
              <a:rPr sz="1000" b="0" spc="-50" dirty="0">
                <a:latin typeface="Bookman Old Style"/>
                <a:cs typeface="Bookman Old Style"/>
              </a:rPr>
              <a:t> Euclidean </a:t>
            </a:r>
            <a:r>
              <a:rPr sz="1000" b="0" spc="-10" dirty="0">
                <a:latin typeface="Bookman Old Style"/>
                <a:cs typeface="Bookman Old Style"/>
              </a:rPr>
              <a:t>space.</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14</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4" action="ppaction://hlinksldjump"/>
              </a:rPr>
              <a:t>Proposed</a:t>
            </a:r>
            <a:r>
              <a:rPr sz="550" b="0" spc="-55" dirty="0">
                <a:solidFill>
                  <a:srgbClr val="FFFFFF"/>
                </a:solidFill>
                <a:latin typeface="Bookman Old Style"/>
                <a:cs typeface="Bookman Old Style"/>
                <a:hlinkClick r:id="rId4" action="ppaction://hlinksldjump"/>
              </a:rPr>
              <a:t> </a:t>
            </a:r>
            <a:r>
              <a:rPr sz="550" b="0" dirty="0">
                <a:solidFill>
                  <a:srgbClr val="FFFFFF"/>
                </a:solidFill>
                <a:latin typeface="Bookman Old Style"/>
                <a:cs typeface="Bookman Old Style"/>
                <a:hlinkClick r:id="rId4"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Handling</a:t>
            </a:r>
            <a:r>
              <a:rPr spc="-80" dirty="0"/>
              <a:t> </a:t>
            </a:r>
            <a:r>
              <a:rPr spc="-30" dirty="0"/>
              <a:t>Noisy</a:t>
            </a:r>
            <a:r>
              <a:rPr spc="-75" dirty="0"/>
              <a:t> </a:t>
            </a:r>
            <a:r>
              <a:rPr spc="-50" dirty="0"/>
              <a:t>Labels</a:t>
            </a:r>
            <a:r>
              <a:rPr spc="-75" dirty="0"/>
              <a:t> </a:t>
            </a:r>
            <a:r>
              <a:rPr spc="-35" dirty="0"/>
              <a:t>with</a:t>
            </a:r>
            <a:r>
              <a:rPr spc="-75" dirty="0"/>
              <a:t> </a:t>
            </a:r>
            <a:r>
              <a:rPr spc="-70" dirty="0"/>
              <a:t>a</a:t>
            </a:r>
            <a:r>
              <a:rPr spc="-75" dirty="0"/>
              <a:t> Gaussian</a:t>
            </a:r>
            <a:r>
              <a:rPr spc="-80" dirty="0"/>
              <a:t> </a:t>
            </a:r>
            <a:r>
              <a:rPr spc="-25" dirty="0"/>
              <a:t>Noise</a:t>
            </a:r>
            <a:r>
              <a:rPr spc="-75" dirty="0"/>
              <a:t> </a:t>
            </a:r>
            <a:r>
              <a:rPr spc="-20" dirty="0"/>
              <a:t>Model</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812705"/>
            <a:ext cx="1358265" cy="178435"/>
          </a:xfrm>
          <a:prstGeom prst="rect">
            <a:avLst/>
          </a:prstGeom>
        </p:spPr>
        <p:txBody>
          <a:bodyPr vert="horz" wrap="square" lIns="0" tIns="12700" rIns="0" bIns="0" rtlCol="0">
            <a:spAutoFit/>
          </a:bodyPr>
          <a:lstStyle/>
          <a:p>
            <a:pPr marL="12700">
              <a:lnSpc>
                <a:spcPct val="100000"/>
              </a:lnSpc>
              <a:spcBef>
                <a:spcPts val="100"/>
              </a:spcBef>
            </a:pPr>
            <a:r>
              <a:rPr sz="1000" b="1" spc="-10" dirty="0">
                <a:latin typeface="Book Antiqua"/>
                <a:cs typeface="Book Antiqua"/>
              </a:rPr>
              <a:t>Gaussian</a:t>
            </a:r>
            <a:r>
              <a:rPr sz="1000" b="1" spc="-15" dirty="0">
                <a:latin typeface="Book Antiqua"/>
                <a:cs typeface="Book Antiqua"/>
              </a:rPr>
              <a:t> </a:t>
            </a:r>
            <a:r>
              <a:rPr sz="1000" b="1" spc="-25" dirty="0">
                <a:latin typeface="Book Antiqua"/>
                <a:cs typeface="Book Antiqua"/>
              </a:rPr>
              <a:t>Noise</a:t>
            </a:r>
            <a:r>
              <a:rPr sz="1000" b="1" spc="-10" dirty="0">
                <a:latin typeface="Book Antiqua"/>
                <a:cs typeface="Book Antiqua"/>
              </a:rPr>
              <a:t> Model:</a:t>
            </a:r>
            <a:endParaRPr sz="1000">
              <a:latin typeface="Book Antiqua"/>
              <a:cs typeface="Book Antiqua"/>
            </a:endParaRPr>
          </a:p>
        </p:txBody>
      </p:sp>
      <p:sp>
        <p:nvSpPr>
          <p:cNvPr id="37" name="object 37"/>
          <p:cNvSpPr txBox="1"/>
          <p:nvPr/>
        </p:nvSpPr>
        <p:spPr>
          <a:xfrm>
            <a:off x="321894" y="1182017"/>
            <a:ext cx="3832225" cy="866140"/>
          </a:xfrm>
          <a:prstGeom prst="rect">
            <a:avLst/>
          </a:prstGeom>
        </p:spPr>
        <p:txBody>
          <a:bodyPr vert="horz" wrap="square" lIns="0" tIns="69850" rIns="0" bIns="0" rtlCol="0">
            <a:spAutoFit/>
          </a:bodyPr>
          <a:lstStyle/>
          <a:p>
            <a:pPr marL="38100">
              <a:lnSpc>
                <a:spcPct val="100000"/>
              </a:lnSpc>
              <a:spcBef>
                <a:spcPts val="550"/>
              </a:spcBef>
            </a:pPr>
            <a:r>
              <a:rPr sz="1000" b="0" spc="-10" dirty="0">
                <a:latin typeface="Bookman Old Style"/>
                <a:cs typeface="Bookman Old Style"/>
              </a:rPr>
              <a:t>where:</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1" spc="-25" dirty="0">
                <a:latin typeface="Book Antiqua"/>
                <a:cs typeface="Book Antiqua"/>
              </a:rPr>
              <a:t>z</a:t>
            </a:r>
            <a:r>
              <a:rPr sz="1125" b="0" spc="-37" baseline="-11111" dirty="0">
                <a:latin typeface="Bookman Old Style"/>
                <a:cs typeface="Bookman Old Style"/>
              </a:rPr>
              <a:t>true</a:t>
            </a:r>
            <a:r>
              <a:rPr sz="1000" b="0" spc="-25" dirty="0">
                <a:latin typeface="Bookman Old Style"/>
                <a:cs typeface="Bookman Old Style"/>
              </a:rPr>
              <a:t>:</a:t>
            </a:r>
            <a:r>
              <a:rPr sz="1000" b="0" spc="10" dirty="0">
                <a:latin typeface="Bookman Old Style"/>
                <a:cs typeface="Bookman Old Style"/>
              </a:rPr>
              <a:t> </a:t>
            </a:r>
            <a:r>
              <a:rPr sz="1000" b="0" spc="-60" dirty="0">
                <a:latin typeface="Bookman Old Style"/>
                <a:cs typeface="Bookman Old Style"/>
              </a:rPr>
              <a:t>True</a:t>
            </a:r>
            <a:r>
              <a:rPr sz="1000" b="0" spc="-55" dirty="0">
                <a:latin typeface="Bookman Old Style"/>
                <a:cs typeface="Bookman Old Style"/>
              </a:rPr>
              <a:t> </a:t>
            </a:r>
            <a:r>
              <a:rPr sz="1000" b="0" spc="-45" dirty="0">
                <a:latin typeface="Bookman Old Style"/>
                <a:cs typeface="Bookman Old Style"/>
              </a:rPr>
              <a:t>regression</a:t>
            </a:r>
            <a:r>
              <a:rPr sz="1000" b="0" spc="-55" dirty="0">
                <a:latin typeface="Bookman Old Style"/>
                <a:cs typeface="Bookman Old Style"/>
              </a:rPr>
              <a:t> </a:t>
            </a:r>
            <a:r>
              <a:rPr sz="1000" b="0" spc="-50" dirty="0">
                <a:latin typeface="Bookman Old Style"/>
                <a:cs typeface="Bookman Old Style"/>
              </a:rPr>
              <a:t>targets</a:t>
            </a:r>
            <a:r>
              <a:rPr sz="1000" b="0" spc="-55" dirty="0">
                <a:latin typeface="Bookman Old Style"/>
                <a:cs typeface="Bookman Old Style"/>
              </a:rPr>
              <a:t> </a:t>
            </a:r>
            <a:r>
              <a:rPr sz="1000" b="0" spc="-10" dirty="0">
                <a:latin typeface="Bookman Old Style"/>
                <a:cs typeface="Bookman Old Style"/>
              </a:rPr>
              <a:t>(from</a:t>
            </a:r>
            <a:r>
              <a:rPr sz="1000" b="0" spc="-55" dirty="0">
                <a:latin typeface="Bookman Old Style"/>
                <a:cs typeface="Bookman Old Style"/>
              </a:rPr>
              <a:t> </a:t>
            </a:r>
            <a:r>
              <a:rPr sz="1000" b="0" spc="-25" dirty="0">
                <a:latin typeface="Bookman Old Style"/>
                <a:cs typeface="Bookman Old Style"/>
              </a:rPr>
              <a:t>log-</a:t>
            </a:r>
            <a:r>
              <a:rPr sz="1000" b="0" spc="-30" dirty="0">
                <a:latin typeface="Bookman Old Style"/>
                <a:cs typeface="Bookman Old Style"/>
              </a:rPr>
              <a:t>ratio</a:t>
            </a:r>
            <a:r>
              <a:rPr sz="1000" b="0" spc="-55" dirty="0">
                <a:latin typeface="Bookman Old Style"/>
                <a:cs typeface="Bookman Old Style"/>
              </a:rPr>
              <a:t> </a:t>
            </a:r>
            <a:r>
              <a:rPr sz="1000" b="0" spc="-10" dirty="0">
                <a:latin typeface="Bookman Old Style"/>
                <a:cs typeface="Bookman Old Style"/>
              </a:rPr>
              <a:t>transformation).</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1" i="1" dirty="0">
                <a:latin typeface="Times New Roman"/>
                <a:cs typeface="Times New Roman"/>
              </a:rPr>
              <a:t>η</a:t>
            </a:r>
            <a:r>
              <a:rPr sz="1000" b="0" dirty="0">
                <a:latin typeface="Bookman Old Style"/>
                <a:cs typeface="Bookman Old Style"/>
              </a:rPr>
              <a:t>: </a:t>
            </a:r>
            <a:r>
              <a:rPr sz="1000" b="0" spc="-70" dirty="0">
                <a:latin typeface="Bookman Old Style"/>
                <a:cs typeface="Bookman Old Style"/>
              </a:rPr>
              <a:t>Gaussian</a:t>
            </a:r>
            <a:r>
              <a:rPr sz="1000" b="0" spc="-65" dirty="0">
                <a:latin typeface="Bookman Old Style"/>
                <a:cs typeface="Bookman Old Style"/>
              </a:rPr>
              <a:t> </a:t>
            </a:r>
            <a:r>
              <a:rPr sz="1000" b="0" spc="-40" dirty="0">
                <a:latin typeface="Bookman Old Style"/>
                <a:cs typeface="Bookman Old Style"/>
              </a:rPr>
              <a:t>noise</a:t>
            </a:r>
            <a:r>
              <a:rPr sz="1000" b="0" spc="-65"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20" dirty="0">
                <a:latin typeface="Bookman Old Style"/>
                <a:cs typeface="Bookman Old Style"/>
              </a:rPr>
              <a:t>zero</a:t>
            </a:r>
            <a:r>
              <a:rPr sz="1000" b="0" spc="-60" dirty="0">
                <a:latin typeface="Bookman Old Style"/>
                <a:cs typeface="Bookman Old Style"/>
              </a:rPr>
              <a:t> </a:t>
            </a:r>
            <a:r>
              <a:rPr sz="1000" b="0" spc="-40" dirty="0">
                <a:latin typeface="Bookman Old Style"/>
                <a:cs typeface="Bookman Old Style"/>
              </a:rPr>
              <a:t>mean</a:t>
            </a:r>
            <a:r>
              <a:rPr sz="1000" b="0" spc="-60"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40" dirty="0">
                <a:latin typeface="Bookman Old Style"/>
                <a:cs typeface="Bookman Old Style"/>
              </a:rPr>
              <a:t>variance</a:t>
            </a:r>
            <a:r>
              <a:rPr sz="1000" b="0" spc="-60" dirty="0">
                <a:latin typeface="Bookman Old Style"/>
                <a:cs typeface="Bookman Old Style"/>
              </a:rPr>
              <a:t> </a:t>
            </a:r>
            <a:r>
              <a:rPr sz="1000" i="1" spc="-25" dirty="0">
                <a:latin typeface="Arial"/>
                <a:cs typeface="Arial"/>
              </a:rPr>
              <a:t>σ</a:t>
            </a:r>
            <a:r>
              <a:rPr sz="1125" b="0" spc="-37" baseline="29629" dirty="0">
                <a:latin typeface="Bookman Old Style"/>
                <a:cs typeface="Bookman Old Style"/>
              </a:rPr>
              <a:t>2</a:t>
            </a:r>
            <a:r>
              <a:rPr sz="1000" b="0" spc="-25" dirty="0">
                <a:latin typeface="Bookman Old Style"/>
                <a:cs typeface="Bookman Old Style"/>
              </a:rPr>
              <a:t>.</a:t>
            </a:r>
            <a:endParaRPr sz="1000">
              <a:latin typeface="Bookman Old Style"/>
              <a:cs typeface="Bookman Old Style"/>
            </a:endParaRPr>
          </a:p>
          <a:p>
            <a:pPr marL="38100">
              <a:lnSpc>
                <a:spcPct val="100000"/>
              </a:lnSpc>
              <a:spcBef>
                <a:spcPts val="455"/>
              </a:spcBef>
            </a:pPr>
            <a:r>
              <a:rPr sz="1000" b="1" spc="-10" dirty="0">
                <a:latin typeface="Book Antiqua"/>
                <a:cs typeface="Book Antiqua"/>
              </a:rPr>
              <a:t>Training</a:t>
            </a:r>
            <a:r>
              <a:rPr sz="1000" b="1" spc="-15" dirty="0">
                <a:latin typeface="Book Antiqua"/>
                <a:cs typeface="Book Antiqua"/>
              </a:rPr>
              <a:t> </a:t>
            </a:r>
            <a:r>
              <a:rPr sz="1000" b="1" spc="-10" dirty="0">
                <a:latin typeface="Book Antiqua"/>
                <a:cs typeface="Book Antiqua"/>
              </a:rPr>
              <a:t>Objective:</a:t>
            </a:r>
            <a:endParaRPr sz="1000">
              <a:latin typeface="Book Antiqua"/>
              <a:cs typeface="Book Antiqua"/>
            </a:endParaRPr>
          </a:p>
        </p:txBody>
      </p:sp>
      <p:sp>
        <p:nvSpPr>
          <p:cNvPr id="39" name="object 39"/>
          <p:cNvSpPr txBox="1"/>
          <p:nvPr/>
        </p:nvSpPr>
        <p:spPr>
          <a:xfrm>
            <a:off x="2669260" y="2037798"/>
            <a:ext cx="113664" cy="166712"/>
          </a:xfrm>
          <a:prstGeom prst="rect">
            <a:avLst/>
          </a:prstGeom>
        </p:spPr>
        <p:txBody>
          <a:bodyPr vert="horz" wrap="square" lIns="0" tIns="12700" rIns="0" bIns="0" rtlCol="0">
            <a:spAutoFit/>
          </a:bodyPr>
          <a:lstStyle/>
          <a:p>
            <a:pPr marL="12700">
              <a:lnSpc>
                <a:spcPct val="100000"/>
              </a:lnSpc>
              <a:spcBef>
                <a:spcPts val="100"/>
              </a:spcBef>
            </a:pPr>
            <a:r>
              <a:rPr sz="1000" b="0" u="sng" spc="-140" dirty="0">
                <a:uFill>
                  <a:solidFill>
                    <a:srgbClr val="000000"/>
                  </a:solidFill>
                </a:uFill>
                <a:latin typeface="Bookman Old Style"/>
                <a:cs typeface="Bookman Old Style"/>
              </a:rPr>
              <a:t> </a:t>
            </a:r>
            <a:endParaRPr sz="1000" dirty="0">
              <a:latin typeface="Bookman Old Style"/>
              <a:cs typeface="Bookman Old Style"/>
            </a:endParaRPr>
          </a:p>
        </p:txBody>
      </p:sp>
      <p:sp>
        <p:nvSpPr>
          <p:cNvPr id="47" name="object 47"/>
          <p:cNvSpPr txBox="1"/>
          <p:nvPr/>
        </p:nvSpPr>
        <p:spPr>
          <a:xfrm>
            <a:off x="347294" y="2468785"/>
            <a:ext cx="4175760" cy="178435"/>
          </a:xfrm>
          <a:prstGeom prst="rect">
            <a:avLst/>
          </a:prstGeom>
        </p:spPr>
        <p:txBody>
          <a:bodyPr vert="horz" wrap="square" lIns="0" tIns="12700" rIns="0" bIns="0" rtlCol="0">
            <a:spAutoFit/>
          </a:bodyPr>
          <a:lstStyle/>
          <a:p>
            <a:pPr marL="12700">
              <a:lnSpc>
                <a:spcPct val="100000"/>
              </a:lnSpc>
              <a:spcBef>
                <a:spcPts val="100"/>
              </a:spcBef>
            </a:pPr>
            <a:r>
              <a:rPr sz="1000" b="0" spc="-20" dirty="0">
                <a:latin typeface="Bookman Old Style"/>
                <a:cs typeface="Bookman Old Style"/>
              </a:rPr>
              <a:t>Minimize</a:t>
            </a:r>
            <a:r>
              <a:rPr sz="1000" b="0" spc="-60" dirty="0">
                <a:latin typeface="Bookman Old Style"/>
                <a:cs typeface="Bookman Old Style"/>
              </a:rPr>
              <a:t> </a:t>
            </a:r>
            <a:r>
              <a:rPr sz="1000" b="0" spc="-40" dirty="0">
                <a:latin typeface="Bookman Old Style"/>
                <a:cs typeface="Bookman Old Style"/>
              </a:rPr>
              <a:t>the</a:t>
            </a:r>
            <a:r>
              <a:rPr sz="1000" b="0" spc="-55" dirty="0">
                <a:latin typeface="Bookman Old Style"/>
                <a:cs typeface="Bookman Old Style"/>
              </a:rPr>
              <a:t> </a:t>
            </a:r>
            <a:r>
              <a:rPr sz="1000" b="0" spc="-40" dirty="0">
                <a:latin typeface="Bookman Old Style"/>
                <a:cs typeface="Bookman Old Style"/>
              </a:rPr>
              <a:t>mean</a:t>
            </a:r>
            <a:r>
              <a:rPr sz="1000" b="0" spc="-60" dirty="0">
                <a:latin typeface="Bookman Old Style"/>
                <a:cs typeface="Bookman Old Style"/>
              </a:rPr>
              <a:t> </a:t>
            </a:r>
            <a:r>
              <a:rPr sz="1000" b="0" spc="-50" dirty="0">
                <a:latin typeface="Bookman Old Style"/>
                <a:cs typeface="Bookman Old Style"/>
              </a:rPr>
              <a:t>squared</a:t>
            </a:r>
            <a:r>
              <a:rPr sz="1000" b="0" spc="-55" dirty="0">
                <a:latin typeface="Bookman Old Style"/>
                <a:cs typeface="Bookman Old Style"/>
              </a:rPr>
              <a:t> </a:t>
            </a:r>
            <a:r>
              <a:rPr sz="1000" b="0" spc="-40" dirty="0">
                <a:latin typeface="Bookman Old Style"/>
                <a:cs typeface="Bookman Old Style"/>
              </a:rPr>
              <a:t>error</a:t>
            </a:r>
            <a:r>
              <a:rPr sz="1000" b="0" spc="-60" dirty="0">
                <a:latin typeface="Bookman Old Style"/>
                <a:cs typeface="Bookman Old Style"/>
              </a:rPr>
              <a:t> </a:t>
            </a:r>
            <a:r>
              <a:rPr sz="1000" b="0" spc="-30" dirty="0">
                <a:latin typeface="Bookman Old Style"/>
                <a:cs typeface="Bookman Old Style"/>
              </a:rPr>
              <a:t>(MSE)</a:t>
            </a:r>
            <a:r>
              <a:rPr sz="1000" b="0" spc="-55" dirty="0">
                <a:latin typeface="Bookman Old Style"/>
                <a:cs typeface="Bookman Old Style"/>
              </a:rPr>
              <a:t> </a:t>
            </a:r>
            <a:r>
              <a:rPr sz="1000" b="0" spc="-30" dirty="0">
                <a:latin typeface="Bookman Old Style"/>
                <a:cs typeface="Bookman Old Style"/>
              </a:rPr>
              <a:t>between</a:t>
            </a:r>
            <a:r>
              <a:rPr sz="1000" b="0" spc="-65" dirty="0">
                <a:latin typeface="Bookman Old Style"/>
                <a:cs typeface="Bookman Old Style"/>
              </a:rPr>
              <a:t> </a:t>
            </a:r>
            <a:r>
              <a:rPr sz="1000" b="0" spc="-30" dirty="0">
                <a:latin typeface="Bookman Old Style"/>
                <a:cs typeface="Bookman Old Style"/>
              </a:rPr>
              <a:t>predicted</a:t>
            </a:r>
            <a:r>
              <a:rPr sz="1000" b="0" spc="-60" dirty="0">
                <a:latin typeface="Bookman Old Style"/>
                <a:cs typeface="Bookman Old Style"/>
              </a:rPr>
              <a:t> </a:t>
            </a:r>
            <a:r>
              <a:rPr sz="1000" b="1" spc="-254" dirty="0">
                <a:latin typeface="Book Antiqua"/>
                <a:cs typeface="Book Antiqua"/>
              </a:rPr>
              <a:t>z</a:t>
            </a:r>
            <a:r>
              <a:rPr sz="1000" b="0" spc="-254" dirty="0">
                <a:latin typeface="Bookman Old Style"/>
                <a:cs typeface="Bookman Old Style"/>
              </a:rPr>
              <a:t>ˆ</a:t>
            </a:r>
            <a:r>
              <a:rPr sz="1000" b="0" spc="-10"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50" dirty="0">
                <a:latin typeface="Bookman Old Style"/>
                <a:cs typeface="Bookman Old Style"/>
              </a:rPr>
              <a:t>true</a:t>
            </a:r>
            <a:r>
              <a:rPr sz="1000" b="0" spc="-60" dirty="0">
                <a:latin typeface="Bookman Old Style"/>
                <a:cs typeface="Bookman Old Style"/>
              </a:rPr>
              <a:t> </a:t>
            </a:r>
            <a:r>
              <a:rPr sz="1000" b="1" spc="-25" dirty="0">
                <a:latin typeface="Book Antiqua"/>
                <a:cs typeface="Book Antiqua"/>
              </a:rPr>
              <a:t>z</a:t>
            </a:r>
            <a:r>
              <a:rPr sz="1000" b="0" spc="-25" dirty="0">
                <a:latin typeface="Bookman Old Style"/>
                <a:cs typeface="Bookman Old Style"/>
              </a:rPr>
              <a:t>.</a:t>
            </a:r>
            <a:endParaRPr sz="1000">
              <a:latin typeface="Bookman Old Style"/>
              <a:cs typeface="Bookman Old Style"/>
            </a:endParaRPr>
          </a:p>
        </p:txBody>
      </p:sp>
      <p:grpSp>
        <p:nvGrpSpPr>
          <p:cNvPr id="48" name="object 48"/>
          <p:cNvGrpSpPr/>
          <p:nvPr/>
        </p:nvGrpSpPr>
        <p:grpSpPr>
          <a:xfrm>
            <a:off x="0" y="3131464"/>
            <a:ext cx="5760085" cy="108585"/>
            <a:chOff x="0" y="3131464"/>
            <a:chExt cx="5760085" cy="108585"/>
          </a:xfrm>
        </p:grpSpPr>
        <p:sp>
          <p:nvSpPr>
            <p:cNvPr id="49" name="object 49"/>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50" name="object 50"/>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51" name="object 51"/>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52" name="object 5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53" name="object 53"/>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54" name="object 54"/>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55" name="object 5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15</a:t>
            </a:fld>
            <a:r>
              <a:rPr spc="-45" dirty="0"/>
              <a:t> </a:t>
            </a:r>
            <a:r>
              <a:rPr spc="-80" dirty="0"/>
              <a:t>/</a:t>
            </a:r>
            <a:r>
              <a:rPr spc="-45" dirty="0"/>
              <a:t> </a:t>
            </a:r>
            <a:r>
              <a:rPr spc="-25" dirty="0"/>
              <a:t>37</a:t>
            </a:r>
          </a:p>
        </p:txBody>
      </p:sp>
      <p:pic>
        <p:nvPicPr>
          <p:cNvPr id="57" name="Picture 56">
            <a:extLst>
              <a:ext uri="{FF2B5EF4-FFF2-40B4-BE49-F238E27FC236}">
                <a16:creationId xmlns:a16="http://schemas.microsoft.com/office/drawing/2014/main" id="{22C0FFFE-E2F2-287B-889D-83D19CC937E0}"/>
              </a:ext>
            </a:extLst>
          </p:cNvPr>
          <p:cNvPicPr>
            <a:picLocks noChangeAspect="1"/>
          </p:cNvPicPr>
          <p:nvPr/>
        </p:nvPicPr>
        <p:blipFill>
          <a:blip r:embed="rId11"/>
          <a:stretch>
            <a:fillRect/>
          </a:stretch>
        </p:blipFill>
        <p:spPr>
          <a:xfrm>
            <a:off x="1933892" y="916871"/>
            <a:ext cx="1816100" cy="259443"/>
          </a:xfrm>
          <a:prstGeom prst="rect">
            <a:avLst/>
          </a:prstGeom>
        </p:spPr>
      </p:pic>
      <p:pic>
        <p:nvPicPr>
          <p:cNvPr id="59" name="Picture 58">
            <a:extLst>
              <a:ext uri="{FF2B5EF4-FFF2-40B4-BE49-F238E27FC236}">
                <a16:creationId xmlns:a16="http://schemas.microsoft.com/office/drawing/2014/main" id="{5B2A6CCF-EF2C-F61E-1E5F-2D682DCCB6DC}"/>
              </a:ext>
            </a:extLst>
          </p:cNvPr>
          <p:cNvPicPr>
            <a:picLocks noChangeAspect="1"/>
          </p:cNvPicPr>
          <p:nvPr/>
        </p:nvPicPr>
        <p:blipFill>
          <a:blip r:embed="rId12"/>
          <a:stretch>
            <a:fillRect/>
          </a:stretch>
        </p:blipFill>
        <p:spPr>
          <a:xfrm>
            <a:off x="2264512" y="2025870"/>
            <a:ext cx="1210639" cy="357280"/>
          </a:xfrm>
          <a:prstGeom prst="rect">
            <a:avLst/>
          </a:prstGeom>
        </p:spPr>
      </p:pic>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4" action="ppaction://hlinksldjump"/>
              </a:rPr>
              <a:t>Proposed</a:t>
            </a:r>
            <a:r>
              <a:rPr sz="550" b="0" spc="-55" dirty="0">
                <a:solidFill>
                  <a:srgbClr val="FFFFFF"/>
                </a:solidFill>
                <a:latin typeface="Bookman Old Style"/>
                <a:cs typeface="Bookman Old Style"/>
                <a:hlinkClick r:id="rId4" action="ppaction://hlinksldjump"/>
              </a:rPr>
              <a:t> </a:t>
            </a:r>
            <a:r>
              <a:rPr sz="550" b="0" dirty="0">
                <a:solidFill>
                  <a:srgbClr val="FFFFFF"/>
                </a:solidFill>
                <a:latin typeface="Bookman Old Style"/>
                <a:cs typeface="Bookman Old Style"/>
                <a:hlinkClick r:id="rId4"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614295" cy="193040"/>
          </a:xfrm>
          <a:prstGeom prst="rect">
            <a:avLst/>
          </a:prstGeom>
        </p:spPr>
        <p:txBody>
          <a:bodyPr vert="horz" wrap="square" lIns="0" tIns="12700" rIns="0" bIns="0" rtlCol="0">
            <a:spAutoFit/>
          </a:bodyPr>
          <a:lstStyle/>
          <a:p>
            <a:pPr marL="12700">
              <a:lnSpc>
                <a:spcPct val="100000"/>
              </a:lnSpc>
              <a:spcBef>
                <a:spcPts val="100"/>
              </a:spcBef>
            </a:pPr>
            <a:r>
              <a:rPr spc="-35" dirty="0"/>
              <a:t>Mapping</a:t>
            </a:r>
            <a:r>
              <a:rPr spc="-75" dirty="0"/>
              <a:t> </a:t>
            </a:r>
            <a:r>
              <a:rPr spc="-45" dirty="0"/>
              <a:t>Predictions</a:t>
            </a:r>
            <a:r>
              <a:rPr spc="-70" dirty="0"/>
              <a:t> </a:t>
            </a:r>
            <a:r>
              <a:rPr spc="-90" dirty="0"/>
              <a:t>Back</a:t>
            </a:r>
            <a:r>
              <a:rPr spc="-75" dirty="0"/>
              <a:t> </a:t>
            </a:r>
            <a:r>
              <a:rPr spc="-20" dirty="0"/>
              <a:t>to</a:t>
            </a:r>
            <a:r>
              <a:rPr spc="-65" dirty="0"/>
              <a:t> </a:t>
            </a:r>
            <a:r>
              <a:rPr spc="-40" dirty="0"/>
              <a:t>the</a:t>
            </a:r>
            <a:r>
              <a:rPr spc="-75" dirty="0"/>
              <a:t> </a:t>
            </a:r>
            <a:r>
              <a:rPr spc="-20" dirty="0"/>
              <a:t>Simplex</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83794" y="931408"/>
            <a:ext cx="4621530" cy="1490728"/>
          </a:xfrm>
          <a:prstGeom prst="rect">
            <a:avLst/>
          </a:prstGeom>
        </p:spPr>
        <p:txBody>
          <a:bodyPr vert="horz" wrap="square" lIns="0" tIns="32384" rIns="0" bIns="0" rtlCol="0">
            <a:spAutoFit/>
          </a:bodyPr>
          <a:lstStyle/>
          <a:p>
            <a:pPr marL="76200">
              <a:lnSpc>
                <a:spcPct val="100000"/>
              </a:lnSpc>
              <a:spcBef>
                <a:spcPts val="254"/>
              </a:spcBef>
            </a:pPr>
            <a:r>
              <a:rPr sz="1000" b="1" dirty="0">
                <a:latin typeface="Book Antiqua"/>
                <a:cs typeface="Book Antiqua"/>
              </a:rPr>
              <a:t>Inverse</a:t>
            </a:r>
            <a:r>
              <a:rPr sz="1000" b="1" spc="5" dirty="0">
                <a:latin typeface="Book Antiqua"/>
                <a:cs typeface="Book Antiqua"/>
              </a:rPr>
              <a:t> </a:t>
            </a:r>
            <a:r>
              <a:rPr sz="1000" b="1" dirty="0">
                <a:latin typeface="Book Antiqua"/>
                <a:cs typeface="Book Antiqua"/>
              </a:rPr>
              <a:t>Log-Ratio</a:t>
            </a:r>
            <a:r>
              <a:rPr sz="1000" b="1" spc="5" dirty="0">
                <a:latin typeface="Book Antiqua"/>
                <a:cs typeface="Book Antiqua"/>
              </a:rPr>
              <a:t> </a:t>
            </a:r>
            <a:r>
              <a:rPr sz="1000" b="1" spc="-10" dirty="0">
                <a:latin typeface="Book Antiqua"/>
                <a:cs typeface="Book Antiqua"/>
              </a:rPr>
              <a:t>Transform:</a:t>
            </a:r>
            <a:endParaRPr sz="1000" dirty="0">
              <a:latin typeface="Book Antiqua"/>
              <a:cs typeface="Book Antiqua"/>
            </a:endParaRPr>
          </a:p>
          <a:p>
            <a:pPr marL="570865" algn="ctr">
              <a:lnSpc>
                <a:spcPct val="100000"/>
              </a:lnSpc>
              <a:spcBef>
                <a:spcPts val="155"/>
              </a:spcBef>
            </a:pPr>
            <a:endParaRPr lang="en-US" sz="1000" dirty="0">
              <a:latin typeface="Bookman Old Style"/>
              <a:cs typeface="Bookman Old Style"/>
            </a:endParaRPr>
          </a:p>
          <a:p>
            <a:pPr marL="75565">
              <a:lnSpc>
                <a:spcPct val="100000"/>
              </a:lnSpc>
              <a:spcBef>
                <a:spcPts val="800"/>
              </a:spcBef>
            </a:pPr>
            <a:r>
              <a:rPr lang="en-US" sz="1000" b="1" dirty="0">
                <a:latin typeface="Book Antiqua"/>
                <a:cs typeface="Book Antiqua"/>
              </a:rPr>
              <a:t>Final</a:t>
            </a:r>
            <a:r>
              <a:rPr lang="en-US" sz="1000" b="1" spc="-10" dirty="0">
                <a:latin typeface="Book Antiqua"/>
                <a:cs typeface="Book Antiqua"/>
              </a:rPr>
              <a:t> Prediction:</a:t>
            </a:r>
            <a:endParaRPr lang="en-US" sz="1000" dirty="0">
              <a:latin typeface="Book Antiqua"/>
              <a:cs typeface="Book Antiqua"/>
            </a:endParaRPr>
          </a:p>
          <a:p>
            <a:pPr marL="570865" algn="ctr">
              <a:lnSpc>
                <a:spcPts val="1095"/>
              </a:lnSpc>
              <a:spcBef>
                <a:spcPts val="155"/>
              </a:spcBef>
            </a:pPr>
            <a:endParaRPr sz="1000" dirty="0">
              <a:latin typeface="Bookman Old Style"/>
              <a:cs typeface="Bookman Old Style"/>
            </a:endParaRPr>
          </a:p>
          <a:p>
            <a:pPr marL="962660" algn="ctr">
              <a:lnSpc>
                <a:spcPts val="795"/>
              </a:lnSpc>
            </a:pPr>
            <a:endParaRPr sz="750" dirty="0">
              <a:latin typeface="Bookman Old Style"/>
              <a:cs typeface="Bookman Old Style"/>
            </a:endParaRPr>
          </a:p>
          <a:p>
            <a:pPr marL="75565">
              <a:lnSpc>
                <a:spcPct val="100000"/>
              </a:lnSpc>
              <a:spcBef>
                <a:spcPts val="415"/>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Point:</a:t>
            </a:r>
            <a:endParaRPr sz="1000" dirty="0">
              <a:latin typeface="Book Antiqua"/>
              <a:cs typeface="Book Antiqua"/>
            </a:endParaRPr>
          </a:p>
          <a:p>
            <a:pPr marL="351790" marR="43180" indent="-132080">
              <a:lnSpc>
                <a:spcPct val="112900"/>
              </a:lnSpc>
              <a:spcBef>
                <a:spcPts val="300"/>
              </a:spcBef>
              <a:buClr>
                <a:srgbClr val="003874"/>
              </a:buClr>
              <a:buFont typeface="Meiryo UI"/>
              <a:buChar char="•"/>
              <a:tabLst>
                <a:tab pos="353060" algn="l"/>
              </a:tabLst>
            </a:pPr>
            <a:r>
              <a:rPr sz="1000" b="0" spc="-30" dirty="0">
                <a:latin typeface="Bookman Old Style"/>
                <a:cs typeface="Bookman Old Style"/>
              </a:rPr>
              <a:t>The</a:t>
            </a:r>
            <a:r>
              <a:rPr sz="1000" b="0" spc="-60" dirty="0">
                <a:latin typeface="Bookman Old Style"/>
                <a:cs typeface="Bookman Old Style"/>
              </a:rPr>
              <a:t> </a:t>
            </a:r>
            <a:r>
              <a:rPr sz="1000" b="0" spc="-35" dirty="0">
                <a:latin typeface="Bookman Old Style"/>
                <a:cs typeface="Bookman Old Style"/>
              </a:rPr>
              <a:t>predicted</a:t>
            </a:r>
            <a:r>
              <a:rPr sz="1000" b="0" spc="-55" dirty="0">
                <a:latin typeface="Bookman Old Style"/>
                <a:cs typeface="Bookman Old Style"/>
              </a:rPr>
              <a:t> </a:t>
            </a:r>
            <a:r>
              <a:rPr sz="1000" b="1" spc="-260" dirty="0">
                <a:latin typeface="Book Antiqua"/>
                <a:cs typeface="Book Antiqua"/>
              </a:rPr>
              <a:t>y</a:t>
            </a:r>
            <a:r>
              <a:rPr sz="1000" b="0" spc="-260" dirty="0">
                <a:latin typeface="Bookman Old Style"/>
                <a:cs typeface="Bookman Old Style"/>
              </a:rPr>
              <a:t>ˆ</a:t>
            </a:r>
            <a:r>
              <a:rPr sz="1000" b="0" spc="10"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35" dirty="0">
                <a:latin typeface="Bookman Old Style"/>
                <a:cs typeface="Bookman Old Style"/>
              </a:rPr>
              <a:t>mapped</a:t>
            </a:r>
            <a:r>
              <a:rPr sz="1000" b="0" spc="-55" dirty="0">
                <a:latin typeface="Bookman Old Style"/>
                <a:cs typeface="Bookman Old Style"/>
              </a:rPr>
              <a:t> </a:t>
            </a:r>
            <a:r>
              <a:rPr sz="1000" b="0" spc="-60" dirty="0">
                <a:latin typeface="Bookman Old Style"/>
                <a:cs typeface="Bookman Old Style"/>
              </a:rPr>
              <a:t>back </a:t>
            </a:r>
            <a:r>
              <a:rPr sz="1000" b="0" spc="-10" dirty="0">
                <a:latin typeface="Bookman Old Style"/>
                <a:cs typeface="Bookman Old Style"/>
              </a:rPr>
              <a:t>to</a:t>
            </a:r>
            <a:r>
              <a:rPr sz="1000" b="0" spc="-55"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35" dirty="0">
                <a:latin typeface="Bookman Old Style"/>
                <a:cs typeface="Bookman Old Style"/>
              </a:rPr>
              <a:t>probability</a:t>
            </a:r>
            <a:r>
              <a:rPr sz="1000" b="0" spc="-55" dirty="0">
                <a:latin typeface="Bookman Old Style"/>
                <a:cs typeface="Bookman Old Style"/>
              </a:rPr>
              <a:t> </a:t>
            </a:r>
            <a:r>
              <a:rPr sz="1000" b="0" spc="-45" dirty="0">
                <a:latin typeface="Bookman Old Style"/>
                <a:cs typeface="Bookman Old Style"/>
              </a:rPr>
              <a:t>simplex,</a:t>
            </a:r>
            <a:r>
              <a:rPr sz="1000" b="0" spc="-55" dirty="0">
                <a:latin typeface="Bookman Old Style"/>
                <a:cs typeface="Bookman Old Style"/>
              </a:rPr>
              <a:t> </a:t>
            </a:r>
            <a:r>
              <a:rPr sz="1000" b="0" spc="-45" dirty="0">
                <a:latin typeface="Bookman Old Style"/>
                <a:cs typeface="Bookman Old Style"/>
              </a:rPr>
              <a:t>ensuring</a:t>
            </a:r>
            <a:r>
              <a:rPr sz="1000" b="0" spc="-60" dirty="0">
                <a:latin typeface="Bookman Old Style"/>
                <a:cs typeface="Bookman Old Style"/>
              </a:rPr>
              <a:t> </a:t>
            </a:r>
            <a:r>
              <a:rPr sz="1000" b="0" spc="-20" dirty="0">
                <a:latin typeface="Bookman Old Style"/>
                <a:cs typeface="Bookman Old Style"/>
              </a:rPr>
              <a:t>valid 	</a:t>
            </a:r>
            <a:r>
              <a:rPr sz="1000" b="0" spc="-45" dirty="0">
                <a:latin typeface="Bookman Old Style"/>
                <a:cs typeface="Bookman Old Style"/>
              </a:rPr>
              <a:t>classiﬁcation</a:t>
            </a:r>
            <a:r>
              <a:rPr sz="1000" b="0" dirty="0">
                <a:latin typeface="Bookman Old Style"/>
                <a:cs typeface="Bookman Old Style"/>
              </a:rPr>
              <a:t> </a:t>
            </a:r>
            <a:r>
              <a:rPr sz="1000" b="0" spc="-10" dirty="0">
                <a:latin typeface="Bookman Old Style"/>
                <a:cs typeface="Bookman Old Style"/>
              </a:rPr>
              <a:t>outputs.</a:t>
            </a:r>
            <a:endParaRPr sz="1000" dirty="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16</a:t>
            </a:fld>
            <a:r>
              <a:rPr spc="-45" dirty="0"/>
              <a:t> </a:t>
            </a:r>
            <a:r>
              <a:rPr spc="-80" dirty="0"/>
              <a:t>/</a:t>
            </a:r>
            <a:r>
              <a:rPr spc="-45" dirty="0"/>
              <a:t> </a:t>
            </a:r>
            <a:r>
              <a:rPr spc="-25" dirty="0"/>
              <a:t>37</a:t>
            </a:r>
          </a:p>
        </p:txBody>
      </p:sp>
      <p:pic>
        <p:nvPicPr>
          <p:cNvPr id="44" name="Picture 43">
            <a:extLst>
              <a:ext uri="{FF2B5EF4-FFF2-40B4-BE49-F238E27FC236}">
                <a16:creationId xmlns:a16="http://schemas.microsoft.com/office/drawing/2014/main" id="{A24089F9-32BD-E8F6-0E96-4326395A7742}"/>
              </a:ext>
            </a:extLst>
          </p:cNvPr>
          <p:cNvPicPr>
            <a:picLocks noChangeAspect="1"/>
          </p:cNvPicPr>
          <p:nvPr/>
        </p:nvPicPr>
        <p:blipFill>
          <a:blip r:embed="rId11"/>
          <a:stretch>
            <a:fillRect/>
          </a:stretch>
        </p:blipFill>
        <p:spPr>
          <a:xfrm>
            <a:off x="2334923" y="1180663"/>
            <a:ext cx="1222931" cy="735470"/>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4" action="ppaction://hlinksldjump"/>
              </a:rPr>
              <a:t>Proposed</a:t>
            </a:r>
            <a:r>
              <a:rPr sz="550" b="0" spc="-55" dirty="0">
                <a:solidFill>
                  <a:srgbClr val="FFFFFF"/>
                </a:solidFill>
                <a:latin typeface="Bookman Old Style"/>
                <a:cs typeface="Bookman Old Style"/>
                <a:hlinkClick r:id="rId4" action="ppaction://hlinksldjump"/>
              </a:rPr>
              <a:t> </a:t>
            </a:r>
            <a:r>
              <a:rPr sz="550" b="0" dirty="0">
                <a:solidFill>
                  <a:srgbClr val="FFFFFF"/>
                </a:solidFill>
                <a:latin typeface="Bookman Old Style"/>
                <a:cs typeface="Bookman Old Style"/>
                <a:hlinkClick r:id="rId4"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806700" cy="193040"/>
          </a:xfrm>
          <a:prstGeom prst="rect">
            <a:avLst/>
          </a:prstGeom>
        </p:spPr>
        <p:txBody>
          <a:bodyPr vert="horz" wrap="square" lIns="0" tIns="12700" rIns="0" bIns="0" rtlCol="0">
            <a:spAutoFit/>
          </a:bodyPr>
          <a:lstStyle/>
          <a:p>
            <a:pPr marL="12700">
              <a:lnSpc>
                <a:spcPct val="100000"/>
              </a:lnSpc>
              <a:spcBef>
                <a:spcPts val="100"/>
              </a:spcBef>
            </a:pPr>
            <a:r>
              <a:rPr spc="-35" dirty="0"/>
              <a:t>Uniﬁed</a:t>
            </a:r>
            <a:r>
              <a:rPr spc="-70" dirty="0"/>
              <a:t> </a:t>
            </a:r>
            <a:r>
              <a:rPr spc="-50" dirty="0"/>
              <a:t>Approach</a:t>
            </a:r>
            <a:r>
              <a:rPr spc="-70" dirty="0"/>
              <a:t> </a:t>
            </a:r>
            <a:r>
              <a:rPr spc="-20" dirty="0"/>
              <a:t>for</a:t>
            </a:r>
            <a:r>
              <a:rPr spc="-65" dirty="0"/>
              <a:t> </a:t>
            </a:r>
            <a:r>
              <a:rPr spc="-40" dirty="0"/>
              <a:t>Handling</a:t>
            </a:r>
            <a:r>
              <a:rPr spc="-65" dirty="0"/>
              <a:t> </a:t>
            </a:r>
            <a:r>
              <a:rPr spc="-30" dirty="0"/>
              <a:t>Noisy</a:t>
            </a:r>
            <a:r>
              <a:rPr spc="-65" dirty="0"/>
              <a:t> </a:t>
            </a:r>
            <a:r>
              <a:rPr spc="-15" dirty="0"/>
              <a:t>Labels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828830"/>
            <a:ext cx="4652010" cy="1668145"/>
          </a:xfrm>
          <a:prstGeom prst="rect">
            <a:avLst/>
          </a:prstGeom>
        </p:spPr>
        <p:txBody>
          <a:bodyPr vert="horz" wrap="square" lIns="0" tIns="69850" rIns="0" bIns="0" rtlCol="0">
            <a:spAutoFit/>
          </a:bodyPr>
          <a:lstStyle/>
          <a:p>
            <a:pPr marL="38100">
              <a:lnSpc>
                <a:spcPct val="100000"/>
              </a:lnSpc>
              <a:spcBef>
                <a:spcPts val="550"/>
              </a:spcBef>
            </a:pPr>
            <a:r>
              <a:rPr sz="1000" b="1" spc="-10" dirty="0">
                <a:latin typeface="Book Antiqua"/>
                <a:cs typeface="Book Antiqua"/>
              </a:rPr>
              <a:t>Highlights:</a:t>
            </a:r>
            <a:endParaRPr sz="1000">
              <a:latin typeface="Book Antiqua"/>
              <a:cs typeface="Book Antiqua"/>
            </a:endParaRPr>
          </a:p>
          <a:p>
            <a:pPr marL="313690" marR="30480" indent="-132080">
              <a:lnSpc>
                <a:spcPct val="112900"/>
              </a:lnSpc>
              <a:spcBef>
                <a:spcPts val="300"/>
              </a:spcBef>
              <a:buClr>
                <a:srgbClr val="003874"/>
              </a:buClr>
              <a:buFont typeface="Meiryo UI"/>
              <a:buChar char="•"/>
              <a:tabLst>
                <a:tab pos="314960" algn="l"/>
              </a:tabLst>
            </a:pPr>
            <a:r>
              <a:rPr sz="1000" b="0" spc="-35" dirty="0">
                <a:latin typeface="Bookman Old Style"/>
                <a:cs typeface="Bookman Old Style"/>
              </a:rPr>
              <a:t>Combines</a:t>
            </a:r>
            <a:r>
              <a:rPr sz="1000" b="0" spc="-55" dirty="0">
                <a:latin typeface="Bookman Old Style"/>
                <a:cs typeface="Bookman Old Style"/>
              </a:rPr>
              <a:t> loss</a:t>
            </a:r>
            <a:r>
              <a:rPr sz="1000" b="0" spc="-50" dirty="0">
                <a:latin typeface="Bookman Old Style"/>
                <a:cs typeface="Bookman Old Style"/>
              </a:rPr>
              <a:t> </a:t>
            </a:r>
            <a:r>
              <a:rPr sz="1000" b="0" spc="-35" dirty="0">
                <a:latin typeface="Bookman Old Style"/>
                <a:cs typeface="Bookman Old Style"/>
              </a:rPr>
              <a:t>reweighting</a:t>
            </a:r>
            <a:r>
              <a:rPr sz="1000" b="0" spc="-55" dirty="0">
                <a:latin typeface="Bookman Old Style"/>
                <a:cs typeface="Bookman Old Style"/>
              </a:rPr>
              <a:t> </a:t>
            </a:r>
            <a:r>
              <a:rPr sz="1000" b="0" spc="-60" dirty="0">
                <a:latin typeface="Bookman Old Style"/>
                <a:cs typeface="Bookman Old Style"/>
              </a:rPr>
              <a:t>(Gaussian</a:t>
            </a:r>
            <a:r>
              <a:rPr sz="1000" b="0" spc="-55"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10" dirty="0">
                <a:latin typeface="Bookman Old Style"/>
                <a:cs typeface="Bookman Old Style"/>
              </a:rPr>
              <a:t>modeling)</a:t>
            </a:r>
            <a:r>
              <a:rPr sz="1000" b="0" spc="-50" dirty="0">
                <a:latin typeface="Bookman Old Style"/>
                <a:cs typeface="Bookman Old Style"/>
              </a:rPr>
              <a:t> and</a:t>
            </a:r>
            <a:r>
              <a:rPr sz="1000" b="0" spc="-55" dirty="0">
                <a:latin typeface="Bookman Old Style"/>
                <a:cs typeface="Bookman Old Style"/>
              </a:rPr>
              <a:t> </a:t>
            </a:r>
            <a:r>
              <a:rPr sz="1000" b="0" spc="-35" dirty="0">
                <a:latin typeface="Bookman Old Style"/>
                <a:cs typeface="Bookman Old Style"/>
              </a:rPr>
              <a:t>label</a:t>
            </a:r>
            <a:r>
              <a:rPr sz="1000" b="0" spc="-50" dirty="0">
                <a:latin typeface="Bookman Old Style"/>
                <a:cs typeface="Bookman Old Style"/>
              </a:rPr>
              <a:t> </a:t>
            </a:r>
            <a:r>
              <a:rPr sz="1000" b="0" spc="-20" dirty="0">
                <a:latin typeface="Bookman Old Style"/>
                <a:cs typeface="Bookman Old Style"/>
              </a:rPr>
              <a:t>correction 	</a:t>
            </a:r>
            <a:r>
              <a:rPr sz="1000" b="0" spc="-10" dirty="0">
                <a:latin typeface="Bookman Old Style"/>
                <a:cs typeface="Bookman Old Style"/>
              </a:rPr>
              <a:t>(log-</a:t>
            </a:r>
            <a:r>
              <a:rPr sz="1000" b="0" spc="-25" dirty="0">
                <a:latin typeface="Bookman Old Style"/>
                <a:cs typeface="Bookman Old Style"/>
              </a:rPr>
              <a:t>ratio</a:t>
            </a:r>
            <a:r>
              <a:rPr sz="1000" b="0" spc="-30" dirty="0">
                <a:latin typeface="Bookman Old Style"/>
                <a:cs typeface="Bookman Old Style"/>
              </a:rPr>
              <a:t> </a:t>
            </a:r>
            <a:r>
              <a:rPr sz="1000" b="0" spc="-10" dirty="0">
                <a:latin typeface="Bookman Old Style"/>
                <a:cs typeface="Bookman Old Style"/>
              </a:rPr>
              <a:t>transformations).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80" dirty="0">
                <a:latin typeface="Bookman Old Style"/>
                <a:cs typeface="Bookman Old Style"/>
              </a:rPr>
              <a:t>Ensures</a:t>
            </a:r>
            <a:r>
              <a:rPr sz="1000" b="0" spc="-45" dirty="0">
                <a:latin typeface="Bookman Old Style"/>
                <a:cs typeface="Bookman Old Style"/>
              </a:rPr>
              <a:t> </a:t>
            </a:r>
            <a:r>
              <a:rPr sz="1000" b="0" spc="-55" dirty="0">
                <a:latin typeface="Bookman Old Style"/>
                <a:cs typeface="Bookman Old Style"/>
              </a:rPr>
              <a:t>robustness</a:t>
            </a:r>
            <a:r>
              <a:rPr sz="1000" b="0" spc="-45" dirty="0">
                <a:latin typeface="Bookman Old Style"/>
                <a:cs typeface="Bookman Old Style"/>
              </a:rPr>
              <a:t> </a:t>
            </a:r>
            <a:r>
              <a:rPr sz="1000" b="0" spc="-50" dirty="0">
                <a:latin typeface="Bookman Old Style"/>
                <a:cs typeface="Bookman Old Style"/>
              </a:rPr>
              <a:t>by</a:t>
            </a:r>
            <a:r>
              <a:rPr sz="1000" b="0" spc="-40" dirty="0">
                <a:latin typeface="Bookman Old Style"/>
                <a:cs typeface="Bookman Old Style"/>
              </a:rPr>
              <a:t> transforming</a:t>
            </a:r>
            <a:r>
              <a:rPr sz="1000" b="0" spc="-45" dirty="0">
                <a:latin typeface="Bookman Old Style"/>
                <a:cs typeface="Bookman Old Style"/>
              </a:rPr>
              <a:t> classiﬁcation </a:t>
            </a:r>
            <a:r>
              <a:rPr sz="1000" b="0" spc="-25" dirty="0">
                <a:latin typeface="Bookman Old Style"/>
                <a:cs typeface="Bookman Old Style"/>
              </a:rPr>
              <a:t>into</a:t>
            </a:r>
            <a:r>
              <a:rPr sz="1000" b="0" spc="-40" dirty="0">
                <a:latin typeface="Bookman Old Style"/>
                <a:cs typeface="Bookman Old Style"/>
              </a:rPr>
              <a:t> </a:t>
            </a:r>
            <a:r>
              <a:rPr sz="1000" b="0" spc="-10" dirty="0">
                <a:latin typeface="Bookman Old Style"/>
                <a:cs typeface="Bookman Old Style"/>
              </a:rPr>
              <a:t>regression.</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40" dirty="0">
                <a:latin typeface="Bookman Old Style"/>
                <a:cs typeface="Bookman Old Style"/>
              </a:rPr>
              <a:t>Effective</a:t>
            </a:r>
            <a:r>
              <a:rPr sz="1000" b="0" spc="-50" dirty="0">
                <a:latin typeface="Bookman Old Style"/>
                <a:cs typeface="Bookman Old Style"/>
              </a:rPr>
              <a:t> </a:t>
            </a:r>
            <a:r>
              <a:rPr sz="1000" b="0" spc="-25" dirty="0">
                <a:latin typeface="Bookman Old Style"/>
                <a:cs typeface="Bookman Old Style"/>
              </a:rPr>
              <a:t>on</a:t>
            </a:r>
            <a:r>
              <a:rPr sz="1000" b="0" spc="-50" dirty="0">
                <a:latin typeface="Bookman Old Style"/>
                <a:cs typeface="Bookman Old Style"/>
              </a:rPr>
              <a:t> </a:t>
            </a:r>
            <a:r>
              <a:rPr sz="1000" b="0" spc="-45" dirty="0">
                <a:latin typeface="Bookman Old Style"/>
                <a:cs typeface="Bookman Old Style"/>
              </a:rPr>
              <a:t>synthetic </a:t>
            </a:r>
            <a:r>
              <a:rPr sz="1000" b="0" spc="-50" dirty="0">
                <a:latin typeface="Bookman Old Style"/>
                <a:cs typeface="Bookman Old Style"/>
              </a:rPr>
              <a:t>and </a:t>
            </a:r>
            <a:r>
              <a:rPr sz="1000" b="0" spc="-35" dirty="0">
                <a:latin typeface="Bookman Old Style"/>
                <a:cs typeface="Bookman Old Style"/>
              </a:rPr>
              <a:t>real-</a:t>
            </a:r>
            <a:r>
              <a:rPr sz="1000" b="0" spc="-30" dirty="0">
                <a:latin typeface="Bookman Old Style"/>
                <a:cs typeface="Bookman Old Style"/>
              </a:rPr>
              <a:t>world</a:t>
            </a:r>
            <a:r>
              <a:rPr sz="1000" b="0" spc="-45" dirty="0">
                <a:latin typeface="Bookman Old Style"/>
                <a:cs typeface="Bookman Old Style"/>
              </a:rPr>
              <a:t> </a:t>
            </a:r>
            <a:r>
              <a:rPr sz="1000" b="0" spc="-40" dirty="0">
                <a:latin typeface="Bookman Old Style"/>
                <a:cs typeface="Bookman Old Style"/>
              </a:rPr>
              <a:t>noisy</a:t>
            </a:r>
            <a:r>
              <a:rPr sz="1000" b="0" spc="-50"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38100">
              <a:lnSpc>
                <a:spcPct val="100000"/>
              </a:lnSpc>
              <a:spcBef>
                <a:spcPts val="450"/>
              </a:spcBef>
            </a:pPr>
            <a:r>
              <a:rPr sz="1000" b="1" spc="-10" dirty="0">
                <a:latin typeface="Book Antiqua"/>
                <a:cs typeface="Book Antiqua"/>
              </a:rPr>
              <a:t>Advantages: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50" dirty="0">
                <a:latin typeface="Bookman Old Style"/>
                <a:cs typeface="Bookman Old Style"/>
              </a:rPr>
              <a:t>Handles</a:t>
            </a:r>
            <a:r>
              <a:rPr sz="1000" b="0" spc="-55" dirty="0">
                <a:latin typeface="Bookman Old Style"/>
                <a:cs typeface="Bookman Old Style"/>
              </a:rPr>
              <a:t> </a:t>
            </a:r>
            <a:r>
              <a:rPr sz="1000" b="0" spc="-45" dirty="0">
                <a:latin typeface="Bookman Old Style"/>
                <a:cs typeface="Bookman Old Style"/>
              </a:rPr>
              <a:t>high</a:t>
            </a:r>
            <a:r>
              <a:rPr sz="1000" b="0" spc="-55" dirty="0">
                <a:latin typeface="Bookman Old Style"/>
                <a:cs typeface="Bookman Old Style"/>
              </a:rPr>
              <a:t> </a:t>
            </a:r>
            <a:r>
              <a:rPr sz="1000" b="0" spc="-40" dirty="0">
                <a:latin typeface="Bookman Old Style"/>
                <a:cs typeface="Bookman Old Style"/>
              </a:rPr>
              <a:t>levels</a:t>
            </a:r>
            <a:r>
              <a:rPr sz="1000" b="0" spc="-55" dirty="0">
                <a:latin typeface="Bookman Old Style"/>
                <a:cs typeface="Bookman Old Style"/>
              </a:rPr>
              <a:t> </a:t>
            </a:r>
            <a:r>
              <a:rPr sz="1000" b="0" dirty="0">
                <a:latin typeface="Bookman Old Style"/>
                <a:cs typeface="Bookman Old Style"/>
              </a:rPr>
              <a:t>of</a:t>
            </a:r>
            <a:r>
              <a:rPr sz="1000" b="0" spc="-50"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10" dirty="0">
                <a:latin typeface="Bookman Old Style"/>
                <a:cs typeface="Bookman Old Style"/>
              </a:rPr>
              <a:t>effectively.</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40" dirty="0">
                <a:latin typeface="Bookman Old Style"/>
                <a:cs typeface="Bookman Old Style"/>
              </a:rPr>
              <a:t>Provides</a:t>
            </a:r>
            <a:r>
              <a:rPr sz="1000" b="0" dirty="0">
                <a:latin typeface="Bookman Old Style"/>
                <a:cs typeface="Bookman Old Style"/>
              </a:rPr>
              <a:t> </a:t>
            </a:r>
            <a:r>
              <a:rPr sz="1000" b="0" spc="-40" dirty="0">
                <a:latin typeface="Bookman Old Style"/>
                <a:cs typeface="Bookman Old Style"/>
              </a:rPr>
              <a:t>interpretable</a:t>
            </a:r>
            <a:r>
              <a:rPr sz="1000" b="0" dirty="0">
                <a:latin typeface="Bookman Old Style"/>
                <a:cs typeface="Bookman Old Style"/>
              </a:rPr>
              <a:t> </a:t>
            </a:r>
            <a:r>
              <a:rPr sz="1000" b="0" spc="-50" dirty="0">
                <a:latin typeface="Bookman Old Style"/>
                <a:cs typeface="Bookman Old Style"/>
              </a:rPr>
              <a:t>regression-</a:t>
            </a:r>
            <a:r>
              <a:rPr sz="1000" b="0" spc="-35" dirty="0">
                <a:latin typeface="Bookman Old Style"/>
                <a:cs typeface="Bookman Old Style"/>
              </a:rPr>
              <a:t>based</a:t>
            </a:r>
            <a:r>
              <a:rPr sz="1000" b="0" spc="5" dirty="0">
                <a:latin typeface="Bookman Old Style"/>
                <a:cs typeface="Bookman Old Style"/>
              </a:rPr>
              <a:t> </a:t>
            </a:r>
            <a:r>
              <a:rPr sz="1000" b="0" spc="-10" dirty="0">
                <a:latin typeface="Bookman Old Style"/>
                <a:cs typeface="Bookman Old Style"/>
              </a:rPr>
              <a:t>predictions.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17</a:t>
            </a:fld>
            <a:r>
              <a:rPr spc="-45" dirty="0"/>
              <a:t> </a:t>
            </a:r>
            <a:r>
              <a:rPr spc="-80" dirty="0"/>
              <a:t>/</a:t>
            </a:r>
            <a:r>
              <a:rPr spc="-45" dirty="0"/>
              <a:t> </a:t>
            </a:r>
            <a:r>
              <a:rPr spc="-25" dirty="0"/>
              <a:t>37</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60" dirty="0">
                <a:solidFill>
                  <a:srgbClr val="FFFFFF"/>
                </a:solidFill>
                <a:latin typeface="Bookman Old Style"/>
                <a:cs typeface="Bookman Old Style"/>
                <a:hlinkClick r:id="rId5" action="ppaction://hlinksldjump"/>
              </a:rPr>
              <a:t>&amp;</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pic>
        <p:nvPicPr>
          <p:cNvPr id="31" name="object 31"/>
          <p:cNvPicPr/>
          <p:nvPr/>
        </p:nvPicPr>
        <p:blipFill>
          <a:blip r:embed="rId9" cstate="print"/>
          <a:stretch>
            <a:fillRect/>
          </a:stretch>
        </p:blipFill>
        <p:spPr>
          <a:xfrm>
            <a:off x="289848" y="509777"/>
            <a:ext cx="133611" cy="133611"/>
          </a:xfrm>
          <a:prstGeom prst="rect">
            <a:avLst/>
          </a:prstGeom>
        </p:spPr>
      </p:pic>
      <p:pic>
        <p:nvPicPr>
          <p:cNvPr id="32" name="object 32"/>
          <p:cNvPicPr/>
          <p:nvPr/>
        </p:nvPicPr>
        <p:blipFill>
          <a:blip r:embed="rId9" cstate="print"/>
          <a:stretch>
            <a:fillRect/>
          </a:stretch>
        </p:blipFill>
        <p:spPr>
          <a:xfrm>
            <a:off x="289848" y="864730"/>
            <a:ext cx="133611" cy="133611"/>
          </a:xfrm>
          <a:prstGeom prst="rect">
            <a:avLst/>
          </a:prstGeom>
        </p:spPr>
      </p:pic>
      <p:pic>
        <p:nvPicPr>
          <p:cNvPr id="33" name="object 33"/>
          <p:cNvPicPr/>
          <p:nvPr/>
        </p:nvPicPr>
        <p:blipFill>
          <a:blip r:embed="rId9" cstate="print"/>
          <a:stretch>
            <a:fillRect/>
          </a:stretch>
        </p:blipFill>
        <p:spPr>
          <a:xfrm>
            <a:off x="289848" y="1219682"/>
            <a:ext cx="133611" cy="133611"/>
          </a:xfrm>
          <a:prstGeom prst="rect">
            <a:avLst/>
          </a:prstGeom>
        </p:spPr>
      </p:pic>
      <p:pic>
        <p:nvPicPr>
          <p:cNvPr id="34" name="object 34"/>
          <p:cNvPicPr/>
          <p:nvPr/>
        </p:nvPicPr>
        <p:blipFill>
          <a:blip r:embed="rId10" cstate="print"/>
          <a:stretch>
            <a:fillRect/>
          </a:stretch>
        </p:blipFill>
        <p:spPr>
          <a:xfrm>
            <a:off x="289848" y="1574647"/>
            <a:ext cx="133611" cy="133611"/>
          </a:xfrm>
          <a:prstGeom prst="rect">
            <a:avLst/>
          </a:prstGeom>
        </p:spPr>
      </p:pic>
      <p:pic>
        <p:nvPicPr>
          <p:cNvPr id="35" name="object 35"/>
          <p:cNvPicPr/>
          <p:nvPr/>
        </p:nvPicPr>
        <p:blipFill>
          <a:blip r:embed="rId9" cstate="print"/>
          <a:stretch>
            <a:fillRect/>
          </a:stretch>
        </p:blipFill>
        <p:spPr>
          <a:xfrm>
            <a:off x="289848" y="1929599"/>
            <a:ext cx="133611" cy="133611"/>
          </a:xfrm>
          <a:prstGeom prst="rect">
            <a:avLst/>
          </a:prstGeom>
        </p:spPr>
      </p:pic>
      <p:pic>
        <p:nvPicPr>
          <p:cNvPr id="36" name="object 36"/>
          <p:cNvPicPr/>
          <p:nvPr/>
        </p:nvPicPr>
        <p:blipFill>
          <a:blip r:embed="rId9" cstate="print"/>
          <a:stretch>
            <a:fillRect/>
          </a:stretch>
        </p:blipFill>
        <p:spPr>
          <a:xfrm>
            <a:off x="289848" y="2284552"/>
            <a:ext cx="133611" cy="133611"/>
          </a:xfrm>
          <a:prstGeom prst="rect">
            <a:avLst/>
          </a:prstGeom>
        </p:spPr>
      </p:pic>
      <p:pic>
        <p:nvPicPr>
          <p:cNvPr id="37" name="object 37"/>
          <p:cNvPicPr/>
          <p:nvPr/>
        </p:nvPicPr>
        <p:blipFill>
          <a:blip r:embed="rId9"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2"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3" action="ppaction://hlinksldjump"/>
              </a:rPr>
              <a:t>Background:</a:t>
            </a:r>
            <a:r>
              <a:rPr sz="1000" b="0" spc="5" dirty="0">
                <a:solidFill>
                  <a:srgbClr val="CCD7E3"/>
                </a:solidFill>
                <a:latin typeface="Bookman Old Style"/>
                <a:cs typeface="Bookman Old Style"/>
                <a:hlinkClick r:id="rId3" action="ppaction://hlinksldjump"/>
              </a:rPr>
              <a:t> </a:t>
            </a:r>
            <a:r>
              <a:rPr sz="1000" b="0" spc="-30" dirty="0">
                <a:solidFill>
                  <a:srgbClr val="CCD7E3"/>
                </a:solidFill>
                <a:latin typeface="Bookman Old Style"/>
                <a:cs typeface="Bookman Old Style"/>
                <a:hlinkClick r:id="rId3" action="ppaction://hlinksldjump"/>
              </a:rPr>
              <a:t>Compositional</a:t>
            </a:r>
            <a:r>
              <a:rPr sz="1000" b="0" spc="-55" dirty="0">
                <a:solidFill>
                  <a:srgbClr val="CCD7E3"/>
                </a:solidFill>
                <a:latin typeface="Bookman Old Style"/>
                <a:cs typeface="Bookman Old Style"/>
                <a:hlinkClick r:id="rId3" action="ppaction://hlinksldjump"/>
              </a:rPr>
              <a:t> </a:t>
            </a:r>
            <a:r>
              <a:rPr sz="1000" b="0" spc="-50" dirty="0">
                <a:solidFill>
                  <a:srgbClr val="CCD7E3"/>
                </a:solidFill>
                <a:latin typeface="Bookman Old Style"/>
                <a:cs typeface="Bookman Old Style"/>
                <a:hlinkClick r:id="rId3" action="ppaction://hlinksldjump"/>
              </a:rPr>
              <a:t>Data</a:t>
            </a:r>
            <a:r>
              <a:rPr sz="1000" b="0" spc="-55" dirty="0">
                <a:solidFill>
                  <a:srgbClr val="CCD7E3"/>
                </a:solidFill>
                <a:latin typeface="Bookman Old Style"/>
                <a:cs typeface="Bookman Old Style"/>
                <a:hlinkClick r:id="rId3" action="ppaction://hlinksldjump"/>
              </a:rPr>
              <a:t> </a:t>
            </a:r>
            <a:r>
              <a:rPr sz="1000" b="0" spc="-35" dirty="0">
                <a:solidFill>
                  <a:srgbClr val="CCD7E3"/>
                </a:solidFill>
                <a:latin typeface="Bookman Old Style"/>
                <a:cs typeface="Bookman Old Style"/>
                <a:hlinkClick r:id="rId3"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4" action="ppaction://hlinksldjump"/>
              </a:rPr>
              <a:t>Proposed</a:t>
            </a:r>
            <a:r>
              <a:rPr sz="1000" b="0" spc="-55" dirty="0">
                <a:solidFill>
                  <a:srgbClr val="CCD7E3"/>
                </a:solidFill>
                <a:latin typeface="Bookman Old Style"/>
                <a:cs typeface="Bookman Old Style"/>
                <a:hlinkClick r:id="rId4" action="ppaction://hlinksldjump"/>
              </a:rPr>
              <a:t> </a:t>
            </a:r>
            <a:r>
              <a:rPr sz="1000" b="0" spc="-10" dirty="0">
                <a:solidFill>
                  <a:srgbClr val="CCD7E3"/>
                </a:solidFill>
                <a:latin typeface="Bookman Old Style"/>
                <a:cs typeface="Bookman Old Style"/>
                <a:hlinkClick r:id="rId4"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003874"/>
                </a:solidFill>
                <a:latin typeface="Bookman Old Style"/>
                <a:cs typeface="Bookman Old Style"/>
                <a:hlinkClick r:id="rId5" action="ppaction://hlinksldjump"/>
              </a:rPr>
              <a:t>Data</a:t>
            </a:r>
            <a:r>
              <a:rPr sz="1000" b="0" spc="-85" dirty="0">
                <a:solidFill>
                  <a:srgbClr val="003874"/>
                </a:solidFill>
                <a:latin typeface="Bookman Old Style"/>
                <a:cs typeface="Bookman Old Style"/>
                <a:hlinkClick r:id="rId5" action="ppaction://hlinksldjump"/>
              </a:rPr>
              <a:t> </a:t>
            </a:r>
            <a:r>
              <a:rPr sz="1000" b="0" spc="-105" dirty="0">
                <a:solidFill>
                  <a:srgbClr val="003874"/>
                </a:solidFill>
                <a:latin typeface="Bookman Old Style"/>
                <a:cs typeface="Bookman Old Style"/>
                <a:hlinkClick r:id="rId5" action="ppaction://hlinksldjump"/>
              </a:rPr>
              <a:t>&amp;</a:t>
            </a:r>
            <a:r>
              <a:rPr sz="1000" b="0" spc="-75" dirty="0">
                <a:solidFill>
                  <a:srgbClr val="003874"/>
                </a:solidFill>
                <a:latin typeface="Bookman Old Style"/>
                <a:cs typeface="Bookman Old Style"/>
                <a:hlinkClick r:id="rId5" action="ppaction://hlinksldjump"/>
              </a:rPr>
              <a:t> </a:t>
            </a:r>
            <a:r>
              <a:rPr sz="1000" b="0" spc="-10" dirty="0">
                <a:solidFill>
                  <a:srgbClr val="003874"/>
                </a:solidFill>
                <a:latin typeface="Bookman Old Style"/>
                <a:cs typeface="Bookman Old Style"/>
                <a:hlinkClick r:id="rId5"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6" action="ppaction://hlinksldjump"/>
              </a:rPr>
              <a:t>Code</a:t>
            </a:r>
            <a:r>
              <a:rPr sz="1000" b="0" spc="-60"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7" action="ppaction://hlinksldjump"/>
              </a:rPr>
              <a:t>Other</a:t>
            </a:r>
            <a:r>
              <a:rPr sz="1000" b="0" spc="-50" dirty="0">
                <a:solidFill>
                  <a:srgbClr val="CCD7E3"/>
                </a:solidFill>
                <a:latin typeface="Bookman Old Style"/>
                <a:cs typeface="Bookman Old Style"/>
                <a:hlinkClick r:id="rId7" action="ppaction://hlinksldjump"/>
              </a:rPr>
              <a:t> </a:t>
            </a:r>
            <a:r>
              <a:rPr sz="1000" b="0" spc="-40" dirty="0">
                <a:solidFill>
                  <a:srgbClr val="CCD7E3"/>
                </a:solidFill>
                <a:latin typeface="Bookman Old Style"/>
                <a:cs typeface="Bookman Old Style"/>
                <a:hlinkClick r:id="rId7" action="ppaction://hlinksldjump"/>
              </a:rPr>
              <a:t>Applications</a:t>
            </a:r>
            <a:r>
              <a:rPr sz="1000" b="0" spc="-50" dirty="0">
                <a:solidFill>
                  <a:srgbClr val="CCD7E3"/>
                </a:solidFill>
                <a:latin typeface="Bookman Old Style"/>
                <a:cs typeface="Bookman Old Style"/>
                <a:hlinkClick r:id="rId7" action="ppaction://hlinksldjump"/>
              </a:rPr>
              <a:t> </a:t>
            </a:r>
            <a:r>
              <a:rPr sz="1000" b="0" spc="-105" dirty="0">
                <a:solidFill>
                  <a:srgbClr val="CCD7E3"/>
                </a:solidFill>
                <a:latin typeface="Bookman Old Style"/>
                <a:cs typeface="Bookman Old Style"/>
                <a:hlinkClick r:id="rId7" action="ppaction://hlinksldjump"/>
              </a:rPr>
              <a:t>&amp;</a:t>
            </a:r>
            <a:r>
              <a:rPr sz="1000" b="0" spc="-45"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8" action="ppaction://hlinksldjump"/>
              </a:rPr>
              <a:t>Implementing</a:t>
            </a:r>
            <a:r>
              <a:rPr sz="1000" b="0" spc="-6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the</a:t>
            </a:r>
            <a:r>
              <a:rPr sz="1000" b="0" spc="-50" dirty="0">
                <a:solidFill>
                  <a:srgbClr val="CCD7E3"/>
                </a:solidFill>
                <a:latin typeface="Bookman Old Style"/>
                <a:cs typeface="Bookman Old Style"/>
                <a:hlinkClick r:id="rId8" action="ppaction://hlinksldjump"/>
              </a:rPr>
              <a:t> </a:t>
            </a:r>
            <a:r>
              <a:rPr sz="1000" b="0" spc="-20" dirty="0">
                <a:solidFill>
                  <a:srgbClr val="CCD7E3"/>
                </a:solidFill>
                <a:latin typeface="Bookman Old Style"/>
                <a:cs typeface="Bookman Old Style"/>
                <a:hlinkClick r:id="rId8"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18</a:t>
            </a:fld>
            <a:r>
              <a:rPr spc="-45" dirty="0"/>
              <a:t> </a:t>
            </a:r>
            <a:r>
              <a:rPr spc="-80" dirty="0"/>
              <a:t>/</a:t>
            </a:r>
            <a:r>
              <a:rPr spc="-45" dirty="0"/>
              <a:t> </a:t>
            </a:r>
            <a:r>
              <a:rPr spc="-25" dirty="0"/>
              <a:t>37</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60" dirty="0">
                <a:solidFill>
                  <a:srgbClr val="FFFFFF"/>
                </a:solidFill>
                <a:latin typeface="Bookman Old Style"/>
                <a:cs typeface="Bookman Old Style"/>
                <a:hlinkClick r:id="rId5" action="ppaction://hlinksldjump"/>
              </a:rPr>
              <a:t>&amp;</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Synthetic</a:t>
            </a:r>
            <a:r>
              <a:rPr spc="-50" dirty="0"/>
              <a:t> Datasets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1008065"/>
            <a:ext cx="3831590" cy="1250950"/>
          </a:xfrm>
          <a:prstGeom prst="rect">
            <a:avLst/>
          </a:prstGeom>
        </p:spPr>
        <p:txBody>
          <a:bodyPr vert="horz" wrap="square" lIns="0" tIns="49530" rIns="0" bIns="0" rtlCol="0">
            <a:spAutoFit/>
          </a:bodyPr>
          <a:lstStyle/>
          <a:p>
            <a:pPr marL="38100">
              <a:lnSpc>
                <a:spcPct val="100000"/>
              </a:lnSpc>
              <a:spcBef>
                <a:spcPts val="390"/>
              </a:spcBef>
            </a:pPr>
            <a:r>
              <a:rPr sz="1000" b="1" dirty="0">
                <a:latin typeface="Book Antiqua"/>
                <a:cs typeface="Book Antiqua"/>
              </a:rPr>
              <a:t>Synthetic</a:t>
            </a:r>
            <a:r>
              <a:rPr sz="1000" b="1" spc="-25" dirty="0">
                <a:latin typeface="Book Antiqua"/>
                <a:cs typeface="Book Antiqua"/>
              </a:rPr>
              <a:t> </a:t>
            </a:r>
            <a:r>
              <a:rPr sz="1000" b="1" spc="-10" dirty="0">
                <a:latin typeface="Book Antiqua"/>
                <a:cs typeface="Book Antiqua"/>
              </a:rPr>
              <a:t>Noise:</a:t>
            </a:r>
            <a:endParaRPr sz="1000">
              <a:latin typeface="Book Antiqua"/>
              <a:cs typeface="Book Antiqua"/>
            </a:endParaRPr>
          </a:p>
          <a:p>
            <a:pPr marL="313690" indent="-132080">
              <a:lnSpc>
                <a:spcPct val="100000"/>
              </a:lnSpc>
              <a:spcBef>
                <a:spcPts val="295"/>
              </a:spcBef>
              <a:buClr>
                <a:srgbClr val="003874"/>
              </a:buClr>
              <a:buFont typeface="Meiryo UI"/>
              <a:buChar char="•"/>
              <a:tabLst>
                <a:tab pos="313690" algn="l"/>
              </a:tabLst>
            </a:pPr>
            <a:r>
              <a:rPr sz="1000" b="1" spc="-30" dirty="0">
                <a:latin typeface="Book Antiqua"/>
                <a:cs typeface="Book Antiqua"/>
              </a:rPr>
              <a:t>CIFAR-</a:t>
            </a:r>
            <a:r>
              <a:rPr sz="1000" b="1" spc="-25" dirty="0">
                <a:latin typeface="Book Antiqua"/>
                <a:cs typeface="Book Antiqua"/>
              </a:rPr>
              <a:t>10</a:t>
            </a:r>
            <a:r>
              <a:rPr sz="1000" b="0" spc="-25" dirty="0">
                <a:latin typeface="Bookman Old Style"/>
                <a:cs typeface="Bookman Old Style"/>
              </a:rPr>
              <a:t>:</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85" dirty="0">
                <a:latin typeface="Bookman Old Style"/>
                <a:cs typeface="Bookman Old Style"/>
              </a:rPr>
              <a:t>10</a:t>
            </a:r>
            <a:r>
              <a:rPr sz="900" b="0" spc="-50" dirty="0">
                <a:latin typeface="Bookman Old Style"/>
                <a:cs typeface="Bookman Old Style"/>
              </a:rPr>
              <a:t> classes,</a:t>
            </a:r>
            <a:r>
              <a:rPr sz="900" b="0" spc="-45" dirty="0">
                <a:latin typeface="Bookman Old Style"/>
                <a:cs typeface="Bookman Old Style"/>
              </a:rPr>
              <a:t> </a:t>
            </a:r>
            <a:r>
              <a:rPr sz="900" b="0" spc="-80" dirty="0">
                <a:latin typeface="Bookman Old Style"/>
                <a:cs typeface="Bookman Old Style"/>
              </a:rPr>
              <a:t>50,000</a:t>
            </a:r>
            <a:r>
              <a:rPr sz="900" b="0" spc="-45" dirty="0">
                <a:latin typeface="Bookman Old Style"/>
                <a:cs typeface="Bookman Old Style"/>
              </a:rPr>
              <a:t> </a:t>
            </a:r>
            <a:r>
              <a:rPr sz="900" b="0" spc="-40" dirty="0">
                <a:latin typeface="Bookman Old Style"/>
                <a:cs typeface="Bookman Old Style"/>
              </a:rPr>
              <a:t>training</a:t>
            </a:r>
            <a:r>
              <a:rPr sz="900" b="0" spc="-45" dirty="0">
                <a:latin typeface="Bookman Old Style"/>
                <a:cs typeface="Bookman Old Style"/>
              </a:rPr>
              <a:t> </a:t>
            </a:r>
            <a:r>
              <a:rPr sz="900" b="0" spc="-40" dirty="0">
                <a:latin typeface="Bookman Old Style"/>
                <a:cs typeface="Bookman Old Style"/>
              </a:rPr>
              <a:t>samples,</a:t>
            </a:r>
            <a:r>
              <a:rPr sz="900" b="0" spc="-45" dirty="0">
                <a:latin typeface="Bookman Old Style"/>
                <a:cs typeface="Bookman Old Style"/>
              </a:rPr>
              <a:t> </a:t>
            </a:r>
            <a:r>
              <a:rPr sz="900" b="0" spc="-40" dirty="0">
                <a:latin typeface="Bookman Old Style"/>
                <a:cs typeface="Bookman Old Style"/>
              </a:rPr>
              <a:t>and</a:t>
            </a:r>
            <a:r>
              <a:rPr sz="900" b="0" spc="-45" dirty="0">
                <a:latin typeface="Bookman Old Style"/>
                <a:cs typeface="Bookman Old Style"/>
              </a:rPr>
              <a:t> </a:t>
            </a:r>
            <a:r>
              <a:rPr sz="900" b="0" spc="-80" dirty="0">
                <a:latin typeface="Bookman Old Style"/>
                <a:cs typeface="Bookman Old Style"/>
              </a:rPr>
              <a:t>10,000</a:t>
            </a:r>
            <a:r>
              <a:rPr sz="900" b="0" spc="-45" dirty="0">
                <a:latin typeface="Bookman Old Style"/>
                <a:cs typeface="Bookman Old Style"/>
              </a:rPr>
              <a:t> </a:t>
            </a:r>
            <a:r>
              <a:rPr sz="900" b="0" spc="-35" dirty="0">
                <a:latin typeface="Bookman Old Style"/>
                <a:cs typeface="Bookman Old Style"/>
              </a:rPr>
              <a:t>test</a:t>
            </a:r>
            <a:r>
              <a:rPr sz="900" b="0" spc="-50" dirty="0">
                <a:latin typeface="Bookman Old Style"/>
                <a:cs typeface="Bookman Old Style"/>
              </a:rPr>
              <a:t> </a:t>
            </a:r>
            <a:r>
              <a:rPr sz="900" b="0" spc="-10" dirty="0">
                <a:latin typeface="Bookman Old Style"/>
                <a:cs typeface="Bookman Old Style"/>
              </a:rPr>
              <a:t>samples.</a:t>
            </a:r>
            <a:endParaRPr sz="900">
              <a:latin typeface="Bookman Old Style"/>
              <a:cs typeface="Bookman Old Style"/>
            </a:endParaRPr>
          </a:p>
          <a:p>
            <a:pPr marL="589280" lvl="1" indent="-125095">
              <a:lnSpc>
                <a:spcPct val="100000"/>
              </a:lnSpc>
              <a:spcBef>
                <a:spcPts val="114"/>
              </a:spcBef>
              <a:buClr>
                <a:srgbClr val="003874"/>
              </a:buClr>
              <a:buFont typeface="Meiryo UI"/>
              <a:buChar char="•"/>
              <a:tabLst>
                <a:tab pos="589280" algn="l"/>
              </a:tabLst>
            </a:pPr>
            <a:r>
              <a:rPr sz="900" b="0" spc="-20" dirty="0">
                <a:latin typeface="Bookman Old Style"/>
                <a:cs typeface="Bookman Old Style"/>
              </a:rPr>
              <a:t>Noisy</a:t>
            </a:r>
            <a:r>
              <a:rPr sz="900" b="0" spc="-50" dirty="0">
                <a:latin typeface="Bookman Old Style"/>
                <a:cs typeface="Bookman Old Style"/>
              </a:rPr>
              <a:t> </a:t>
            </a:r>
            <a:r>
              <a:rPr sz="900" b="0" spc="-35" dirty="0">
                <a:latin typeface="Bookman Old Style"/>
                <a:cs typeface="Bookman Old Style"/>
              </a:rPr>
              <a:t>labels</a:t>
            </a:r>
            <a:r>
              <a:rPr sz="900" b="0" spc="-45" dirty="0">
                <a:latin typeface="Bookman Old Style"/>
                <a:cs typeface="Bookman Old Style"/>
              </a:rPr>
              <a:t> </a:t>
            </a:r>
            <a:r>
              <a:rPr sz="900" b="0" spc="-25" dirty="0">
                <a:latin typeface="Bookman Old Style"/>
                <a:cs typeface="Bookman Old Style"/>
              </a:rPr>
              <a:t>generated</a:t>
            </a:r>
            <a:r>
              <a:rPr sz="900" b="0" spc="-45" dirty="0">
                <a:latin typeface="Bookman Old Style"/>
                <a:cs typeface="Bookman Old Style"/>
              </a:rPr>
              <a:t> </a:t>
            </a:r>
            <a:r>
              <a:rPr sz="900" b="0" spc="-40" dirty="0">
                <a:latin typeface="Bookman Old Style"/>
                <a:cs typeface="Bookman Old Style"/>
              </a:rPr>
              <a:t>by</a:t>
            </a:r>
            <a:r>
              <a:rPr sz="900" b="0" spc="-45" dirty="0">
                <a:latin typeface="Bookman Old Style"/>
                <a:cs typeface="Bookman Old Style"/>
              </a:rPr>
              <a:t> </a:t>
            </a:r>
            <a:r>
              <a:rPr sz="900" b="0" spc="-20" dirty="0">
                <a:latin typeface="Bookman Old Style"/>
                <a:cs typeface="Bookman Old Style"/>
              </a:rPr>
              <a:t>ﬂipping</a:t>
            </a:r>
            <a:r>
              <a:rPr sz="900" b="0" spc="-50" dirty="0">
                <a:latin typeface="Bookman Old Style"/>
                <a:cs typeface="Bookman Old Style"/>
              </a:rPr>
              <a:t> </a:t>
            </a:r>
            <a:r>
              <a:rPr sz="900" b="0" spc="-55" dirty="0">
                <a:latin typeface="Bookman Old Style"/>
                <a:cs typeface="Bookman Old Style"/>
              </a:rPr>
              <a:t>a</a:t>
            </a:r>
            <a:r>
              <a:rPr sz="900" b="0" spc="-45" dirty="0">
                <a:latin typeface="Bookman Old Style"/>
                <a:cs typeface="Bookman Old Style"/>
              </a:rPr>
              <a:t> </a:t>
            </a:r>
            <a:r>
              <a:rPr sz="900" b="0" spc="-25" dirty="0">
                <a:latin typeface="Bookman Old Style"/>
                <a:cs typeface="Bookman Old Style"/>
              </a:rPr>
              <a:t>percentage</a:t>
            </a:r>
            <a:r>
              <a:rPr sz="900" b="0" spc="-45" dirty="0">
                <a:latin typeface="Bookman Old Style"/>
                <a:cs typeface="Bookman Old Style"/>
              </a:rPr>
              <a:t> </a:t>
            </a:r>
            <a:r>
              <a:rPr sz="900" b="0" dirty="0">
                <a:latin typeface="Bookman Old Style"/>
                <a:cs typeface="Bookman Old Style"/>
              </a:rPr>
              <a:t>of</a:t>
            </a:r>
            <a:r>
              <a:rPr sz="900" b="0" spc="-45" dirty="0">
                <a:latin typeface="Bookman Old Style"/>
                <a:cs typeface="Bookman Old Style"/>
              </a:rPr>
              <a:t> </a:t>
            </a:r>
            <a:r>
              <a:rPr sz="900" b="0" spc="-10" dirty="0">
                <a:latin typeface="Bookman Old Style"/>
                <a:cs typeface="Bookman Old Style"/>
              </a:rPr>
              <a:t>labels.</a:t>
            </a:r>
            <a:endParaRPr sz="900">
              <a:latin typeface="Bookman Old Style"/>
              <a:cs typeface="Bookman Old Style"/>
            </a:endParaRPr>
          </a:p>
          <a:p>
            <a:pPr marL="313690" indent="-132080">
              <a:lnSpc>
                <a:spcPct val="100000"/>
              </a:lnSpc>
              <a:spcBef>
                <a:spcPts val="315"/>
              </a:spcBef>
              <a:buClr>
                <a:srgbClr val="003874"/>
              </a:buClr>
              <a:buFont typeface="Meiryo UI"/>
              <a:buChar char="•"/>
              <a:tabLst>
                <a:tab pos="313690" algn="l"/>
              </a:tabLst>
            </a:pPr>
            <a:r>
              <a:rPr sz="1000" b="1" spc="-30" dirty="0">
                <a:latin typeface="Book Antiqua"/>
                <a:cs typeface="Book Antiqua"/>
              </a:rPr>
              <a:t>CIFAR-</a:t>
            </a:r>
            <a:r>
              <a:rPr sz="1000" b="1" spc="-20" dirty="0">
                <a:latin typeface="Book Antiqua"/>
                <a:cs typeface="Book Antiqua"/>
              </a:rPr>
              <a:t>100</a:t>
            </a:r>
            <a:r>
              <a:rPr sz="1000" b="0" spc="-20" dirty="0">
                <a:latin typeface="Bookman Old Style"/>
                <a:cs typeface="Bookman Old Style"/>
              </a:rPr>
              <a:t>:</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85" dirty="0">
                <a:latin typeface="Bookman Old Style"/>
                <a:cs typeface="Bookman Old Style"/>
              </a:rPr>
              <a:t>100</a:t>
            </a:r>
            <a:r>
              <a:rPr sz="900" b="0" spc="-50" dirty="0">
                <a:latin typeface="Bookman Old Style"/>
                <a:cs typeface="Bookman Old Style"/>
              </a:rPr>
              <a:t> classes, </a:t>
            </a:r>
            <a:r>
              <a:rPr sz="900" b="0" spc="-80" dirty="0">
                <a:latin typeface="Bookman Old Style"/>
                <a:cs typeface="Bookman Old Style"/>
              </a:rPr>
              <a:t>50,000</a:t>
            </a:r>
            <a:r>
              <a:rPr sz="900" b="0" spc="-45" dirty="0">
                <a:latin typeface="Bookman Old Style"/>
                <a:cs typeface="Bookman Old Style"/>
              </a:rPr>
              <a:t> </a:t>
            </a:r>
            <a:r>
              <a:rPr sz="900" b="0" spc="-35" dirty="0">
                <a:latin typeface="Bookman Old Style"/>
                <a:cs typeface="Bookman Old Style"/>
              </a:rPr>
              <a:t>training</a:t>
            </a:r>
            <a:r>
              <a:rPr sz="900" b="0" spc="-50" dirty="0">
                <a:latin typeface="Bookman Old Style"/>
                <a:cs typeface="Bookman Old Style"/>
              </a:rPr>
              <a:t> </a:t>
            </a:r>
            <a:r>
              <a:rPr sz="900" b="0" spc="-40" dirty="0">
                <a:latin typeface="Bookman Old Style"/>
                <a:cs typeface="Bookman Old Style"/>
              </a:rPr>
              <a:t>samples,</a:t>
            </a:r>
            <a:r>
              <a:rPr sz="900" b="0" spc="-50" dirty="0">
                <a:latin typeface="Bookman Old Style"/>
                <a:cs typeface="Bookman Old Style"/>
              </a:rPr>
              <a:t> </a:t>
            </a:r>
            <a:r>
              <a:rPr sz="900" b="0" spc="-40" dirty="0">
                <a:latin typeface="Bookman Old Style"/>
                <a:cs typeface="Bookman Old Style"/>
              </a:rPr>
              <a:t>and</a:t>
            </a:r>
            <a:r>
              <a:rPr sz="900" b="0" spc="-45" dirty="0">
                <a:latin typeface="Bookman Old Style"/>
                <a:cs typeface="Bookman Old Style"/>
              </a:rPr>
              <a:t> </a:t>
            </a:r>
            <a:r>
              <a:rPr sz="900" b="0" spc="-80" dirty="0">
                <a:latin typeface="Bookman Old Style"/>
                <a:cs typeface="Bookman Old Style"/>
              </a:rPr>
              <a:t>10,000</a:t>
            </a:r>
            <a:r>
              <a:rPr sz="900" b="0" spc="-50" dirty="0">
                <a:latin typeface="Bookman Old Style"/>
                <a:cs typeface="Bookman Old Style"/>
              </a:rPr>
              <a:t> </a:t>
            </a:r>
            <a:r>
              <a:rPr sz="900" b="0" spc="-35" dirty="0">
                <a:latin typeface="Bookman Old Style"/>
                <a:cs typeface="Bookman Old Style"/>
              </a:rPr>
              <a:t>test</a:t>
            </a:r>
            <a:r>
              <a:rPr sz="900" b="0" spc="-50" dirty="0">
                <a:latin typeface="Bookman Old Style"/>
                <a:cs typeface="Bookman Old Style"/>
              </a:rPr>
              <a:t> </a:t>
            </a:r>
            <a:r>
              <a:rPr sz="900" b="0" spc="-10" dirty="0">
                <a:latin typeface="Bookman Old Style"/>
                <a:cs typeface="Bookman Old Style"/>
              </a:rPr>
              <a:t>samples.</a:t>
            </a:r>
            <a:endParaRPr sz="900">
              <a:latin typeface="Bookman Old Style"/>
              <a:cs typeface="Bookman Old Style"/>
            </a:endParaRPr>
          </a:p>
          <a:p>
            <a:pPr marL="589280" lvl="1" indent="-125095">
              <a:lnSpc>
                <a:spcPct val="100000"/>
              </a:lnSpc>
              <a:spcBef>
                <a:spcPts val="114"/>
              </a:spcBef>
              <a:buClr>
                <a:srgbClr val="003874"/>
              </a:buClr>
              <a:buFont typeface="Meiryo UI"/>
              <a:buChar char="•"/>
              <a:tabLst>
                <a:tab pos="589280" algn="l"/>
              </a:tabLst>
            </a:pPr>
            <a:r>
              <a:rPr sz="900" b="0" spc="-30" dirty="0">
                <a:latin typeface="Bookman Old Style"/>
                <a:cs typeface="Bookman Old Style"/>
              </a:rPr>
              <a:t>Higher</a:t>
            </a:r>
            <a:r>
              <a:rPr sz="900" b="0" spc="-40" dirty="0">
                <a:latin typeface="Bookman Old Style"/>
                <a:cs typeface="Bookman Old Style"/>
              </a:rPr>
              <a:t> </a:t>
            </a:r>
            <a:r>
              <a:rPr sz="900" b="0" spc="-25" dirty="0">
                <a:latin typeface="Bookman Old Style"/>
                <a:cs typeface="Bookman Old Style"/>
              </a:rPr>
              <a:t>label</a:t>
            </a:r>
            <a:r>
              <a:rPr sz="900" b="0" spc="-40" dirty="0">
                <a:latin typeface="Bookman Old Style"/>
                <a:cs typeface="Bookman Old Style"/>
              </a:rPr>
              <a:t> </a:t>
            </a:r>
            <a:r>
              <a:rPr sz="900" b="0" spc="-20" dirty="0">
                <a:latin typeface="Bookman Old Style"/>
                <a:cs typeface="Bookman Old Style"/>
              </a:rPr>
              <a:t>complexity</a:t>
            </a:r>
            <a:r>
              <a:rPr sz="900" b="0" spc="-40" dirty="0">
                <a:latin typeface="Bookman Old Style"/>
                <a:cs typeface="Bookman Old Style"/>
              </a:rPr>
              <a:t> </a:t>
            </a:r>
            <a:r>
              <a:rPr sz="900" b="0" spc="-30" dirty="0">
                <a:latin typeface="Bookman Old Style"/>
                <a:cs typeface="Bookman Old Style"/>
              </a:rPr>
              <a:t>with</a:t>
            </a:r>
            <a:r>
              <a:rPr sz="900" b="0" spc="-40" dirty="0">
                <a:latin typeface="Bookman Old Style"/>
                <a:cs typeface="Bookman Old Style"/>
              </a:rPr>
              <a:t> </a:t>
            </a:r>
            <a:r>
              <a:rPr sz="900" b="0" spc="-35" dirty="0">
                <a:latin typeface="Bookman Old Style"/>
                <a:cs typeface="Bookman Old Style"/>
              </a:rPr>
              <a:t>synthetic</a:t>
            </a:r>
            <a:r>
              <a:rPr sz="900" b="0" spc="-40" dirty="0">
                <a:latin typeface="Bookman Old Style"/>
                <a:cs typeface="Bookman Old Style"/>
              </a:rPr>
              <a:t> </a:t>
            </a:r>
            <a:r>
              <a:rPr sz="900" b="0" spc="-10" dirty="0">
                <a:latin typeface="Bookman Old Style"/>
                <a:cs typeface="Bookman Old Style"/>
              </a:rPr>
              <a:t>noise.</a:t>
            </a:r>
            <a:endParaRPr sz="9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19</a:t>
            </a:fld>
            <a:r>
              <a:rPr spc="-45" dirty="0"/>
              <a:t> </a:t>
            </a:r>
            <a:r>
              <a:rPr spc="-80" dirty="0"/>
              <a:t>/</a:t>
            </a:r>
            <a:r>
              <a:rPr spc="-45" dirty="0"/>
              <a:t> </a:t>
            </a:r>
            <a:r>
              <a:rPr spc="-25" dirty="0"/>
              <a:t>37</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9" name="object 2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pic>
        <p:nvPicPr>
          <p:cNvPr id="30" name="object 30"/>
          <p:cNvPicPr/>
          <p:nvPr/>
        </p:nvPicPr>
        <p:blipFill>
          <a:blip r:embed="rId9" cstate="print"/>
          <a:stretch>
            <a:fillRect/>
          </a:stretch>
        </p:blipFill>
        <p:spPr>
          <a:xfrm>
            <a:off x="289848" y="509777"/>
            <a:ext cx="133611" cy="133611"/>
          </a:xfrm>
          <a:prstGeom prst="rect">
            <a:avLst/>
          </a:prstGeom>
        </p:spPr>
      </p:pic>
      <p:pic>
        <p:nvPicPr>
          <p:cNvPr id="31" name="object 31"/>
          <p:cNvPicPr/>
          <p:nvPr/>
        </p:nvPicPr>
        <p:blipFill>
          <a:blip r:embed="rId9" cstate="print"/>
          <a:stretch>
            <a:fillRect/>
          </a:stretch>
        </p:blipFill>
        <p:spPr>
          <a:xfrm>
            <a:off x="289848" y="864730"/>
            <a:ext cx="133611" cy="133611"/>
          </a:xfrm>
          <a:prstGeom prst="rect">
            <a:avLst/>
          </a:prstGeom>
        </p:spPr>
      </p:pic>
      <p:pic>
        <p:nvPicPr>
          <p:cNvPr id="32" name="object 32"/>
          <p:cNvPicPr/>
          <p:nvPr/>
        </p:nvPicPr>
        <p:blipFill>
          <a:blip r:embed="rId9" cstate="print"/>
          <a:stretch>
            <a:fillRect/>
          </a:stretch>
        </p:blipFill>
        <p:spPr>
          <a:xfrm>
            <a:off x="289848" y="1219682"/>
            <a:ext cx="133611" cy="133611"/>
          </a:xfrm>
          <a:prstGeom prst="rect">
            <a:avLst/>
          </a:prstGeom>
        </p:spPr>
      </p:pic>
      <p:pic>
        <p:nvPicPr>
          <p:cNvPr id="33" name="object 33"/>
          <p:cNvPicPr/>
          <p:nvPr/>
        </p:nvPicPr>
        <p:blipFill>
          <a:blip r:embed="rId9" cstate="print"/>
          <a:stretch>
            <a:fillRect/>
          </a:stretch>
        </p:blipFill>
        <p:spPr>
          <a:xfrm>
            <a:off x="289848" y="1574647"/>
            <a:ext cx="133611" cy="133611"/>
          </a:xfrm>
          <a:prstGeom prst="rect">
            <a:avLst/>
          </a:prstGeom>
        </p:spPr>
      </p:pic>
      <p:pic>
        <p:nvPicPr>
          <p:cNvPr id="34" name="object 34"/>
          <p:cNvPicPr/>
          <p:nvPr/>
        </p:nvPicPr>
        <p:blipFill>
          <a:blip r:embed="rId9" cstate="print"/>
          <a:stretch>
            <a:fillRect/>
          </a:stretch>
        </p:blipFill>
        <p:spPr>
          <a:xfrm>
            <a:off x="289848" y="1929599"/>
            <a:ext cx="133611" cy="133611"/>
          </a:xfrm>
          <a:prstGeom prst="rect">
            <a:avLst/>
          </a:prstGeom>
        </p:spPr>
      </p:pic>
      <p:pic>
        <p:nvPicPr>
          <p:cNvPr id="35" name="object 35"/>
          <p:cNvPicPr/>
          <p:nvPr/>
        </p:nvPicPr>
        <p:blipFill>
          <a:blip r:embed="rId9" cstate="print"/>
          <a:stretch>
            <a:fillRect/>
          </a:stretch>
        </p:blipFill>
        <p:spPr>
          <a:xfrm>
            <a:off x="289848" y="2284552"/>
            <a:ext cx="133611" cy="133611"/>
          </a:xfrm>
          <a:prstGeom prst="rect">
            <a:avLst/>
          </a:prstGeom>
        </p:spPr>
      </p:pic>
      <p:pic>
        <p:nvPicPr>
          <p:cNvPr id="36" name="object 36"/>
          <p:cNvPicPr/>
          <p:nvPr/>
        </p:nvPicPr>
        <p:blipFill>
          <a:blip r:embed="rId9" cstate="print"/>
          <a:stretch>
            <a:fillRect/>
          </a:stretch>
        </p:blipFill>
        <p:spPr>
          <a:xfrm>
            <a:off x="289848" y="2639504"/>
            <a:ext cx="133611" cy="133611"/>
          </a:xfrm>
          <a:prstGeom prst="rect">
            <a:avLst/>
          </a:prstGeom>
        </p:spPr>
      </p:pic>
      <p:sp>
        <p:nvSpPr>
          <p:cNvPr id="37" name="object 37"/>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AutoNum type="arabicPlain"/>
              <a:tabLst>
                <a:tab pos="168275" algn="l"/>
              </a:tabLst>
            </a:pPr>
            <a:r>
              <a:rPr sz="1000" b="0" spc="-10" dirty="0">
                <a:solidFill>
                  <a:srgbClr val="003874"/>
                </a:solidFill>
                <a:latin typeface="Bookman Old Style"/>
                <a:cs typeface="Bookman Old Style"/>
                <a:hlinkClick r:id="rId2"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003874"/>
                </a:solidFill>
                <a:latin typeface="Bookman Old Style"/>
                <a:cs typeface="Bookman Old Style"/>
                <a:hlinkClick r:id="rId3" action="ppaction://hlinksldjump"/>
              </a:rPr>
              <a:t>Background:</a:t>
            </a:r>
            <a:r>
              <a:rPr sz="1000" b="0" spc="5" dirty="0">
                <a:solidFill>
                  <a:srgbClr val="003874"/>
                </a:solidFill>
                <a:latin typeface="Bookman Old Style"/>
                <a:cs typeface="Bookman Old Style"/>
                <a:hlinkClick r:id="rId3" action="ppaction://hlinksldjump"/>
              </a:rPr>
              <a:t> </a:t>
            </a:r>
            <a:r>
              <a:rPr sz="1000" b="0" spc="-30" dirty="0">
                <a:solidFill>
                  <a:srgbClr val="003874"/>
                </a:solidFill>
                <a:latin typeface="Bookman Old Style"/>
                <a:cs typeface="Bookman Old Style"/>
                <a:hlinkClick r:id="rId3" action="ppaction://hlinksldjump"/>
              </a:rPr>
              <a:t>Compositional</a:t>
            </a:r>
            <a:r>
              <a:rPr sz="1000" b="0" spc="-55" dirty="0">
                <a:solidFill>
                  <a:srgbClr val="003874"/>
                </a:solidFill>
                <a:latin typeface="Bookman Old Style"/>
                <a:cs typeface="Bookman Old Style"/>
                <a:hlinkClick r:id="rId3" action="ppaction://hlinksldjump"/>
              </a:rPr>
              <a:t> </a:t>
            </a:r>
            <a:r>
              <a:rPr sz="1000" b="0" spc="-50" dirty="0">
                <a:solidFill>
                  <a:srgbClr val="003874"/>
                </a:solidFill>
                <a:latin typeface="Bookman Old Style"/>
                <a:cs typeface="Bookman Old Style"/>
                <a:hlinkClick r:id="rId3" action="ppaction://hlinksldjump"/>
              </a:rPr>
              <a:t>Data</a:t>
            </a:r>
            <a:r>
              <a:rPr sz="1000" b="0" spc="-55" dirty="0">
                <a:solidFill>
                  <a:srgbClr val="003874"/>
                </a:solidFill>
                <a:latin typeface="Bookman Old Style"/>
                <a:cs typeface="Bookman Old Style"/>
                <a:hlinkClick r:id="rId3" action="ppaction://hlinksldjump"/>
              </a:rPr>
              <a:t> </a:t>
            </a:r>
            <a:r>
              <a:rPr sz="1000" b="0" spc="-35" dirty="0">
                <a:solidFill>
                  <a:srgbClr val="003874"/>
                </a:solidFill>
                <a:latin typeface="Bookman Old Style"/>
                <a:cs typeface="Bookman Old Style"/>
                <a:hlinkClick r:id="rId3"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4" action="ppaction://hlinksldjump"/>
              </a:rPr>
              <a:t>Proposed</a:t>
            </a:r>
            <a:r>
              <a:rPr sz="1000" b="0" spc="-55" dirty="0">
                <a:solidFill>
                  <a:srgbClr val="003874"/>
                </a:solidFill>
                <a:latin typeface="Bookman Old Style"/>
                <a:cs typeface="Bookman Old Style"/>
                <a:hlinkClick r:id="rId4" action="ppaction://hlinksldjump"/>
              </a:rPr>
              <a:t> </a:t>
            </a:r>
            <a:r>
              <a:rPr sz="1000" b="0" spc="-10" dirty="0">
                <a:solidFill>
                  <a:srgbClr val="003874"/>
                </a:solidFill>
                <a:latin typeface="Bookman Old Style"/>
                <a:cs typeface="Bookman Old Style"/>
                <a:hlinkClick r:id="rId4"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003874"/>
                </a:solidFill>
                <a:latin typeface="Bookman Old Style"/>
                <a:cs typeface="Bookman Old Style"/>
                <a:hlinkClick r:id="rId5" action="ppaction://hlinksldjump"/>
              </a:rPr>
              <a:t>Data</a:t>
            </a:r>
            <a:r>
              <a:rPr sz="1000" b="0" spc="-85" dirty="0">
                <a:solidFill>
                  <a:srgbClr val="003874"/>
                </a:solidFill>
                <a:latin typeface="Bookman Old Style"/>
                <a:cs typeface="Bookman Old Style"/>
                <a:hlinkClick r:id="rId5" action="ppaction://hlinksldjump"/>
              </a:rPr>
              <a:t> </a:t>
            </a:r>
            <a:r>
              <a:rPr sz="1000" b="0" spc="-105" dirty="0">
                <a:solidFill>
                  <a:srgbClr val="003874"/>
                </a:solidFill>
                <a:latin typeface="Bookman Old Style"/>
                <a:cs typeface="Bookman Old Style"/>
                <a:hlinkClick r:id="rId5" action="ppaction://hlinksldjump"/>
              </a:rPr>
              <a:t>&amp;</a:t>
            </a:r>
            <a:r>
              <a:rPr sz="1000" b="0" spc="-75" dirty="0">
                <a:solidFill>
                  <a:srgbClr val="003874"/>
                </a:solidFill>
                <a:latin typeface="Bookman Old Style"/>
                <a:cs typeface="Bookman Old Style"/>
                <a:hlinkClick r:id="rId5" action="ppaction://hlinksldjump"/>
              </a:rPr>
              <a:t> </a:t>
            </a:r>
            <a:r>
              <a:rPr sz="1000" b="0" spc="-10" dirty="0">
                <a:solidFill>
                  <a:srgbClr val="003874"/>
                </a:solidFill>
                <a:latin typeface="Bookman Old Style"/>
                <a:cs typeface="Bookman Old Style"/>
                <a:hlinkClick r:id="rId5"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6" action="ppaction://hlinksldjump"/>
              </a:rPr>
              <a:t>Code</a:t>
            </a:r>
            <a:r>
              <a:rPr sz="1000" b="0" spc="-60" dirty="0">
                <a:solidFill>
                  <a:srgbClr val="003874"/>
                </a:solidFill>
                <a:latin typeface="Bookman Old Style"/>
                <a:cs typeface="Bookman Old Style"/>
                <a:hlinkClick r:id="rId6" action="ppaction://hlinksldjump"/>
              </a:rPr>
              <a:t> </a:t>
            </a:r>
            <a:r>
              <a:rPr sz="1000" b="0" spc="-10" dirty="0">
                <a:solidFill>
                  <a:srgbClr val="003874"/>
                </a:solidFill>
                <a:latin typeface="Bookman Old Style"/>
                <a:cs typeface="Bookman Old Style"/>
                <a:hlinkClick r:id="rId6"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003874"/>
                </a:solidFill>
                <a:latin typeface="Bookman Old Style"/>
                <a:cs typeface="Bookman Old Style"/>
                <a:hlinkClick r:id="rId7" action="ppaction://hlinksldjump"/>
              </a:rPr>
              <a:t>Other</a:t>
            </a:r>
            <a:r>
              <a:rPr sz="1000" b="0" spc="-50" dirty="0">
                <a:solidFill>
                  <a:srgbClr val="003874"/>
                </a:solidFill>
                <a:latin typeface="Bookman Old Style"/>
                <a:cs typeface="Bookman Old Style"/>
                <a:hlinkClick r:id="rId7" action="ppaction://hlinksldjump"/>
              </a:rPr>
              <a:t> </a:t>
            </a:r>
            <a:r>
              <a:rPr sz="1000" b="0" spc="-40" dirty="0">
                <a:solidFill>
                  <a:srgbClr val="003874"/>
                </a:solidFill>
                <a:latin typeface="Bookman Old Style"/>
                <a:cs typeface="Bookman Old Style"/>
                <a:hlinkClick r:id="rId7" action="ppaction://hlinksldjump"/>
              </a:rPr>
              <a:t>Applications</a:t>
            </a:r>
            <a:r>
              <a:rPr sz="1000" b="0" spc="-50" dirty="0">
                <a:solidFill>
                  <a:srgbClr val="003874"/>
                </a:solidFill>
                <a:latin typeface="Bookman Old Style"/>
                <a:cs typeface="Bookman Old Style"/>
                <a:hlinkClick r:id="rId7" action="ppaction://hlinksldjump"/>
              </a:rPr>
              <a:t> </a:t>
            </a:r>
            <a:r>
              <a:rPr sz="1000" b="0" spc="-105" dirty="0">
                <a:solidFill>
                  <a:srgbClr val="003874"/>
                </a:solidFill>
                <a:latin typeface="Bookman Old Style"/>
                <a:cs typeface="Bookman Old Style"/>
                <a:hlinkClick r:id="rId7" action="ppaction://hlinksldjump"/>
              </a:rPr>
              <a:t>&amp;</a:t>
            </a:r>
            <a:r>
              <a:rPr sz="1000" b="0" spc="-45" dirty="0">
                <a:solidFill>
                  <a:srgbClr val="003874"/>
                </a:solidFill>
                <a:latin typeface="Bookman Old Style"/>
                <a:cs typeface="Bookman Old Style"/>
                <a:hlinkClick r:id="rId7" action="ppaction://hlinksldjump"/>
              </a:rPr>
              <a:t> </a:t>
            </a:r>
            <a:r>
              <a:rPr sz="1000" b="0" spc="-10" dirty="0">
                <a:solidFill>
                  <a:srgbClr val="003874"/>
                </a:solidFill>
                <a:latin typeface="Bookman Old Style"/>
                <a:cs typeface="Bookman Old Style"/>
                <a:hlinkClick r:id="rId7"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003874"/>
                </a:solidFill>
                <a:latin typeface="Bookman Old Style"/>
                <a:cs typeface="Bookman Old Style"/>
                <a:hlinkClick r:id="rId8" action="ppaction://hlinksldjump"/>
              </a:rPr>
              <a:t>Implementing</a:t>
            </a:r>
            <a:r>
              <a:rPr sz="1000" b="0" spc="-60" dirty="0">
                <a:solidFill>
                  <a:srgbClr val="003874"/>
                </a:solidFill>
                <a:latin typeface="Bookman Old Style"/>
                <a:cs typeface="Bookman Old Style"/>
                <a:hlinkClick r:id="rId8" action="ppaction://hlinksldjump"/>
              </a:rPr>
              <a:t> </a:t>
            </a:r>
            <a:r>
              <a:rPr sz="1000" b="0" spc="-40" dirty="0">
                <a:solidFill>
                  <a:srgbClr val="003874"/>
                </a:solidFill>
                <a:latin typeface="Bookman Old Style"/>
                <a:cs typeface="Bookman Old Style"/>
                <a:hlinkClick r:id="rId8" action="ppaction://hlinksldjump"/>
              </a:rPr>
              <a:t>the</a:t>
            </a:r>
            <a:r>
              <a:rPr sz="1000" b="0" spc="-50" dirty="0">
                <a:solidFill>
                  <a:srgbClr val="003874"/>
                </a:solidFill>
                <a:latin typeface="Bookman Old Style"/>
                <a:cs typeface="Bookman Old Style"/>
                <a:hlinkClick r:id="rId8" action="ppaction://hlinksldjump"/>
              </a:rPr>
              <a:t> </a:t>
            </a:r>
            <a:r>
              <a:rPr sz="1000" b="0" spc="-20" dirty="0">
                <a:solidFill>
                  <a:srgbClr val="003874"/>
                </a:solidFill>
                <a:latin typeface="Bookman Old Style"/>
                <a:cs typeface="Bookman Old Style"/>
                <a:hlinkClick r:id="rId8" action="ppaction://hlinksldjump"/>
              </a:rPr>
              <a:t>Idea</a:t>
            </a:r>
            <a:endParaRPr sz="1000">
              <a:latin typeface="Bookman Old Style"/>
              <a:cs typeface="Bookman Old Style"/>
            </a:endParaRPr>
          </a:p>
        </p:txBody>
      </p:sp>
      <p:grpSp>
        <p:nvGrpSpPr>
          <p:cNvPr id="38" name="object 38"/>
          <p:cNvGrpSpPr/>
          <p:nvPr/>
        </p:nvGrpSpPr>
        <p:grpSpPr>
          <a:xfrm>
            <a:off x="0" y="3131464"/>
            <a:ext cx="5760085" cy="108585"/>
            <a:chOff x="0" y="3131464"/>
            <a:chExt cx="5760085" cy="108585"/>
          </a:xfrm>
        </p:grpSpPr>
        <p:sp>
          <p:nvSpPr>
            <p:cNvPr id="39" name="object 39"/>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0" name="object 40"/>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1" name="object 41"/>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2" name="object 4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3" name="object 43"/>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4" name="object 44"/>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45" name="object 45"/>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2</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60" dirty="0">
                <a:solidFill>
                  <a:srgbClr val="FFFFFF"/>
                </a:solidFill>
                <a:latin typeface="Bookman Old Style"/>
                <a:cs typeface="Bookman Old Style"/>
                <a:hlinkClick r:id="rId5" action="ppaction://hlinksldjump"/>
              </a:rPr>
              <a:t>&amp;</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Training</a:t>
            </a:r>
            <a:r>
              <a:rPr spc="-65" dirty="0"/>
              <a:t> </a:t>
            </a:r>
            <a:r>
              <a:rPr spc="-55" dirty="0"/>
              <a:t>and</a:t>
            </a:r>
            <a:r>
              <a:rPr spc="-60" dirty="0"/>
              <a:t> </a:t>
            </a:r>
            <a:r>
              <a:rPr spc="-55" dirty="0"/>
              <a:t>Evaluation</a:t>
            </a:r>
            <a:r>
              <a:rPr spc="-65" dirty="0"/>
              <a:t> </a:t>
            </a:r>
            <a:r>
              <a:rPr spc="-25" dirty="0"/>
              <a:t>Details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09194" y="602427"/>
            <a:ext cx="4269740" cy="2233930"/>
          </a:xfrm>
          <a:prstGeom prst="rect">
            <a:avLst/>
          </a:prstGeom>
        </p:spPr>
        <p:txBody>
          <a:bodyPr vert="horz" wrap="square" lIns="0" tIns="69850" rIns="0" bIns="0" rtlCol="0">
            <a:spAutoFit/>
          </a:bodyPr>
          <a:lstStyle/>
          <a:p>
            <a:pPr marL="50800">
              <a:lnSpc>
                <a:spcPct val="100000"/>
              </a:lnSpc>
              <a:spcBef>
                <a:spcPts val="550"/>
              </a:spcBef>
            </a:pPr>
            <a:r>
              <a:rPr sz="1000" b="1" spc="-25" dirty="0">
                <a:latin typeface="Book Antiqua"/>
                <a:cs typeface="Book Antiqua"/>
              </a:rPr>
              <a:t>Model</a:t>
            </a:r>
            <a:r>
              <a:rPr sz="1000" b="1" spc="-5" dirty="0">
                <a:latin typeface="Book Antiqua"/>
                <a:cs typeface="Book Antiqua"/>
              </a:rPr>
              <a:t> </a:t>
            </a:r>
            <a:r>
              <a:rPr sz="1000" b="1" dirty="0">
                <a:latin typeface="Book Antiqua"/>
                <a:cs typeface="Book Antiqua"/>
              </a:rPr>
              <a:t>and</a:t>
            </a:r>
            <a:r>
              <a:rPr sz="1000" b="1" spc="-5" dirty="0">
                <a:latin typeface="Book Antiqua"/>
                <a:cs typeface="Book Antiqua"/>
              </a:rPr>
              <a:t> </a:t>
            </a:r>
            <a:r>
              <a:rPr sz="1000" b="1" spc="-10" dirty="0">
                <a:latin typeface="Book Antiqua"/>
                <a:cs typeface="Book Antiqua"/>
              </a:rPr>
              <a:t>Training:</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50" dirty="0">
                <a:latin typeface="Bookman Old Style"/>
                <a:cs typeface="Bookman Old Style"/>
              </a:rPr>
              <a:t>Backbone:</a:t>
            </a:r>
            <a:r>
              <a:rPr sz="1000" b="0" dirty="0">
                <a:latin typeface="Bookman Old Style"/>
                <a:cs typeface="Bookman Old Style"/>
              </a:rPr>
              <a:t> </a:t>
            </a:r>
            <a:r>
              <a:rPr sz="1000" b="0" spc="-40" dirty="0">
                <a:latin typeface="Bookman Old Style"/>
                <a:cs typeface="Bookman Old Style"/>
              </a:rPr>
              <a:t>WideResNet</a:t>
            </a:r>
            <a:r>
              <a:rPr sz="1000" b="0" spc="-60" dirty="0">
                <a:latin typeface="Bookman Old Style"/>
                <a:cs typeface="Bookman Old Style"/>
              </a:rPr>
              <a:t> </a:t>
            </a:r>
            <a:r>
              <a:rPr sz="1000" b="0" spc="-35" dirty="0">
                <a:latin typeface="Bookman Old Style"/>
                <a:cs typeface="Bookman Old Style"/>
              </a:rPr>
              <a:t>with</a:t>
            </a:r>
            <a:r>
              <a:rPr sz="1000" b="0" spc="-65" dirty="0">
                <a:latin typeface="Bookman Old Style"/>
                <a:cs typeface="Bookman Old Style"/>
              </a:rPr>
              <a:t> </a:t>
            </a:r>
            <a:r>
              <a:rPr sz="1000" b="0" spc="-35" dirty="0">
                <a:latin typeface="Bookman Old Style"/>
                <a:cs typeface="Bookman Old Style"/>
              </a:rPr>
              <a:t>depth</a:t>
            </a:r>
            <a:r>
              <a:rPr sz="1000" b="0" spc="-65" dirty="0">
                <a:latin typeface="Bookman Old Style"/>
                <a:cs typeface="Bookman Old Style"/>
              </a:rPr>
              <a:t> </a:t>
            </a:r>
            <a:r>
              <a:rPr sz="1000" b="0" spc="-100" dirty="0">
                <a:latin typeface="Bookman Old Style"/>
                <a:cs typeface="Bookman Old Style"/>
              </a:rPr>
              <a:t>28</a:t>
            </a:r>
            <a:r>
              <a:rPr sz="1000" b="0" spc="-65"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35" dirty="0">
                <a:latin typeface="Bookman Old Style"/>
                <a:cs typeface="Bookman Old Style"/>
              </a:rPr>
              <a:t>width</a:t>
            </a:r>
            <a:r>
              <a:rPr sz="1000" b="0" spc="-60" dirty="0">
                <a:latin typeface="Bookman Old Style"/>
                <a:cs typeface="Bookman Old Style"/>
              </a:rPr>
              <a:t> </a:t>
            </a:r>
            <a:r>
              <a:rPr sz="1000" b="0" spc="-25" dirty="0">
                <a:latin typeface="Bookman Old Style"/>
                <a:cs typeface="Bookman Old Style"/>
              </a:rPr>
              <a:t>2.</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30" dirty="0">
                <a:latin typeface="Bookman Old Style"/>
                <a:cs typeface="Bookman Old Style"/>
              </a:rPr>
              <a:t>Optimizer:</a:t>
            </a:r>
            <a:r>
              <a:rPr sz="1000" b="0" spc="5" dirty="0">
                <a:latin typeface="Bookman Old Style"/>
                <a:cs typeface="Bookman Old Style"/>
              </a:rPr>
              <a:t> </a:t>
            </a:r>
            <a:r>
              <a:rPr sz="1000" b="0" spc="-50" dirty="0">
                <a:latin typeface="Bookman Old Style"/>
                <a:cs typeface="Bookman Old Style"/>
              </a:rPr>
              <a:t>Adam</a:t>
            </a:r>
            <a:r>
              <a:rPr sz="1000" b="0" spc="-60"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35" dirty="0">
                <a:latin typeface="Bookman Old Style"/>
                <a:cs typeface="Bookman Old Style"/>
              </a:rPr>
              <a:t>learning</a:t>
            </a:r>
            <a:r>
              <a:rPr sz="1000" b="0" spc="-55" dirty="0">
                <a:latin typeface="Bookman Old Style"/>
                <a:cs typeface="Bookman Old Style"/>
              </a:rPr>
              <a:t> </a:t>
            </a:r>
            <a:r>
              <a:rPr sz="1000" b="0" spc="-50" dirty="0">
                <a:latin typeface="Bookman Old Style"/>
                <a:cs typeface="Bookman Old Style"/>
              </a:rPr>
              <a:t>rate</a:t>
            </a:r>
            <a:r>
              <a:rPr sz="1000" b="0" spc="-60" dirty="0">
                <a:latin typeface="Bookman Old Style"/>
                <a:cs typeface="Bookman Old Style"/>
              </a:rPr>
              <a:t> </a:t>
            </a:r>
            <a:r>
              <a:rPr sz="1000" b="0" spc="-10" dirty="0">
                <a:latin typeface="Bookman Old Style"/>
                <a:cs typeface="Bookman Old Style"/>
              </a:rPr>
              <a:t>0.001.</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55" dirty="0">
                <a:latin typeface="Bookman Old Style"/>
                <a:cs typeface="Bookman Old Style"/>
              </a:rPr>
              <a:t>Loss</a:t>
            </a:r>
            <a:r>
              <a:rPr sz="1000" b="0" spc="-65" dirty="0">
                <a:latin typeface="Bookman Old Style"/>
                <a:cs typeface="Bookman Old Style"/>
              </a:rPr>
              <a:t> </a:t>
            </a:r>
            <a:r>
              <a:rPr sz="1000" b="0" spc="-40" dirty="0">
                <a:latin typeface="Bookman Old Style"/>
                <a:cs typeface="Bookman Old Style"/>
              </a:rPr>
              <a:t>Function:</a:t>
            </a:r>
            <a:r>
              <a:rPr sz="1000" b="0" spc="-5" dirty="0">
                <a:latin typeface="Bookman Old Style"/>
                <a:cs typeface="Bookman Old Style"/>
              </a:rPr>
              <a:t> </a:t>
            </a:r>
            <a:r>
              <a:rPr sz="1000" b="0" spc="-40" dirty="0">
                <a:latin typeface="Bookman Old Style"/>
                <a:cs typeface="Bookman Old Style"/>
              </a:rPr>
              <a:t>Mean</a:t>
            </a:r>
            <a:r>
              <a:rPr sz="1000" b="0" spc="-70" dirty="0">
                <a:latin typeface="Bookman Old Style"/>
                <a:cs typeface="Bookman Old Style"/>
              </a:rPr>
              <a:t> </a:t>
            </a:r>
            <a:r>
              <a:rPr sz="1000" b="0" spc="-50" dirty="0">
                <a:latin typeface="Bookman Old Style"/>
                <a:cs typeface="Bookman Old Style"/>
              </a:rPr>
              <a:t>squared</a:t>
            </a:r>
            <a:r>
              <a:rPr sz="1000" b="0" spc="-70" dirty="0">
                <a:latin typeface="Bookman Old Style"/>
                <a:cs typeface="Bookman Old Style"/>
              </a:rPr>
              <a:t> </a:t>
            </a:r>
            <a:r>
              <a:rPr sz="1000" b="0" spc="-40" dirty="0">
                <a:latin typeface="Bookman Old Style"/>
                <a:cs typeface="Bookman Old Style"/>
              </a:rPr>
              <a:t>error</a:t>
            </a:r>
            <a:r>
              <a:rPr sz="1000" b="0" spc="-65" dirty="0">
                <a:latin typeface="Bookman Old Style"/>
                <a:cs typeface="Bookman Old Style"/>
              </a:rPr>
              <a:t> </a:t>
            </a:r>
            <a:r>
              <a:rPr sz="1000" b="0" spc="-30" dirty="0">
                <a:latin typeface="Bookman Old Style"/>
                <a:cs typeface="Bookman Old Style"/>
              </a:rPr>
              <a:t>(MSE)</a:t>
            </a:r>
            <a:r>
              <a:rPr sz="1000" b="0" spc="-65" dirty="0">
                <a:latin typeface="Bookman Old Style"/>
                <a:cs typeface="Bookman Old Style"/>
              </a:rPr>
              <a:t> </a:t>
            </a:r>
            <a:r>
              <a:rPr sz="1000" b="0" spc="-20" dirty="0">
                <a:latin typeface="Bookman Old Style"/>
                <a:cs typeface="Bookman Old Style"/>
              </a:rPr>
              <a:t>for</a:t>
            </a:r>
            <a:r>
              <a:rPr sz="1000" b="0" spc="-65" dirty="0">
                <a:latin typeface="Bookman Old Style"/>
                <a:cs typeface="Bookman Old Style"/>
              </a:rPr>
              <a:t> </a:t>
            </a:r>
            <a:r>
              <a:rPr sz="1000" b="0" spc="-10" dirty="0">
                <a:latin typeface="Bookman Old Style"/>
                <a:cs typeface="Bookman Old Style"/>
              </a:rPr>
              <a:t>regression.</a:t>
            </a:r>
            <a:endParaRPr sz="1000">
              <a:latin typeface="Bookman Old Style"/>
              <a:cs typeface="Bookman Old Style"/>
            </a:endParaRPr>
          </a:p>
          <a:p>
            <a:pPr>
              <a:lnSpc>
                <a:spcPct val="100000"/>
              </a:lnSpc>
              <a:spcBef>
                <a:spcPts val="125"/>
              </a:spcBef>
              <a:buClr>
                <a:srgbClr val="003874"/>
              </a:buClr>
              <a:buFont typeface="Meiryo UI"/>
              <a:buChar char="•"/>
            </a:pPr>
            <a:endParaRPr sz="1000">
              <a:latin typeface="Bookman Old Style"/>
              <a:cs typeface="Bookman Old Style"/>
            </a:endParaRPr>
          </a:p>
          <a:p>
            <a:pPr marL="50800">
              <a:lnSpc>
                <a:spcPct val="100000"/>
              </a:lnSpc>
              <a:spcBef>
                <a:spcPts val="5"/>
              </a:spcBef>
            </a:pPr>
            <a:r>
              <a:rPr sz="1000" b="1" dirty="0">
                <a:latin typeface="Book Antiqua"/>
                <a:cs typeface="Book Antiqua"/>
              </a:rPr>
              <a:t>Evaluation</a:t>
            </a:r>
            <a:r>
              <a:rPr sz="1000" b="1" spc="25" dirty="0">
                <a:latin typeface="Book Antiqua"/>
                <a:cs typeface="Book Antiqua"/>
              </a:rPr>
              <a:t> </a:t>
            </a:r>
            <a:r>
              <a:rPr sz="1000" b="1" spc="-10" dirty="0">
                <a:latin typeface="Book Antiqua"/>
                <a:cs typeface="Book Antiqua"/>
              </a:rPr>
              <a:t>Metrics:</a:t>
            </a:r>
            <a:endParaRPr sz="1000">
              <a:latin typeface="Book Antiqua"/>
              <a:cs typeface="Book Antiqua"/>
            </a:endParaRPr>
          </a:p>
          <a:p>
            <a:pPr marL="326390" indent="-132080">
              <a:lnSpc>
                <a:spcPct val="100000"/>
              </a:lnSpc>
              <a:spcBef>
                <a:spcPts val="450"/>
              </a:spcBef>
              <a:buClr>
                <a:srgbClr val="003874"/>
              </a:buClr>
              <a:buFont typeface="Meiryo UI"/>
              <a:buChar char="•"/>
              <a:tabLst>
                <a:tab pos="326390" algn="l"/>
              </a:tabLst>
            </a:pPr>
            <a:r>
              <a:rPr sz="1000" b="0" spc="-50" dirty="0">
                <a:latin typeface="Bookman Old Style"/>
                <a:cs typeface="Bookman Old Style"/>
              </a:rPr>
              <a:t>Accuracy:</a:t>
            </a:r>
            <a:r>
              <a:rPr sz="1000" b="0" spc="25" dirty="0">
                <a:latin typeface="Bookman Old Style"/>
                <a:cs typeface="Bookman Old Style"/>
              </a:rPr>
              <a:t> </a:t>
            </a:r>
            <a:r>
              <a:rPr sz="1000" b="0" spc="-40" dirty="0">
                <a:latin typeface="Bookman Old Style"/>
                <a:cs typeface="Bookman Old Style"/>
              </a:rPr>
              <a:t>Percentage</a:t>
            </a:r>
            <a:r>
              <a:rPr sz="1000" b="0" spc="-45" dirty="0">
                <a:latin typeface="Bookman Old Style"/>
                <a:cs typeface="Bookman Old Style"/>
              </a:rPr>
              <a:t> </a:t>
            </a:r>
            <a:r>
              <a:rPr sz="1000" b="0" dirty="0">
                <a:latin typeface="Bookman Old Style"/>
                <a:cs typeface="Bookman Old Style"/>
              </a:rPr>
              <a:t>of</a:t>
            </a:r>
            <a:r>
              <a:rPr sz="1000" b="0" spc="-40" dirty="0">
                <a:latin typeface="Bookman Old Style"/>
                <a:cs typeface="Bookman Old Style"/>
              </a:rPr>
              <a:t> correctly</a:t>
            </a:r>
            <a:r>
              <a:rPr sz="1000" b="0" spc="-45" dirty="0">
                <a:latin typeface="Bookman Old Style"/>
                <a:cs typeface="Bookman Old Style"/>
              </a:rPr>
              <a:t> </a:t>
            </a:r>
            <a:r>
              <a:rPr sz="1000" b="0" spc="-50" dirty="0">
                <a:latin typeface="Bookman Old Style"/>
                <a:cs typeface="Bookman Old Style"/>
              </a:rPr>
              <a:t>classiﬁed</a:t>
            </a:r>
            <a:r>
              <a:rPr sz="1000" b="0" spc="-40" dirty="0">
                <a:latin typeface="Bookman Old Style"/>
                <a:cs typeface="Bookman Old Style"/>
              </a:rPr>
              <a:t> </a:t>
            </a:r>
            <a:r>
              <a:rPr sz="1000" b="0" spc="-10" dirty="0">
                <a:latin typeface="Bookman Old Style"/>
                <a:cs typeface="Bookman Old Style"/>
              </a:rPr>
              <a:t>samples.</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55" dirty="0">
                <a:latin typeface="Bookman Old Style"/>
                <a:cs typeface="Bookman Old Style"/>
              </a:rPr>
              <a:t>Robustness:</a:t>
            </a:r>
            <a:r>
              <a:rPr sz="1000" b="0" spc="10" dirty="0">
                <a:latin typeface="Bookman Old Style"/>
                <a:cs typeface="Bookman Old Style"/>
              </a:rPr>
              <a:t> </a:t>
            </a:r>
            <a:r>
              <a:rPr sz="1000" b="0" spc="-35" dirty="0">
                <a:latin typeface="Bookman Old Style"/>
                <a:cs typeface="Bookman Old Style"/>
              </a:rPr>
              <a:t>Performance</a:t>
            </a:r>
            <a:r>
              <a:rPr sz="1000" b="0" spc="-45" dirty="0">
                <a:latin typeface="Bookman Old Style"/>
                <a:cs typeface="Bookman Old Style"/>
              </a:rPr>
              <a:t> </a:t>
            </a:r>
            <a:r>
              <a:rPr sz="1000" b="0" spc="-50" dirty="0">
                <a:latin typeface="Bookman Old Style"/>
                <a:cs typeface="Bookman Old Style"/>
              </a:rPr>
              <a:t>under</a:t>
            </a:r>
            <a:r>
              <a:rPr sz="1000" b="0" spc="-45" dirty="0">
                <a:latin typeface="Bookman Old Style"/>
                <a:cs typeface="Bookman Old Style"/>
              </a:rPr>
              <a:t> </a:t>
            </a:r>
            <a:r>
              <a:rPr sz="1000" b="0" spc="-40" dirty="0">
                <a:latin typeface="Bookman Old Style"/>
                <a:cs typeface="Bookman Old Style"/>
              </a:rPr>
              <a:t>varying</a:t>
            </a:r>
            <a:r>
              <a:rPr sz="1000" b="0" spc="-50" dirty="0">
                <a:latin typeface="Bookman Old Style"/>
                <a:cs typeface="Bookman Old Style"/>
              </a:rPr>
              <a:t> </a:t>
            </a:r>
            <a:r>
              <a:rPr sz="1000" b="0" spc="-40"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rates.</a:t>
            </a:r>
            <a:endParaRPr sz="1000">
              <a:latin typeface="Bookman Old Style"/>
              <a:cs typeface="Bookman Old Style"/>
            </a:endParaRPr>
          </a:p>
          <a:p>
            <a:pPr marL="50800">
              <a:lnSpc>
                <a:spcPct val="100000"/>
              </a:lnSpc>
              <a:spcBef>
                <a:spcPts val="455"/>
              </a:spcBef>
            </a:pPr>
            <a:r>
              <a:rPr sz="1000" b="1" spc="-25" dirty="0">
                <a:latin typeface="Book Antiqua"/>
                <a:cs typeface="Book Antiqua"/>
              </a:rPr>
              <a:t>Noise</a:t>
            </a:r>
            <a:r>
              <a:rPr sz="1000" b="1" spc="-20" dirty="0">
                <a:latin typeface="Book Antiqua"/>
                <a:cs typeface="Book Antiqua"/>
              </a:rPr>
              <a:t> Levels</a:t>
            </a:r>
            <a:r>
              <a:rPr sz="1000" b="1" spc="-15" dirty="0">
                <a:latin typeface="Book Antiqua"/>
                <a:cs typeface="Book Antiqua"/>
              </a:rPr>
              <a:t> </a:t>
            </a:r>
            <a:r>
              <a:rPr sz="1000" b="1" spc="-10" dirty="0">
                <a:latin typeface="Book Antiqua"/>
                <a:cs typeface="Book Antiqua"/>
              </a:rPr>
              <a:t>Tested:</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45" dirty="0">
                <a:latin typeface="Bookman Old Style"/>
                <a:cs typeface="Bookman Old Style"/>
              </a:rPr>
              <a:t>Symmetric</a:t>
            </a:r>
            <a:r>
              <a:rPr sz="1000" b="0" spc="-70" dirty="0">
                <a:latin typeface="Bookman Old Style"/>
                <a:cs typeface="Bookman Old Style"/>
              </a:rPr>
              <a:t> </a:t>
            </a:r>
            <a:r>
              <a:rPr sz="1000" b="0" spc="-35" dirty="0">
                <a:latin typeface="Bookman Old Style"/>
                <a:cs typeface="Bookman Old Style"/>
              </a:rPr>
              <a:t>noise:</a:t>
            </a:r>
            <a:r>
              <a:rPr sz="1000" b="0" dirty="0">
                <a:latin typeface="Bookman Old Style"/>
                <a:cs typeface="Bookman Old Style"/>
              </a:rPr>
              <a:t> </a:t>
            </a:r>
            <a:r>
              <a:rPr sz="1000" b="0" spc="-85" dirty="0">
                <a:latin typeface="Bookman Old Style"/>
                <a:cs typeface="Bookman Old Style"/>
              </a:rPr>
              <a:t>20%,</a:t>
            </a:r>
            <a:r>
              <a:rPr sz="1000" b="0" spc="-65" dirty="0">
                <a:latin typeface="Bookman Old Style"/>
                <a:cs typeface="Bookman Old Style"/>
              </a:rPr>
              <a:t> </a:t>
            </a:r>
            <a:r>
              <a:rPr sz="1000" b="0" spc="-85" dirty="0">
                <a:latin typeface="Bookman Old Style"/>
                <a:cs typeface="Bookman Old Style"/>
              </a:rPr>
              <a:t>40%,</a:t>
            </a:r>
            <a:r>
              <a:rPr sz="1000" b="0" spc="-65" dirty="0">
                <a:latin typeface="Bookman Old Style"/>
                <a:cs typeface="Bookman Old Style"/>
              </a:rPr>
              <a:t> </a:t>
            </a:r>
            <a:r>
              <a:rPr sz="1000" b="0" spc="-50" dirty="0">
                <a:latin typeface="Bookman Old Style"/>
                <a:cs typeface="Bookman Old Style"/>
              </a:rPr>
              <a:t>and</a:t>
            </a:r>
            <a:r>
              <a:rPr sz="1000" b="0" spc="-65" dirty="0">
                <a:latin typeface="Bookman Old Style"/>
                <a:cs typeface="Bookman Old Style"/>
              </a:rPr>
              <a:t> </a:t>
            </a:r>
            <a:r>
              <a:rPr sz="1000" b="0" spc="-20" dirty="0">
                <a:latin typeface="Bookman Old Style"/>
                <a:cs typeface="Bookman Old Style"/>
              </a:rPr>
              <a:t>60%.</a:t>
            </a:r>
            <a:endParaRPr sz="1000">
              <a:latin typeface="Bookman Old Style"/>
              <a:cs typeface="Bookman Old Style"/>
            </a:endParaRPr>
          </a:p>
          <a:p>
            <a:pPr marL="326390" indent="-132080">
              <a:lnSpc>
                <a:spcPct val="100000"/>
              </a:lnSpc>
              <a:spcBef>
                <a:spcPts val="450"/>
              </a:spcBef>
              <a:buClr>
                <a:srgbClr val="003874"/>
              </a:buClr>
              <a:buFont typeface="Meiryo UI"/>
              <a:buChar char="•"/>
              <a:tabLst>
                <a:tab pos="326390" algn="l"/>
              </a:tabLst>
            </a:pPr>
            <a:r>
              <a:rPr sz="1000" b="0" spc="-40" dirty="0">
                <a:latin typeface="Bookman Old Style"/>
                <a:cs typeface="Bookman Old Style"/>
              </a:rPr>
              <a:t>Asymmetric</a:t>
            </a:r>
            <a:r>
              <a:rPr sz="1000" b="0" spc="-55" dirty="0">
                <a:latin typeface="Bookman Old Style"/>
                <a:cs typeface="Bookman Old Style"/>
              </a:rPr>
              <a:t> </a:t>
            </a:r>
            <a:r>
              <a:rPr sz="1000" b="0" spc="-35" dirty="0">
                <a:latin typeface="Bookman Old Style"/>
                <a:cs typeface="Bookman Old Style"/>
              </a:rPr>
              <a:t>noise:</a:t>
            </a:r>
            <a:r>
              <a:rPr sz="1000" b="0" spc="15" dirty="0">
                <a:latin typeface="Bookman Old Style"/>
                <a:cs typeface="Bookman Old Style"/>
              </a:rPr>
              <a:t> </a:t>
            </a:r>
            <a:r>
              <a:rPr sz="1000" b="0" spc="-45" dirty="0">
                <a:latin typeface="Bookman Old Style"/>
                <a:cs typeface="Bookman Old Style"/>
              </a:rPr>
              <a:t>Realistic</a:t>
            </a:r>
            <a:r>
              <a:rPr sz="1000" b="0" spc="-55"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patterns</a:t>
            </a:r>
            <a:r>
              <a:rPr sz="1000" b="0" spc="-55" dirty="0">
                <a:latin typeface="Bookman Old Style"/>
                <a:cs typeface="Bookman Old Style"/>
              </a:rPr>
              <a:t> </a:t>
            </a:r>
            <a:r>
              <a:rPr sz="1000" b="0" spc="-50" dirty="0">
                <a:latin typeface="Bookman Old Style"/>
                <a:cs typeface="Bookman Old Style"/>
              </a:rPr>
              <a:t>based </a:t>
            </a:r>
            <a:r>
              <a:rPr sz="1000" b="0" spc="-25" dirty="0">
                <a:latin typeface="Bookman Old Style"/>
                <a:cs typeface="Bookman Old Style"/>
              </a:rPr>
              <a:t>on</a:t>
            </a:r>
            <a:r>
              <a:rPr sz="1000" b="0" spc="-50" dirty="0">
                <a:latin typeface="Bookman Old Style"/>
                <a:cs typeface="Bookman Old Style"/>
              </a:rPr>
              <a:t> </a:t>
            </a:r>
            <a:r>
              <a:rPr sz="1000" b="0" spc="-65" dirty="0">
                <a:latin typeface="Bookman Old Style"/>
                <a:cs typeface="Bookman Old Style"/>
              </a:rPr>
              <a:t>class</a:t>
            </a:r>
            <a:r>
              <a:rPr sz="1000" b="0" spc="-55" dirty="0">
                <a:latin typeface="Bookman Old Style"/>
                <a:cs typeface="Bookman Old Style"/>
              </a:rPr>
              <a:t> </a:t>
            </a:r>
            <a:r>
              <a:rPr sz="1000" b="0" spc="-10" dirty="0">
                <a:latin typeface="Bookman Old Style"/>
                <a:cs typeface="Bookman Old Style"/>
              </a:rPr>
              <a:t>similarity.</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20</a:t>
            </a:fld>
            <a:r>
              <a:rPr spc="-45" dirty="0"/>
              <a:t> </a:t>
            </a:r>
            <a:r>
              <a:rPr spc="-80" dirty="0"/>
              <a:t>/</a:t>
            </a:r>
            <a:r>
              <a:rPr spc="-45" dirty="0"/>
              <a:t> </a:t>
            </a:r>
            <a:r>
              <a:rPr spc="-25" dirty="0"/>
              <a:t>37</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60" dirty="0">
                <a:solidFill>
                  <a:srgbClr val="FFFFFF"/>
                </a:solidFill>
                <a:latin typeface="Bookman Old Style"/>
                <a:cs typeface="Bookman Old Style"/>
                <a:hlinkClick r:id="rId5" action="ppaction://hlinksldjump"/>
              </a:rPr>
              <a:t>&amp;</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078355" cy="193040"/>
          </a:xfrm>
          <a:prstGeom prst="rect">
            <a:avLst/>
          </a:prstGeom>
        </p:spPr>
        <p:txBody>
          <a:bodyPr vert="horz" wrap="square" lIns="0" tIns="12700" rIns="0" bIns="0" rtlCol="0">
            <a:spAutoFit/>
          </a:bodyPr>
          <a:lstStyle/>
          <a:p>
            <a:pPr marL="12700">
              <a:lnSpc>
                <a:spcPct val="100000"/>
              </a:lnSpc>
              <a:spcBef>
                <a:spcPts val="100"/>
              </a:spcBef>
            </a:pPr>
            <a:r>
              <a:rPr spc="-75" dirty="0"/>
              <a:t>CIFAR-</a:t>
            </a:r>
            <a:r>
              <a:rPr spc="-90" dirty="0"/>
              <a:t>10</a:t>
            </a:r>
            <a:r>
              <a:rPr spc="-60" dirty="0"/>
              <a:t> </a:t>
            </a:r>
            <a:r>
              <a:rPr spc="-55" dirty="0"/>
              <a:t>and</a:t>
            </a:r>
            <a:r>
              <a:rPr spc="-65" dirty="0"/>
              <a:t> </a:t>
            </a:r>
            <a:r>
              <a:rPr spc="-75" dirty="0"/>
              <a:t>CIFAR-</a:t>
            </a:r>
            <a:r>
              <a:rPr spc="-95" dirty="0"/>
              <a:t>100</a:t>
            </a:r>
            <a:r>
              <a:rPr spc="-55" dirty="0"/>
              <a:t> Results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09194" y="800814"/>
            <a:ext cx="5022215" cy="1737995"/>
          </a:xfrm>
          <a:prstGeom prst="rect">
            <a:avLst/>
          </a:prstGeom>
        </p:spPr>
        <p:txBody>
          <a:bodyPr vert="horz" wrap="square" lIns="0" tIns="69850" rIns="0" bIns="0" rtlCol="0">
            <a:spAutoFit/>
          </a:bodyPr>
          <a:lstStyle/>
          <a:p>
            <a:pPr marL="50800">
              <a:lnSpc>
                <a:spcPct val="100000"/>
              </a:lnSpc>
              <a:spcBef>
                <a:spcPts val="550"/>
              </a:spcBef>
            </a:pPr>
            <a:r>
              <a:rPr sz="1000" b="1" spc="-40" dirty="0">
                <a:latin typeface="Book Antiqua"/>
                <a:cs typeface="Book Antiqua"/>
              </a:rPr>
              <a:t>CIFAR-</a:t>
            </a:r>
            <a:r>
              <a:rPr sz="1000" b="1" spc="65" dirty="0">
                <a:latin typeface="Book Antiqua"/>
                <a:cs typeface="Book Antiqua"/>
              </a:rPr>
              <a:t>10</a:t>
            </a:r>
            <a:r>
              <a:rPr sz="1000" b="1" spc="-10" dirty="0">
                <a:latin typeface="Book Antiqua"/>
                <a:cs typeface="Book Antiqua"/>
              </a:rPr>
              <a:t> Results:</a:t>
            </a:r>
            <a:endParaRPr sz="1000">
              <a:latin typeface="Book Antiqua"/>
              <a:cs typeface="Book Antiqua"/>
            </a:endParaRPr>
          </a:p>
          <a:p>
            <a:pPr marL="326390" marR="59055" indent="-132080">
              <a:lnSpc>
                <a:spcPct val="112900"/>
              </a:lnSpc>
              <a:spcBef>
                <a:spcPts val="300"/>
              </a:spcBef>
              <a:buClr>
                <a:srgbClr val="003874"/>
              </a:buClr>
              <a:buFont typeface="Meiryo UI"/>
              <a:buChar char="•"/>
              <a:tabLst>
                <a:tab pos="327660" algn="l"/>
              </a:tabLst>
            </a:pPr>
            <a:r>
              <a:rPr sz="1000" b="0" spc="-50" dirty="0">
                <a:latin typeface="Bookman Old Style"/>
                <a:cs typeface="Bookman Old Style"/>
              </a:rPr>
              <a:t>Shifted</a:t>
            </a:r>
            <a:r>
              <a:rPr sz="1000" b="0" spc="-60" dirty="0">
                <a:latin typeface="Bookman Old Style"/>
                <a:cs typeface="Bookman Old Style"/>
              </a:rPr>
              <a:t> </a:t>
            </a:r>
            <a:r>
              <a:rPr sz="1000" b="0" spc="-70" dirty="0">
                <a:latin typeface="Bookman Old Style"/>
                <a:cs typeface="Bookman Old Style"/>
              </a:rPr>
              <a:t>Gaussian</a:t>
            </a:r>
            <a:r>
              <a:rPr sz="1000" b="0" spc="-55" dirty="0">
                <a:latin typeface="Bookman Old Style"/>
                <a:cs typeface="Bookman Old Style"/>
              </a:rPr>
              <a:t> </a:t>
            </a:r>
            <a:r>
              <a:rPr sz="1000" b="0" spc="-25" dirty="0">
                <a:latin typeface="Bookman Old Style"/>
                <a:cs typeface="Bookman Old Style"/>
              </a:rPr>
              <a:t>Noise</a:t>
            </a:r>
            <a:r>
              <a:rPr sz="1000" b="0" spc="-55" dirty="0">
                <a:latin typeface="Bookman Old Style"/>
                <a:cs typeface="Bookman Old Style"/>
              </a:rPr>
              <a:t> </a:t>
            </a:r>
            <a:r>
              <a:rPr sz="1000" b="0" spc="-40" dirty="0">
                <a:latin typeface="Bookman Old Style"/>
                <a:cs typeface="Bookman Old Style"/>
              </a:rPr>
              <a:t>(</a:t>
            </a:r>
            <a:r>
              <a:rPr sz="1000" b="1" spc="-40" dirty="0">
                <a:latin typeface="Book Antiqua"/>
                <a:cs typeface="Book Antiqua"/>
              </a:rPr>
              <a:t>SGN</a:t>
            </a:r>
            <a:r>
              <a:rPr sz="1000" b="0" spc="-40" dirty="0">
                <a:latin typeface="Bookman Old Style"/>
                <a:cs typeface="Bookman Old Style"/>
              </a:rPr>
              <a:t>)</a:t>
            </a:r>
            <a:r>
              <a:rPr sz="1000" b="0" spc="-55" dirty="0">
                <a:latin typeface="Bookman Old Style"/>
                <a:cs typeface="Bookman Old Style"/>
              </a:rPr>
              <a:t> </a:t>
            </a:r>
            <a:r>
              <a:rPr sz="1000" b="0" spc="-35" dirty="0">
                <a:latin typeface="Bookman Old Style"/>
                <a:cs typeface="Bookman Old Style"/>
              </a:rPr>
              <a:t>outperforms</a:t>
            </a:r>
            <a:r>
              <a:rPr sz="1000" b="0" spc="-55" dirty="0">
                <a:latin typeface="Bookman Old Style"/>
                <a:cs typeface="Bookman Old Style"/>
              </a:rPr>
              <a:t> </a:t>
            </a:r>
            <a:r>
              <a:rPr sz="1000" b="0" spc="-45" dirty="0">
                <a:latin typeface="Bookman Old Style"/>
                <a:cs typeface="Bookman Old Style"/>
              </a:rPr>
              <a:t>baselines</a:t>
            </a:r>
            <a:r>
              <a:rPr sz="1000" b="0" spc="-55" dirty="0">
                <a:latin typeface="Bookman Old Style"/>
                <a:cs typeface="Bookman Old Style"/>
              </a:rPr>
              <a:t> </a:t>
            </a:r>
            <a:r>
              <a:rPr sz="1000" b="0" spc="-50" dirty="0">
                <a:latin typeface="Bookman Old Style"/>
                <a:cs typeface="Bookman Old Style"/>
              </a:rPr>
              <a:t>at</a:t>
            </a:r>
            <a:r>
              <a:rPr sz="1000" b="0" spc="-55" dirty="0">
                <a:latin typeface="Bookman Old Style"/>
                <a:cs typeface="Bookman Old Style"/>
              </a:rPr>
              <a:t> </a:t>
            </a:r>
            <a:r>
              <a:rPr sz="1000" b="0" spc="-85" dirty="0">
                <a:latin typeface="Bookman Old Style"/>
                <a:cs typeface="Bookman Old Style"/>
              </a:rPr>
              <a:t>20%,</a:t>
            </a:r>
            <a:r>
              <a:rPr sz="1000" b="0" spc="-55" dirty="0">
                <a:latin typeface="Bookman Old Style"/>
                <a:cs typeface="Bookman Old Style"/>
              </a:rPr>
              <a:t> </a:t>
            </a:r>
            <a:r>
              <a:rPr sz="1000" b="0" spc="-85" dirty="0">
                <a:latin typeface="Bookman Old Style"/>
                <a:cs typeface="Bookman Old Style"/>
              </a:rPr>
              <a:t>40%,</a:t>
            </a:r>
            <a:r>
              <a:rPr sz="1000" b="0" spc="-55"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90" dirty="0">
                <a:latin typeface="Bookman Old Style"/>
                <a:cs typeface="Bookman Old Style"/>
              </a:rPr>
              <a:t>60%</a:t>
            </a:r>
            <a:r>
              <a:rPr sz="1000" b="0" spc="-60" dirty="0">
                <a:latin typeface="Bookman Old Style"/>
                <a:cs typeface="Bookman Old Style"/>
              </a:rPr>
              <a:t> </a:t>
            </a:r>
            <a:r>
              <a:rPr sz="1000" b="0" spc="-10" dirty="0">
                <a:latin typeface="Bookman Old Style"/>
                <a:cs typeface="Bookman Old Style"/>
              </a:rPr>
              <a:t>noise 	levels</a:t>
            </a:r>
            <a:endParaRPr sz="1000">
              <a:latin typeface="Bookman Old Style"/>
              <a:cs typeface="Bookman Old Style"/>
            </a:endParaRPr>
          </a:p>
          <a:p>
            <a:pPr marL="326390" marR="43180" indent="-132080">
              <a:lnSpc>
                <a:spcPct val="112900"/>
              </a:lnSpc>
              <a:spcBef>
                <a:spcPts val="300"/>
              </a:spcBef>
              <a:buClr>
                <a:srgbClr val="003874"/>
              </a:buClr>
              <a:buFont typeface="Meiryo UI"/>
              <a:buChar char="•"/>
              <a:tabLst>
                <a:tab pos="327660" algn="l"/>
              </a:tabLst>
            </a:pPr>
            <a:r>
              <a:rPr sz="1000" b="0" spc="-50" dirty="0">
                <a:latin typeface="Bookman Old Style"/>
                <a:cs typeface="Bookman Old Style"/>
              </a:rPr>
              <a:t>Accuracy </a:t>
            </a:r>
            <a:r>
              <a:rPr sz="1000" b="0" spc="-40" dirty="0">
                <a:latin typeface="Bookman Old Style"/>
                <a:cs typeface="Bookman Old Style"/>
              </a:rPr>
              <a:t>improves</a:t>
            </a:r>
            <a:r>
              <a:rPr sz="1000" b="0" spc="-45" dirty="0">
                <a:latin typeface="Bookman Old Style"/>
                <a:cs typeface="Bookman Old Style"/>
              </a:rPr>
              <a:t> </a:t>
            </a:r>
            <a:r>
              <a:rPr sz="1000" b="0" spc="-40" dirty="0">
                <a:latin typeface="Bookman Old Style"/>
                <a:cs typeface="Bookman Old Style"/>
              </a:rPr>
              <a:t>signiﬁcantly</a:t>
            </a:r>
            <a:r>
              <a:rPr sz="1000" b="0" spc="-45" dirty="0">
                <a:latin typeface="Bookman Old Style"/>
                <a:cs typeface="Bookman Old Style"/>
              </a:rPr>
              <a:t> </a:t>
            </a:r>
            <a:r>
              <a:rPr sz="1000" b="0" spc="-35" dirty="0">
                <a:latin typeface="Bookman Old Style"/>
                <a:cs typeface="Bookman Old Style"/>
              </a:rPr>
              <a:t>compared</a:t>
            </a:r>
            <a:r>
              <a:rPr sz="1000" b="0" spc="-4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standard</a:t>
            </a:r>
            <a:r>
              <a:rPr sz="1000" b="0" spc="-45" dirty="0">
                <a:latin typeface="Bookman Old Style"/>
                <a:cs typeface="Bookman Old Style"/>
              </a:rPr>
              <a:t> </a:t>
            </a:r>
            <a:r>
              <a:rPr sz="1000" b="0" spc="-55" dirty="0">
                <a:latin typeface="Bookman Old Style"/>
                <a:cs typeface="Bookman Old Style"/>
              </a:rPr>
              <a:t>loss</a:t>
            </a:r>
            <a:r>
              <a:rPr sz="1000" b="0" spc="-45" dirty="0">
                <a:latin typeface="Bookman Old Style"/>
                <a:cs typeface="Bookman Old Style"/>
              </a:rPr>
              <a:t> </a:t>
            </a:r>
            <a:r>
              <a:rPr sz="1000" b="0" spc="-35" dirty="0">
                <a:latin typeface="Bookman Old Style"/>
                <a:cs typeface="Bookman Old Style"/>
              </a:rPr>
              <a:t>reweighting</a:t>
            </a:r>
            <a:r>
              <a:rPr sz="1000" b="0" spc="-50" dirty="0">
                <a:latin typeface="Bookman Old Style"/>
                <a:cs typeface="Bookman Old Style"/>
              </a:rPr>
              <a:t> and </a:t>
            </a:r>
            <a:r>
              <a:rPr sz="1000" b="0" spc="-10" dirty="0">
                <a:latin typeface="Bookman Old Style"/>
                <a:cs typeface="Bookman Old Style"/>
              </a:rPr>
              <a:t>label 	</a:t>
            </a:r>
            <a:r>
              <a:rPr sz="1000" b="0" spc="-35" dirty="0">
                <a:latin typeface="Bookman Old Style"/>
                <a:cs typeface="Bookman Old Style"/>
              </a:rPr>
              <a:t>correction</a:t>
            </a:r>
            <a:r>
              <a:rPr sz="1000" b="0" spc="-5" dirty="0">
                <a:latin typeface="Bookman Old Style"/>
                <a:cs typeface="Bookman Old Style"/>
              </a:rPr>
              <a:t> </a:t>
            </a:r>
            <a:r>
              <a:rPr sz="1000" b="0" spc="-10" dirty="0">
                <a:latin typeface="Bookman Old Style"/>
                <a:cs typeface="Bookman Old Style"/>
              </a:rPr>
              <a:t>methods.</a:t>
            </a:r>
            <a:endParaRPr sz="1000">
              <a:latin typeface="Bookman Old Style"/>
              <a:cs typeface="Bookman Old Style"/>
            </a:endParaRPr>
          </a:p>
          <a:p>
            <a:pPr>
              <a:lnSpc>
                <a:spcPct val="100000"/>
              </a:lnSpc>
              <a:spcBef>
                <a:spcPts val="130"/>
              </a:spcBef>
              <a:buClr>
                <a:srgbClr val="003874"/>
              </a:buClr>
              <a:buFont typeface="Meiryo UI"/>
              <a:buChar char="•"/>
            </a:pPr>
            <a:endParaRPr sz="1000">
              <a:latin typeface="Bookman Old Style"/>
              <a:cs typeface="Bookman Old Style"/>
            </a:endParaRPr>
          </a:p>
          <a:p>
            <a:pPr marL="50800">
              <a:lnSpc>
                <a:spcPct val="100000"/>
              </a:lnSpc>
            </a:pPr>
            <a:r>
              <a:rPr sz="1000" b="1" spc="-40" dirty="0">
                <a:latin typeface="Book Antiqua"/>
                <a:cs typeface="Book Antiqua"/>
              </a:rPr>
              <a:t>CIFAR-</a:t>
            </a:r>
            <a:r>
              <a:rPr sz="1000" b="1" spc="65" dirty="0">
                <a:latin typeface="Book Antiqua"/>
                <a:cs typeface="Book Antiqua"/>
              </a:rPr>
              <a:t>100</a:t>
            </a:r>
            <a:r>
              <a:rPr sz="1000" b="1" spc="-10" dirty="0">
                <a:latin typeface="Book Antiqua"/>
                <a:cs typeface="Book Antiqua"/>
              </a:rPr>
              <a:t> Results:</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60" dirty="0">
                <a:latin typeface="Bookman Old Style"/>
                <a:cs typeface="Bookman Old Style"/>
              </a:rPr>
              <a:t>SGN </a:t>
            </a:r>
            <a:r>
              <a:rPr sz="1000" b="0" spc="-45" dirty="0">
                <a:latin typeface="Bookman Old Style"/>
                <a:cs typeface="Bookman Old Style"/>
              </a:rPr>
              <a:t>remains</a:t>
            </a:r>
            <a:r>
              <a:rPr sz="1000" b="0" spc="-60" dirty="0">
                <a:latin typeface="Bookman Old Style"/>
                <a:cs typeface="Bookman Old Style"/>
              </a:rPr>
              <a:t> </a:t>
            </a:r>
            <a:r>
              <a:rPr sz="1000" b="0" spc="-50" dirty="0">
                <a:latin typeface="Bookman Old Style"/>
                <a:cs typeface="Bookman Old Style"/>
              </a:rPr>
              <a:t>robust</a:t>
            </a:r>
            <a:r>
              <a:rPr sz="1000" b="0" spc="-60" dirty="0">
                <a:latin typeface="Bookman Old Style"/>
                <a:cs typeface="Bookman Old Style"/>
              </a:rPr>
              <a:t> </a:t>
            </a:r>
            <a:r>
              <a:rPr sz="1000" b="0" spc="-30" dirty="0">
                <a:latin typeface="Bookman Old Style"/>
                <a:cs typeface="Bookman Old Style"/>
              </a:rPr>
              <a:t>even</a:t>
            </a:r>
            <a:r>
              <a:rPr sz="1000" b="0" spc="-60"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45" dirty="0">
                <a:latin typeface="Bookman Old Style"/>
                <a:cs typeface="Bookman Old Style"/>
              </a:rPr>
              <a:t>increased</a:t>
            </a:r>
            <a:r>
              <a:rPr sz="1000" b="0" spc="-60" dirty="0">
                <a:latin typeface="Bookman Old Style"/>
                <a:cs typeface="Bookman Old Style"/>
              </a:rPr>
              <a:t> </a:t>
            </a:r>
            <a:r>
              <a:rPr sz="1000" b="0" spc="-65" dirty="0">
                <a:latin typeface="Bookman Old Style"/>
                <a:cs typeface="Bookman Old Style"/>
              </a:rPr>
              <a:t>class</a:t>
            </a:r>
            <a:r>
              <a:rPr sz="1000" b="0" spc="-60" dirty="0">
                <a:latin typeface="Bookman Old Style"/>
                <a:cs typeface="Bookman Old Style"/>
              </a:rPr>
              <a:t> </a:t>
            </a:r>
            <a:r>
              <a:rPr sz="1000" b="0" spc="-10" dirty="0">
                <a:latin typeface="Bookman Old Style"/>
                <a:cs typeface="Bookman Old Style"/>
              </a:rPr>
              <a:t>complexity.</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45" dirty="0">
                <a:latin typeface="Bookman Old Style"/>
                <a:cs typeface="Bookman Old Style"/>
              </a:rPr>
              <a:t>Demonstrates superior </a:t>
            </a:r>
            <a:r>
              <a:rPr sz="1000" b="0" spc="-30" dirty="0">
                <a:latin typeface="Bookman Old Style"/>
                <a:cs typeface="Bookman Old Style"/>
              </a:rPr>
              <a:t>performance</a:t>
            </a:r>
            <a:r>
              <a:rPr sz="1000" b="0" spc="-45" dirty="0">
                <a:latin typeface="Bookman Old Style"/>
                <a:cs typeface="Bookman Old Style"/>
              </a:rPr>
              <a:t> </a:t>
            </a:r>
            <a:r>
              <a:rPr sz="1000" b="0" spc="-50" dirty="0">
                <a:latin typeface="Bookman Old Style"/>
                <a:cs typeface="Bookman Old Style"/>
              </a:rPr>
              <a:t>at</a:t>
            </a:r>
            <a:r>
              <a:rPr sz="1000" b="0" spc="-45" dirty="0">
                <a:latin typeface="Bookman Old Style"/>
                <a:cs typeface="Bookman Old Style"/>
              </a:rPr>
              <a:t> high </a:t>
            </a:r>
            <a:r>
              <a:rPr sz="1000" b="0" spc="-40"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levels.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21</a:t>
            </a:fld>
            <a:r>
              <a:rPr spc="-45" dirty="0"/>
              <a:t> </a:t>
            </a:r>
            <a:r>
              <a:rPr spc="-80" dirty="0"/>
              <a:t>/</a:t>
            </a:r>
            <a:r>
              <a:rPr spc="-45" dirty="0"/>
              <a:t> </a:t>
            </a:r>
            <a:r>
              <a:rPr spc="-25" dirty="0"/>
              <a:t>37</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60" dirty="0">
                <a:solidFill>
                  <a:srgbClr val="FFFFFF"/>
                </a:solidFill>
                <a:latin typeface="Bookman Old Style"/>
                <a:cs typeface="Bookman Old Style"/>
                <a:hlinkClick r:id="rId5" action="ppaction://hlinksldjump"/>
              </a:rPr>
              <a:t>&amp;</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Key</a:t>
            </a:r>
            <a:r>
              <a:rPr spc="-85" dirty="0"/>
              <a:t> </a:t>
            </a:r>
            <a:r>
              <a:rPr spc="-45" dirty="0"/>
              <a:t>Insights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09194" y="686438"/>
            <a:ext cx="4352925" cy="2023745"/>
          </a:xfrm>
          <a:prstGeom prst="rect">
            <a:avLst/>
          </a:prstGeom>
        </p:spPr>
        <p:txBody>
          <a:bodyPr vert="horz" wrap="square" lIns="0" tIns="69850" rIns="0" bIns="0" rtlCol="0">
            <a:spAutoFit/>
          </a:bodyPr>
          <a:lstStyle/>
          <a:p>
            <a:pPr marL="50800">
              <a:lnSpc>
                <a:spcPct val="100000"/>
              </a:lnSpc>
              <a:spcBef>
                <a:spcPts val="550"/>
              </a:spcBef>
            </a:pPr>
            <a:r>
              <a:rPr sz="1000" b="1" dirty="0">
                <a:latin typeface="Book Antiqua"/>
                <a:cs typeface="Book Antiqua"/>
              </a:rPr>
              <a:t>Strengths</a:t>
            </a:r>
            <a:r>
              <a:rPr sz="1000" b="1" spc="-30" dirty="0">
                <a:latin typeface="Book Antiqua"/>
                <a:cs typeface="Book Antiqua"/>
              </a:rPr>
              <a:t> </a:t>
            </a:r>
            <a:r>
              <a:rPr sz="1000" b="1" dirty="0">
                <a:latin typeface="Book Antiqua"/>
                <a:cs typeface="Book Antiqua"/>
              </a:rPr>
              <a:t>of</a:t>
            </a:r>
            <a:r>
              <a:rPr sz="1000" b="1" spc="-20" dirty="0">
                <a:latin typeface="Book Antiqua"/>
                <a:cs typeface="Book Antiqua"/>
              </a:rPr>
              <a:t> SGN:</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30" dirty="0">
                <a:latin typeface="Bookman Old Style"/>
                <a:cs typeface="Bookman Old Style"/>
              </a:rPr>
              <a:t>Uniﬁed</a:t>
            </a:r>
            <a:r>
              <a:rPr sz="1000" b="0" spc="-55" dirty="0">
                <a:latin typeface="Bookman Old Style"/>
                <a:cs typeface="Bookman Old Style"/>
              </a:rPr>
              <a:t> </a:t>
            </a:r>
            <a:r>
              <a:rPr sz="1000" b="0" spc="-40" dirty="0">
                <a:latin typeface="Bookman Old Style"/>
                <a:cs typeface="Bookman Old Style"/>
              </a:rPr>
              <a:t>approach</a:t>
            </a:r>
            <a:r>
              <a:rPr sz="1000" b="0" spc="-55" dirty="0">
                <a:latin typeface="Bookman Old Style"/>
                <a:cs typeface="Bookman Old Style"/>
              </a:rPr>
              <a:t> </a:t>
            </a:r>
            <a:r>
              <a:rPr sz="1000" b="0" spc="-50" dirty="0">
                <a:latin typeface="Bookman Old Style"/>
                <a:cs typeface="Bookman Old Style"/>
              </a:rPr>
              <a:t>balances</a:t>
            </a:r>
            <a:r>
              <a:rPr sz="1000" b="0" spc="-55" dirty="0">
                <a:latin typeface="Bookman Old Style"/>
                <a:cs typeface="Bookman Old Style"/>
              </a:rPr>
              <a:t> loss </a:t>
            </a:r>
            <a:r>
              <a:rPr sz="1000" b="0" spc="-35" dirty="0">
                <a:latin typeface="Bookman Old Style"/>
                <a:cs typeface="Bookman Old Style"/>
              </a:rPr>
              <a:t>reweighting</a:t>
            </a:r>
            <a:r>
              <a:rPr sz="1000" b="0" spc="-60"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35" dirty="0">
                <a:latin typeface="Bookman Old Style"/>
                <a:cs typeface="Bookman Old Style"/>
              </a:rPr>
              <a:t>label</a:t>
            </a:r>
            <a:r>
              <a:rPr sz="1000" b="0" spc="-55" dirty="0">
                <a:latin typeface="Bookman Old Style"/>
                <a:cs typeface="Bookman Old Style"/>
              </a:rPr>
              <a:t> </a:t>
            </a:r>
            <a:r>
              <a:rPr sz="1000" b="0" spc="-10" dirty="0">
                <a:latin typeface="Bookman Old Style"/>
                <a:cs typeface="Bookman Old Style"/>
              </a:rPr>
              <a:t>correction.</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50" dirty="0">
                <a:latin typeface="Bookman Old Style"/>
                <a:cs typeface="Bookman Old Style"/>
              </a:rPr>
              <a:t>Consistently</a:t>
            </a:r>
            <a:r>
              <a:rPr sz="1000" b="0" spc="-30" dirty="0">
                <a:latin typeface="Bookman Old Style"/>
                <a:cs typeface="Bookman Old Style"/>
              </a:rPr>
              <a:t> </a:t>
            </a:r>
            <a:r>
              <a:rPr sz="1000" b="0" spc="-35" dirty="0">
                <a:latin typeface="Bookman Old Style"/>
                <a:cs typeface="Bookman Old Style"/>
              </a:rPr>
              <a:t>outperforms</a:t>
            </a:r>
            <a:r>
              <a:rPr sz="1000" b="0" spc="-30" dirty="0">
                <a:latin typeface="Bookman Old Style"/>
                <a:cs typeface="Bookman Old Style"/>
              </a:rPr>
              <a:t> </a:t>
            </a:r>
            <a:r>
              <a:rPr sz="1000" b="0" spc="-50" dirty="0">
                <a:latin typeface="Bookman Old Style"/>
                <a:cs typeface="Bookman Old Style"/>
              </a:rPr>
              <a:t>baselines</a:t>
            </a:r>
            <a:r>
              <a:rPr sz="1000" b="0" spc="-30" dirty="0">
                <a:latin typeface="Bookman Old Style"/>
                <a:cs typeface="Bookman Old Style"/>
              </a:rPr>
              <a:t> </a:t>
            </a:r>
            <a:r>
              <a:rPr sz="1000" b="0" spc="-35" dirty="0">
                <a:latin typeface="Bookman Old Style"/>
                <a:cs typeface="Bookman Old Style"/>
              </a:rPr>
              <a:t>in</a:t>
            </a:r>
            <a:r>
              <a:rPr sz="1000" b="0" spc="-30" dirty="0">
                <a:latin typeface="Bookman Old Style"/>
                <a:cs typeface="Bookman Old Style"/>
              </a:rPr>
              <a:t> </a:t>
            </a:r>
            <a:r>
              <a:rPr sz="1000" b="0" spc="-45" dirty="0">
                <a:latin typeface="Bookman Old Style"/>
                <a:cs typeface="Bookman Old Style"/>
              </a:rPr>
              <a:t>synthetic</a:t>
            </a:r>
            <a:r>
              <a:rPr sz="1000" b="0" spc="-30" dirty="0">
                <a:latin typeface="Bookman Old Style"/>
                <a:cs typeface="Bookman Old Style"/>
              </a:rPr>
              <a:t> </a:t>
            </a:r>
            <a:r>
              <a:rPr sz="1000" b="0" spc="-40" dirty="0">
                <a:latin typeface="Bookman Old Style"/>
                <a:cs typeface="Bookman Old Style"/>
              </a:rPr>
              <a:t>noise</a:t>
            </a:r>
            <a:r>
              <a:rPr sz="1000" b="0" spc="-25" dirty="0">
                <a:latin typeface="Bookman Old Style"/>
                <a:cs typeface="Bookman Old Style"/>
              </a:rPr>
              <a:t> </a:t>
            </a:r>
            <a:r>
              <a:rPr sz="1000" b="0" spc="-10" dirty="0">
                <a:latin typeface="Bookman Old Style"/>
                <a:cs typeface="Bookman Old Style"/>
              </a:rPr>
              <a:t>settings.</a:t>
            </a:r>
            <a:endParaRPr sz="1000">
              <a:latin typeface="Bookman Old Style"/>
              <a:cs typeface="Bookman Old Style"/>
            </a:endParaRPr>
          </a:p>
          <a:p>
            <a:pPr>
              <a:lnSpc>
                <a:spcPct val="100000"/>
              </a:lnSpc>
              <a:spcBef>
                <a:spcPts val="130"/>
              </a:spcBef>
              <a:buClr>
                <a:srgbClr val="003874"/>
              </a:buClr>
              <a:buFont typeface="Meiryo UI"/>
              <a:buChar char="•"/>
            </a:pPr>
            <a:endParaRPr sz="1000">
              <a:latin typeface="Bookman Old Style"/>
              <a:cs typeface="Bookman Old Style"/>
            </a:endParaRPr>
          </a:p>
          <a:p>
            <a:pPr marL="50800">
              <a:lnSpc>
                <a:spcPct val="100000"/>
              </a:lnSpc>
            </a:pPr>
            <a:r>
              <a:rPr sz="1000" b="1" spc="-10" dirty="0">
                <a:latin typeface="Book Antiqua"/>
                <a:cs typeface="Book Antiqua"/>
              </a:rPr>
              <a:t>Limitations:</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40" dirty="0">
                <a:latin typeface="Bookman Old Style"/>
                <a:cs typeface="Bookman Old Style"/>
              </a:rPr>
              <a:t>Computational</a:t>
            </a:r>
            <a:r>
              <a:rPr sz="1000" b="0" spc="-50" dirty="0">
                <a:latin typeface="Bookman Old Style"/>
                <a:cs typeface="Bookman Old Style"/>
              </a:rPr>
              <a:t> </a:t>
            </a:r>
            <a:r>
              <a:rPr sz="1000" b="0" spc="-40" dirty="0">
                <a:latin typeface="Bookman Old Style"/>
                <a:cs typeface="Bookman Old Style"/>
              </a:rPr>
              <a:t>cost</a:t>
            </a:r>
            <a:r>
              <a:rPr sz="1000" b="0" spc="-45" dirty="0">
                <a:latin typeface="Bookman Old Style"/>
                <a:cs typeface="Bookman Old Style"/>
              </a:rPr>
              <a:t> </a:t>
            </a:r>
            <a:r>
              <a:rPr sz="1000" b="0" spc="-55" dirty="0">
                <a:latin typeface="Bookman Old Style"/>
                <a:cs typeface="Bookman Old Style"/>
              </a:rPr>
              <a:t>is</a:t>
            </a:r>
            <a:r>
              <a:rPr sz="1000" b="0" spc="-45" dirty="0">
                <a:latin typeface="Bookman Old Style"/>
                <a:cs typeface="Bookman Old Style"/>
              </a:rPr>
              <a:t> higher</a:t>
            </a:r>
            <a:r>
              <a:rPr sz="1000" b="0" spc="-50" dirty="0">
                <a:latin typeface="Bookman Old Style"/>
                <a:cs typeface="Bookman Old Style"/>
              </a:rPr>
              <a:t> </a:t>
            </a:r>
            <a:r>
              <a:rPr sz="1000" b="0" spc="-45" dirty="0">
                <a:latin typeface="Bookman Old Style"/>
                <a:cs typeface="Bookman Old Style"/>
              </a:rPr>
              <a:t>due </a:t>
            </a:r>
            <a:r>
              <a:rPr sz="1000" b="0" spc="-10" dirty="0">
                <a:latin typeface="Bookman Old Style"/>
                <a:cs typeface="Bookman Old Style"/>
              </a:rPr>
              <a:t>to</a:t>
            </a:r>
            <a:r>
              <a:rPr sz="1000" b="0" spc="-45" dirty="0">
                <a:latin typeface="Bookman Old Style"/>
                <a:cs typeface="Bookman Old Style"/>
              </a:rPr>
              <a:t> </a:t>
            </a:r>
            <a:r>
              <a:rPr sz="1000" b="0" spc="-40" dirty="0">
                <a:latin typeface="Bookman Old Style"/>
                <a:cs typeface="Bookman Old Style"/>
              </a:rPr>
              <a:t>the</a:t>
            </a:r>
            <a:r>
              <a:rPr sz="1000" b="0" spc="-45" dirty="0">
                <a:latin typeface="Bookman Old Style"/>
                <a:cs typeface="Bookman Old Style"/>
              </a:rPr>
              <a:t> regression-</a:t>
            </a:r>
            <a:r>
              <a:rPr sz="1000" b="0" spc="-50" dirty="0">
                <a:latin typeface="Bookman Old Style"/>
                <a:cs typeface="Bookman Old Style"/>
              </a:rPr>
              <a:t>based </a:t>
            </a:r>
            <a:r>
              <a:rPr sz="1000" b="0" spc="-10" dirty="0">
                <a:latin typeface="Bookman Old Style"/>
                <a:cs typeface="Bookman Old Style"/>
              </a:rPr>
              <a:t>framework.</a:t>
            </a:r>
            <a:endParaRPr sz="1000">
              <a:latin typeface="Bookman Old Style"/>
              <a:cs typeface="Bookman Old Style"/>
            </a:endParaRPr>
          </a:p>
          <a:p>
            <a:pPr marL="326390" indent="-132080">
              <a:lnSpc>
                <a:spcPct val="100000"/>
              </a:lnSpc>
              <a:spcBef>
                <a:spcPts val="450"/>
              </a:spcBef>
              <a:buClr>
                <a:srgbClr val="003874"/>
              </a:buClr>
              <a:buFont typeface="Meiryo UI"/>
              <a:buChar char="•"/>
              <a:tabLst>
                <a:tab pos="326390" algn="l"/>
              </a:tabLst>
            </a:pPr>
            <a:r>
              <a:rPr sz="1000" b="0" spc="-35" dirty="0">
                <a:latin typeface="Bookman Old Style"/>
                <a:cs typeface="Bookman Old Style"/>
              </a:rPr>
              <a:t>Performance</a:t>
            </a:r>
            <a:r>
              <a:rPr sz="1000" b="0" spc="-55" dirty="0">
                <a:latin typeface="Bookman Old Style"/>
                <a:cs typeface="Bookman Old Style"/>
              </a:rPr>
              <a:t> </a:t>
            </a:r>
            <a:r>
              <a:rPr sz="1000" b="0" spc="-40" dirty="0">
                <a:latin typeface="Bookman Old Style"/>
                <a:cs typeface="Bookman Old Style"/>
              </a:rPr>
              <a:t>may</a:t>
            </a:r>
            <a:r>
              <a:rPr sz="1000" b="0" spc="-55" dirty="0">
                <a:latin typeface="Bookman Old Style"/>
                <a:cs typeface="Bookman Old Style"/>
              </a:rPr>
              <a:t> </a:t>
            </a:r>
            <a:r>
              <a:rPr sz="1000" b="0" spc="-35" dirty="0">
                <a:latin typeface="Bookman Old Style"/>
                <a:cs typeface="Bookman Old Style"/>
              </a:rPr>
              <a:t>degrade</a:t>
            </a:r>
            <a:r>
              <a:rPr sz="1000" b="0" spc="-55" dirty="0">
                <a:latin typeface="Bookman Old Style"/>
                <a:cs typeface="Bookman Old Style"/>
              </a:rPr>
              <a:t> </a:t>
            </a:r>
            <a:r>
              <a:rPr sz="1000" b="0" spc="-50" dirty="0">
                <a:latin typeface="Bookman Old Style"/>
                <a:cs typeface="Bookman Old Style"/>
              </a:rPr>
              <a:t>under</a:t>
            </a:r>
            <a:r>
              <a:rPr sz="1000" b="0" spc="-55" dirty="0">
                <a:latin typeface="Bookman Old Style"/>
                <a:cs typeface="Bookman Old Style"/>
              </a:rPr>
              <a:t> </a:t>
            </a:r>
            <a:r>
              <a:rPr sz="1000" b="0" spc="-40" dirty="0">
                <a:latin typeface="Bookman Old Style"/>
                <a:cs typeface="Bookman Old Style"/>
              </a:rPr>
              <a:t>extreme</a:t>
            </a:r>
            <a:r>
              <a:rPr sz="1000" b="0" spc="-50"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35" dirty="0">
                <a:latin typeface="Bookman Old Style"/>
                <a:cs typeface="Bookman Old Style"/>
              </a:rPr>
              <a:t>levels</a:t>
            </a:r>
            <a:r>
              <a:rPr sz="1000" b="0" spc="-55" dirty="0">
                <a:latin typeface="Bookman Old Style"/>
                <a:cs typeface="Bookman Old Style"/>
              </a:rPr>
              <a:t> </a:t>
            </a:r>
            <a:r>
              <a:rPr sz="1000" b="0" spc="-20" dirty="0">
                <a:latin typeface="Bookman Old Style"/>
                <a:cs typeface="Bookman Old Style"/>
              </a:rPr>
              <a:t>(</a:t>
            </a:r>
            <a:r>
              <a:rPr sz="1000" i="1" spc="-20" dirty="0">
                <a:latin typeface="Meiryo UI"/>
                <a:cs typeface="Meiryo UI"/>
              </a:rPr>
              <a:t>&gt;</a:t>
            </a:r>
            <a:r>
              <a:rPr sz="1000" i="1" spc="-120" dirty="0">
                <a:latin typeface="Meiryo UI"/>
                <a:cs typeface="Meiryo UI"/>
              </a:rPr>
              <a:t> </a:t>
            </a:r>
            <a:r>
              <a:rPr sz="1000" b="0" spc="-10" dirty="0">
                <a:latin typeface="Bookman Old Style"/>
                <a:cs typeface="Bookman Old Style"/>
              </a:rPr>
              <a:t>70%).</a:t>
            </a:r>
            <a:endParaRPr sz="1000">
              <a:latin typeface="Bookman Old Style"/>
              <a:cs typeface="Bookman Old Style"/>
            </a:endParaRPr>
          </a:p>
          <a:p>
            <a:pPr marL="50800">
              <a:lnSpc>
                <a:spcPct val="100000"/>
              </a:lnSpc>
              <a:spcBef>
                <a:spcPts val="455"/>
              </a:spcBef>
            </a:pPr>
            <a:r>
              <a:rPr sz="1000" b="1" dirty="0">
                <a:latin typeface="Book Antiqua"/>
                <a:cs typeface="Book Antiqua"/>
              </a:rPr>
              <a:t>Future</a:t>
            </a:r>
            <a:r>
              <a:rPr sz="1000" b="1" spc="100" dirty="0">
                <a:latin typeface="Book Antiqua"/>
                <a:cs typeface="Book Antiqua"/>
              </a:rPr>
              <a:t> </a:t>
            </a:r>
            <a:r>
              <a:rPr sz="1000" b="1" spc="-10" dirty="0">
                <a:latin typeface="Book Antiqua"/>
                <a:cs typeface="Book Antiqua"/>
              </a:rPr>
              <a:t>Work:</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50" dirty="0">
                <a:latin typeface="Bookman Old Style"/>
                <a:cs typeface="Bookman Old Style"/>
              </a:rPr>
              <a:t>Explore</a:t>
            </a:r>
            <a:r>
              <a:rPr sz="1000" b="0" spc="-20" dirty="0">
                <a:latin typeface="Bookman Old Style"/>
                <a:cs typeface="Bookman Old Style"/>
              </a:rPr>
              <a:t> </a:t>
            </a:r>
            <a:r>
              <a:rPr sz="1000" b="0" spc="-40" dirty="0">
                <a:latin typeface="Bookman Old Style"/>
                <a:cs typeface="Bookman Old Style"/>
              </a:rPr>
              <a:t>alternative</a:t>
            </a:r>
            <a:r>
              <a:rPr sz="1000" b="0" spc="-25" dirty="0">
                <a:latin typeface="Bookman Old Style"/>
                <a:cs typeface="Bookman Old Style"/>
              </a:rPr>
              <a:t> </a:t>
            </a:r>
            <a:r>
              <a:rPr sz="1000" b="0" spc="-45" dirty="0">
                <a:latin typeface="Bookman Old Style"/>
                <a:cs typeface="Bookman Old Style"/>
              </a:rPr>
              <a:t>transformations</a:t>
            </a:r>
            <a:r>
              <a:rPr sz="1000" b="0" spc="-20" dirty="0">
                <a:latin typeface="Bookman Old Style"/>
                <a:cs typeface="Bookman Old Style"/>
              </a:rPr>
              <a:t> for </a:t>
            </a:r>
            <a:r>
              <a:rPr sz="1000" b="0" spc="-30" dirty="0">
                <a:latin typeface="Bookman Old Style"/>
                <a:cs typeface="Bookman Old Style"/>
              </a:rPr>
              <a:t>compositional</a:t>
            </a:r>
            <a:r>
              <a:rPr sz="1000" b="0" spc="-20" dirty="0">
                <a:latin typeface="Bookman Old Style"/>
                <a:cs typeface="Bookman Old Style"/>
              </a:rPr>
              <a:t> </a:t>
            </a:r>
            <a:r>
              <a:rPr sz="1000" b="0" spc="-10" dirty="0">
                <a:latin typeface="Bookman Old Style"/>
                <a:cs typeface="Bookman Old Style"/>
              </a:rPr>
              <a:t>data.</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65" dirty="0">
                <a:latin typeface="Bookman Old Style"/>
                <a:cs typeface="Bookman Old Style"/>
              </a:rPr>
              <a:t>Extend</a:t>
            </a:r>
            <a:r>
              <a:rPr sz="1000" b="0" spc="-5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40" dirty="0">
                <a:latin typeface="Bookman Old Style"/>
                <a:cs typeface="Bookman Old Style"/>
              </a:rPr>
              <a:t>larger</a:t>
            </a:r>
            <a:r>
              <a:rPr sz="1000" b="0" spc="-55" dirty="0">
                <a:latin typeface="Bookman Old Style"/>
                <a:cs typeface="Bookman Old Style"/>
              </a:rPr>
              <a:t> datasets</a:t>
            </a:r>
            <a:r>
              <a:rPr sz="1000" b="0" spc="-50" dirty="0">
                <a:latin typeface="Bookman Old Style"/>
                <a:cs typeface="Bookman Old Style"/>
              </a:rPr>
              <a:t> and</a:t>
            </a:r>
            <a:r>
              <a:rPr sz="1000" b="0" spc="-55" dirty="0">
                <a:latin typeface="Bookman Old Style"/>
                <a:cs typeface="Bookman Old Style"/>
              </a:rPr>
              <a:t> </a:t>
            </a:r>
            <a:r>
              <a:rPr sz="1000" b="0" spc="-35" dirty="0">
                <a:latin typeface="Bookman Old Style"/>
                <a:cs typeface="Bookman Old Style"/>
              </a:rPr>
              <a:t>real-</a:t>
            </a:r>
            <a:r>
              <a:rPr sz="1000" b="0" spc="-30" dirty="0">
                <a:latin typeface="Bookman Old Style"/>
                <a:cs typeface="Bookman Old Style"/>
              </a:rPr>
              <a:t>time</a:t>
            </a:r>
            <a:r>
              <a:rPr sz="1000" b="0" spc="-50" dirty="0">
                <a:latin typeface="Bookman Old Style"/>
                <a:cs typeface="Bookman Old Style"/>
              </a:rPr>
              <a:t> </a:t>
            </a:r>
            <a:r>
              <a:rPr sz="1000" b="0" spc="-10" dirty="0">
                <a:latin typeface="Bookman Old Style"/>
                <a:cs typeface="Bookman Old Style"/>
              </a:rPr>
              <a:t>applications.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22</a:t>
            </a:fld>
            <a:r>
              <a:rPr spc="-45" dirty="0"/>
              <a:t> </a:t>
            </a:r>
            <a:r>
              <a:rPr spc="-80" dirty="0"/>
              <a:t>/</a:t>
            </a:r>
            <a:r>
              <a:rPr spc="-45" dirty="0"/>
              <a:t> </a:t>
            </a:r>
            <a:r>
              <a:rPr spc="-25" dirty="0"/>
              <a:t>37</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5" name="object 1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6" action="ppaction://hlinksldjump"/>
              </a:rPr>
              <a:t>Code</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pic>
        <p:nvPicPr>
          <p:cNvPr id="31" name="object 31"/>
          <p:cNvPicPr/>
          <p:nvPr/>
        </p:nvPicPr>
        <p:blipFill>
          <a:blip r:embed="rId9" cstate="print"/>
          <a:stretch>
            <a:fillRect/>
          </a:stretch>
        </p:blipFill>
        <p:spPr>
          <a:xfrm>
            <a:off x="289848" y="509777"/>
            <a:ext cx="133611" cy="133611"/>
          </a:xfrm>
          <a:prstGeom prst="rect">
            <a:avLst/>
          </a:prstGeom>
        </p:spPr>
      </p:pic>
      <p:pic>
        <p:nvPicPr>
          <p:cNvPr id="32" name="object 32"/>
          <p:cNvPicPr/>
          <p:nvPr/>
        </p:nvPicPr>
        <p:blipFill>
          <a:blip r:embed="rId9" cstate="print"/>
          <a:stretch>
            <a:fillRect/>
          </a:stretch>
        </p:blipFill>
        <p:spPr>
          <a:xfrm>
            <a:off x="289848" y="864730"/>
            <a:ext cx="133611" cy="133611"/>
          </a:xfrm>
          <a:prstGeom prst="rect">
            <a:avLst/>
          </a:prstGeom>
        </p:spPr>
      </p:pic>
      <p:pic>
        <p:nvPicPr>
          <p:cNvPr id="33" name="object 33"/>
          <p:cNvPicPr/>
          <p:nvPr/>
        </p:nvPicPr>
        <p:blipFill>
          <a:blip r:embed="rId9" cstate="print"/>
          <a:stretch>
            <a:fillRect/>
          </a:stretch>
        </p:blipFill>
        <p:spPr>
          <a:xfrm>
            <a:off x="289848" y="1219682"/>
            <a:ext cx="133611" cy="133611"/>
          </a:xfrm>
          <a:prstGeom prst="rect">
            <a:avLst/>
          </a:prstGeom>
        </p:spPr>
      </p:pic>
      <p:pic>
        <p:nvPicPr>
          <p:cNvPr id="34" name="object 34"/>
          <p:cNvPicPr/>
          <p:nvPr/>
        </p:nvPicPr>
        <p:blipFill>
          <a:blip r:embed="rId9" cstate="print"/>
          <a:stretch>
            <a:fillRect/>
          </a:stretch>
        </p:blipFill>
        <p:spPr>
          <a:xfrm>
            <a:off x="289848" y="1574647"/>
            <a:ext cx="133611" cy="133611"/>
          </a:xfrm>
          <a:prstGeom prst="rect">
            <a:avLst/>
          </a:prstGeom>
        </p:spPr>
      </p:pic>
      <p:pic>
        <p:nvPicPr>
          <p:cNvPr id="35" name="object 35"/>
          <p:cNvPicPr/>
          <p:nvPr/>
        </p:nvPicPr>
        <p:blipFill>
          <a:blip r:embed="rId10" cstate="print"/>
          <a:stretch>
            <a:fillRect/>
          </a:stretch>
        </p:blipFill>
        <p:spPr>
          <a:xfrm>
            <a:off x="289848" y="1929599"/>
            <a:ext cx="133611" cy="133611"/>
          </a:xfrm>
          <a:prstGeom prst="rect">
            <a:avLst/>
          </a:prstGeom>
        </p:spPr>
      </p:pic>
      <p:pic>
        <p:nvPicPr>
          <p:cNvPr id="36" name="object 36"/>
          <p:cNvPicPr/>
          <p:nvPr/>
        </p:nvPicPr>
        <p:blipFill>
          <a:blip r:embed="rId9" cstate="print"/>
          <a:stretch>
            <a:fillRect/>
          </a:stretch>
        </p:blipFill>
        <p:spPr>
          <a:xfrm>
            <a:off x="289848" y="2284552"/>
            <a:ext cx="133611" cy="133611"/>
          </a:xfrm>
          <a:prstGeom prst="rect">
            <a:avLst/>
          </a:prstGeom>
        </p:spPr>
      </p:pic>
      <p:pic>
        <p:nvPicPr>
          <p:cNvPr id="37" name="object 37"/>
          <p:cNvPicPr/>
          <p:nvPr/>
        </p:nvPicPr>
        <p:blipFill>
          <a:blip r:embed="rId9"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2"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3" action="ppaction://hlinksldjump"/>
              </a:rPr>
              <a:t>Background:</a:t>
            </a:r>
            <a:r>
              <a:rPr sz="1000" b="0" spc="5" dirty="0">
                <a:solidFill>
                  <a:srgbClr val="CCD7E3"/>
                </a:solidFill>
                <a:latin typeface="Bookman Old Style"/>
                <a:cs typeface="Bookman Old Style"/>
                <a:hlinkClick r:id="rId3" action="ppaction://hlinksldjump"/>
              </a:rPr>
              <a:t> </a:t>
            </a:r>
            <a:r>
              <a:rPr sz="1000" b="0" spc="-30" dirty="0">
                <a:solidFill>
                  <a:srgbClr val="CCD7E3"/>
                </a:solidFill>
                <a:latin typeface="Bookman Old Style"/>
                <a:cs typeface="Bookman Old Style"/>
                <a:hlinkClick r:id="rId3" action="ppaction://hlinksldjump"/>
              </a:rPr>
              <a:t>Compositional</a:t>
            </a:r>
            <a:r>
              <a:rPr sz="1000" b="0" spc="-55" dirty="0">
                <a:solidFill>
                  <a:srgbClr val="CCD7E3"/>
                </a:solidFill>
                <a:latin typeface="Bookman Old Style"/>
                <a:cs typeface="Bookman Old Style"/>
                <a:hlinkClick r:id="rId3" action="ppaction://hlinksldjump"/>
              </a:rPr>
              <a:t> </a:t>
            </a:r>
            <a:r>
              <a:rPr sz="1000" b="0" spc="-50" dirty="0">
                <a:solidFill>
                  <a:srgbClr val="CCD7E3"/>
                </a:solidFill>
                <a:latin typeface="Bookman Old Style"/>
                <a:cs typeface="Bookman Old Style"/>
                <a:hlinkClick r:id="rId3" action="ppaction://hlinksldjump"/>
              </a:rPr>
              <a:t>Data</a:t>
            </a:r>
            <a:r>
              <a:rPr sz="1000" b="0" spc="-55" dirty="0">
                <a:solidFill>
                  <a:srgbClr val="CCD7E3"/>
                </a:solidFill>
                <a:latin typeface="Bookman Old Style"/>
                <a:cs typeface="Bookman Old Style"/>
                <a:hlinkClick r:id="rId3" action="ppaction://hlinksldjump"/>
              </a:rPr>
              <a:t> </a:t>
            </a:r>
            <a:r>
              <a:rPr sz="1000" b="0" spc="-35" dirty="0">
                <a:solidFill>
                  <a:srgbClr val="CCD7E3"/>
                </a:solidFill>
                <a:latin typeface="Bookman Old Style"/>
                <a:cs typeface="Bookman Old Style"/>
                <a:hlinkClick r:id="rId3"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4" action="ppaction://hlinksldjump"/>
              </a:rPr>
              <a:t>Proposed</a:t>
            </a:r>
            <a:r>
              <a:rPr sz="1000" b="0" spc="-55" dirty="0">
                <a:solidFill>
                  <a:srgbClr val="CCD7E3"/>
                </a:solidFill>
                <a:latin typeface="Bookman Old Style"/>
                <a:cs typeface="Bookman Old Style"/>
                <a:hlinkClick r:id="rId4" action="ppaction://hlinksldjump"/>
              </a:rPr>
              <a:t> </a:t>
            </a:r>
            <a:r>
              <a:rPr sz="1000" b="0" spc="-10" dirty="0">
                <a:solidFill>
                  <a:srgbClr val="CCD7E3"/>
                </a:solidFill>
                <a:latin typeface="Bookman Old Style"/>
                <a:cs typeface="Bookman Old Style"/>
                <a:hlinkClick r:id="rId4"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5" action="ppaction://hlinksldjump"/>
              </a:rPr>
              <a:t>Data</a:t>
            </a:r>
            <a:r>
              <a:rPr sz="1000" b="0" spc="-85" dirty="0">
                <a:solidFill>
                  <a:srgbClr val="CCD7E3"/>
                </a:solidFill>
                <a:latin typeface="Bookman Old Style"/>
                <a:cs typeface="Bookman Old Style"/>
                <a:hlinkClick r:id="rId5" action="ppaction://hlinksldjump"/>
              </a:rPr>
              <a:t> </a:t>
            </a:r>
            <a:r>
              <a:rPr sz="1000" b="0" spc="-105" dirty="0">
                <a:solidFill>
                  <a:srgbClr val="CCD7E3"/>
                </a:solidFill>
                <a:latin typeface="Bookman Old Style"/>
                <a:cs typeface="Bookman Old Style"/>
                <a:hlinkClick r:id="rId5" action="ppaction://hlinksldjump"/>
              </a:rPr>
              <a:t>&amp;</a:t>
            </a:r>
            <a:r>
              <a:rPr sz="1000" b="0" spc="-7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6" action="ppaction://hlinksldjump"/>
              </a:rPr>
              <a:t>Code</a:t>
            </a:r>
            <a:r>
              <a:rPr sz="1000" b="0" spc="-60" dirty="0">
                <a:solidFill>
                  <a:srgbClr val="003874"/>
                </a:solidFill>
                <a:latin typeface="Bookman Old Style"/>
                <a:cs typeface="Bookman Old Style"/>
                <a:hlinkClick r:id="rId6" action="ppaction://hlinksldjump"/>
              </a:rPr>
              <a:t> </a:t>
            </a:r>
            <a:r>
              <a:rPr sz="1000" b="0" spc="-10" dirty="0">
                <a:solidFill>
                  <a:srgbClr val="003874"/>
                </a:solidFill>
                <a:latin typeface="Bookman Old Style"/>
                <a:cs typeface="Bookman Old Style"/>
                <a:hlinkClick r:id="rId6"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7" action="ppaction://hlinksldjump"/>
              </a:rPr>
              <a:t>Other</a:t>
            </a:r>
            <a:r>
              <a:rPr sz="1000" b="0" spc="-50" dirty="0">
                <a:solidFill>
                  <a:srgbClr val="CCD7E3"/>
                </a:solidFill>
                <a:latin typeface="Bookman Old Style"/>
                <a:cs typeface="Bookman Old Style"/>
                <a:hlinkClick r:id="rId7" action="ppaction://hlinksldjump"/>
              </a:rPr>
              <a:t> </a:t>
            </a:r>
            <a:r>
              <a:rPr sz="1000" b="0" spc="-40" dirty="0">
                <a:solidFill>
                  <a:srgbClr val="CCD7E3"/>
                </a:solidFill>
                <a:latin typeface="Bookman Old Style"/>
                <a:cs typeface="Bookman Old Style"/>
                <a:hlinkClick r:id="rId7" action="ppaction://hlinksldjump"/>
              </a:rPr>
              <a:t>Applications</a:t>
            </a:r>
            <a:r>
              <a:rPr sz="1000" b="0" spc="-50" dirty="0">
                <a:solidFill>
                  <a:srgbClr val="CCD7E3"/>
                </a:solidFill>
                <a:latin typeface="Bookman Old Style"/>
                <a:cs typeface="Bookman Old Style"/>
                <a:hlinkClick r:id="rId7" action="ppaction://hlinksldjump"/>
              </a:rPr>
              <a:t> </a:t>
            </a:r>
            <a:r>
              <a:rPr sz="1000" b="0" spc="-105" dirty="0">
                <a:solidFill>
                  <a:srgbClr val="CCD7E3"/>
                </a:solidFill>
                <a:latin typeface="Bookman Old Style"/>
                <a:cs typeface="Bookman Old Style"/>
                <a:hlinkClick r:id="rId7" action="ppaction://hlinksldjump"/>
              </a:rPr>
              <a:t>&amp;</a:t>
            </a:r>
            <a:r>
              <a:rPr sz="1000" b="0" spc="-45"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8" action="ppaction://hlinksldjump"/>
              </a:rPr>
              <a:t>Implementing</a:t>
            </a:r>
            <a:r>
              <a:rPr sz="1000" b="0" spc="-6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the</a:t>
            </a:r>
            <a:r>
              <a:rPr sz="1000" b="0" spc="-50" dirty="0">
                <a:solidFill>
                  <a:srgbClr val="CCD7E3"/>
                </a:solidFill>
                <a:latin typeface="Bookman Old Style"/>
                <a:cs typeface="Bookman Old Style"/>
                <a:hlinkClick r:id="rId8" action="ppaction://hlinksldjump"/>
              </a:rPr>
              <a:t> </a:t>
            </a:r>
            <a:r>
              <a:rPr sz="1000" b="0" spc="-20" dirty="0">
                <a:solidFill>
                  <a:srgbClr val="CCD7E3"/>
                </a:solidFill>
                <a:latin typeface="Bookman Old Style"/>
                <a:cs typeface="Bookman Old Style"/>
                <a:hlinkClick r:id="rId8"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23</a:t>
            </a:fld>
            <a:r>
              <a:rPr spc="-45" dirty="0"/>
              <a:t> </a:t>
            </a:r>
            <a:r>
              <a:rPr spc="-80" dirty="0"/>
              <a:t>/</a:t>
            </a:r>
            <a:r>
              <a:rPr spc="-45" dirty="0"/>
              <a:t> </a:t>
            </a:r>
            <a:r>
              <a:rPr spc="-25" dirty="0"/>
              <a:t>37</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6" action="ppaction://hlinksldjump"/>
              </a:rPr>
              <a:t>Code</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75" dirty="0"/>
              <a:t>Our Results </a:t>
            </a:r>
            <a:r>
              <a:rPr spc="-80" dirty="0"/>
              <a:t>vs.</a:t>
            </a:r>
            <a:r>
              <a:rPr spc="-10" dirty="0"/>
              <a:t> </a:t>
            </a:r>
            <a:r>
              <a:rPr spc="-25" dirty="0"/>
              <a:t>SGN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866477"/>
            <a:ext cx="316928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Comparison</a:t>
            </a:r>
            <a:r>
              <a:rPr sz="1000" b="1" spc="5" dirty="0">
                <a:latin typeface="Book Antiqua"/>
                <a:cs typeface="Book Antiqua"/>
              </a:rPr>
              <a:t> </a:t>
            </a:r>
            <a:r>
              <a:rPr sz="1000" b="1" dirty="0">
                <a:latin typeface="Book Antiqua"/>
                <a:cs typeface="Book Antiqua"/>
              </a:rPr>
              <a:t>of</a:t>
            </a:r>
            <a:r>
              <a:rPr sz="1000" b="1" spc="10" dirty="0">
                <a:latin typeface="Book Antiqua"/>
                <a:cs typeface="Book Antiqua"/>
              </a:rPr>
              <a:t> </a:t>
            </a:r>
            <a:r>
              <a:rPr sz="1000" b="1" spc="-10" dirty="0">
                <a:latin typeface="Book Antiqua"/>
                <a:cs typeface="Book Antiqua"/>
              </a:rPr>
              <a:t>Mean</a:t>
            </a:r>
            <a:r>
              <a:rPr sz="1000" b="1" spc="5" dirty="0">
                <a:latin typeface="Book Antiqua"/>
                <a:cs typeface="Book Antiqua"/>
              </a:rPr>
              <a:t> </a:t>
            </a:r>
            <a:r>
              <a:rPr sz="1000" b="1" dirty="0">
                <a:latin typeface="Book Antiqua"/>
                <a:cs typeface="Book Antiqua"/>
              </a:rPr>
              <a:t>Accuracy</a:t>
            </a:r>
            <a:r>
              <a:rPr sz="1000" b="1" spc="15" dirty="0">
                <a:latin typeface="Book Antiqua"/>
                <a:cs typeface="Book Antiqua"/>
              </a:rPr>
              <a:t> </a:t>
            </a:r>
            <a:r>
              <a:rPr sz="1000" i="1" spc="-80" dirty="0">
                <a:latin typeface="Meiryo UI"/>
                <a:cs typeface="Meiryo UI"/>
              </a:rPr>
              <a:t>± </a:t>
            </a:r>
            <a:r>
              <a:rPr sz="1000" b="1" dirty="0">
                <a:latin typeface="Book Antiqua"/>
                <a:cs typeface="Book Antiqua"/>
              </a:rPr>
              <a:t>Standard</a:t>
            </a:r>
            <a:r>
              <a:rPr sz="1000" b="1" spc="10" dirty="0">
                <a:latin typeface="Book Antiqua"/>
                <a:cs typeface="Book Antiqua"/>
              </a:rPr>
              <a:t> </a:t>
            </a:r>
            <a:r>
              <a:rPr sz="1000" b="1" spc="-10" dirty="0">
                <a:latin typeface="Book Antiqua"/>
                <a:cs typeface="Book Antiqua"/>
              </a:rPr>
              <a:t>Deviation:</a:t>
            </a:r>
            <a:endParaRPr sz="1000">
              <a:latin typeface="Book Antiqua"/>
              <a:cs typeface="Book Antiqua"/>
            </a:endParaRPr>
          </a:p>
        </p:txBody>
      </p:sp>
      <p:sp>
        <p:nvSpPr>
          <p:cNvPr id="35" name="object 35"/>
          <p:cNvSpPr/>
          <p:nvPr/>
        </p:nvSpPr>
        <p:spPr>
          <a:xfrm>
            <a:off x="374198" y="1307640"/>
            <a:ext cx="5012055" cy="0"/>
          </a:xfrm>
          <a:custGeom>
            <a:avLst/>
            <a:gdLst/>
            <a:ahLst/>
            <a:cxnLst/>
            <a:rect l="l" t="t" r="r" b="b"/>
            <a:pathLst>
              <a:path w="5012055">
                <a:moveTo>
                  <a:pt x="0" y="0"/>
                </a:moveTo>
                <a:lnTo>
                  <a:pt x="5011698" y="0"/>
                </a:lnTo>
              </a:path>
            </a:pathLst>
          </a:custGeom>
          <a:ln w="4828">
            <a:solidFill>
              <a:srgbClr val="000000"/>
            </a:solidFill>
          </a:ln>
        </p:spPr>
        <p:txBody>
          <a:bodyPr wrap="square" lIns="0" tIns="0" rIns="0" bIns="0" rtlCol="0"/>
          <a:lstStyle/>
          <a:p>
            <a:endParaRPr/>
          </a:p>
        </p:txBody>
      </p:sp>
      <p:sp>
        <p:nvSpPr>
          <p:cNvPr id="36" name="object 36"/>
          <p:cNvSpPr txBox="1"/>
          <p:nvPr/>
        </p:nvSpPr>
        <p:spPr>
          <a:xfrm>
            <a:off x="399073" y="1313502"/>
            <a:ext cx="252729" cy="101600"/>
          </a:xfrm>
          <a:prstGeom prst="rect">
            <a:avLst/>
          </a:prstGeom>
        </p:spPr>
        <p:txBody>
          <a:bodyPr vert="horz" wrap="square" lIns="0" tIns="12065" rIns="0" bIns="0" rtlCol="0">
            <a:spAutoFit/>
          </a:bodyPr>
          <a:lstStyle/>
          <a:p>
            <a:pPr marL="12700">
              <a:lnSpc>
                <a:spcPct val="100000"/>
              </a:lnSpc>
              <a:spcBef>
                <a:spcPts val="95"/>
              </a:spcBef>
            </a:pPr>
            <a:r>
              <a:rPr sz="500" b="1" spc="-10" dirty="0">
                <a:latin typeface="Book Antiqua"/>
                <a:cs typeface="Book Antiqua"/>
              </a:rPr>
              <a:t>Method</a:t>
            </a:r>
            <a:endParaRPr sz="500">
              <a:latin typeface="Book Antiqua"/>
              <a:cs typeface="Book Antiqua"/>
            </a:endParaRPr>
          </a:p>
        </p:txBody>
      </p:sp>
      <p:sp>
        <p:nvSpPr>
          <p:cNvPr id="37" name="object 37"/>
          <p:cNvSpPr txBox="1"/>
          <p:nvPr/>
        </p:nvSpPr>
        <p:spPr>
          <a:xfrm>
            <a:off x="1066209" y="1313502"/>
            <a:ext cx="4295140" cy="101600"/>
          </a:xfrm>
          <a:prstGeom prst="rect">
            <a:avLst/>
          </a:prstGeom>
        </p:spPr>
        <p:txBody>
          <a:bodyPr vert="horz" wrap="square" lIns="0" tIns="12065" rIns="0" bIns="0" rtlCol="0">
            <a:spAutoFit/>
          </a:bodyPr>
          <a:lstStyle/>
          <a:p>
            <a:pPr marL="12700">
              <a:lnSpc>
                <a:spcPct val="100000"/>
              </a:lnSpc>
              <a:spcBef>
                <a:spcPts val="95"/>
              </a:spcBef>
            </a:pPr>
            <a:r>
              <a:rPr sz="500" b="1" spc="-30" dirty="0">
                <a:latin typeface="Book Antiqua"/>
                <a:cs typeface="Book Antiqua"/>
              </a:rPr>
              <a:t>No</a:t>
            </a:r>
            <a:r>
              <a:rPr sz="500" b="1" spc="-5"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(40%)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(60%)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spc="-10" dirty="0">
                <a:latin typeface="Book Antiqua"/>
                <a:cs typeface="Book Antiqua"/>
              </a:rPr>
              <a:t>(40%)</a:t>
            </a:r>
            <a:endParaRPr sz="500">
              <a:latin typeface="Book Antiqua"/>
              <a:cs typeface="Book Antiqua"/>
            </a:endParaRPr>
          </a:p>
        </p:txBody>
      </p:sp>
      <p:sp>
        <p:nvSpPr>
          <p:cNvPr id="38" name="object 38"/>
          <p:cNvSpPr/>
          <p:nvPr/>
        </p:nvSpPr>
        <p:spPr>
          <a:xfrm>
            <a:off x="374198" y="1428423"/>
            <a:ext cx="5012055" cy="0"/>
          </a:xfrm>
          <a:custGeom>
            <a:avLst/>
            <a:gdLst/>
            <a:ahLst/>
            <a:cxnLst/>
            <a:rect l="l" t="t" r="r" b="b"/>
            <a:pathLst>
              <a:path w="5012055">
                <a:moveTo>
                  <a:pt x="0" y="0"/>
                </a:moveTo>
                <a:lnTo>
                  <a:pt x="5011698" y="0"/>
                </a:lnTo>
              </a:path>
            </a:pathLst>
          </a:custGeom>
          <a:ln w="3175">
            <a:solidFill>
              <a:srgbClr val="000000"/>
            </a:solidFill>
          </a:ln>
        </p:spPr>
        <p:txBody>
          <a:bodyPr wrap="square" lIns="0" tIns="0" rIns="0" bIns="0" rtlCol="0"/>
          <a:lstStyle/>
          <a:p>
            <a:endParaRPr/>
          </a:p>
        </p:txBody>
      </p:sp>
      <p:graphicFrame>
        <p:nvGraphicFramePr>
          <p:cNvPr id="39" name="object 39"/>
          <p:cNvGraphicFramePr>
            <a:graphicFrameLocks noGrp="1"/>
          </p:cNvGraphicFramePr>
          <p:nvPr/>
        </p:nvGraphicFramePr>
        <p:xfrm>
          <a:off x="374198" y="1451379"/>
          <a:ext cx="5008877" cy="556895"/>
        </p:xfrm>
        <a:graphic>
          <a:graphicData uri="http://schemas.openxmlformats.org/drawingml/2006/table">
            <a:tbl>
              <a:tblPr firstRow="1" bandRow="1">
                <a:tableStyleId>{2D5ABB26-0587-4C30-8999-92F81FD0307C}</a:tableStyleId>
              </a:tblPr>
              <a:tblGrid>
                <a:gridCol w="686435">
                  <a:extLst>
                    <a:ext uri="{9D8B030D-6E8A-4147-A177-3AD203B41FA5}">
                      <a16:colId xmlns:a16="http://schemas.microsoft.com/office/drawing/2014/main" val="20000"/>
                    </a:ext>
                  </a:extLst>
                </a:gridCol>
                <a:gridCol w="532129">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757555">
                  <a:extLst>
                    <a:ext uri="{9D8B030D-6E8A-4147-A177-3AD203B41FA5}">
                      <a16:colId xmlns:a16="http://schemas.microsoft.com/office/drawing/2014/main" val="20003"/>
                    </a:ext>
                  </a:extLst>
                </a:gridCol>
                <a:gridCol w="766444">
                  <a:extLst>
                    <a:ext uri="{9D8B030D-6E8A-4147-A177-3AD203B41FA5}">
                      <a16:colId xmlns:a16="http://schemas.microsoft.com/office/drawing/2014/main" val="20004"/>
                    </a:ext>
                  </a:extLst>
                </a:gridCol>
                <a:gridCol w="784225">
                  <a:extLst>
                    <a:ext uri="{9D8B030D-6E8A-4147-A177-3AD203B41FA5}">
                      <a16:colId xmlns:a16="http://schemas.microsoft.com/office/drawing/2014/main" val="20005"/>
                    </a:ext>
                  </a:extLst>
                </a:gridCol>
                <a:gridCol w="793114">
                  <a:extLst>
                    <a:ext uri="{9D8B030D-6E8A-4147-A177-3AD203B41FA5}">
                      <a16:colId xmlns:a16="http://schemas.microsoft.com/office/drawing/2014/main" val="20006"/>
                    </a:ext>
                  </a:extLst>
                </a:gridCol>
              </a:tblGrid>
              <a:tr h="165100">
                <a:tc>
                  <a:txBody>
                    <a:bodyPr/>
                    <a:lstStyle/>
                    <a:p>
                      <a:pPr>
                        <a:lnSpc>
                          <a:spcPct val="100000"/>
                        </a:lnSpc>
                        <a:spcBef>
                          <a:spcPts val="50"/>
                        </a:spcBef>
                      </a:pPr>
                      <a:endParaRPr sz="500">
                        <a:latin typeface="Times New Roman"/>
                        <a:cs typeface="Times New Roman"/>
                      </a:endParaRPr>
                    </a:p>
                    <a:p>
                      <a:pPr marL="37465">
                        <a:lnSpc>
                          <a:spcPts val="575"/>
                        </a:lnSpc>
                      </a:pPr>
                      <a:r>
                        <a:rPr sz="500" b="0" spc="-25" dirty="0">
                          <a:latin typeface="Bookman Old Style"/>
                          <a:cs typeface="Bookman Old Style"/>
                        </a:rPr>
                        <a:t>SGN</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56515">
                        <a:lnSpc>
                          <a:spcPts val="575"/>
                        </a:lnSpc>
                      </a:pPr>
                      <a:r>
                        <a:rPr sz="500" b="0" spc="-55" dirty="0">
                          <a:latin typeface="Bookman Old Style"/>
                          <a:cs typeface="Bookman Old Style"/>
                        </a:rPr>
                        <a:t>94.12</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0.22</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144780">
                        <a:lnSpc>
                          <a:spcPts val="575"/>
                        </a:lnSpc>
                      </a:pPr>
                      <a:r>
                        <a:rPr sz="500" b="0" spc="-55" dirty="0">
                          <a:latin typeface="Bookman Old Style"/>
                          <a:cs typeface="Bookman Old Style"/>
                        </a:rPr>
                        <a:t>93.02</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0.17</a:t>
                      </a:r>
                      <a:endParaRPr sz="500">
                        <a:latin typeface="Bookman Old Style"/>
                        <a:cs typeface="Bookman Old Style"/>
                      </a:endParaRPr>
                    </a:p>
                  </a:txBody>
                  <a:tcPr marL="0" marR="0" marT="6350" marB="0"/>
                </a:tc>
                <a:tc>
                  <a:txBody>
                    <a:bodyPr/>
                    <a:lstStyle/>
                    <a:p>
                      <a:pPr marL="457200">
                        <a:lnSpc>
                          <a:spcPts val="555"/>
                        </a:lnSpc>
                      </a:pPr>
                      <a:r>
                        <a:rPr sz="500" b="1" spc="-15" dirty="0">
                          <a:latin typeface="Book Antiqua"/>
                          <a:cs typeface="Book Antiqua"/>
                        </a:rPr>
                        <a:t>CIFAR-</a:t>
                      </a:r>
                      <a:r>
                        <a:rPr sz="500" b="1" spc="-25" dirty="0">
                          <a:latin typeface="Book Antiqua"/>
                          <a:cs typeface="Book Antiqua"/>
                        </a:rPr>
                        <a:t>10</a:t>
                      </a:r>
                      <a:endParaRPr sz="500">
                        <a:latin typeface="Book Antiqua"/>
                        <a:cs typeface="Book Antiqua"/>
                      </a:endParaRPr>
                    </a:p>
                    <a:p>
                      <a:pPr marL="213995">
                        <a:lnSpc>
                          <a:spcPts val="575"/>
                        </a:lnSpc>
                        <a:spcBef>
                          <a:spcPts val="70"/>
                        </a:spcBef>
                      </a:pPr>
                      <a:r>
                        <a:rPr sz="500" b="0" spc="-55" dirty="0">
                          <a:latin typeface="Bookman Old Style"/>
                          <a:cs typeface="Bookman Old Style"/>
                        </a:rPr>
                        <a:t>91.29</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tc>
                <a:tc>
                  <a:txBody>
                    <a:bodyPr/>
                    <a:lstStyle/>
                    <a:p>
                      <a:pPr>
                        <a:lnSpc>
                          <a:spcPct val="100000"/>
                        </a:lnSpc>
                        <a:spcBef>
                          <a:spcPts val="50"/>
                        </a:spcBef>
                      </a:pPr>
                      <a:endParaRPr sz="500">
                        <a:latin typeface="Times New Roman"/>
                        <a:cs typeface="Times New Roman"/>
                      </a:endParaRPr>
                    </a:p>
                    <a:p>
                      <a:pPr marL="213995">
                        <a:lnSpc>
                          <a:spcPts val="575"/>
                        </a:lnSpc>
                      </a:pPr>
                      <a:r>
                        <a:rPr sz="500" b="0" spc="-55" dirty="0">
                          <a:latin typeface="Bookman Old Style"/>
                          <a:cs typeface="Bookman Old Style"/>
                        </a:rPr>
                        <a:t>86.03</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1.19</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222885">
                        <a:lnSpc>
                          <a:spcPts val="575"/>
                        </a:lnSpc>
                      </a:pPr>
                      <a:r>
                        <a:rPr sz="500" b="0" spc="-55" dirty="0">
                          <a:latin typeface="Bookman Old Style"/>
                          <a:cs typeface="Bookman Old Style"/>
                        </a:rPr>
                        <a:t>93.35</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0.21</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231775">
                        <a:lnSpc>
                          <a:spcPts val="575"/>
                        </a:lnSpc>
                      </a:pPr>
                      <a:r>
                        <a:rPr sz="500" b="0" spc="-55" dirty="0">
                          <a:latin typeface="Bookman Old Style"/>
                          <a:cs typeface="Bookman Old Style"/>
                        </a:rPr>
                        <a:t>91.26</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0.27</a:t>
                      </a:r>
                      <a:endParaRPr sz="500">
                        <a:latin typeface="Bookman Old Style"/>
                        <a:cs typeface="Bookman Old Style"/>
                      </a:endParaRPr>
                    </a:p>
                  </a:txBody>
                  <a:tcPr marL="0" marR="0" marT="6350" marB="0"/>
                </a:tc>
                <a:extLst>
                  <a:ext uri="{0D108BD9-81ED-4DB2-BD59-A6C34878D82A}">
                    <a16:rowId xmlns:a16="http://schemas.microsoft.com/office/drawing/2014/main" val="10000"/>
                  </a:ext>
                </a:extLst>
              </a:tr>
              <a:tr h="101600">
                <a:tc>
                  <a:txBody>
                    <a:bodyPr/>
                    <a:lstStyle/>
                    <a:p>
                      <a:pPr marL="37465">
                        <a:lnSpc>
                          <a:spcPts val="595"/>
                        </a:lnSpc>
                      </a:pPr>
                      <a:r>
                        <a:rPr sz="500" b="0" spc="-40" dirty="0">
                          <a:latin typeface="Bookman Old Style"/>
                          <a:cs typeface="Bookman Old Style"/>
                        </a:rPr>
                        <a:t>Our</a:t>
                      </a:r>
                      <a:r>
                        <a:rPr sz="500" b="0" spc="-35" dirty="0">
                          <a:latin typeface="Bookman Old Style"/>
                          <a:cs typeface="Bookman Old Style"/>
                        </a:rPr>
                        <a:t> </a:t>
                      </a:r>
                      <a:r>
                        <a:rPr sz="500" b="0" spc="-10" dirty="0">
                          <a:latin typeface="Bookman Old Style"/>
                          <a:cs typeface="Bookman Old Style"/>
                        </a:rPr>
                        <a:t>Implementation</a:t>
                      </a:r>
                      <a:endParaRPr sz="500">
                        <a:latin typeface="Bookman Old Style"/>
                        <a:cs typeface="Bookman Old Style"/>
                      </a:endParaRPr>
                    </a:p>
                  </a:txBody>
                  <a:tcPr marL="0" marR="0" marT="0" marB="0">
                    <a:lnB w="3175">
                      <a:solidFill>
                        <a:srgbClr val="000000"/>
                      </a:solidFill>
                      <a:prstDash val="solid"/>
                    </a:lnB>
                  </a:tcPr>
                </a:tc>
                <a:tc>
                  <a:txBody>
                    <a:bodyPr/>
                    <a:lstStyle/>
                    <a:p>
                      <a:pPr marL="56515">
                        <a:lnSpc>
                          <a:spcPts val="595"/>
                        </a:lnSpc>
                      </a:pPr>
                      <a:r>
                        <a:rPr sz="500" b="0" spc="-55" dirty="0">
                          <a:latin typeface="Bookman Old Style"/>
                          <a:cs typeface="Bookman Old Style"/>
                        </a:rPr>
                        <a:t>92.10</a:t>
                      </a:r>
                      <a:r>
                        <a:rPr sz="500" b="0" spc="-75" dirty="0">
                          <a:latin typeface="Bookman Old Style"/>
                          <a:cs typeface="Bookman Old Style"/>
                        </a:rPr>
                        <a:t> </a:t>
                      </a:r>
                      <a:r>
                        <a:rPr sz="500" i="1" spc="-50" dirty="0">
                          <a:latin typeface="Meiryo UI"/>
                          <a:cs typeface="Meiryo UI"/>
                        </a:rPr>
                        <a:t>±</a:t>
                      </a:r>
                      <a:r>
                        <a:rPr sz="500" i="1" spc="-75"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lnB w="3175">
                      <a:solidFill>
                        <a:srgbClr val="000000"/>
                      </a:solidFill>
                      <a:prstDash val="solid"/>
                    </a:lnB>
                  </a:tcPr>
                </a:tc>
                <a:tc>
                  <a:txBody>
                    <a:bodyPr/>
                    <a:lstStyle/>
                    <a:p>
                      <a:pPr marL="144780">
                        <a:lnSpc>
                          <a:spcPts val="595"/>
                        </a:lnSpc>
                      </a:pPr>
                      <a:r>
                        <a:rPr sz="500" b="0" spc="-55" dirty="0">
                          <a:latin typeface="Bookman Old Style"/>
                          <a:cs typeface="Bookman Old Style"/>
                        </a:rPr>
                        <a:t>91.45</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0.20</a:t>
                      </a:r>
                      <a:endParaRPr sz="500">
                        <a:latin typeface="Bookman Old Style"/>
                        <a:cs typeface="Bookman Old Style"/>
                      </a:endParaRPr>
                    </a:p>
                  </a:txBody>
                  <a:tcPr marL="0" marR="0" marT="0" marB="0">
                    <a:lnB w="3175">
                      <a:solidFill>
                        <a:srgbClr val="000000"/>
                      </a:solidFill>
                      <a:prstDash val="solid"/>
                    </a:lnB>
                  </a:tcPr>
                </a:tc>
                <a:tc>
                  <a:txBody>
                    <a:bodyPr/>
                    <a:lstStyle/>
                    <a:p>
                      <a:pPr marL="213995">
                        <a:lnSpc>
                          <a:spcPts val="595"/>
                        </a:lnSpc>
                      </a:pPr>
                      <a:r>
                        <a:rPr sz="500" b="0" spc="-55" dirty="0">
                          <a:latin typeface="Bookman Old Style"/>
                          <a:cs typeface="Bookman Old Style"/>
                        </a:rPr>
                        <a:t>89.12</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lnB w="3175">
                      <a:solidFill>
                        <a:srgbClr val="000000"/>
                      </a:solidFill>
                      <a:prstDash val="solid"/>
                    </a:lnB>
                  </a:tcPr>
                </a:tc>
                <a:tc>
                  <a:txBody>
                    <a:bodyPr/>
                    <a:lstStyle/>
                    <a:p>
                      <a:pPr marL="213995">
                        <a:lnSpc>
                          <a:spcPts val="595"/>
                        </a:lnSpc>
                      </a:pPr>
                      <a:r>
                        <a:rPr sz="500" b="0" spc="-55" dirty="0">
                          <a:latin typeface="Bookman Old Style"/>
                          <a:cs typeface="Bookman Old Style"/>
                        </a:rPr>
                        <a:t>84.50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1.10</a:t>
                      </a:r>
                      <a:endParaRPr sz="500">
                        <a:latin typeface="Bookman Old Style"/>
                        <a:cs typeface="Bookman Old Style"/>
                      </a:endParaRPr>
                    </a:p>
                  </a:txBody>
                  <a:tcPr marL="0" marR="0" marT="0" marB="0">
                    <a:lnB w="3175">
                      <a:solidFill>
                        <a:srgbClr val="000000"/>
                      </a:solidFill>
                      <a:prstDash val="solid"/>
                    </a:lnB>
                  </a:tcPr>
                </a:tc>
                <a:tc>
                  <a:txBody>
                    <a:bodyPr/>
                    <a:lstStyle/>
                    <a:p>
                      <a:pPr marL="222885">
                        <a:lnSpc>
                          <a:spcPts val="595"/>
                        </a:lnSpc>
                      </a:pPr>
                      <a:r>
                        <a:rPr sz="500" b="0" spc="-55" dirty="0">
                          <a:latin typeface="Bookman Old Style"/>
                          <a:cs typeface="Bookman Old Style"/>
                        </a:rPr>
                        <a:t>91.50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0.23</a:t>
                      </a:r>
                      <a:endParaRPr sz="500">
                        <a:latin typeface="Bookman Old Style"/>
                        <a:cs typeface="Bookman Old Style"/>
                      </a:endParaRPr>
                    </a:p>
                  </a:txBody>
                  <a:tcPr marL="0" marR="0" marT="0" marB="0">
                    <a:lnB w="3175">
                      <a:solidFill>
                        <a:srgbClr val="000000"/>
                      </a:solidFill>
                      <a:prstDash val="solid"/>
                    </a:lnB>
                  </a:tcPr>
                </a:tc>
                <a:tc>
                  <a:txBody>
                    <a:bodyPr/>
                    <a:lstStyle/>
                    <a:p>
                      <a:pPr marL="231775">
                        <a:lnSpc>
                          <a:spcPts val="595"/>
                        </a:lnSpc>
                      </a:pPr>
                      <a:r>
                        <a:rPr sz="500" b="0" spc="-55" dirty="0">
                          <a:latin typeface="Bookman Old Style"/>
                          <a:cs typeface="Bookman Old Style"/>
                        </a:rPr>
                        <a:t>89.00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lnB w="3175">
                      <a:solidFill>
                        <a:srgbClr val="000000"/>
                      </a:solidFill>
                      <a:prstDash val="solid"/>
                    </a:lnB>
                  </a:tcPr>
                </a:tc>
                <a:extLst>
                  <a:ext uri="{0D108BD9-81ED-4DB2-BD59-A6C34878D82A}">
                    <a16:rowId xmlns:a16="http://schemas.microsoft.com/office/drawing/2014/main" val="10001"/>
                  </a:ext>
                </a:extLst>
              </a:tr>
              <a:tr h="187960">
                <a:tc>
                  <a:txBody>
                    <a:bodyPr/>
                    <a:lstStyle/>
                    <a:p>
                      <a:pPr>
                        <a:lnSpc>
                          <a:spcPct val="100000"/>
                        </a:lnSpc>
                        <a:spcBef>
                          <a:spcPts val="229"/>
                        </a:spcBef>
                      </a:pPr>
                      <a:endParaRPr sz="500">
                        <a:latin typeface="Times New Roman"/>
                        <a:cs typeface="Times New Roman"/>
                      </a:endParaRPr>
                    </a:p>
                    <a:p>
                      <a:pPr marL="37465">
                        <a:lnSpc>
                          <a:spcPts val="575"/>
                        </a:lnSpc>
                      </a:pPr>
                      <a:r>
                        <a:rPr sz="500" b="0" spc="-25" dirty="0">
                          <a:latin typeface="Bookman Old Style"/>
                          <a:cs typeface="Bookman Old Style"/>
                        </a:rPr>
                        <a:t>SGN</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56515">
                        <a:lnSpc>
                          <a:spcPts val="575"/>
                        </a:lnSpc>
                      </a:pPr>
                      <a:r>
                        <a:rPr sz="500" b="0" spc="-55" dirty="0">
                          <a:latin typeface="Bookman Old Style"/>
                          <a:cs typeface="Bookman Old Style"/>
                        </a:rPr>
                        <a:t>73.88</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0.34</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144780">
                        <a:lnSpc>
                          <a:spcPts val="575"/>
                        </a:lnSpc>
                      </a:pPr>
                      <a:r>
                        <a:rPr sz="500" b="0" spc="-55" dirty="0">
                          <a:latin typeface="Bookman Old Style"/>
                          <a:cs typeface="Bookman Old Style"/>
                        </a:rPr>
                        <a:t>71.79</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0.26</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marL="439420">
                        <a:lnSpc>
                          <a:spcPct val="100000"/>
                        </a:lnSpc>
                        <a:spcBef>
                          <a:spcPts val="135"/>
                        </a:spcBef>
                      </a:pPr>
                      <a:r>
                        <a:rPr sz="500" b="1" spc="-20" dirty="0">
                          <a:latin typeface="Book Antiqua"/>
                          <a:cs typeface="Book Antiqua"/>
                        </a:rPr>
                        <a:t>CIFAR-</a:t>
                      </a:r>
                      <a:r>
                        <a:rPr sz="500" b="1" spc="-25" dirty="0">
                          <a:latin typeface="Book Antiqua"/>
                          <a:cs typeface="Book Antiqua"/>
                        </a:rPr>
                        <a:t>100</a:t>
                      </a:r>
                      <a:endParaRPr sz="500">
                        <a:latin typeface="Book Antiqua"/>
                        <a:cs typeface="Book Antiqua"/>
                      </a:endParaRPr>
                    </a:p>
                    <a:p>
                      <a:pPr marL="213995">
                        <a:lnSpc>
                          <a:spcPts val="575"/>
                        </a:lnSpc>
                        <a:spcBef>
                          <a:spcPts val="70"/>
                        </a:spcBef>
                      </a:pPr>
                      <a:r>
                        <a:rPr sz="500" b="0" spc="-55" dirty="0">
                          <a:latin typeface="Bookman Old Style"/>
                          <a:cs typeface="Bookman Old Style"/>
                        </a:rPr>
                        <a:t>66.86</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0.35</a:t>
                      </a:r>
                      <a:endParaRPr sz="500">
                        <a:latin typeface="Bookman Old Style"/>
                        <a:cs typeface="Bookman Old Style"/>
                      </a:endParaRPr>
                    </a:p>
                  </a:txBody>
                  <a:tcPr marL="0" marR="0" marT="17145"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213995">
                        <a:lnSpc>
                          <a:spcPts val="575"/>
                        </a:lnSpc>
                      </a:pPr>
                      <a:r>
                        <a:rPr sz="500" b="0" spc="-55" dirty="0">
                          <a:latin typeface="Bookman Old Style"/>
                          <a:cs typeface="Bookman Old Style"/>
                        </a:rPr>
                        <a:t>56.83</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0.57</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222885">
                        <a:lnSpc>
                          <a:spcPts val="575"/>
                        </a:lnSpc>
                      </a:pPr>
                      <a:r>
                        <a:rPr sz="500" b="0" spc="-55" dirty="0">
                          <a:latin typeface="Bookman Old Style"/>
                          <a:cs typeface="Bookman Old Style"/>
                        </a:rPr>
                        <a:t>72.83</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0.31</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231775">
                        <a:lnSpc>
                          <a:spcPts val="575"/>
                        </a:lnSpc>
                      </a:pPr>
                      <a:r>
                        <a:rPr sz="500" b="0" spc="-55" dirty="0">
                          <a:latin typeface="Bookman Old Style"/>
                          <a:cs typeface="Bookman Old Style"/>
                        </a:rPr>
                        <a:t>71.01</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0.71</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2"/>
                  </a:ext>
                </a:extLst>
              </a:tr>
              <a:tr h="102235">
                <a:tc>
                  <a:txBody>
                    <a:bodyPr/>
                    <a:lstStyle/>
                    <a:p>
                      <a:pPr marL="37465">
                        <a:lnSpc>
                          <a:spcPts val="595"/>
                        </a:lnSpc>
                      </a:pPr>
                      <a:r>
                        <a:rPr sz="500" b="0" spc="-40" dirty="0">
                          <a:latin typeface="Bookman Old Style"/>
                          <a:cs typeface="Bookman Old Style"/>
                        </a:rPr>
                        <a:t>Our</a:t>
                      </a:r>
                      <a:r>
                        <a:rPr sz="500" b="0" spc="-35" dirty="0">
                          <a:latin typeface="Bookman Old Style"/>
                          <a:cs typeface="Bookman Old Style"/>
                        </a:rPr>
                        <a:t> </a:t>
                      </a:r>
                      <a:r>
                        <a:rPr sz="500" b="0" spc="-10" dirty="0">
                          <a:latin typeface="Bookman Old Style"/>
                          <a:cs typeface="Bookman Old Style"/>
                        </a:rPr>
                        <a:t>Implementation</a:t>
                      </a:r>
                      <a:endParaRPr sz="500">
                        <a:latin typeface="Bookman Old Style"/>
                        <a:cs typeface="Bookman Old Style"/>
                      </a:endParaRPr>
                    </a:p>
                  </a:txBody>
                  <a:tcPr marL="0" marR="0" marT="0" marB="0">
                    <a:lnB w="6350">
                      <a:solidFill>
                        <a:srgbClr val="000000"/>
                      </a:solidFill>
                      <a:prstDash val="solid"/>
                    </a:lnB>
                  </a:tcPr>
                </a:tc>
                <a:tc>
                  <a:txBody>
                    <a:bodyPr/>
                    <a:lstStyle/>
                    <a:p>
                      <a:pPr marL="56515">
                        <a:lnSpc>
                          <a:spcPts val="595"/>
                        </a:lnSpc>
                      </a:pPr>
                      <a:r>
                        <a:rPr sz="500" b="0" spc="-55" dirty="0">
                          <a:latin typeface="Bookman Old Style"/>
                          <a:cs typeface="Bookman Old Style"/>
                        </a:rPr>
                        <a:t>72.10</a:t>
                      </a:r>
                      <a:r>
                        <a:rPr sz="500" b="0" spc="-75" dirty="0">
                          <a:latin typeface="Bookman Old Style"/>
                          <a:cs typeface="Bookman Old Style"/>
                        </a:rPr>
                        <a:t> </a:t>
                      </a:r>
                      <a:r>
                        <a:rPr sz="500" i="1" spc="-50" dirty="0">
                          <a:latin typeface="Meiryo UI"/>
                          <a:cs typeface="Meiryo UI"/>
                        </a:rPr>
                        <a:t>±</a:t>
                      </a:r>
                      <a:r>
                        <a:rPr sz="500" i="1" spc="-75"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144780">
                        <a:lnSpc>
                          <a:spcPts val="595"/>
                        </a:lnSpc>
                      </a:pPr>
                      <a:r>
                        <a:rPr sz="500" b="0" spc="-55" dirty="0">
                          <a:latin typeface="Bookman Old Style"/>
                          <a:cs typeface="Bookman Old Style"/>
                        </a:rPr>
                        <a:t>70.00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64.80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55.00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0.60</a:t>
                      </a:r>
                      <a:endParaRPr sz="500">
                        <a:latin typeface="Bookman Old Style"/>
                        <a:cs typeface="Bookman Old Style"/>
                      </a:endParaRPr>
                    </a:p>
                  </a:txBody>
                  <a:tcPr marL="0" marR="0" marT="0" marB="0">
                    <a:lnB w="6350">
                      <a:solidFill>
                        <a:srgbClr val="000000"/>
                      </a:solidFill>
                      <a:prstDash val="solid"/>
                    </a:lnB>
                  </a:tcPr>
                </a:tc>
                <a:tc>
                  <a:txBody>
                    <a:bodyPr/>
                    <a:lstStyle/>
                    <a:p>
                      <a:pPr marL="222885">
                        <a:lnSpc>
                          <a:spcPts val="595"/>
                        </a:lnSpc>
                      </a:pPr>
                      <a:r>
                        <a:rPr sz="500" b="0" spc="-55" dirty="0">
                          <a:latin typeface="Bookman Old Style"/>
                          <a:cs typeface="Bookman Old Style"/>
                        </a:rPr>
                        <a:t>71.00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0.35</a:t>
                      </a:r>
                      <a:endParaRPr sz="500">
                        <a:latin typeface="Bookman Old Style"/>
                        <a:cs typeface="Bookman Old Style"/>
                      </a:endParaRPr>
                    </a:p>
                  </a:txBody>
                  <a:tcPr marL="0" marR="0" marT="0" marB="0">
                    <a:lnB w="6350">
                      <a:solidFill>
                        <a:srgbClr val="000000"/>
                      </a:solidFill>
                      <a:prstDash val="solid"/>
                    </a:lnB>
                  </a:tcPr>
                </a:tc>
                <a:tc>
                  <a:txBody>
                    <a:bodyPr/>
                    <a:lstStyle/>
                    <a:p>
                      <a:pPr marL="231775">
                        <a:lnSpc>
                          <a:spcPts val="595"/>
                        </a:lnSpc>
                      </a:pPr>
                      <a:r>
                        <a:rPr sz="500" b="0" spc="-55" dirty="0">
                          <a:latin typeface="Bookman Old Style"/>
                          <a:cs typeface="Bookman Old Style"/>
                        </a:rPr>
                        <a:t>69.50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0.75</a:t>
                      </a:r>
                      <a:endParaRPr sz="500">
                        <a:latin typeface="Bookman Old Style"/>
                        <a:cs typeface="Bookman Old Style"/>
                      </a:endParaRPr>
                    </a:p>
                  </a:txBody>
                  <a:tcPr marL="0" marR="0" marT="0" marB="0">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40" name="object 40"/>
          <p:cNvSpPr txBox="1"/>
          <p:nvPr/>
        </p:nvSpPr>
        <p:spPr>
          <a:xfrm>
            <a:off x="435546" y="2058976"/>
            <a:ext cx="4888865" cy="329565"/>
          </a:xfrm>
          <a:prstGeom prst="rect">
            <a:avLst/>
          </a:prstGeom>
        </p:spPr>
        <p:txBody>
          <a:bodyPr vert="horz" wrap="square" lIns="0" tIns="12065" rIns="0" bIns="0" rtlCol="0">
            <a:spAutoFit/>
          </a:bodyPr>
          <a:lstStyle/>
          <a:p>
            <a:pPr marL="2035810" marR="5080" indent="-2023745">
              <a:lnSpc>
                <a:spcPct val="110700"/>
              </a:lnSpc>
              <a:spcBef>
                <a:spcPts val="95"/>
              </a:spcBef>
            </a:pPr>
            <a:r>
              <a:rPr sz="900" b="0" spc="-40" dirty="0">
                <a:solidFill>
                  <a:srgbClr val="003874"/>
                </a:solidFill>
                <a:latin typeface="Bookman Old Style"/>
                <a:cs typeface="Bookman Old Style"/>
              </a:rPr>
              <a:t>Table</a:t>
            </a:r>
            <a:r>
              <a:rPr sz="900" b="0" spc="-50" dirty="0">
                <a:solidFill>
                  <a:srgbClr val="003874"/>
                </a:solidFill>
                <a:latin typeface="Bookman Old Style"/>
                <a:cs typeface="Bookman Old Style"/>
              </a:rPr>
              <a:t> </a:t>
            </a:r>
            <a:r>
              <a:rPr sz="900" b="0" spc="-70" dirty="0">
                <a:solidFill>
                  <a:srgbClr val="003874"/>
                </a:solidFill>
                <a:latin typeface="Bookman Old Style"/>
                <a:cs typeface="Bookman Old Style"/>
              </a:rPr>
              <a:t>1:</a:t>
            </a:r>
            <a:r>
              <a:rPr sz="900" b="0" spc="-45" dirty="0">
                <a:solidFill>
                  <a:srgbClr val="003874"/>
                </a:solidFill>
                <a:latin typeface="Bookman Old Style"/>
                <a:cs typeface="Bookman Old Style"/>
              </a:rPr>
              <a:t> </a:t>
            </a:r>
            <a:r>
              <a:rPr sz="900" b="0" spc="-25" dirty="0">
                <a:latin typeface="Bookman Old Style"/>
                <a:cs typeface="Bookman Old Style"/>
              </a:rPr>
              <a:t>Mean</a:t>
            </a:r>
            <a:r>
              <a:rPr sz="900" b="0" spc="-45" dirty="0">
                <a:latin typeface="Bookman Old Style"/>
                <a:cs typeface="Bookman Old Style"/>
              </a:rPr>
              <a:t> </a:t>
            </a:r>
            <a:r>
              <a:rPr sz="900" b="0" spc="-40" dirty="0">
                <a:latin typeface="Bookman Old Style"/>
                <a:cs typeface="Bookman Old Style"/>
              </a:rPr>
              <a:t>Accuracy</a:t>
            </a:r>
            <a:r>
              <a:rPr sz="900" b="0" spc="-45" dirty="0">
                <a:latin typeface="Bookman Old Style"/>
                <a:cs typeface="Bookman Old Style"/>
              </a:rPr>
              <a:t> </a:t>
            </a:r>
            <a:r>
              <a:rPr sz="900" i="1" spc="-75" dirty="0">
                <a:latin typeface="Meiryo UI"/>
                <a:cs typeface="Meiryo UI"/>
              </a:rPr>
              <a:t>±</a:t>
            </a:r>
            <a:r>
              <a:rPr sz="900" i="1" spc="-65" dirty="0">
                <a:latin typeface="Meiryo UI"/>
                <a:cs typeface="Meiryo UI"/>
              </a:rPr>
              <a:t> </a:t>
            </a:r>
            <a:r>
              <a:rPr sz="900" b="0" spc="-60" dirty="0">
                <a:latin typeface="Bookman Old Style"/>
                <a:cs typeface="Bookman Old Style"/>
              </a:rPr>
              <a:t>Standard</a:t>
            </a:r>
            <a:r>
              <a:rPr sz="900" b="0" spc="-45" dirty="0">
                <a:latin typeface="Bookman Old Style"/>
                <a:cs typeface="Bookman Old Style"/>
              </a:rPr>
              <a:t> </a:t>
            </a:r>
            <a:r>
              <a:rPr sz="900" b="0" spc="-20" dirty="0">
                <a:latin typeface="Bookman Old Style"/>
                <a:cs typeface="Bookman Old Style"/>
              </a:rPr>
              <a:t>Deviation</a:t>
            </a:r>
            <a:r>
              <a:rPr sz="900" b="0" spc="-50" dirty="0">
                <a:latin typeface="Bookman Old Style"/>
                <a:cs typeface="Bookman Old Style"/>
              </a:rPr>
              <a:t> </a:t>
            </a:r>
            <a:r>
              <a:rPr sz="900" b="0" spc="-10" dirty="0">
                <a:latin typeface="Bookman Old Style"/>
                <a:cs typeface="Bookman Old Style"/>
              </a:rPr>
              <a:t>for</a:t>
            </a:r>
            <a:r>
              <a:rPr sz="900" b="0" spc="-45" dirty="0">
                <a:latin typeface="Bookman Old Style"/>
                <a:cs typeface="Bookman Old Style"/>
              </a:rPr>
              <a:t> SGN </a:t>
            </a:r>
            <a:r>
              <a:rPr sz="900" b="0" spc="-40" dirty="0">
                <a:latin typeface="Bookman Old Style"/>
                <a:cs typeface="Bookman Old Style"/>
              </a:rPr>
              <a:t>and</a:t>
            </a:r>
            <a:r>
              <a:rPr sz="900" b="0" spc="-45" dirty="0">
                <a:latin typeface="Bookman Old Style"/>
                <a:cs typeface="Bookman Old Style"/>
              </a:rPr>
              <a:t> </a:t>
            </a:r>
            <a:r>
              <a:rPr sz="900" b="0" spc="-55" dirty="0">
                <a:latin typeface="Bookman Old Style"/>
                <a:cs typeface="Bookman Old Style"/>
              </a:rPr>
              <a:t>Our</a:t>
            </a:r>
            <a:r>
              <a:rPr sz="900" b="0" spc="-45" dirty="0">
                <a:latin typeface="Bookman Old Style"/>
                <a:cs typeface="Bookman Old Style"/>
              </a:rPr>
              <a:t> </a:t>
            </a:r>
            <a:r>
              <a:rPr sz="900" b="0" spc="-20" dirty="0">
                <a:latin typeface="Bookman Old Style"/>
                <a:cs typeface="Bookman Old Style"/>
              </a:rPr>
              <a:t>Implementation</a:t>
            </a:r>
            <a:r>
              <a:rPr sz="900" b="0" spc="-45" dirty="0">
                <a:latin typeface="Bookman Old Style"/>
                <a:cs typeface="Bookman Old Style"/>
              </a:rPr>
              <a:t> </a:t>
            </a:r>
            <a:r>
              <a:rPr sz="900" b="0" spc="-10" dirty="0">
                <a:latin typeface="Bookman Old Style"/>
                <a:cs typeface="Bookman Old Style"/>
              </a:rPr>
              <a:t>on</a:t>
            </a:r>
            <a:r>
              <a:rPr sz="900" b="0" spc="-45" dirty="0">
                <a:latin typeface="Bookman Old Style"/>
                <a:cs typeface="Bookman Old Style"/>
              </a:rPr>
              <a:t> </a:t>
            </a:r>
            <a:r>
              <a:rPr sz="900" b="0" spc="-55" dirty="0">
                <a:latin typeface="Bookman Old Style"/>
                <a:cs typeface="Bookman Old Style"/>
              </a:rPr>
              <a:t>CIFAR-</a:t>
            </a:r>
            <a:r>
              <a:rPr sz="900" b="0" spc="-25" dirty="0">
                <a:latin typeface="Bookman Old Style"/>
                <a:cs typeface="Bookman Old Style"/>
              </a:rPr>
              <a:t>10 </a:t>
            </a:r>
            <a:r>
              <a:rPr sz="900" b="0" spc="-40" dirty="0">
                <a:latin typeface="Bookman Old Style"/>
                <a:cs typeface="Bookman Old Style"/>
              </a:rPr>
              <a:t>and</a:t>
            </a:r>
            <a:r>
              <a:rPr sz="900" b="0" spc="-30" dirty="0">
                <a:latin typeface="Bookman Old Style"/>
                <a:cs typeface="Bookman Old Style"/>
              </a:rPr>
              <a:t> </a:t>
            </a:r>
            <a:r>
              <a:rPr sz="900" b="0" spc="-55" dirty="0">
                <a:latin typeface="Bookman Old Style"/>
                <a:cs typeface="Bookman Old Style"/>
              </a:rPr>
              <a:t>CIFAR-</a:t>
            </a:r>
            <a:r>
              <a:rPr sz="900" b="0" spc="-20" dirty="0">
                <a:latin typeface="Bookman Old Style"/>
                <a:cs typeface="Bookman Old Style"/>
              </a:rPr>
              <a:t>100.</a:t>
            </a:r>
            <a:endParaRPr sz="900">
              <a:latin typeface="Bookman Old Style"/>
              <a:cs typeface="Bookman Old Style"/>
            </a:endParaRPr>
          </a:p>
        </p:txBody>
      </p:sp>
      <p:grpSp>
        <p:nvGrpSpPr>
          <p:cNvPr id="41" name="object 41"/>
          <p:cNvGrpSpPr/>
          <p:nvPr/>
        </p:nvGrpSpPr>
        <p:grpSpPr>
          <a:xfrm>
            <a:off x="0" y="3131464"/>
            <a:ext cx="5760085" cy="108585"/>
            <a:chOff x="0" y="3131464"/>
            <a:chExt cx="5760085" cy="108585"/>
          </a:xfrm>
        </p:grpSpPr>
        <p:sp>
          <p:nvSpPr>
            <p:cNvPr id="42" name="object 42"/>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3" name="object 43"/>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4" name="object 44"/>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5" name="object 4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6" name="object 46"/>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7" name="object 47"/>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8" name="object 4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24</a:t>
            </a:fld>
            <a:r>
              <a:rPr spc="-45" dirty="0"/>
              <a:t> </a:t>
            </a:r>
            <a:r>
              <a:rPr spc="-80" dirty="0"/>
              <a:t>/</a:t>
            </a:r>
            <a:r>
              <a:rPr spc="-45" dirty="0"/>
              <a:t> </a:t>
            </a:r>
            <a:r>
              <a:rPr spc="-25" dirty="0"/>
              <a:t>37</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6" action="ppaction://hlinksldjump"/>
              </a:rPr>
              <a:t>Code</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1666239" cy="193040"/>
          </a:xfrm>
          <a:prstGeom prst="rect">
            <a:avLst/>
          </a:prstGeom>
        </p:spPr>
        <p:txBody>
          <a:bodyPr vert="horz" wrap="square" lIns="0" tIns="12700" rIns="0" bIns="0" rtlCol="0">
            <a:spAutoFit/>
          </a:bodyPr>
          <a:lstStyle/>
          <a:p>
            <a:pPr marL="12700">
              <a:lnSpc>
                <a:spcPct val="100000"/>
              </a:lnSpc>
              <a:spcBef>
                <a:spcPts val="100"/>
              </a:spcBef>
            </a:pPr>
            <a:r>
              <a:rPr spc="-40" dirty="0"/>
              <a:t>Performance </a:t>
            </a:r>
            <a:r>
              <a:rPr spc="-20" dirty="0"/>
              <a:t>on</a:t>
            </a:r>
            <a:r>
              <a:rPr spc="-25" dirty="0"/>
              <a:t> </a:t>
            </a:r>
            <a:r>
              <a:rPr spc="-75" dirty="0"/>
              <a:t>CIFAR-</a:t>
            </a:r>
            <a:r>
              <a:rPr spc="-40" dirty="0"/>
              <a:t>10</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96494" y="460746"/>
            <a:ext cx="4989830" cy="2590165"/>
          </a:xfrm>
          <a:prstGeom prst="rect">
            <a:avLst/>
          </a:prstGeom>
        </p:spPr>
        <p:txBody>
          <a:bodyPr vert="horz" wrap="square" lIns="0" tIns="69215" rIns="0" bIns="0" rtlCol="0">
            <a:spAutoFit/>
          </a:bodyPr>
          <a:lstStyle/>
          <a:p>
            <a:pPr marL="63500">
              <a:lnSpc>
                <a:spcPct val="100000"/>
              </a:lnSpc>
              <a:spcBef>
                <a:spcPts val="545"/>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39090" marR="55880" indent="-132080">
              <a:lnSpc>
                <a:spcPct val="112900"/>
              </a:lnSpc>
              <a:spcBef>
                <a:spcPts val="295"/>
              </a:spcBef>
              <a:buClr>
                <a:srgbClr val="003874"/>
              </a:buClr>
              <a:buFont typeface="Meiryo UI"/>
              <a:buChar char="•"/>
              <a:tabLst>
                <a:tab pos="340360" algn="l"/>
              </a:tabLst>
            </a:pPr>
            <a:r>
              <a:rPr sz="1000" b="0" spc="-60" dirty="0">
                <a:latin typeface="Bookman Old Style"/>
                <a:cs typeface="Bookman Old Style"/>
              </a:rPr>
              <a:t>SGN</a:t>
            </a:r>
            <a:r>
              <a:rPr sz="1000" b="0" spc="-50" dirty="0">
                <a:latin typeface="Bookman Old Style"/>
                <a:cs typeface="Bookman Old Style"/>
              </a:rPr>
              <a:t> </a:t>
            </a:r>
            <a:r>
              <a:rPr sz="1000" b="0" spc="-45" dirty="0">
                <a:latin typeface="Bookman Old Style"/>
                <a:cs typeface="Bookman Old Style"/>
              </a:rPr>
              <a:t>achieves </a:t>
            </a:r>
            <a:r>
              <a:rPr sz="1000" b="0" spc="-40" dirty="0">
                <a:latin typeface="Bookman Old Style"/>
                <a:cs typeface="Bookman Old Style"/>
              </a:rPr>
              <a:t>higher</a:t>
            </a:r>
            <a:r>
              <a:rPr sz="1000" b="0" spc="-45" dirty="0">
                <a:latin typeface="Bookman Old Style"/>
                <a:cs typeface="Bookman Old Style"/>
              </a:rPr>
              <a:t> </a:t>
            </a:r>
            <a:r>
              <a:rPr sz="1000" b="0" spc="-50" dirty="0">
                <a:latin typeface="Bookman Old Style"/>
                <a:cs typeface="Bookman Old Style"/>
              </a:rPr>
              <a:t>accuracy </a:t>
            </a:r>
            <a:r>
              <a:rPr sz="1000" b="0" spc="-35" dirty="0">
                <a:latin typeface="Bookman Old Style"/>
                <a:cs typeface="Bookman Old Style"/>
              </a:rPr>
              <a:t>compared</a:t>
            </a:r>
            <a:r>
              <a:rPr sz="1000" b="0" spc="-45"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40" dirty="0">
                <a:latin typeface="Bookman Old Style"/>
                <a:cs typeface="Bookman Old Style"/>
              </a:rPr>
              <a:t>our</a:t>
            </a:r>
            <a:r>
              <a:rPr sz="1000" b="0" spc="-45" dirty="0">
                <a:latin typeface="Bookman Old Style"/>
                <a:cs typeface="Bookman Old Style"/>
              </a:rPr>
              <a:t> </a:t>
            </a:r>
            <a:r>
              <a:rPr sz="1000" b="0" spc="-30" dirty="0">
                <a:latin typeface="Bookman Old Style"/>
                <a:cs typeface="Bookman Old Style"/>
              </a:rPr>
              <a:t>implementation</a:t>
            </a:r>
            <a:r>
              <a:rPr sz="1000" b="0" spc="-50" dirty="0">
                <a:latin typeface="Bookman Old Style"/>
                <a:cs typeface="Bookman Old Style"/>
              </a:rPr>
              <a:t> </a:t>
            </a:r>
            <a:r>
              <a:rPr sz="1000" b="0" spc="-60" dirty="0">
                <a:latin typeface="Bookman Old Style"/>
                <a:cs typeface="Bookman Old Style"/>
              </a:rPr>
              <a:t>across</a:t>
            </a:r>
            <a:r>
              <a:rPr sz="1000" b="0" spc="-45" dirty="0">
                <a:latin typeface="Bookman Old Style"/>
                <a:cs typeface="Bookman Old Style"/>
              </a:rPr>
              <a:t> </a:t>
            </a:r>
            <a:r>
              <a:rPr sz="1000" b="0" spc="-40" dirty="0">
                <a:latin typeface="Bookman Old Style"/>
                <a:cs typeface="Bookman Old Style"/>
              </a:rPr>
              <a:t>all</a:t>
            </a:r>
            <a:r>
              <a:rPr sz="1000" b="0" spc="-45" dirty="0">
                <a:latin typeface="Bookman Old Style"/>
                <a:cs typeface="Bookman Old Style"/>
              </a:rPr>
              <a:t> </a:t>
            </a:r>
            <a:r>
              <a:rPr sz="1000" b="0" spc="-20" dirty="0">
                <a:latin typeface="Bookman Old Style"/>
                <a:cs typeface="Bookman Old Style"/>
              </a:rPr>
              <a:t>noise 	</a:t>
            </a:r>
            <a:r>
              <a:rPr sz="1000" b="0" spc="-10" dirty="0">
                <a:latin typeface="Bookman Old Style"/>
                <a:cs typeface="Bookman Old Style"/>
              </a:rPr>
              <a:t>levels.</a:t>
            </a:r>
            <a:endParaRPr sz="1000">
              <a:latin typeface="Bookman Old Style"/>
              <a:cs typeface="Bookman Old Style"/>
            </a:endParaRPr>
          </a:p>
          <a:p>
            <a:pPr marL="339090" indent="-132080">
              <a:lnSpc>
                <a:spcPct val="100000"/>
              </a:lnSpc>
              <a:spcBef>
                <a:spcPts val="445"/>
              </a:spcBef>
              <a:buClr>
                <a:srgbClr val="003874"/>
              </a:buClr>
              <a:buFont typeface="Meiryo UI"/>
              <a:buChar char="•"/>
              <a:tabLst>
                <a:tab pos="339090" algn="l"/>
              </a:tabLst>
            </a:pPr>
            <a:r>
              <a:rPr sz="1000" b="0" spc="-50" dirty="0">
                <a:latin typeface="Bookman Old Style"/>
                <a:cs typeface="Bookman Old Style"/>
              </a:rPr>
              <a:t>Largest</a:t>
            </a:r>
            <a:r>
              <a:rPr sz="1000" b="0" spc="-60" dirty="0">
                <a:latin typeface="Bookman Old Style"/>
                <a:cs typeface="Bookman Old Style"/>
              </a:rPr>
              <a:t> </a:t>
            </a:r>
            <a:r>
              <a:rPr sz="1000" b="0" spc="-50" dirty="0">
                <a:latin typeface="Bookman Old Style"/>
                <a:cs typeface="Bookman Old Style"/>
              </a:rPr>
              <a:t>accuracy </a:t>
            </a:r>
            <a:r>
              <a:rPr sz="1000" b="0" spc="-35" dirty="0">
                <a:latin typeface="Bookman Old Style"/>
                <a:cs typeface="Bookman Old Style"/>
              </a:rPr>
              <a:t>gap</a:t>
            </a:r>
            <a:r>
              <a:rPr sz="1000" b="0" spc="-55" dirty="0">
                <a:latin typeface="Bookman Old Style"/>
                <a:cs typeface="Bookman Old Style"/>
              </a:rPr>
              <a:t> is</a:t>
            </a:r>
            <a:r>
              <a:rPr sz="1000" b="0" spc="-50" dirty="0">
                <a:latin typeface="Bookman Old Style"/>
                <a:cs typeface="Bookman Old Style"/>
              </a:rPr>
              <a:t> </a:t>
            </a:r>
            <a:r>
              <a:rPr sz="1000" b="0" spc="-35" dirty="0">
                <a:latin typeface="Bookman Old Style"/>
                <a:cs typeface="Bookman Old Style"/>
              </a:rPr>
              <a:t>observed</a:t>
            </a:r>
            <a:r>
              <a:rPr sz="1000" b="0" spc="-50" dirty="0">
                <a:latin typeface="Bookman Old Style"/>
                <a:cs typeface="Bookman Old Style"/>
              </a:rPr>
              <a:t> under</a:t>
            </a:r>
            <a:r>
              <a:rPr sz="1000" b="0" spc="-55" dirty="0">
                <a:latin typeface="Bookman Old Style"/>
                <a:cs typeface="Bookman Old Style"/>
              </a:rPr>
              <a:t> </a:t>
            </a:r>
            <a:r>
              <a:rPr sz="1000" b="0" spc="-40" dirty="0">
                <a:latin typeface="Bookman Old Style"/>
                <a:cs typeface="Bookman Old Style"/>
              </a:rPr>
              <a:t>symmetric</a:t>
            </a:r>
            <a:r>
              <a:rPr sz="1000" b="0" spc="-50"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at</a:t>
            </a:r>
            <a:r>
              <a:rPr sz="1000" b="0" spc="-55" dirty="0">
                <a:latin typeface="Bookman Old Style"/>
                <a:cs typeface="Bookman Old Style"/>
              </a:rPr>
              <a:t> </a:t>
            </a:r>
            <a:r>
              <a:rPr sz="1000" b="0" spc="-20" dirty="0">
                <a:latin typeface="Bookman Old Style"/>
                <a:cs typeface="Bookman Old Style"/>
              </a:rPr>
              <a:t>40%:</a:t>
            </a:r>
            <a:endParaRPr sz="1000">
              <a:latin typeface="Bookman Old Style"/>
              <a:cs typeface="Bookman Old Style"/>
            </a:endParaRPr>
          </a:p>
          <a:p>
            <a:pPr>
              <a:lnSpc>
                <a:spcPct val="100000"/>
              </a:lnSpc>
              <a:spcBef>
                <a:spcPts val="65"/>
              </a:spcBef>
              <a:buClr>
                <a:srgbClr val="003874"/>
              </a:buClr>
              <a:buFont typeface="Meiryo UI"/>
              <a:buChar char="•"/>
            </a:pPr>
            <a:endParaRPr sz="1000">
              <a:latin typeface="Bookman Old Style"/>
              <a:cs typeface="Bookman Old Style"/>
            </a:endParaRPr>
          </a:p>
          <a:p>
            <a:pPr marL="1735455">
              <a:lnSpc>
                <a:spcPct val="100000"/>
              </a:lnSpc>
            </a:pPr>
            <a:r>
              <a:rPr sz="1000" b="0" spc="-35" dirty="0">
                <a:latin typeface="Bookman Old Style"/>
                <a:cs typeface="Bookman Old Style"/>
              </a:rPr>
              <a:t>∆Accuracy</a:t>
            </a:r>
            <a:r>
              <a:rPr sz="1000" b="0" spc="-114"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95" dirty="0">
                <a:latin typeface="Bookman Old Style"/>
                <a:cs typeface="Bookman Old Style"/>
              </a:rPr>
              <a:t>91.29</a:t>
            </a:r>
            <a:r>
              <a:rPr sz="1000" b="0" spc="-170" dirty="0">
                <a:latin typeface="Bookman Old Style"/>
                <a:cs typeface="Bookman Old Style"/>
              </a:rPr>
              <a:t> </a:t>
            </a:r>
            <a:r>
              <a:rPr sz="1000" i="1" spc="-80" dirty="0">
                <a:latin typeface="Meiryo UI"/>
                <a:cs typeface="Meiryo UI"/>
              </a:rPr>
              <a:t>−</a:t>
            </a:r>
            <a:r>
              <a:rPr sz="1000" i="1" spc="-195" dirty="0">
                <a:latin typeface="Meiryo UI"/>
                <a:cs typeface="Meiryo UI"/>
              </a:rPr>
              <a:t> </a:t>
            </a:r>
            <a:r>
              <a:rPr sz="1000" b="0" spc="-95" dirty="0">
                <a:latin typeface="Bookman Old Style"/>
                <a:cs typeface="Bookman Old Style"/>
              </a:rPr>
              <a:t>89.12</a:t>
            </a:r>
            <a:r>
              <a:rPr sz="1000" b="0" spc="-110"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20" dirty="0">
                <a:latin typeface="Bookman Old Style"/>
                <a:cs typeface="Bookman Old Style"/>
              </a:rPr>
              <a:t>2.17%</a:t>
            </a:r>
            <a:endParaRPr sz="1000">
              <a:latin typeface="Bookman Old Style"/>
              <a:cs typeface="Bookman Old Style"/>
            </a:endParaRPr>
          </a:p>
          <a:p>
            <a:pPr>
              <a:lnSpc>
                <a:spcPct val="100000"/>
              </a:lnSpc>
              <a:spcBef>
                <a:spcPts val="65"/>
              </a:spcBef>
            </a:pPr>
            <a:endParaRPr sz="1000">
              <a:latin typeface="Bookman Old Style"/>
              <a:cs typeface="Bookman Old Style"/>
            </a:endParaRPr>
          </a:p>
          <a:p>
            <a:pPr marL="339090" indent="-132080">
              <a:lnSpc>
                <a:spcPct val="100000"/>
              </a:lnSpc>
              <a:buClr>
                <a:srgbClr val="003874"/>
              </a:buClr>
              <a:buFont typeface="Meiryo UI"/>
              <a:buChar char="•"/>
              <a:tabLst>
                <a:tab pos="339090" algn="l"/>
              </a:tabLst>
            </a:pPr>
            <a:r>
              <a:rPr sz="1000" b="0" spc="-40" dirty="0">
                <a:latin typeface="Bookman Old Style"/>
                <a:cs typeface="Bookman Old Style"/>
              </a:rPr>
              <a:t>Under</a:t>
            </a:r>
            <a:r>
              <a:rPr sz="1000" b="0" spc="-60" dirty="0">
                <a:latin typeface="Bookman Old Style"/>
                <a:cs typeface="Bookman Old Style"/>
              </a:rPr>
              <a:t> </a:t>
            </a:r>
            <a:r>
              <a:rPr sz="1000" b="0" spc="-25" dirty="0">
                <a:latin typeface="Bookman Old Style"/>
                <a:cs typeface="Bookman Old Style"/>
              </a:rPr>
              <a:t>no</a:t>
            </a:r>
            <a:r>
              <a:rPr sz="1000" b="0" spc="-55"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30" dirty="0">
                <a:latin typeface="Bookman Old Style"/>
                <a:cs typeface="Bookman Old Style"/>
              </a:rPr>
              <a:t>(0%),</a:t>
            </a:r>
            <a:r>
              <a:rPr sz="1000" b="0" spc="-55" dirty="0">
                <a:latin typeface="Bookman Old Style"/>
                <a:cs typeface="Bookman Old Style"/>
              </a:rPr>
              <a:t> </a:t>
            </a:r>
            <a:r>
              <a:rPr sz="1000" b="0" spc="-45" dirty="0">
                <a:latin typeface="Bookman Old Style"/>
                <a:cs typeface="Bookman Old Style"/>
              </a:rPr>
              <a:t>our</a:t>
            </a:r>
            <a:r>
              <a:rPr sz="1000" b="0" spc="-55" dirty="0">
                <a:latin typeface="Bookman Old Style"/>
                <a:cs typeface="Bookman Old Style"/>
              </a:rPr>
              <a:t> </a:t>
            </a:r>
            <a:r>
              <a:rPr sz="1000" b="0" spc="-30" dirty="0">
                <a:latin typeface="Bookman Old Style"/>
                <a:cs typeface="Bookman Old Style"/>
              </a:rPr>
              <a:t>implementation</a:t>
            </a:r>
            <a:r>
              <a:rPr sz="1000" b="0" spc="-55" dirty="0">
                <a:latin typeface="Bookman Old Style"/>
                <a:cs typeface="Bookman Old Style"/>
              </a:rPr>
              <a:t> is </a:t>
            </a:r>
            <a:r>
              <a:rPr sz="1000" b="0" spc="-30" dirty="0">
                <a:latin typeface="Bookman Old Style"/>
                <a:cs typeface="Bookman Old Style"/>
              </a:rPr>
              <a:t>only</a:t>
            </a:r>
            <a:r>
              <a:rPr sz="1000" b="0" spc="-55" dirty="0">
                <a:latin typeface="Bookman Old Style"/>
                <a:cs typeface="Bookman Old Style"/>
              </a:rPr>
              <a:t> </a:t>
            </a:r>
            <a:r>
              <a:rPr sz="1000" b="0" spc="-90" dirty="0">
                <a:latin typeface="Bookman Old Style"/>
                <a:cs typeface="Bookman Old Style"/>
              </a:rPr>
              <a:t>2.02%</a:t>
            </a:r>
            <a:r>
              <a:rPr sz="1000" b="0" spc="-55" dirty="0">
                <a:latin typeface="Bookman Old Style"/>
                <a:cs typeface="Bookman Old Style"/>
              </a:rPr>
              <a:t> </a:t>
            </a:r>
            <a:r>
              <a:rPr sz="1000" b="0" spc="-30" dirty="0">
                <a:latin typeface="Bookman Old Style"/>
                <a:cs typeface="Bookman Old Style"/>
              </a:rPr>
              <a:t>lower</a:t>
            </a:r>
            <a:r>
              <a:rPr sz="1000" b="0" spc="-55" dirty="0">
                <a:latin typeface="Bookman Old Style"/>
                <a:cs typeface="Bookman Old Style"/>
              </a:rPr>
              <a:t> than</a:t>
            </a:r>
            <a:r>
              <a:rPr sz="1000" b="0" spc="-60" dirty="0">
                <a:latin typeface="Bookman Old Style"/>
                <a:cs typeface="Bookman Old Style"/>
              </a:rPr>
              <a:t> </a:t>
            </a:r>
            <a:r>
              <a:rPr sz="1000" b="0" spc="-20" dirty="0">
                <a:latin typeface="Bookman Old Style"/>
                <a:cs typeface="Bookman Old Style"/>
              </a:rPr>
              <a:t>SGN.</a:t>
            </a:r>
            <a:endParaRPr sz="1000">
              <a:latin typeface="Bookman Old Style"/>
              <a:cs typeface="Bookman Old Style"/>
            </a:endParaRPr>
          </a:p>
          <a:p>
            <a:pPr marL="339090" indent="-132080">
              <a:lnSpc>
                <a:spcPct val="100000"/>
              </a:lnSpc>
              <a:spcBef>
                <a:spcPts val="285"/>
              </a:spcBef>
              <a:buClr>
                <a:srgbClr val="003874"/>
              </a:buClr>
              <a:buFont typeface="Meiryo UI"/>
              <a:buChar char="•"/>
              <a:tabLst>
                <a:tab pos="339090" algn="l"/>
              </a:tabLst>
            </a:pPr>
            <a:r>
              <a:rPr sz="1000" b="0" spc="-55" dirty="0">
                <a:latin typeface="Bookman Old Style"/>
                <a:cs typeface="Bookman Old Style"/>
              </a:rPr>
              <a:t>Both</a:t>
            </a:r>
            <a:r>
              <a:rPr sz="1000" b="0" spc="-40" dirty="0">
                <a:latin typeface="Bookman Old Style"/>
                <a:cs typeface="Bookman Old Style"/>
              </a:rPr>
              <a:t> </a:t>
            </a:r>
            <a:r>
              <a:rPr sz="1000" b="0" spc="-30" dirty="0">
                <a:latin typeface="Bookman Old Style"/>
                <a:cs typeface="Bookman Old Style"/>
              </a:rPr>
              <a:t>implementations</a:t>
            </a:r>
            <a:r>
              <a:rPr sz="1000" b="0" spc="-40" dirty="0">
                <a:latin typeface="Bookman Old Style"/>
                <a:cs typeface="Bookman Old Style"/>
              </a:rPr>
              <a:t> maintain </a:t>
            </a:r>
            <a:r>
              <a:rPr sz="1000" b="0" spc="-45" dirty="0">
                <a:latin typeface="Bookman Old Style"/>
                <a:cs typeface="Bookman Old Style"/>
              </a:rPr>
              <a:t>strong</a:t>
            </a:r>
            <a:r>
              <a:rPr sz="1000" b="0" spc="-40" dirty="0">
                <a:latin typeface="Bookman Old Style"/>
                <a:cs typeface="Bookman Old Style"/>
              </a:rPr>
              <a:t> </a:t>
            </a:r>
            <a:r>
              <a:rPr sz="1000" b="0" spc="-30" dirty="0">
                <a:latin typeface="Bookman Old Style"/>
                <a:cs typeface="Bookman Old Style"/>
              </a:rPr>
              <a:t>performance</a:t>
            </a:r>
            <a:r>
              <a:rPr sz="1000" b="0" spc="-40" dirty="0">
                <a:latin typeface="Bookman Old Style"/>
                <a:cs typeface="Bookman Old Style"/>
              </a:rPr>
              <a:t> </a:t>
            </a:r>
            <a:r>
              <a:rPr sz="1000" b="0" spc="-50" dirty="0">
                <a:latin typeface="Bookman Old Style"/>
                <a:cs typeface="Bookman Old Style"/>
              </a:rPr>
              <a:t>under</a:t>
            </a:r>
            <a:r>
              <a:rPr sz="1000" b="0" spc="-40" dirty="0">
                <a:latin typeface="Bookman Old Style"/>
                <a:cs typeface="Bookman Old Style"/>
              </a:rPr>
              <a:t> asymmetric </a:t>
            </a:r>
            <a:r>
              <a:rPr sz="1000" b="0" spc="-10" dirty="0">
                <a:latin typeface="Bookman Old Style"/>
                <a:cs typeface="Bookman Old Style"/>
              </a:rPr>
              <a:t>noise:</a:t>
            </a:r>
            <a:endParaRPr sz="1000">
              <a:latin typeface="Bookman Old Style"/>
              <a:cs typeface="Bookman Old Style"/>
            </a:endParaRPr>
          </a:p>
          <a:p>
            <a:pPr marL="614680" lvl="1" indent="-125095">
              <a:lnSpc>
                <a:spcPct val="100000"/>
              </a:lnSpc>
              <a:spcBef>
                <a:spcPts val="290"/>
              </a:spcBef>
              <a:buClr>
                <a:srgbClr val="003874"/>
              </a:buClr>
              <a:buFont typeface="Meiryo UI"/>
              <a:buChar char="•"/>
              <a:tabLst>
                <a:tab pos="614680" algn="l"/>
              </a:tabLst>
            </a:pPr>
            <a:r>
              <a:rPr sz="900" b="0" spc="-40" dirty="0">
                <a:latin typeface="Bookman Old Style"/>
                <a:cs typeface="Bookman Old Style"/>
              </a:rPr>
              <a:t>At</a:t>
            </a:r>
            <a:r>
              <a:rPr sz="900" b="0" spc="-55" dirty="0">
                <a:latin typeface="Bookman Old Style"/>
                <a:cs typeface="Bookman Old Style"/>
              </a:rPr>
              <a:t> </a:t>
            </a:r>
            <a:r>
              <a:rPr sz="900" b="0" spc="-70" dirty="0">
                <a:latin typeface="Bookman Old Style"/>
                <a:cs typeface="Bookman Old Style"/>
              </a:rPr>
              <a:t>20%,</a:t>
            </a:r>
            <a:r>
              <a:rPr sz="900" b="0" spc="-55" dirty="0">
                <a:latin typeface="Bookman Old Style"/>
                <a:cs typeface="Bookman Old Style"/>
              </a:rPr>
              <a:t> </a:t>
            </a:r>
            <a:r>
              <a:rPr sz="900" b="0" spc="-45" dirty="0">
                <a:latin typeface="Bookman Old Style"/>
                <a:cs typeface="Bookman Old Style"/>
              </a:rPr>
              <a:t>SGN:</a:t>
            </a:r>
            <a:r>
              <a:rPr sz="900" b="0" spc="-55" dirty="0">
                <a:latin typeface="Bookman Old Style"/>
                <a:cs typeface="Bookman Old Style"/>
              </a:rPr>
              <a:t> </a:t>
            </a:r>
            <a:r>
              <a:rPr sz="900" b="0" spc="-75" dirty="0">
                <a:latin typeface="Bookman Old Style"/>
                <a:cs typeface="Bookman Old Style"/>
              </a:rPr>
              <a:t>93.35%,</a:t>
            </a:r>
            <a:r>
              <a:rPr sz="900" b="0" spc="-55" dirty="0">
                <a:latin typeface="Bookman Old Style"/>
                <a:cs typeface="Bookman Old Style"/>
              </a:rPr>
              <a:t> </a:t>
            </a:r>
            <a:r>
              <a:rPr sz="900" b="0" spc="-60" dirty="0">
                <a:latin typeface="Bookman Old Style"/>
                <a:cs typeface="Bookman Old Style"/>
              </a:rPr>
              <a:t>Ours:</a:t>
            </a:r>
            <a:r>
              <a:rPr sz="900" b="0" spc="5" dirty="0">
                <a:latin typeface="Bookman Old Style"/>
                <a:cs typeface="Bookman Old Style"/>
              </a:rPr>
              <a:t> </a:t>
            </a:r>
            <a:r>
              <a:rPr sz="900" b="0" spc="-10" dirty="0">
                <a:latin typeface="Bookman Old Style"/>
                <a:cs typeface="Bookman Old Style"/>
              </a:rPr>
              <a:t>91.50%.</a:t>
            </a:r>
            <a:endParaRPr sz="900">
              <a:latin typeface="Bookman Old Style"/>
              <a:cs typeface="Bookman Old Style"/>
            </a:endParaRPr>
          </a:p>
          <a:p>
            <a:pPr marL="614680" lvl="1" indent="-125095">
              <a:lnSpc>
                <a:spcPct val="100000"/>
              </a:lnSpc>
              <a:spcBef>
                <a:spcPts val="120"/>
              </a:spcBef>
              <a:buClr>
                <a:srgbClr val="003874"/>
              </a:buClr>
              <a:buFont typeface="Meiryo UI"/>
              <a:buChar char="•"/>
              <a:tabLst>
                <a:tab pos="614680" algn="l"/>
              </a:tabLst>
            </a:pPr>
            <a:r>
              <a:rPr sz="900" b="0" spc="-40" dirty="0">
                <a:latin typeface="Bookman Old Style"/>
                <a:cs typeface="Bookman Old Style"/>
              </a:rPr>
              <a:t>At</a:t>
            </a:r>
            <a:r>
              <a:rPr sz="900" b="0" spc="-55" dirty="0">
                <a:latin typeface="Bookman Old Style"/>
                <a:cs typeface="Bookman Old Style"/>
              </a:rPr>
              <a:t> </a:t>
            </a:r>
            <a:r>
              <a:rPr sz="900" b="0" spc="-70" dirty="0">
                <a:latin typeface="Bookman Old Style"/>
                <a:cs typeface="Bookman Old Style"/>
              </a:rPr>
              <a:t>40%,</a:t>
            </a:r>
            <a:r>
              <a:rPr sz="900" b="0" spc="-55" dirty="0">
                <a:latin typeface="Bookman Old Style"/>
                <a:cs typeface="Bookman Old Style"/>
              </a:rPr>
              <a:t> </a:t>
            </a:r>
            <a:r>
              <a:rPr sz="900" b="0" spc="-45" dirty="0">
                <a:latin typeface="Bookman Old Style"/>
                <a:cs typeface="Bookman Old Style"/>
              </a:rPr>
              <a:t>SGN:</a:t>
            </a:r>
            <a:r>
              <a:rPr sz="900" b="0" spc="-55" dirty="0">
                <a:latin typeface="Bookman Old Style"/>
                <a:cs typeface="Bookman Old Style"/>
              </a:rPr>
              <a:t> </a:t>
            </a:r>
            <a:r>
              <a:rPr sz="900" b="0" spc="-75" dirty="0">
                <a:latin typeface="Bookman Old Style"/>
                <a:cs typeface="Bookman Old Style"/>
              </a:rPr>
              <a:t>91.26%,</a:t>
            </a:r>
            <a:r>
              <a:rPr sz="900" b="0" spc="-55" dirty="0">
                <a:latin typeface="Bookman Old Style"/>
                <a:cs typeface="Bookman Old Style"/>
              </a:rPr>
              <a:t> </a:t>
            </a:r>
            <a:r>
              <a:rPr sz="900" b="0" spc="-60" dirty="0">
                <a:latin typeface="Bookman Old Style"/>
                <a:cs typeface="Bookman Old Style"/>
              </a:rPr>
              <a:t>Ours:</a:t>
            </a:r>
            <a:r>
              <a:rPr sz="900" b="0" spc="5" dirty="0">
                <a:latin typeface="Bookman Old Style"/>
                <a:cs typeface="Bookman Old Style"/>
              </a:rPr>
              <a:t> </a:t>
            </a:r>
            <a:r>
              <a:rPr sz="900" b="0" spc="-10" dirty="0">
                <a:latin typeface="Bookman Old Style"/>
                <a:cs typeface="Bookman Old Style"/>
              </a:rPr>
              <a:t>89.00%.</a:t>
            </a:r>
            <a:endParaRPr sz="900">
              <a:latin typeface="Bookman Old Style"/>
              <a:cs typeface="Bookman Old Style"/>
            </a:endParaRPr>
          </a:p>
          <a:p>
            <a:pPr marL="63500">
              <a:lnSpc>
                <a:spcPct val="100000"/>
              </a:lnSpc>
              <a:spcBef>
                <a:spcPts val="465"/>
              </a:spcBef>
            </a:pPr>
            <a:r>
              <a:rPr sz="1000" b="1" dirty="0">
                <a:latin typeface="Book Antiqua"/>
                <a:cs typeface="Book Antiqua"/>
              </a:rPr>
              <a:t>Strengths</a:t>
            </a:r>
            <a:r>
              <a:rPr sz="1000" b="1" spc="-35" dirty="0">
                <a:latin typeface="Book Antiqua"/>
                <a:cs typeface="Book Antiqua"/>
              </a:rPr>
              <a:t> </a:t>
            </a:r>
            <a:r>
              <a:rPr sz="1000" b="1" dirty="0">
                <a:latin typeface="Book Antiqua"/>
                <a:cs typeface="Book Antiqua"/>
              </a:rPr>
              <a:t>of</a:t>
            </a:r>
            <a:r>
              <a:rPr sz="1000" b="1" spc="-30" dirty="0">
                <a:latin typeface="Book Antiqua"/>
                <a:cs typeface="Book Antiqua"/>
              </a:rPr>
              <a:t> </a:t>
            </a:r>
            <a:r>
              <a:rPr sz="1000" b="1" dirty="0">
                <a:latin typeface="Book Antiqua"/>
                <a:cs typeface="Book Antiqua"/>
              </a:rPr>
              <a:t>Our</a:t>
            </a:r>
            <a:r>
              <a:rPr sz="1000" b="1" spc="-30" dirty="0">
                <a:latin typeface="Book Antiqua"/>
                <a:cs typeface="Book Antiqua"/>
              </a:rPr>
              <a:t> </a:t>
            </a:r>
            <a:r>
              <a:rPr sz="1000" b="1" spc="-10" dirty="0">
                <a:latin typeface="Book Antiqua"/>
                <a:cs typeface="Book Antiqua"/>
              </a:rPr>
              <a:t>Implementation:</a:t>
            </a:r>
            <a:endParaRPr sz="1000">
              <a:latin typeface="Book Antiqua"/>
              <a:cs typeface="Book Antiqua"/>
            </a:endParaRPr>
          </a:p>
          <a:p>
            <a:pPr marL="339090" indent="-132080">
              <a:lnSpc>
                <a:spcPct val="100000"/>
              </a:lnSpc>
              <a:spcBef>
                <a:spcPts val="450"/>
              </a:spcBef>
              <a:buClr>
                <a:srgbClr val="003874"/>
              </a:buClr>
              <a:buFont typeface="Meiryo UI"/>
              <a:buChar char="•"/>
              <a:tabLst>
                <a:tab pos="339090" algn="l"/>
              </a:tabLst>
            </a:pPr>
            <a:r>
              <a:rPr sz="1000" b="0" spc="-40" dirty="0">
                <a:latin typeface="Bookman Old Style"/>
                <a:cs typeface="Bookman Old Style"/>
              </a:rPr>
              <a:t>Comparable</a:t>
            </a:r>
            <a:r>
              <a:rPr sz="1000" b="0" spc="-45" dirty="0">
                <a:latin typeface="Bookman Old Style"/>
                <a:cs typeface="Bookman Old Style"/>
              </a:rPr>
              <a:t> </a:t>
            </a:r>
            <a:r>
              <a:rPr sz="1000" b="0" spc="-30" dirty="0">
                <a:latin typeface="Bookman Old Style"/>
                <a:cs typeface="Bookman Old Style"/>
              </a:rPr>
              <a:t>performance</a:t>
            </a:r>
            <a:r>
              <a:rPr sz="1000" b="0" spc="-40" dirty="0">
                <a:latin typeface="Bookman Old Style"/>
                <a:cs typeface="Bookman Old Style"/>
              </a:rPr>
              <a:t> </a:t>
            </a:r>
            <a:r>
              <a:rPr sz="1000" b="0" spc="-50" dirty="0">
                <a:latin typeface="Bookman Old Style"/>
                <a:cs typeface="Bookman Old Style"/>
              </a:rPr>
              <a:t>under</a:t>
            </a:r>
            <a:r>
              <a:rPr sz="1000" b="0" spc="-45" dirty="0">
                <a:latin typeface="Bookman Old Style"/>
                <a:cs typeface="Bookman Old Style"/>
              </a:rPr>
              <a:t> </a:t>
            </a:r>
            <a:r>
              <a:rPr sz="1000" b="0" spc="-30" dirty="0">
                <a:latin typeface="Bookman Old Style"/>
                <a:cs typeface="Bookman Old Style"/>
              </a:rPr>
              <a:t>lower</a:t>
            </a:r>
            <a:r>
              <a:rPr sz="1000" b="0" spc="-40" dirty="0">
                <a:latin typeface="Bookman Old Style"/>
                <a:cs typeface="Bookman Old Style"/>
              </a:rPr>
              <a:t> noise</a:t>
            </a:r>
            <a:r>
              <a:rPr sz="1000" b="0" spc="-45" dirty="0">
                <a:latin typeface="Bookman Old Style"/>
                <a:cs typeface="Bookman Old Style"/>
              </a:rPr>
              <a:t> </a:t>
            </a:r>
            <a:r>
              <a:rPr sz="1000" b="0" spc="-10" dirty="0">
                <a:latin typeface="Bookman Old Style"/>
                <a:cs typeface="Bookman Old Style"/>
              </a:rPr>
              <a:t>levels.</a:t>
            </a:r>
            <a:endParaRPr sz="1000">
              <a:latin typeface="Bookman Old Style"/>
              <a:cs typeface="Bookman Old Style"/>
            </a:endParaRPr>
          </a:p>
          <a:p>
            <a:pPr marL="339090" indent="-132080">
              <a:lnSpc>
                <a:spcPct val="100000"/>
              </a:lnSpc>
              <a:spcBef>
                <a:spcPts val="445"/>
              </a:spcBef>
              <a:buClr>
                <a:srgbClr val="003874"/>
              </a:buClr>
              <a:buFont typeface="Meiryo UI"/>
              <a:buChar char="•"/>
              <a:tabLst>
                <a:tab pos="339090" algn="l"/>
              </a:tabLst>
            </a:pPr>
            <a:r>
              <a:rPr sz="1000" b="0" spc="-50" dirty="0">
                <a:latin typeface="Bookman Old Style"/>
                <a:cs typeface="Bookman Old Style"/>
              </a:rPr>
              <a:t>Slightly</a:t>
            </a:r>
            <a:r>
              <a:rPr sz="1000" b="0" spc="-45" dirty="0">
                <a:latin typeface="Bookman Old Style"/>
                <a:cs typeface="Bookman Old Style"/>
              </a:rPr>
              <a:t> </a:t>
            </a:r>
            <a:r>
              <a:rPr sz="1000" b="0" spc="-30" dirty="0">
                <a:latin typeface="Bookman Old Style"/>
                <a:cs typeface="Bookman Old Style"/>
              </a:rPr>
              <a:t>lower</a:t>
            </a:r>
            <a:r>
              <a:rPr sz="1000" b="0" spc="-40" dirty="0">
                <a:latin typeface="Bookman Old Style"/>
                <a:cs typeface="Bookman Old Style"/>
              </a:rPr>
              <a:t> </a:t>
            </a:r>
            <a:r>
              <a:rPr sz="1000" b="0" spc="-55" dirty="0">
                <a:latin typeface="Bookman Old Style"/>
                <a:cs typeface="Bookman Old Style"/>
              </a:rPr>
              <a:t>standard</a:t>
            </a:r>
            <a:r>
              <a:rPr sz="1000" b="0" spc="-45" dirty="0">
                <a:latin typeface="Bookman Old Style"/>
                <a:cs typeface="Bookman Old Style"/>
              </a:rPr>
              <a:t> </a:t>
            </a:r>
            <a:r>
              <a:rPr sz="1000" b="0" spc="-40" dirty="0">
                <a:latin typeface="Bookman Old Style"/>
                <a:cs typeface="Bookman Old Style"/>
              </a:rPr>
              <a:t>deviations,</a:t>
            </a:r>
            <a:r>
              <a:rPr sz="1000" b="0" spc="-45" dirty="0">
                <a:latin typeface="Bookman Old Style"/>
                <a:cs typeface="Bookman Old Style"/>
              </a:rPr>
              <a:t> </a:t>
            </a:r>
            <a:r>
              <a:rPr sz="1000" b="0" spc="-35" dirty="0">
                <a:latin typeface="Bookman Old Style"/>
                <a:cs typeface="Bookman Old Style"/>
              </a:rPr>
              <a:t>indicating</a:t>
            </a:r>
            <a:r>
              <a:rPr sz="1000" b="0" spc="-40" dirty="0">
                <a:latin typeface="Bookman Old Style"/>
                <a:cs typeface="Bookman Old Style"/>
              </a:rPr>
              <a:t> </a:t>
            </a:r>
            <a:r>
              <a:rPr sz="1000" b="0" spc="-45" dirty="0">
                <a:latin typeface="Bookman Old Style"/>
                <a:cs typeface="Bookman Old Style"/>
              </a:rPr>
              <a:t>stable</a:t>
            </a:r>
            <a:r>
              <a:rPr sz="1000" b="0" spc="-40" dirty="0">
                <a:latin typeface="Bookman Old Style"/>
                <a:cs typeface="Bookman Old Style"/>
              </a:rPr>
              <a:t> </a:t>
            </a:r>
            <a:r>
              <a:rPr sz="1000" b="0" spc="-10" dirty="0">
                <a:latin typeface="Bookman Old Style"/>
                <a:cs typeface="Bookman Old Style"/>
              </a:rPr>
              <a:t>results.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25</a:t>
            </a:fld>
            <a:r>
              <a:rPr spc="-45" dirty="0"/>
              <a:t> </a:t>
            </a:r>
            <a:r>
              <a:rPr spc="-80" dirty="0"/>
              <a:t>/</a:t>
            </a:r>
            <a:r>
              <a:rPr spc="-45" dirty="0"/>
              <a:t> </a:t>
            </a:r>
            <a:r>
              <a:rPr spc="-25" dirty="0"/>
              <a:t>37</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6" action="ppaction://hlinksldjump"/>
              </a:rPr>
              <a:t>Code</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1740535" cy="193040"/>
          </a:xfrm>
          <a:prstGeom prst="rect">
            <a:avLst/>
          </a:prstGeom>
        </p:spPr>
        <p:txBody>
          <a:bodyPr vert="horz" wrap="square" lIns="0" tIns="12700" rIns="0" bIns="0" rtlCol="0">
            <a:spAutoFit/>
          </a:bodyPr>
          <a:lstStyle/>
          <a:p>
            <a:pPr marL="12700">
              <a:lnSpc>
                <a:spcPct val="100000"/>
              </a:lnSpc>
              <a:spcBef>
                <a:spcPts val="100"/>
              </a:spcBef>
            </a:pPr>
            <a:r>
              <a:rPr spc="-40" dirty="0"/>
              <a:t>Performance </a:t>
            </a:r>
            <a:r>
              <a:rPr spc="-20" dirty="0"/>
              <a:t>on</a:t>
            </a:r>
            <a:r>
              <a:rPr spc="-30" dirty="0"/>
              <a:t> </a:t>
            </a:r>
            <a:r>
              <a:rPr spc="-75" dirty="0"/>
              <a:t>CIFAR-</a:t>
            </a:r>
            <a:r>
              <a:rPr spc="-60" dirty="0"/>
              <a:t>100</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96494" y="652707"/>
            <a:ext cx="5045710" cy="2138680"/>
          </a:xfrm>
          <a:prstGeom prst="rect">
            <a:avLst/>
          </a:prstGeom>
        </p:spPr>
        <p:txBody>
          <a:bodyPr vert="horz" wrap="square" lIns="0" tIns="49530" rIns="0" bIns="0" rtlCol="0">
            <a:spAutoFit/>
          </a:bodyPr>
          <a:lstStyle/>
          <a:p>
            <a:pPr marL="63500">
              <a:lnSpc>
                <a:spcPct val="100000"/>
              </a:lnSpc>
              <a:spcBef>
                <a:spcPts val="390"/>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39090" marR="55880" indent="-132080">
              <a:lnSpc>
                <a:spcPct val="100000"/>
              </a:lnSpc>
              <a:spcBef>
                <a:spcPts val="295"/>
              </a:spcBef>
              <a:buClr>
                <a:srgbClr val="003874"/>
              </a:buClr>
              <a:buFont typeface="Meiryo UI"/>
              <a:buChar char="•"/>
              <a:tabLst>
                <a:tab pos="340360" algn="l"/>
              </a:tabLst>
            </a:pPr>
            <a:r>
              <a:rPr sz="1000" b="0" spc="-60" dirty="0">
                <a:latin typeface="Bookman Old Style"/>
                <a:cs typeface="Bookman Old Style"/>
              </a:rPr>
              <a:t>SGN</a:t>
            </a:r>
            <a:r>
              <a:rPr sz="1000" b="0" spc="-50" dirty="0">
                <a:latin typeface="Bookman Old Style"/>
                <a:cs typeface="Bookman Old Style"/>
              </a:rPr>
              <a:t> </a:t>
            </a:r>
            <a:r>
              <a:rPr sz="1000" b="0" spc="-35" dirty="0">
                <a:latin typeface="Bookman Old Style"/>
                <a:cs typeface="Bookman Old Style"/>
              </a:rPr>
              <a:t>performs</a:t>
            </a:r>
            <a:r>
              <a:rPr sz="1000" b="0" spc="-50" dirty="0">
                <a:latin typeface="Bookman Old Style"/>
                <a:cs typeface="Bookman Old Style"/>
              </a:rPr>
              <a:t> </a:t>
            </a:r>
            <a:r>
              <a:rPr sz="1000" b="0" spc="-40" dirty="0">
                <a:latin typeface="Bookman Old Style"/>
                <a:cs typeface="Bookman Old Style"/>
              </a:rPr>
              <a:t>slightly</a:t>
            </a:r>
            <a:r>
              <a:rPr sz="1000" b="0" spc="-50" dirty="0">
                <a:latin typeface="Bookman Old Style"/>
                <a:cs typeface="Bookman Old Style"/>
              </a:rPr>
              <a:t> </a:t>
            </a:r>
            <a:r>
              <a:rPr sz="1000" b="0" spc="-35" dirty="0">
                <a:latin typeface="Bookman Old Style"/>
                <a:cs typeface="Bookman Old Style"/>
              </a:rPr>
              <a:t>better</a:t>
            </a:r>
            <a:r>
              <a:rPr sz="1000" b="0" spc="-45" dirty="0">
                <a:latin typeface="Bookman Old Style"/>
                <a:cs typeface="Bookman Old Style"/>
              </a:rPr>
              <a:t> </a:t>
            </a:r>
            <a:r>
              <a:rPr sz="1000" b="0" spc="-55" dirty="0">
                <a:latin typeface="Bookman Old Style"/>
                <a:cs typeface="Bookman Old Style"/>
              </a:rPr>
              <a:t>than</a:t>
            </a:r>
            <a:r>
              <a:rPr sz="1000" b="0" spc="-50" dirty="0">
                <a:latin typeface="Bookman Old Style"/>
                <a:cs typeface="Bookman Old Style"/>
              </a:rPr>
              <a:t> </a:t>
            </a:r>
            <a:r>
              <a:rPr sz="1000" b="0" spc="-45" dirty="0">
                <a:latin typeface="Bookman Old Style"/>
                <a:cs typeface="Bookman Old Style"/>
              </a:rPr>
              <a:t>our</a:t>
            </a:r>
            <a:r>
              <a:rPr sz="1000" b="0" spc="-50" dirty="0">
                <a:latin typeface="Bookman Old Style"/>
                <a:cs typeface="Bookman Old Style"/>
              </a:rPr>
              <a:t> </a:t>
            </a:r>
            <a:r>
              <a:rPr sz="1000" b="0" spc="-30" dirty="0">
                <a:latin typeface="Bookman Old Style"/>
                <a:cs typeface="Bookman Old Style"/>
              </a:rPr>
              <a:t>implementation,</a:t>
            </a:r>
            <a:r>
              <a:rPr sz="1000" b="0" spc="-50" dirty="0">
                <a:latin typeface="Bookman Old Style"/>
                <a:cs typeface="Bookman Old Style"/>
              </a:rPr>
              <a:t> </a:t>
            </a:r>
            <a:r>
              <a:rPr sz="1000" b="0" spc="-35" dirty="0">
                <a:latin typeface="Bookman Old Style"/>
                <a:cs typeface="Bookman Old Style"/>
              </a:rPr>
              <a:t>especially</a:t>
            </a:r>
            <a:r>
              <a:rPr sz="1000" b="0" spc="-45" dirty="0">
                <a:latin typeface="Bookman Old Style"/>
                <a:cs typeface="Bookman Old Style"/>
              </a:rPr>
              <a:t> </a:t>
            </a:r>
            <a:r>
              <a:rPr sz="1000" b="0" spc="-50" dirty="0">
                <a:latin typeface="Bookman Old Style"/>
                <a:cs typeface="Bookman Old Style"/>
              </a:rPr>
              <a:t>at </a:t>
            </a:r>
            <a:r>
              <a:rPr sz="1000" b="0" spc="-40" dirty="0">
                <a:latin typeface="Bookman Old Style"/>
                <a:cs typeface="Bookman Old Style"/>
              </a:rPr>
              <a:t>higher</a:t>
            </a:r>
            <a:r>
              <a:rPr sz="1000" b="0" spc="-50" dirty="0">
                <a:latin typeface="Bookman Old Style"/>
                <a:cs typeface="Bookman Old Style"/>
              </a:rPr>
              <a:t> </a:t>
            </a:r>
            <a:r>
              <a:rPr sz="1000" b="0" spc="-20" dirty="0">
                <a:latin typeface="Bookman Old Style"/>
                <a:cs typeface="Bookman Old Style"/>
              </a:rPr>
              <a:t>noise 	</a:t>
            </a:r>
            <a:r>
              <a:rPr sz="1000" b="0" spc="-10" dirty="0">
                <a:latin typeface="Bookman Old Style"/>
                <a:cs typeface="Bookman Old Style"/>
              </a:rPr>
              <a:t>levels:</a:t>
            </a:r>
            <a:endParaRPr sz="1000">
              <a:latin typeface="Bookman Old Style"/>
              <a:cs typeface="Bookman Old Style"/>
            </a:endParaRPr>
          </a:p>
          <a:p>
            <a:pPr marL="614680" lvl="1" indent="-125095">
              <a:lnSpc>
                <a:spcPct val="100000"/>
              </a:lnSpc>
              <a:spcBef>
                <a:spcPts val="290"/>
              </a:spcBef>
              <a:buClr>
                <a:srgbClr val="003874"/>
              </a:buClr>
              <a:buFont typeface="Meiryo UI"/>
              <a:buChar char="•"/>
              <a:tabLst>
                <a:tab pos="614680" algn="l"/>
              </a:tabLst>
            </a:pPr>
            <a:r>
              <a:rPr sz="900" b="0" spc="-35" dirty="0">
                <a:latin typeface="Bookman Old Style"/>
                <a:cs typeface="Bookman Old Style"/>
              </a:rPr>
              <a:t>Symmetric</a:t>
            </a:r>
            <a:r>
              <a:rPr sz="900" b="0" spc="-50" dirty="0">
                <a:latin typeface="Bookman Old Style"/>
                <a:cs typeface="Bookman Old Style"/>
              </a:rPr>
              <a:t> </a:t>
            </a:r>
            <a:r>
              <a:rPr sz="900" b="0" spc="-20" dirty="0">
                <a:latin typeface="Bookman Old Style"/>
                <a:cs typeface="Bookman Old Style"/>
              </a:rPr>
              <a:t>noise</a:t>
            </a:r>
            <a:r>
              <a:rPr sz="900" b="0" spc="-45" dirty="0">
                <a:latin typeface="Bookman Old Style"/>
                <a:cs typeface="Bookman Old Style"/>
              </a:rPr>
              <a:t> </a:t>
            </a:r>
            <a:r>
              <a:rPr sz="900" b="0" spc="-30" dirty="0">
                <a:latin typeface="Bookman Old Style"/>
                <a:cs typeface="Bookman Old Style"/>
              </a:rPr>
              <a:t>(60%):</a:t>
            </a:r>
            <a:r>
              <a:rPr sz="900" b="0" spc="10" dirty="0">
                <a:latin typeface="Bookman Old Style"/>
                <a:cs typeface="Bookman Old Style"/>
              </a:rPr>
              <a:t> </a:t>
            </a:r>
            <a:r>
              <a:rPr sz="900" b="0" spc="-45" dirty="0">
                <a:latin typeface="Bookman Old Style"/>
                <a:cs typeface="Bookman Old Style"/>
              </a:rPr>
              <a:t>SGN: </a:t>
            </a:r>
            <a:r>
              <a:rPr sz="900" b="0" spc="-75" dirty="0">
                <a:latin typeface="Bookman Old Style"/>
                <a:cs typeface="Bookman Old Style"/>
              </a:rPr>
              <a:t>56.83%,</a:t>
            </a:r>
            <a:r>
              <a:rPr sz="900" b="0" spc="-50" dirty="0">
                <a:latin typeface="Bookman Old Style"/>
                <a:cs typeface="Bookman Old Style"/>
              </a:rPr>
              <a:t> </a:t>
            </a:r>
            <a:r>
              <a:rPr sz="900" b="0" spc="-60" dirty="0">
                <a:latin typeface="Bookman Old Style"/>
                <a:cs typeface="Bookman Old Style"/>
              </a:rPr>
              <a:t>Ours:</a:t>
            </a:r>
            <a:r>
              <a:rPr sz="900" b="0" spc="15" dirty="0">
                <a:latin typeface="Bookman Old Style"/>
                <a:cs typeface="Bookman Old Style"/>
              </a:rPr>
              <a:t> </a:t>
            </a:r>
            <a:r>
              <a:rPr sz="900" b="0" spc="-10" dirty="0">
                <a:latin typeface="Bookman Old Style"/>
                <a:cs typeface="Bookman Old Style"/>
              </a:rPr>
              <a:t>55.00%.</a:t>
            </a:r>
            <a:endParaRPr sz="900">
              <a:latin typeface="Bookman Old Style"/>
              <a:cs typeface="Bookman Old Style"/>
            </a:endParaRPr>
          </a:p>
          <a:p>
            <a:pPr marL="614680" lvl="1" indent="-125095">
              <a:lnSpc>
                <a:spcPct val="100000"/>
              </a:lnSpc>
              <a:spcBef>
                <a:spcPts val="114"/>
              </a:spcBef>
              <a:buClr>
                <a:srgbClr val="003874"/>
              </a:buClr>
              <a:buFont typeface="Meiryo UI"/>
              <a:buChar char="•"/>
              <a:tabLst>
                <a:tab pos="614680" algn="l"/>
              </a:tabLst>
            </a:pPr>
            <a:r>
              <a:rPr sz="900" b="0" spc="-30" dirty="0">
                <a:latin typeface="Bookman Old Style"/>
                <a:cs typeface="Bookman Old Style"/>
              </a:rPr>
              <a:t>Asymmetric</a:t>
            </a:r>
            <a:r>
              <a:rPr sz="900" b="0" spc="-50" dirty="0">
                <a:latin typeface="Bookman Old Style"/>
                <a:cs typeface="Bookman Old Style"/>
              </a:rPr>
              <a:t> </a:t>
            </a:r>
            <a:r>
              <a:rPr sz="900" b="0" spc="-20" dirty="0">
                <a:latin typeface="Bookman Old Style"/>
                <a:cs typeface="Bookman Old Style"/>
              </a:rPr>
              <a:t>noise</a:t>
            </a:r>
            <a:r>
              <a:rPr sz="900" b="0" spc="-50" dirty="0">
                <a:latin typeface="Bookman Old Style"/>
                <a:cs typeface="Bookman Old Style"/>
              </a:rPr>
              <a:t> </a:t>
            </a:r>
            <a:r>
              <a:rPr sz="900" b="0" spc="-30" dirty="0">
                <a:latin typeface="Bookman Old Style"/>
                <a:cs typeface="Bookman Old Style"/>
              </a:rPr>
              <a:t>(40%):</a:t>
            </a:r>
            <a:r>
              <a:rPr sz="900" b="0" spc="10" dirty="0">
                <a:latin typeface="Bookman Old Style"/>
                <a:cs typeface="Bookman Old Style"/>
              </a:rPr>
              <a:t> </a:t>
            </a:r>
            <a:r>
              <a:rPr sz="900" b="0" spc="-45" dirty="0">
                <a:latin typeface="Bookman Old Style"/>
                <a:cs typeface="Bookman Old Style"/>
              </a:rPr>
              <a:t>SGN:</a:t>
            </a:r>
            <a:r>
              <a:rPr sz="900" b="0" spc="-50" dirty="0">
                <a:latin typeface="Bookman Old Style"/>
                <a:cs typeface="Bookman Old Style"/>
              </a:rPr>
              <a:t> </a:t>
            </a:r>
            <a:r>
              <a:rPr sz="900" b="0" spc="-75" dirty="0">
                <a:latin typeface="Bookman Old Style"/>
                <a:cs typeface="Bookman Old Style"/>
              </a:rPr>
              <a:t>71.01%,</a:t>
            </a:r>
            <a:r>
              <a:rPr sz="900" b="0" spc="-50" dirty="0">
                <a:latin typeface="Bookman Old Style"/>
                <a:cs typeface="Bookman Old Style"/>
              </a:rPr>
              <a:t> </a:t>
            </a:r>
            <a:r>
              <a:rPr sz="900" b="0" spc="-60" dirty="0">
                <a:latin typeface="Bookman Old Style"/>
                <a:cs typeface="Bookman Old Style"/>
              </a:rPr>
              <a:t>Ours:</a:t>
            </a:r>
            <a:r>
              <a:rPr sz="900" b="0" spc="10" dirty="0">
                <a:latin typeface="Bookman Old Style"/>
                <a:cs typeface="Bookman Old Style"/>
              </a:rPr>
              <a:t> </a:t>
            </a:r>
            <a:r>
              <a:rPr sz="900" b="0" spc="-10" dirty="0">
                <a:latin typeface="Bookman Old Style"/>
                <a:cs typeface="Bookman Old Style"/>
              </a:rPr>
              <a:t>69.50%.</a:t>
            </a:r>
            <a:endParaRPr sz="900">
              <a:latin typeface="Bookman Old Style"/>
              <a:cs typeface="Bookman Old Style"/>
            </a:endParaRPr>
          </a:p>
          <a:p>
            <a:pPr marL="339090" indent="-132080">
              <a:lnSpc>
                <a:spcPct val="100000"/>
              </a:lnSpc>
              <a:spcBef>
                <a:spcPts val="475"/>
              </a:spcBef>
              <a:buClr>
                <a:srgbClr val="003874"/>
              </a:buClr>
              <a:buFont typeface="Meiryo UI"/>
              <a:buChar char="•"/>
              <a:tabLst>
                <a:tab pos="339090" algn="l"/>
              </a:tabLst>
            </a:pPr>
            <a:r>
              <a:rPr sz="1000" b="0" spc="-50" dirty="0">
                <a:latin typeface="Bookman Old Style"/>
                <a:cs typeface="Bookman Old Style"/>
              </a:rPr>
              <a:t>Accuracy</a:t>
            </a:r>
            <a:r>
              <a:rPr sz="1000" b="0" spc="-65" dirty="0">
                <a:latin typeface="Bookman Old Style"/>
                <a:cs typeface="Bookman Old Style"/>
              </a:rPr>
              <a:t> </a:t>
            </a:r>
            <a:r>
              <a:rPr sz="1000" b="0" spc="-35" dirty="0">
                <a:latin typeface="Bookman Old Style"/>
                <a:cs typeface="Bookman Old Style"/>
              </a:rPr>
              <a:t>gap</a:t>
            </a:r>
            <a:r>
              <a:rPr sz="1000" b="0" spc="-60"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45" dirty="0">
                <a:latin typeface="Bookman Old Style"/>
                <a:cs typeface="Bookman Old Style"/>
              </a:rPr>
              <a:t>smaller</a:t>
            </a:r>
            <a:r>
              <a:rPr sz="1000" b="0" spc="-65" dirty="0">
                <a:latin typeface="Bookman Old Style"/>
                <a:cs typeface="Bookman Old Style"/>
              </a:rPr>
              <a:t> </a:t>
            </a:r>
            <a:r>
              <a:rPr sz="1000" b="0" spc="-50" dirty="0">
                <a:latin typeface="Bookman Old Style"/>
                <a:cs typeface="Bookman Old Style"/>
              </a:rPr>
              <a:t>under</a:t>
            </a:r>
            <a:r>
              <a:rPr sz="1000" b="0" spc="-60" dirty="0">
                <a:latin typeface="Bookman Old Style"/>
                <a:cs typeface="Bookman Old Style"/>
              </a:rPr>
              <a:t> </a:t>
            </a:r>
            <a:r>
              <a:rPr sz="1000" b="0" spc="-25" dirty="0">
                <a:latin typeface="Bookman Old Style"/>
                <a:cs typeface="Bookman Old Style"/>
              </a:rPr>
              <a:t>no</a:t>
            </a:r>
            <a:r>
              <a:rPr sz="1000" b="0" spc="-60" dirty="0">
                <a:latin typeface="Bookman Old Style"/>
                <a:cs typeface="Bookman Old Style"/>
              </a:rPr>
              <a:t> </a:t>
            </a:r>
            <a:r>
              <a:rPr sz="1000" b="0" spc="-10" dirty="0">
                <a:latin typeface="Bookman Old Style"/>
                <a:cs typeface="Bookman Old Style"/>
              </a:rPr>
              <a:t>noise:</a:t>
            </a:r>
            <a:endParaRPr sz="1000">
              <a:latin typeface="Bookman Old Style"/>
              <a:cs typeface="Bookman Old Style"/>
            </a:endParaRPr>
          </a:p>
          <a:p>
            <a:pPr>
              <a:lnSpc>
                <a:spcPct val="100000"/>
              </a:lnSpc>
              <a:spcBef>
                <a:spcPts val="75"/>
              </a:spcBef>
              <a:buClr>
                <a:srgbClr val="003874"/>
              </a:buClr>
              <a:buFont typeface="Meiryo UI"/>
              <a:buChar char="•"/>
            </a:pPr>
            <a:endParaRPr sz="1000">
              <a:latin typeface="Bookman Old Style"/>
              <a:cs typeface="Bookman Old Style"/>
            </a:endParaRPr>
          </a:p>
          <a:p>
            <a:pPr marL="1735455">
              <a:lnSpc>
                <a:spcPct val="100000"/>
              </a:lnSpc>
              <a:spcBef>
                <a:spcPts val="5"/>
              </a:spcBef>
            </a:pPr>
            <a:r>
              <a:rPr sz="1000" b="0" spc="-35" dirty="0">
                <a:latin typeface="Bookman Old Style"/>
                <a:cs typeface="Bookman Old Style"/>
              </a:rPr>
              <a:t>∆Accuracy</a:t>
            </a:r>
            <a:r>
              <a:rPr sz="1000" b="0" spc="-114"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95" dirty="0">
                <a:latin typeface="Bookman Old Style"/>
                <a:cs typeface="Bookman Old Style"/>
              </a:rPr>
              <a:t>73.88</a:t>
            </a:r>
            <a:r>
              <a:rPr sz="1000" b="0" spc="-170" dirty="0">
                <a:latin typeface="Bookman Old Style"/>
                <a:cs typeface="Bookman Old Style"/>
              </a:rPr>
              <a:t> </a:t>
            </a:r>
            <a:r>
              <a:rPr sz="1000" i="1" spc="-80" dirty="0">
                <a:latin typeface="Meiryo UI"/>
                <a:cs typeface="Meiryo UI"/>
              </a:rPr>
              <a:t>−</a:t>
            </a:r>
            <a:r>
              <a:rPr sz="1000" i="1" spc="-195" dirty="0">
                <a:latin typeface="Meiryo UI"/>
                <a:cs typeface="Meiryo UI"/>
              </a:rPr>
              <a:t> </a:t>
            </a:r>
            <a:r>
              <a:rPr sz="1000" b="0" spc="-95" dirty="0">
                <a:latin typeface="Bookman Old Style"/>
                <a:cs typeface="Bookman Old Style"/>
              </a:rPr>
              <a:t>72.10</a:t>
            </a:r>
            <a:r>
              <a:rPr sz="1000" b="0" spc="-110"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20" dirty="0">
                <a:latin typeface="Bookman Old Style"/>
                <a:cs typeface="Bookman Old Style"/>
              </a:rPr>
              <a:t>1.78%</a:t>
            </a:r>
            <a:endParaRPr sz="1000">
              <a:latin typeface="Bookman Old Style"/>
              <a:cs typeface="Bookman Old Style"/>
            </a:endParaRPr>
          </a:p>
          <a:p>
            <a:pPr>
              <a:lnSpc>
                <a:spcPct val="100000"/>
              </a:lnSpc>
              <a:spcBef>
                <a:spcPts val="75"/>
              </a:spcBef>
            </a:pPr>
            <a:endParaRPr sz="1000">
              <a:latin typeface="Bookman Old Style"/>
              <a:cs typeface="Bookman Old Style"/>
            </a:endParaRPr>
          </a:p>
          <a:p>
            <a:pPr marL="63500">
              <a:lnSpc>
                <a:spcPct val="100000"/>
              </a:lnSpc>
            </a:pPr>
            <a:r>
              <a:rPr sz="1000" b="1" dirty="0">
                <a:latin typeface="Book Antiqua"/>
                <a:cs typeface="Book Antiqua"/>
              </a:rPr>
              <a:t>Limitations</a:t>
            </a:r>
            <a:r>
              <a:rPr sz="1000" b="1" spc="-5" dirty="0">
                <a:latin typeface="Book Antiqua"/>
                <a:cs typeface="Book Antiqua"/>
              </a:rPr>
              <a:t> </a:t>
            </a:r>
            <a:r>
              <a:rPr sz="1000" b="1" dirty="0">
                <a:latin typeface="Book Antiqua"/>
                <a:cs typeface="Book Antiqua"/>
              </a:rPr>
              <a:t>of Our</a:t>
            </a:r>
            <a:r>
              <a:rPr sz="1000" b="1" spc="-5" dirty="0">
                <a:latin typeface="Book Antiqua"/>
                <a:cs typeface="Book Antiqua"/>
              </a:rPr>
              <a:t> </a:t>
            </a:r>
            <a:r>
              <a:rPr sz="1000" b="1" spc="-10" dirty="0">
                <a:latin typeface="Book Antiqua"/>
                <a:cs typeface="Book Antiqua"/>
              </a:rPr>
              <a:t>Implementation:</a:t>
            </a:r>
            <a:endParaRPr sz="1000">
              <a:latin typeface="Book Antiqua"/>
              <a:cs typeface="Book Antiqua"/>
            </a:endParaRPr>
          </a:p>
          <a:p>
            <a:pPr marL="339090" indent="-132080">
              <a:lnSpc>
                <a:spcPct val="100000"/>
              </a:lnSpc>
              <a:spcBef>
                <a:spcPts val="455"/>
              </a:spcBef>
              <a:buClr>
                <a:srgbClr val="003874"/>
              </a:buClr>
              <a:buFont typeface="Meiryo UI"/>
              <a:buChar char="•"/>
              <a:tabLst>
                <a:tab pos="339090" algn="l"/>
              </a:tabLst>
            </a:pPr>
            <a:r>
              <a:rPr sz="1000" b="0" spc="-45" dirty="0">
                <a:latin typeface="Bookman Old Style"/>
                <a:cs typeface="Bookman Old Style"/>
              </a:rPr>
              <a:t>Larger</a:t>
            </a:r>
            <a:r>
              <a:rPr sz="1000" b="0" spc="-60" dirty="0">
                <a:latin typeface="Bookman Old Style"/>
                <a:cs typeface="Bookman Old Style"/>
              </a:rPr>
              <a:t> </a:t>
            </a:r>
            <a:r>
              <a:rPr sz="1000" b="0" spc="-50" dirty="0">
                <a:latin typeface="Bookman Old Style"/>
                <a:cs typeface="Bookman Old Style"/>
              </a:rPr>
              <a:t>accuracy</a:t>
            </a:r>
            <a:r>
              <a:rPr sz="1000" b="0" spc="-55" dirty="0">
                <a:latin typeface="Bookman Old Style"/>
                <a:cs typeface="Bookman Old Style"/>
              </a:rPr>
              <a:t> gaps </a:t>
            </a:r>
            <a:r>
              <a:rPr sz="1000" b="0" spc="-50" dirty="0">
                <a:latin typeface="Bookman Old Style"/>
                <a:cs typeface="Bookman Old Style"/>
              </a:rPr>
              <a:t>at</a:t>
            </a:r>
            <a:r>
              <a:rPr sz="1000" b="0" spc="-55" dirty="0">
                <a:latin typeface="Bookman Old Style"/>
                <a:cs typeface="Bookman Old Style"/>
              </a:rPr>
              <a:t> </a:t>
            </a:r>
            <a:r>
              <a:rPr sz="1000" b="0" spc="-40" dirty="0">
                <a:latin typeface="Bookman Old Style"/>
                <a:cs typeface="Bookman Old Style"/>
              </a:rPr>
              <a:t>higher</a:t>
            </a:r>
            <a:r>
              <a:rPr sz="1000" b="0" spc="-60"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35" dirty="0">
                <a:latin typeface="Bookman Old Style"/>
                <a:cs typeface="Bookman Old Style"/>
              </a:rPr>
              <a:t>levels</a:t>
            </a:r>
            <a:r>
              <a:rPr sz="1000" b="0" spc="-55" dirty="0">
                <a:latin typeface="Bookman Old Style"/>
                <a:cs typeface="Bookman Old Style"/>
              </a:rPr>
              <a:t> (40%</a:t>
            </a:r>
            <a:r>
              <a:rPr sz="1000" b="0" spc="-170" dirty="0">
                <a:latin typeface="Bookman Old Style"/>
                <a:cs typeface="Bookman Old Style"/>
              </a:rPr>
              <a:t> </a:t>
            </a:r>
            <a:r>
              <a:rPr sz="1000" i="1" spc="-80" dirty="0">
                <a:latin typeface="Meiryo UI"/>
                <a:cs typeface="Meiryo UI"/>
              </a:rPr>
              <a:t>−</a:t>
            </a:r>
            <a:r>
              <a:rPr sz="1000" i="1" spc="-185" dirty="0">
                <a:latin typeface="Meiryo UI"/>
                <a:cs typeface="Meiryo UI"/>
              </a:rPr>
              <a:t> </a:t>
            </a:r>
            <a:r>
              <a:rPr sz="1000" b="0" spc="-10" dirty="0">
                <a:latin typeface="Bookman Old Style"/>
                <a:cs typeface="Bookman Old Style"/>
              </a:rPr>
              <a:t>60%).</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35" dirty="0">
                <a:latin typeface="Bookman Old Style"/>
                <a:cs typeface="Bookman Old Style"/>
              </a:rPr>
              <a:t>Higher</a:t>
            </a:r>
            <a:r>
              <a:rPr sz="1000" b="0" spc="-50" dirty="0">
                <a:latin typeface="Bookman Old Style"/>
                <a:cs typeface="Bookman Old Style"/>
              </a:rPr>
              <a:t> </a:t>
            </a:r>
            <a:r>
              <a:rPr sz="1000" b="0" spc="-55" dirty="0">
                <a:latin typeface="Bookman Old Style"/>
                <a:cs typeface="Bookman Old Style"/>
              </a:rPr>
              <a:t>standard</a:t>
            </a:r>
            <a:r>
              <a:rPr sz="1000" b="0" spc="-50" dirty="0">
                <a:latin typeface="Bookman Old Style"/>
                <a:cs typeface="Bookman Old Style"/>
              </a:rPr>
              <a:t> </a:t>
            </a:r>
            <a:r>
              <a:rPr sz="1000" b="0" spc="-35" dirty="0">
                <a:latin typeface="Bookman Old Style"/>
                <a:cs typeface="Bookman Old Style"/>
              </a:rPr>
              <a:t>deviations</a:t>
            </a:r>
            <a:r>
              <a:rPr sz="1000" b="0" spc="-50" dirty="0">
                <a:latin typeface="Bookman Old Style"/>
                <a:cs typeface="Bookman Old Style"/>
              </a:rPr>
              <a:t> </a:t>
            </a:r>
            <a:r>
              <a:rPr sz="1000" b="0" spc="-35" dirty="0">
                <a:latin typeface="Bookman Old Style"/>
                <a:cs typeface="Bookman Old Style"/>
              </a:rPr>
              <a:t>in</a:t>
            </a:r>
            <a:r>
              <a:rPr sz="1000" b="0" spc="-50" dirty="0">
                <a:latin typeface="Bookman Old Style"/>
                <a:cs typeface="Bookman Old Style"/>
              </a:rPr>
              <a:t> </a:t>
            </a:r>
            <a:r>
              <a:rPr sz="1000" b="0" spc="-35" dirty="0">
                <a:latin typeface="Bookman Old Style"/>
                <a:cs typeface="Bookman Old Style"/>
              </a:rPr>
              <a:t>some</a:t>
            </a:r>
            <a:r>
              <a:rPr sz="1000" b="0" spc="-50" dirty="0">
                <a:latin typeface="Bookman Old Style"/>
                <a:cs typeface="Bookman Old Style"/>
              </a:rPr>
              <a:t> </a:t>
            </a:r>
            <a:r>
              <a:rPr sz="1000" b="0" spc="-65" dirty="0">
                <a:latin typeface="Bookman Old Style"/>
                <a:cs typeface="Bookman Old Style"/>
              </a:rPr>
              <a:t>cases,</a:t>
            </a:r>
            <a:r>
              <a:rPr sz="1000" b="0" spc="-50" dirty="0">
                <a:latin typeface="Bookman Old Style"/>
                <a:cs typeface="Bookman Old Style"/>
              </a:rPr>
              <a:t> </a:t>
            </a:r>
            <a:r>
              <a:rPr sz="1000" b="0" spc="-35" dirty="0">
                <a:latin typeface="Bookman Old Style"/>
                <a:cs typeface="Bookman Old Style"/>
              </a:rPr>
              <a:t>indicating</a:t>
            </a:r>
            <a:r>
              <a:rPr sz="1000" b="0" spc="-50" dirty="0">
                <a:latin typeface="Bookman Old Style"/>
                <a:cs typeface="Bookman Old Style"/>
              </a:rPr>
              <a:t> </a:t>
            </a:r>
            <a:r>
              <a:rPr sz="1000" b="0" spc="-60" dirty="0">
                <a:latin typeface="Bookman Old Style"/>
                <a:cs typeface="Bookman Old Style"/>
              </a:rPr>
              <a:t>less</a:t>
            </a:r>
            <a:r>
              <a:rPr sz="1000" b="0" spc="-50" dirty="0">
                <a:latin typeface="Bookman Old Style"/>
                <a:cs typeface="Bookman Old Style"/>
              </a:rPr>
              <a:t> </a:t>
            </a:r>
            <a:r>
              <a:rPr sz="1000" b="0" spc="-10" dirty="0">
                <a:latin typeface="Bookman Old Style"/>
                <a:cs typeface="Bookman Old Style"/>
              </a:rPr>
              <a:t>stability.</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26</a:t>
            </a:fld>
            <a:r>
              <a:rPr spc="-45" dirty="0"/>
              <a:t> </a:t>
            </a:r>
            <a:r>
              <a:rPr spc="-80" dirty="0"/>
              <a:t>/</a:t>
            </a:r>
            <a:r>
              <a:rPr spc="-45" dirty="0"/>
              <a:t> </a:t>
            </a:r>
            <a:r>
              <a:rPr spc="-25" dirty="0"/>
              <a:t>37</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6" action="ppaction://hlinksldjump"/>
              </a:rPr>
              <a:t>Code</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5" dirty="0"/>
              <a:t>Comparison</a:t>
            </a:r>
            <a:r>
              <a:rPr spc="-65" dirty="0"/>
              <a:t> Across </a:t>
            </a:r>
            <a:r>
              <a:rPr spc="-55" dirty="0"/>
              <a:t>Both</a:t>
            </a:r>
            <a:r>
              <a:rPr spc="-65" dirty="0"/>
              <a:t> </a:t>
            </a:r>
            <a:r>
              <a:rPr spc="-40" dirty="0"/>
              <a:t>Datasets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522138"/>
            <a:ext cx="5001895" cy="2434590"/>
          </a:xfrm>
          <a:prstGeom prst="rect">
            <a:avLst/>
          </a:prstGeom>
        </p:spPr>
        <p:txBody>
          <a:bodyPr vert="horz" wrap="square" lIns="0" tIns="69850" rIns="0" bIns="0" rtlCol="0">
            <a:spAutoFit/>
          </a:bodyPr>
          <a:lstStyle/>
          <a:p>
            <a:pPr marL="38100">
              <a:lnSpc>
                <a:spcPct val="100000"/>
              </a:lnSpc>
              <a:spcBef>
                <a:spcPts val="550"/>
              </a:spcBef>
            </a:pPr>
            <a:r>
              <a:rPr sz="1000" b="1" dirty="0">
                <a:latin typeface="Book Antiqua"/>
                <a:cs typeface="Book Antiqua"/>
              </a:rPr>
              <a:t>General</a:t>
            </a:r>
            <a:r>
              <a:rPr sz="1000" b="1" spc="-50"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60" dirty="0">
                <a:latin typeface="Bookman Old Style"/>
                <a:cs typeface="Bookman Old Style"/>
              </a:rPr>
              <a:t>SGN</a:t>
            </a:r>
            <a:r>
              <a:rPr sz="1000" b="0" spc="-50" dirty="0">
                <a:latin typeface="Bookman Old Style"/>
                <a:cs typeface="Bookman Old Style"/>
              </a:rPr>
              <a:t> </a:t>
            </a:r>
            <a:r>
              <a:rPr sz="1000" b="0" spc="-45" dirty="0">
                <a:latin typeface="Bookman Old Style"/>
                <a:cs typeface="Bookman Old Style"/>
              </a:rPr>
              <a:t>slightly </a:t>
            </a:r>
            <a:r>
              <a:rPr sz="1000" b="0" spc="-35" dirty="0">
                <a:latin typeface="Bookman Old Style"/>
                <a:cs typeface="Bookman Old Style"/>
              </a:rPr>
              <a:t>outperforms</a:t>
            </a:r>
            <a:r>
              <a:rPr sz="1000" b="0" spc="-50" dirty="0">
                <a:latin typeface="Bookman Old Style"/>
                <a:cs typeface="Bookman Old Style"/>
              </a:rPr>
              <a:t> </a:t>
            </a:r>
            <a:r>
              <a:rPr sz="1000" b="0" spc="-40" dirty="0">
                <a:latin typeface="Bookman Old Style"/>
                <a:cs typeface="Bookman Old Style"/>
              </a:rPr>
              <a:t>our</a:t>
            </a:r>
            <a:r>
              <a:rPr sz="1000" b="0" spc="-45" dirty="0">
                <a:latin typeface="Bookman Old Style"/>
                <a:cs typeface="Bookman Old Style"/>
              </a:rPr>
              <a:t> </a:t>
            </a:r>
            <a:r>
              <a:rPr sz="1000" b="0" spc="-30" dirty="0">
                <a:latin typeface="Bookman Old Style"/>
                <a:cs typeface="Bookman Old Style"/>
              </a:rPr>
              <a:t>implementation</a:t>
            </a:r>
            <a:r>
              <a:rPr sz="1000" b="0" spc="-45" dirty="0">
                <a:latin typeface="Bookman Old Style"/>
                <a:cs typeface="Bookman Old Style"/>
              </a:rPr>
              <a:t> </a:t>
            </a:r>
            <a:r>
              <a:rPr sz="1000" b="0" spc="-60" dirty="0">
                <a:latin typeface="Bookman Old Style"/>
                <a:cs typeface="Bookman Old Style"/>
              </a:rPr>
              <a:t>across</a:t>
            </a:r>
            <a:r>
              <a:rPr sz="1000" b="0" spc="-50" dirty="0">
                <a:latin typeface="Bookman Old Style"/>
                <a:cs typeface="Bookman Old Style"/>
              </a:rPr>
              <a:t> </a:t>
            </a:r>
            <a:r>
              <a:rPr sz="1000" b="0" spc="-40" dirty="0">
                <a:latin typeface="Bookman Old Style"/>
                <a:cs typeface="Bookman Old Style"/>
              </a:rPr>
              <a:t>all</a:t>
            </a:r>
            <a:r>
              <a:rPr sz="1000" b="0" spc="-45"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a:t>
            </a:r>
            <a:r>
              <a:rPr sz="1000" b="0" spc="-55" dirty="0">
                <a:latin typeface="Bookman Old Style"/>
                <a:cs typeface="Bookman Old Style"/>
              </a:rPr>
              <a:t>rates</a:t>
            </a:r>
            <a:r>
              <a:rPr sz="1000" b="0" spc="-45" dirty="0">
                <a:latin typeface="Bookman Old Style"/>
                <a:cs typeface="Bookman Old Style"/>
              </a:rPr>
              <a:t> </a:t>
            </a:r>
            <a:r>
              <a:rPr sz="1000" b="0" spc="-50" dirty="0">
                <a:latin typeface="Bookman Old Style"/>
                <a:cs typeface="Bookman Old Style"/>
              </a:rPr>
              <a:t>and</a:t>
            </a:r>
            <a:r>
              <a:rPr sz="1000" b="0" spc="-4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70" dirty="0">
                <a:latin typeface="Bookman Old Style"/>
                <a:cs typeface="Bookman Old Style"/>
              </a:rPr>
              <a:t>CIFAR-</a:t>
            </a:r>
            <a:r>
              <a:rPr sz="1000" b="0" spc="-75" dirty="0">
                <a:latin typeface="Bookman Old Style"/>
                <a:cs typeface="Bookman Old Style"/>
              </a:rPr>
              <a:t>10</a:t>
            </a:r>
            <a:r>
              <a:rPr sz="1000" b="0" spc="-50" dirty="0">
                <a:latin typeface="Bookman Old Style"/>
                <a:cs typeface="Bookman Old Style"/>
              </a:rPr>
              <a:t> </a:t>
            </a:r>
            <a:r>
              <a:rPr sz="1000" b="0" spc="-65" dirty="0">
                <a:latin typeface="Bookman Old Style"/>
                <a:cs typeface="Bookman Old Style"/>
              </a:rPr>
              <a:t>results</a:t>
            </a:r>
            <a:r>
              <a:rPr sz="1000" b="0" spc="-50" dirty="0">
                <a:latin typeface="Bookman Old Style"/>
                <a:cs typeface="Bookman Old Style"/>
              </a:rPr>
              <a:t> are </a:t>
            </a:r>
            <a:r>
              <a:rPr sz="1000" b="0" spc="-40" dirty="0">
                <a:latin typeface="Bookman Old Style"/>
                <a:cs typeface="Bookman Old Style"/>
              </a:rPr>
              <a:t>closer</a:t>
            </a:r>
            <a:r>
              <a:rPr sz="1000" b="0" spc="-50" dirty="0">
                <a:latin typeface="Bookman Old Style"/>
                <a:cs typeface="Bookman Old Style"/>
              </a:rPr>
              <a:t> </a:t>
            </a:r>
            <a:r>
              <a:rPr sz="1000" b="0" spc="-30" dirty="0">
                <a:latin typeface="Bookman Old Style"/>
                <a:cs typeface="Bookman Old Style"/>
              </a:rPr>
              <a:t>between</a:t>
            </a:r>
            <a:r>
              <a:rPr sz="1000" b="0" spc="-50"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a:t>
            </a:r>
            <a:r>
              <a:rPr sz="1000" b="0" spc="-20" dirty="0">
                <a:latin typeface="Bookman Old Style"/>
                <a:cs typeface="Bookman Old Style"/>
              </a:rPr>
              <a:t>two</a:t>
            </a:r>
            <a:r>
              <a:rPr sz="1000" b="0" spc="-50" dirty="0">
                <a:latin typeface="Bookman Old Style"/>
                <a:cs typeface="Bookman Old Style"/>
              </a:rPr>
              <a:t> </a:t>
            </a:r>
            <a:r>
              <a:rPr sz="1000" b="0" spc="-40" dirty="0">
                <a:latin typeface="Bookman Old Style"/>
                <a:cs typeface="Bookman Old Style"/>
              </a:rPr>
              <a:t>methods</a:t>
            </a:r>
            <a:r>
              <a:rPr sz="1000" b="0" spc="-50" dirty="0">
                <a:latin typeface="Bookman Old Style"/>
                <a:cs typeface="Bookman Old Style"/>
              </a:rPr>
              <a:t> </a:t>
            </a:r>
            <a:r>
              <a:rPr sz="1000" b="0" spc="-55" dirty="0">
                <a:latin typeface="Bookman Old Style"/>
                <a:cs typeface="Bookman Old Style"/>
              </a:rPr>
              <a:t>than</a:t>
            </a:r>
            <a:r>
              <a:rPr sz="1000" b="0" spc="-50" dirty="0">
                <a:latin typeface="Bookman Old Style"/>
                <a:cs typeface="Bookman Old Style"/>
              </a:rPr>
              <a:t> </a:t>
            </a:r>
            <a:r>
              <a:rPr sz="1000" b="0" spc="-70" dirty="0">
                <a:latin typeface="Bookman Old Style"/>
                <a:cs typeface="Bookman Old Style"/>
              </a:rPr>
              <a:t>CIFAR-</a:t>
            </a:r>
            <a:r>
              <a:rPr sz="1000" b="0" spc="-90" dirty="0">
                <a:latin typeface="Bookman Old Style"/>
                <a:cs typeface="Bookman Old Style"/>
              </a:rPr>
              <a:t>100</a:t>
            </a:r>
            <a:r>
              <a:rPr sz="1000" b="0" spc="-50" dirty="0">
                <a:latin typeface="Bookman Old Style"/>
                <a:cs typeface="Bookman Old Style"/>
              </a:rPr>
              <a:t> </a:t>
            </a:r>
            <a:r>
              <a:rPr sz="1000" b="0" spc="-10" dirty="0">
                <a:latin typeface="Bookman Old Style"/>
                <a:cs typeface="Bookman Old Style"/>
              </a:rPr>
              <a:t>results.</a:t>
            </a:r>
            <a:endParaRPr sz="1000">
              <a:latin typeface="Bookman Old Style"/>
              <a:cs typeface="Bookman Old Style"/>
            </a:endParaRPr>
          </a:p>
          <a:p>
            <a:pPr marL="38100">
              <a:lnSpc>
                <a:spcPct val="100000"/>
              </a:lnSpc>
              <a:spcBef>
                <a:spcPts val="455"/>
              </a:spcBef>
            </a:pPr>
            <a:r>
              <a:rPr sz="1000" b="1" spc="-30" dirty="0">
                <a:latin typeface="Book Antiqua"/>
                <a:cs typeface="Book Antiqua"/>
              </a:rPr>
              <a:t>Why</a:t>
            </a:r>
            <a:r>
              <a:rPr sz="1000" b="1" spc="20" dirty="0">
                <a:latin typeface="Book Antiqua"/>
                <a:cs typeface="Book Antiqua"/>
              </a:rPr>
              <a:t> </a:t>
            </a:r>
            <a:r>
              <a:rPr sz="1000" b="1" spc="-10" dirty="0">
                <a:latin typeface="Book Antiqua"/>
                <a:cs typeface="Book Antiqua"/>
              </a:rPr>
              <a:t>Does</a:t>
            </a:r>
            <a:r>
              <a:rPr sz="1000" b="1" spc="15" dirty="0">
                <a:latin typeface="Book Antiqua"/>
                <a:cs typeface="Book Antiqua"/>
              </a:rPr>
              <a:t> </a:t>
            </a:r>
            <a:r>
              <a:rPr sz="1000" b="1" spc="-100" dirty="0">
                <a:latin typeface="Book Antiqua"/>
                <a:cs typeface="Book Antiqua"/>
              </a:rPr>
              <a:t>SGN</a:t>
            </a:r>
            <a:r>
              <a:rPr sz="1000" b="1" spc="20" dirty="0">
                <a:latin typeface="Book Antiqua"/>
                <a:cs typeface="Book Antiqua"/>
              </a:rPr>
              <a:t> </a:t>
            </a:r>
            <a:r>
              <a:rPr sz="1000" b="1" dirty="0">
                <a:latin typeface="Book Antiqua"/>
                <a:cs typeface="Book Antiqua"/>
              </a:rPr>
              <a:t>Perform</a:t>
            </a:r>
            <a:r>
              <a:rPr sz="1000" b="1" spc="15" dirty="0">
                <a:latin typeface="Book Antiqua"/>
                <a:cs typeface="Book Antiqua"/>
              </a:rPr>
              <a:t> </a:t>
            </a:r>
            <a:r>
              <a:rPr sz="1000" b="1" spc="-10" dirty="0">
                <a:latin typeface="Book Antiqua"/>
                <a:cs typeface="Book Antiqua"/>
              </a:rPr>
              <a:t>Better?</a:t>
            </a:r>
            <a:endParaRPr sz="1000">
              <a:latin typeface="Book Antiqua"/>
              <a:cs typeface="Book Antiqua"/>
            </a:endParaRPr>
          </a:p>
          <a:p>
            <a:pPr marL="313690" indent="-132080">
              <a:lnSpc>
                <a:spcPct val="100000"/>
              </a:lnSpc>
              <a:spcBef>
                <a:spcPts val="290"/>
              </a:spcBef>
              <a:buClr>
                <a:srgbClr val="003874"/>
              </a:buClr>
              <a:buFont typeface="Meiryo UI"/>
              <a:buChar char="•"/>
              <a:tabLst>
                <a:tab pos="313690" algn="l"/>
              </a:tabLst>
            </a:pPr>
            <a:r>
              <a:rPr sz="1000" b="0" spc="-50" dirty="0">
                <a:latin typeface="Bookman Old Style"/>
                <a:cs typeface="Bookman Old Style"/>
              </a:rPr>
              <a:t>Better</a:t>
            </a:r>
            <a:r>
              <a:rPr sz="1000" b="0" spc="-65" dirty="0">
                <a:latin typeface="Bookman Old Style"/>
                <a:cs typeface="Bookman Old Style"/>
              </a:rPr>
              <a:t> </a:t>
            </a:r>
            <a:r>
              <a:rPr sz="1000" b="0" spc="-55" dirty="0">
                <a:latin typeface="Bookman Old Style"/>
                <a:cs typeface="Bookman Old Style"/>
              </a:rPr>
              <a:t>robustness</a:t>
            </a:r>
            <a:r>
              <a:rPr sz="1000" b="0" spc="-60" dirty="0">
                <a:latin typeface="Bookman Old Style"/>
                <a:cs typeface="Bookman Old Style"/>
              </a:rPr>
              <a:t> </a:t>
            </a:r>
            <a:r>
              <a:rPr sz="1000" b="0" spc="-10" dirty="0">
                <a:latin typeface="Bookman Old Style"/>
                <a:cs typeface="Bookman Old Style"/>
              </a:rPr>
              <a:t>to</a:t>
            </a:r>
            <a:r>
              <a:rPr sz="1000" b="0" spc="-60" dirty="0">
                <a:latin typeface="Bookman Old Style"/>
                <a:cs typeface="Bookman Old Style"/>
              </a:rPr>
              <a:t> </a:t>
            </a:r>
            <a:r>
              <a:rPr sz="1000" b="0" spc="-45" dirty="0">
                <a:latin typeface="Bookman Old Style"/>
                <a:cs typeface="Bookman Old Style"/>
              </a:rPr>
              <a:t>high</a:t>
            </a:r>
            <a:r>
              <a:rPr sz="1000" b="0" spc="-65" dirty="0">
                <a:latin typeface="Bookman Old Style"/>
                <a:cs typeface="Bookman Old Style"/>
              </a:rPr>
              <a:t> </a:t>
            </a:r>
            <a:r>
              <a:rPr sz="1000" b="0" spc="-40" dirty="0">
                <a:latin typeface="Bookman Old Style"/>
                <a:cs typeface="Bookman Old Style"/>
              </a:rPr>
              <a:t>noise</a:t>
            </a:r>
            <a:r>
              <a:rPr sz="1000" b="0" spc="-60" dirty="0">
                <a:latin typeface="Bookman Old Style"/>
                <a:cs typeface="Bookman Old Style"/>
              </a:rPr>
              <a:t> </a:t>
            </a:r>
            <a:r>
              <a:rPr sz="1000" b="0" spc="-35" dirty="0">
                <a:latin typeface="Bookman Old Style"/>
                <a:cs typeface="Bookman Old Style"/>
              </a:rPr>
              <a:t>levels</a:t>
            </a:r>
            <a:r>
              <a:rPr sz="1000" b="0" spc="-60" dirty="0">
                <a:latin typeface="Bookman Old Style"/>
                <a:cs typeface="Bookman Old Style"/>
              </a:rPr>
              <a:t> </a:t>
            </a:r>
            <a:r>
              <a:rPr sz="1000" b="0" spc="-45" dirty="0">
                <a:latin typeface="Bookman Old Style"/>
                <a:cs typeface="Bookman Old Style"/>
              </a:rPr>
              <a:t>due</a:t>
            </a:r>
            <a:r>
              <a:rPr sz="1000" b="0" spc="-65" dirty="0">
                <a:latin typeface="Bookman Old Style"/>
                <a:cs typeface="Bookman Old Style"/>
              </a:rPr>
              <a:t> </a:t>
            </a:r>
            <a:r>
              <a:rPr sz="1000" b="0" spc="-25" dirty="0">
                <a:latin typeface="Bookman Old Style"/>
                <a:cs typeface="Bookman Old Style"/>
              </a:rPr>
              <a:t>to:</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30" dirty="0">
                <a:latin typeface="Bookman Old Style"/>
                <a:cs typeface="Bookman Old Style"/>
              </a:rPr>
              <a:t>Advanced</a:t>
            </a:r>
            <a:r>
              <a:rPr sz="900" b="0" spc="-35" dirty="0">
                <a:latin typeface="Bookman Old Style"/>
                <a:cs typeface="Bookman Old Style"/>
              </a:rPr>
              <a:t> loss </a:t>
            </a:r>
            <a:r>
              <a:rPr sz="900" b="0" spc="-25" dirty="0">
                <a:latin typeface="Bookman Old Style"/>
                <a:cs typeface="Bookman Old Style"/>
              </a:rPr>
              <a:t>reweighting</a:t>
            </a:r>
            <a:r>
              <a:rPr sz="900" b="0" spc="-35" dirty="0">
                <a:latin typeface="Bookman Old Style"/>
                <a:cs typeface="Bookman Old Style"/>
              </a:rPr>
              <a:t> </a:t>
            </a:r>
            <a:r>
              <a:rPr sz="900" b="0" spc="-10" dirty="0">
                <a:latin typeface="Bookman Old Style"/>
                <a:cs typeface="Bookman Old Style"/>
              </a:rPr>
              <a:t>strategies.</a:t>
            </a:r>
            <a:endParaRPr sz="900">
              <a:latin typeface="Bookman Old Style"/>
              <a:cs typeface="Bookman Old Style"/>
            </a:endParaRPr>
          </a:p>
          <a:p>
            <a:pPr marL="589280" lvl="1" indent="-125095">
              <a:lnSpc>
                <a:spcPct val="100000"/>
              </a:lnSpc>
              <a:spcBef>
                <a:spcPts val="120"/>
              </a:spcBef>
              <a:buClr>
                <a:srgbClr val="003874"/>
              </a:buClr>
              <a:buFont typeface="Meiryo UI"/>
              <a:buChar char="•"/>
              <a:tabLst>
                <a:tab pos="589280" algn="l"/>
              </a:tabLst>
            </a:pPr>
            <a:r>
              <a:rPr sz="900" b="0" spc="-20" dirty="0">
                <a:latin typeface="Bookman Old Style"/>
                <a:cs typeface="Bookman Old Style"/>
              </a:rPr>
              <a:t>Improved</a:t>
            </a:r>
            <a:r>
              <a:rPr sz="900" b="0" spc="30" dirty="0">
                <a:latin typeface="Bookman Old Style"/>
                <a:cs typeface="Bookman Old Style"/>
              </a:rPr>
              <a:t> </a:t>
            </a:r>
            <a:r>
              <a:rPr sz="900" b="0" spc="-35" dirty="0">
                <a:latin typeface="Bookman Old Style"/>
                <a:cs typeface="Bookman Old Style"/>
              </a:rPr>
              <a:t>regression-</a:t>
            </a:r>
            <a:r>
              <a:rPr sz="900" b="0" spc="-20" dirty="0">
                <a:latin typeface="Bookman Old Style"/>
                <a:cs typeface="Bookman Old Style"/>
              </a:rPr>
              <a:t>to-</a:t>
            </a:r>
            <a:r>
              <a:rPr sz="900" b="0" spc="-25" dirty="0">
                <a:latin typeface="Bookman Old Style"/>
                <a:cs typeface="Bookman Old Style"/>
              </a:rPr>
              <a:t>classiﬁcation</a:t>
            </a:r>
            <a:r>
              <a:rPr sz="900" b="0" spc="35" dirty="0">
                <a:latin typeface="Bookman Old Style"/>
                <a:cs typeface="Bookman Old Style"/>
              </a:rPr>
              <a:t> </a:t>
            </a:r>
            <a:r>
              <a:rPr sz="900" b="0" spc="-10" dirty="0">
                <a:latin typeface="Bookman Old Style"/>
                <a:cs typeface="Bookman Old Style"/>
              </a:rPr>
              <a:t>mapping.</a:t>
            </a:r>
            <a:endParaRPr sz="900">
              <a:latin typeface="Bookman Old Style"/>
              <a:cs typeface="Bookman Old Style"/>
            </a:endParaRPr>
          </a:p>
          <a:p>
            <a:pPr marL="313690" indent="-132080">
              <a:lnSpc>
                <a:spcPct val="100000"/>
              </a:lnSpc>
              <a:spcBef>
                <a:spcPts val="470"/>
              </a:spcBef>
              <a:buClr>
                <a:srgbClr val="003874"/>
              </a:buClr>
              <a:buFont typeface="Meiryo UI"/>
              <a:buChar char="•"/>
              <a:tabLst>
                <a:tab pos="313690" algn="l"/>
              </a:tabLst>
            </a:pPr>
            <a:r>
              <a:rPr sz="1000" b="0" spc="-45" dirty="0">
                <a:latin typeface="Bookman Old Style"/>
                <a:cs typeface="Bookman Old Style"/>
              </a:rPr>
              <a:t>Possible</a:t>
            </a:r>
            <a:r>
              <a:rPr sz="1000" b="0" spc="-35" dirty="0">
                <a:latin typeface="Bookman Old Style"/>
                <a:cs typeface="Bookman Old Style"/>
              </a:rPr>
              <a:t> </a:t>
            </a:r>
            <a:r>
              <a:rPr sz="1000" b="0" spc="-45" dirty="0">
                <a:latin typeface="Bookman Old Style"/>
                <a:cs typeface="Bookman Old Style"/>
              </a:rPr>
              <a:t>hyperparameter</a:t>
            </a:r>
            <a:r>
              <a:rPr sz="1000" b="0" spc="-30" dirty="0">
                <a:latin typeface="Bookman Old Style"/>
                <a:cs typeface="Bookman Old Style"/>
              </a:rPr>
              <a:t> </a:t>
            </a:r>
            <a:r>
              <a:rPr sz="1000" b="0" spc="-45" dirty="0">
                <a:latin typeface="Bookman Old Style"/>
                <a:cs typeface="Bookman Old Style"/>
              </a:rPr>
              <a:t>tuning</a:t>
            </a:r>
            <a:r>
              <a:rPr sz="1000" b="0" spc="-30" dirty="0">
                <a:latin typeface="Bookman Old Style"/>
                <a:cs typeface="Bookman Old Style"/>
              </a:rPr>
              <a:t> </a:t>
            </a:r>
            <a:r>
              <a:rPr sz="1000" b="0" spc="-50" dirty="0">
                <a:latin typeface="Bookman Old Style"/>
                <a:cs typeface="Bookman Old Style"/>
              </a:rPr>
              <a:t>advantages</a:t>
            </a:r>
            <a:r>
              <a:rPr sz="1000" b="0" spc="-30" dirty="0">
                <a:latin typeface="Bookman Old Style"/>
                <a:cs typeface="Bookman Old Style"/>
              </a:rPr>
              <a:t> </a:t>
            </a:r>
            <a:r>
              <a:rPr sz="1000" b="0" spc="-35" dirty="0">
                <a:latin typeface="Bookman Old Style"/>
                <a:cs typeface="Bookman Old Style"/>
              </a:rPr>
              <a:t>in </a:t>
            </a:r>
            <a:r>
              <a:rPr sz="1000" b="0" spc="-20" dirty="0">
                <a:latin typeface="Bookman Old Style"/>
                <a:cs typeface="Bookman Old Style"/>
              </a:rPr>
              <a:t>SGN.</a:t>
            </a:r>
            <a:endParaRPr sz="1000">
              <a:latin typeface="Bookman Old Style"/>
              <a:cs typeface="Bookman Old Style"/>
            </a:endParaRPr>
          </a:p>
          <a:p>
            <a:pPr marL="38100">
              <a:lnSpc>
                <a:spcPct val="100000"/>
              </a:lnSpc>
              <a:spcBef>
                <a:spcPts val="455"/>
              </a:spcBef>
            </a:pPr>
            <a:r>
              <a:rPr sz="1000" b="1" dirty="0">
                <a:latin typeface="Book Antiqua"/>
                <a:cs typeface="Book Antiqua"/>
              </a:rPr>
              <a:t>Future</a:t>
            </a:r>
            <a:r>
              <a:rPr sz="1000" b="1" spc="40" dirty="0">
                <a:latin typeface="Book Antiqua"/>
                <a:cs typeface="Book Antiqua"/>
              </a:rPr>
              <a:t> </a:t>
            </a:r>
            <a:r>
              <a:rPr sz="1000" b="1" dirty="0">
                <a:latin typeface="Book Antiqua"/>
                <a:cs typeface="Book Antiqua"/>
              </a:rPr>
              <a:t>Improvements</a:t>
            </a:r>
            <a:r>
              <a:rPr sz="1000" b="1" spc="45" dirty="0">
                <a:latin typeface="Book Antiqua"/>
                <a:cs typeface="Book Antiqua"/>
              </a:rPr>
              <a:t> </a:t>
            </a:r>
            <a:r>
              <a:rPr sz="1000" b="1" dirty="0">
                <a:latin typeface="Book Antiqua"/>
                <a:cs typeface="Book Antiqua"/>
              </a:rPr>
              <a:t>for</a:t>
            </a:r>
            <a:r>
              <a:rPr sz="1000" b="1" spc="50" dirty="0">
                <a:latin typeface="Book Antiqua"/>
                <a:cs typeface="Book Antiqua"/>
              </a:rPr>
              <a:t> </a:t>
            </a:r>
            <a:r>
              <a:rPr sz="1000" b="1" dirty="0">
                <a:latin typeface="Book Antiqua"/>
                <a:cs typeface="Book Antiqua"/>
              </a:rPr>
              <a:t>Our</a:t>
            </a:r>
            <a:r>
              <a:rPr sz="1000" b="1" spc="40" dirty="0">
                <a:latin typeface="Book Antiqua"/>
                <a:cs typeface="Book Antiqua"/>
              </a:rPr>
              <a:t> </a:t>
            </a:r>
            <a:r>
              <a:rPr sz="1000" b="1" spc="-10" dirty="0">
                <a:latin typeface="Book Antiqua"/>
                <a:cs typeface="Book Antiqua"/>
              </a:rPr>
              <a:t>Implementation:</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25" dirty="0">
                <a:latin typeface="Bookman Old Style"/>
                <a:cs typeface="Bookman Old Style"/>
              </a:rPr>
              <a:t>Implement</a:t>
            </a:r>
            <a:r>
              <a:rPr sz="1000" b="0" spc="-45" dirty="0">
                <a:latin typeface="Bookman Old Style"/>
                <a:cs typeface="Bookman Old Style"/>
              </a:rPr>
              <a:t> </a:t>
            </a:r>
            <a:r>
              <a:rPr sz="1000" b="0" spc="-35" dirty="0">
                <a:latin typeface="Bookman Old Style"/>
                <a:cs typeface="Bookman Old Style"/>
              </a:rPr>
              <a:t>better</a:t>
            </a:r>
            <a:r>
              <a:rPr sz="1000" b="0" spc="-40" dirty="0">
                <a:latin typeface="Bookman Old Style"/>
                <a:cs typeface="Bookman Old Style"/>
              </a:rPr>
              <a:t> noise </a:t>
            </a:r>
            <a:r>
              <a:rPr sz="1000" b="0" spc="-25" dirty="0">
                <a:latin typeface="Bookman Old Style"/>
                <a:cs typeface="Bookman Old Style"/>
              </a:rPr>
              <a:t>modeling</a:t>
            </a:r>
            <a:r>
              <a:rPr sz="1000" b="0" spc="-45" dirty="0">
                <a:latin typeface="Bookman Old Style"/>
                <a:cs typeface="Bookman Old Style"/>
              </a:rPr>
              <a:t> </a:t>
            </a:r>
            <a:r>
              <a:rPr sz="1000" b="0" spc="-40" dirty="0">
                <a:latin typeface="Bookman Old Style"/>
                <a:cs typeface="Bookman Old Style"/>
              </a:rPr>
              <a:t>techniques </a:t>
            </a:r>
            <a:r>
              <a:rPr sz="1000" b="0" spc="-35" dirty="0">
                <a:latin typeface="Bookman Old Style"/>
                <a:cs typeface="Bookman Old Style"/>
              </a:rPr>
              <a:t>(e.g.,</a:t>
            </a:r>
            <a:r>
              <a:rPr sz="1000" b="0" spc="-40" dirty="0">
                <a:latin typeface="Bookman Old Style"/>
                <a:cs typeface="Bookman Old Style"/>
              </a:rPr>
              <a:t> adaptive</a:t>
            </a:r>
            <a:r>
              <a:rPr sz="1000" b="0" spc="-45" dirty="0">
                <a:latin typeface="Bookman Old Style"/>
                <a:cs typeface="Bookman Old Style"/>
              </a:rPr>
              <a:t> </a:t>
            </a:r>
            <a:r>
              <a:rPr sz="1000" b="0" spc="-40" dirty="0">
                <a:latin typeface="Bookman Old Style"/>
                <a:cs typeface="Bookman Old Style"/>
              </a:rPr>
              <a:t>noise </a:t>
            </a:r>
            <a:r>
              <a:rPr sz="1000" b="0" spc="-10" dirty="0">
                <a:latin typeface="Bookman Old Style"/>
                <a:cs typeface="Bookman Old Style"/>
              </a:rPr>
              <a:t>reweighting).</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60" dirty="0">
                <a:latin typeface="Bookman Old Style"/>
                <a:cs typeface="Bookman Old Style"/>
              </a:rPr>
              <a:t>Enhance</a:t>
            </a:r>
            <a:r>
              <a:rPr sz="1000" b="0" spc="-40" dirty="0">
                <a:latin typeface="Bookman Old Style"/>
                <a:cs typeface="Bookman Old Style"/>
              </a:rPr>
              <a:t> </a:t>
            </a:r>
            <a:r>
              <a:rPr sz="1000" b="0" spc="-50" dirty="0">
                <a:latin typeface="Bookman Old Style"/>
                <a:cs typeface="Bookman Old Style"/>
              </a:rPr>
              <a:t>data</a:t>
            </a:r>
            <a:r>
              <a:rPr sz="1000" b="0" spc="-40" dirty="0">
                <a:latin typeface="Bookman Old Style"/>
                <a:cs typeface="Bookman Old Style"/>
              </a:rPr>
              <a:t> augmentation </a:t>
            </a:r>
            <a:r>
              <a:rPr sz="1000" b="0" spc="-10" dirty="0">
                <a:latin typeface="Bookman Old Style"/>
                <a:cs typeface="Bookman Old Style"/>
              </a:rPr>
              <a:t>to</a:t>
            </a:r>
            <a:r>
              <a:rPr sz="1000" b="0" spc="-40" dirty="0">
                <a:latin typeface="Bookman Old Style"/>
                <a:cs typeface="Bookman Old Style"/>
              </a:rPr>
              <a:t> </a:t>
            </a:r>
            <a:r>
              <a:rPr sz="1000" b="0" spc="-30" dirty="0">
                <a:latin typeface="Bookman Old Style"/>
                <a:cs typeface="Bookman Old Style"/>
              </a:rPr>
              <a:t>improve</a:t>
            </a:r>
            <a:r>
              <a:rPr sz="1000" b="0" spc="-40" dirty="0">
                <a:latin typeface="Bookman Old Style"/>
                <a:cs typeface="Bookman Old Style"/>
              </a:rPr>
              <a:t> </a:t>
            </a:r>
            <a:r>
              <a:rPr sz="1000" b="0" spc="-35" dirty="0">
                <a:latin typeface="Bookman Old Style"/>
                <a:cs typeface="Bookman Old Style"/>
              </a:rPr>
              <a:t>generalization</a:t>
            </a:r>
            <a:r>
              <a:rPr sz="1000" b="0" spc="-40" dirty="0">
                <a:latin typeface="Bookman Old Style"/>
                <a:cs typeface="Bookman Old Style"/>
              </a:rPr>
              <a:t> </a:t>
            </a:r>
            <a:r>
              <a:rPr sz="1000" b="0" spc="-50" dirty="0">
                <a:latin typeface="Bookman Old Style"/>
                <a:cs typeface="Bookman Old Style"/>
              </a:rPr>
              <a:t>under</a:t>
            </a:r>
            <a:r>
              <a:rPr sz="1000" b="0" spc="-40" dirty="0">
                <a:latin typeface="Bookman Old Style"/>
                <a:cs typeface="Bookman Old Style"/>
              </a:rPr>
              <a:t> noisy </a:t>
            </a:r>
            <a:r>
              <a:rPr sz="1000" b="0" spc="-10" dirty="0">
                <a:latin typeface="Bookman Old Style"/>
                <a:cs typeface="Bookman Old Style"/>
              </a:rPr>
              <a:t>conditions.</a:t>
            </a:r>
            <a:endParaRPr sz="1000">
              <a:latin typeface="Bookman Old Style"/>
              <a:cs typeface="Bookman Old Style"/>
            </a:endParaRPr>
          </a:p>
          <a:p>
            <a:pPr marL="313690" indent="-132080">
              <a:lnSpc>
                <a:spcPct val="100000"/>
              </a:lnSpc>
              <a:spcBef>
                <a:spcPts val="450"/>
              </a:spcBef>
              <a:buClr>
                <a:srgbClr val="003874"/>
              </a:buClr>
              <a:buFont typeface="Meiryo UI"/>
              <a:buChar char="•"/>
              <a:tabLst>
                <a:tab pos="313690" algn="l"/>
              </a:tabLst>
            </a:pPr>
            <a:r>
              <a:rPr sz="1000" b="0" spc="-65" dirty="0">
                <a:latin typeface="Bookman Old Style"/>
                <a:cs typeface="Bookman Old Style"/>
              </a:rPr>
              <a:t>Tune</a:t>
            </a:r>
            <a:r>
              <a:rPr sz="1000" b="0" spc="-55" dirty="0">
                <a:latin typeface="Bookman Old Style"/>
                <a:cs typeface="Bookman Old Style"/>
              </a:rPr>
              <a:t> </a:t>
            </a:r>
            <a:r>
              <a:rPr sz="1000" b="0" spc="-50" dirty="0">
                <a:latin typeface="Bookman Old Style"/>
                <a:cs typeface="Bookman Old Style"/>
              </a:rPr>
              <a:t>hyperparameters, </a:t>
            </a:r>
            <a:r>
              <a:rPr sz="1000" b="0" spc="-65" dirty="0">
                <a:latin typeface="Bookman Old Style"/>
                <a:cs typeface="Bookman Old Style"/>
              </a:rPr>
              <a:t>such</a:t>
            </a:r>
            <a:r>
              <a:rPr sz="1000" b="0" spc="-55" dirty="0">
                <a:latin typeface="Bookman Old Style"/>
                <a:cs typeface="Bookman Old Style"/>
              </a:rPr>
              <a:t> </a:t>
            </a:r>
            <a:r>
              <a:rPr sz="1000" b="0" spc="-80" dirty="0">
                <a:latin typeface="Bookman Old Style"/>
                <a:cs typeface="Bookman Old Style"/>
              </a:rPr>
              <a:t>as</a:t>
            </a:r>
            <a:r>
              <a:rPr sz="1000" b="0" spc="-50" dirty="0">
                <a:latin typeface="Bookman Old Style"/>
                <a:cs typeface="Bookman Old Style"/>
              </a:rPr>
              <a:t> </a:t>
            </a:r>
            <a:r>
              <a:rPr sz="1000" b="0" spc="-35" dirty="0">
                <a:latin typeface="Bookman Old Style"/>
                <a:cs typeface="Bookman Old Style"/>
              </a:rPr>
              <a:t>learning</a:t>
            </a:r>
            <a:r>
              <a:rPr sz="1000" b="0" spc="-60" dirty="0">
                <a:latin typeface="Bookman Old Style"/>
                <a:cs typeface="Bookman Old Style"/>
              </a:rPr>
              <a:t> </a:t>
            </a:r>
            <a:r>
              <a:rPr sz="1000" b="0" spc="-45" dirty="0">
                <a:latin typeface="Bookman Old Style"/>
                <a:cs typeface="Bookman Old Style"/>
              </a:rPr>
              <a:t>rate</a:t>
            </a:r>
            <a:r>
              <a:rPr sz="1000" b="0" spc="-50" dirty="0">
                <a:latin typeface="Bookman Old Style"/>
                <a:cs typeface="Bookman Old Style"/>
              </a:rPr>
              <a:t> and</a:t>
            </a:r>
            <a:r>
              <a:rPr sz="1000" b="0" spc="-55" dirty="0">
                <a:latin typeface="Bookman Old Style"/>
                <a:cs typeface="Bookman Old Style"/>
              </a:rPr>
              <a:t> </a:t>
            </a:r>
            <a:r>
              <a:rPr sz="1000" b="0" spc="-20" dirty="0">
                <a:latin typeface="Bookman Old Style"/>
                <a:cs typeface="Bookman Old Style"/>
              </a:rPr>
              <a:t>model</a:t>
            </a:r>
            <a:r>
              <a:rPr sz="1000" b="0" spc="-50" dirty="0">
                <a:latin typeface="Bookman Old Style"/>
                <a:cs typeface="Bookman Old Style"/>
              </a:rPr>
              <a:t> </a:t>
            </a:r>
            <a:r>
              <a:rPr sz="1000" b="0" spc="-10" dirty="0">
                <a:latin typeface="Bookman Old Style"/>
                <a:cs typeface="Bookman Old Style"/>
              </a:rPr>
              <a:t>architecture.</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27</a:t>
            </a:fld>
            <a:r>
              <a:rPr spc="-45" dirty="0"/>
              <a:t> </a:t>
            </a:r>
            <a:r>
              <a:rPr spc="-80" dirty="0"/>
              <a:t>/</a:t>
            </a:r>
            <a:r>
              <a:rPr spc="-45" dirty="0"/>
              <a:t> </a:t>
            </a:r>
            <a:r>
              <a:rPr spc="-25" dirty="0"/>
              <a:t>37</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7" action="ppaction://hlinksldjump"/>
              </a:rPr>
              <a:t>Other</a:t>
            </a:r>
            <a:r>
              <a:rPr sz="550" b="0" spc="-55" dirty="0">
                <a:solidFill>
                  <a:srgbClr val="FFFFFF"/>
                </a:solidFill>
                <a:latin typeface="Bookman Old Style"/>
                <a:cs typeface="Bookman Old Style"/>
                <a:hlinkClick r:id="rId7" action="ppaction://hlinksldjump"/>
              </a:rPr>
              <a:t> </a:t>
            </a:r>
            <a:r>
              <a:rPr sz="550" b="0" spc="-25" dirty="0">
                <a:solidFill>
                  <a:srgbClr val="FFFFFF"/>
                </a:solidFill>
                <a:latin typeface="Bookman Old Style"/>
                <a:cs typeface="Bookman Old Style"/>
                <a:hlinkClick r:id="rId7" action="ppaction://hlinksldjump"/>
              </a:rPr>
              <a:t>Applications</a:t>
            </a:r>
            <a:r>
              <a:rPr sz="550" b="0" spc="-55" dirty="0">
                <a:solidFill>
                  <a:srgbClr val="FFFFFF"/>
                </a:solidFill>
                <a:latin typeface="Bookman Old Style"/>
                <a:cs typeface="Bookman Old Style"/>
                <a:hlinkClick r:id="rId7" action="ppaction://hlinksldjump"/>
              </a:rPr>
              <a:t> </a:t>
            </a:r>
            <a:r>
              <a:rPr sz="550" b="0" spc="-60" dirty="0">
                <a:solidFill>
                  <a:srgbClr val="FFFFFF"/>
                </a:solidFill>
                <a:latin typeface="Bookman Old Style"/>
                <a:cs typeface="Bookman Old Style"/>
                <a:hlinkClick r:id="rId7" action="ppaction://hlinksldjump"/>
              </a:rPr>
              <a:t>&amp;</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pic>
        <p:nvPicPr>
          <p:cNvPr id="31" name="object 31"/>
          <p:cNvPicPr/>
          <p:nvPr/>
        </p:nvPicPr>
        <p:blipFill>
          <a:blip r:embed="rId9" cstate="print"/>
          <a:stretch>
            <a:fillRect/>
          </a:stretch>
        </p:blipFill>
        <p:spPr>
          <a:xfrm>
            <a:off x="289848" y="509777"/>
            <a:ext cx="133611" cy="133611"/>
          </a:xfrm>
          <a:prstGeom prst="rect">
            <a:avLst/>
          </a:prstGeom>
        </p:spPr>
      </p:pic>
      <p:pic>
        <p:nvPicPr>
          <p:cNvPr id="32" name="object 32"/>
          <p:cNvPicPr/>
          <p:nvPr/>
        </p:nvPicPr>
        <p:blipFill>
          <a:blip r:embed="rId9" cstate="print"/>
          <a:stretch>
            <a:fillRect/>
          </a:stretch>
        </p:blipFill>
        <p:spPr>
          <a:xfrm>
            <a:off x="289848" y="864730"/>
            <a:ext cx="133611" cy="133611"/>
          </a:xfrm>
          <a:prstGeom prst="rect">
            <a:avLst/>
          </a:prstGeom>
        </p:spPr>
      </p:pic>
      <p:pic>
        <p:nvPicPr>
          <p:cNvPr id="33" name="object 33"/>
          <p:cNvPicPr/>
          <p:nvPr/>
        </p:nvPicPr>
        <p:blipFill>
          <a:blip r:embed="rId9" cstate="print"/>
          <a:stretch>
            <a:fillRect/>
          </a:stretch>
        </p:blipFill>
        <p:spPr>
          <a:xfrm>
            <a:off x="289848" y="1219682"/>
            <a:ext cx="133611" cy="133611"/>
          </a:xfrm>
          <a:prstGeom prst="rect">
            <a:avLst/>
          </a:prstGeom>
        </p:spPr>
      </p:pic>
      <p:pic>
        <p:nvPicPr>
          <p:cNvPr id="34" name="object 34"/>
          <p:cNvPicPr/>
          <p:nvPr/>
        </p:nvPicPr>
        <p:blipFill>
          <a:blip r:embed="rId9" cstate="print"/>
          <a:stretch>
            <a:fillRect/>
          </a:stretch>
        </p:blipFill>
        <p:spPr>
          <a:xfrm>
            <a:off x="289848" y="1574647"/>
            <a:ext cx="133611" cy="133611"/>
          </a:xfrm>
          <a:prstGeom prst="rect">
            <a:avLst/>
          </a:prstGeom>
        </p:spPr>
      </p:pic>
      <p:pic>
        <p:nvPicPr>
          <p:cNvPr id="35" name="object 35"/>
          <p:cNvPicPr/>
          <p:nvPr/>
        </p:nvPicPr>
        <p:blipFill>
          <a:blip r:embed="rId9" cstate="print"/>
          <a:stretch>
            <a:fillRect/>
          </a:stretch>
        </p:blipFill>
        <p:spPr>
          <a:xfrm>
            <a:off x="289848" y="1929599"/>
            <a:ext cx="133611" cy="133611"/>
          </a:xfrm>
          <a:prstGeom prst="rect">
            <a:avLst/>
          </a:prstGeom>
        </p:spPr>
      </p:pic>
      <p:pic>
        <p:nvPicPr>
          <p:cNvPr id="36" name="object 36"/>
          <p:cNvPicPr/>
          <p:nvPr/>
        </p:nvPicPr>
        <p:blipFill>
          <a:blip r:embed="rId10" cstate="print"/>
          <a:stretch>
            <a:fillRect/>
          </a:stretch>
        </p:blipFill>
        <p:spPr>
          <a:xfrm>
            <a:off x="289848" y="2284552"/>
            <a:ext cx="133611" cy="133611"/>
          </a:xfrm>
          <a:prstGeom prst="rect">
            <a:avLst/>
          </a:prstGeom>
        </p:spPr>
      </p:pic>
      <p:pic>
        <p:nvPicPr>
          <p:cNvPr id="37" name="object 37"/>
          <p:cNvPicPr/>
          <p:nvPr/>
        </p:nvPicPr>
        <p:blipFill>
          <a:blip r:embed="rId9"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2"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3" action="ppaction://hlinksldjump"/>
              </a:rPr>
              <a:t>Background:</a:t>
            </a:r>
            <a:r>
              <a:rPr sz="1000" b="0" spc="5" dirty="0">
                <a:solidFill>
                  <a:srgbClr val="CCD7E3"/>
                </a:solidFill>
                <a:latin typeface="Bookman Old Style"/>
                <a:cs typeface="Bookman Old Style"/>
                <a:hlinkClick r:id="rId3" action="ppaction://hlinksldjump"/>
              </a:rPr>
              <a:t> </a:t>
            </a:r>
            <a:r>
              <a:rPr sz="1000" b="0" spc="-30" dirty="0">
                <a:solidFill>
                  <a:srgbClr val="CCD7E3"/>
                </a:solidFill>
                <a:latin typeface="Bookman Old Style"/>
                <a:cs typeface="Bookman Old Style"/>
                <a:hlinkClick r:id="rId3" action="ppaction://hlinksldjump"/>
              </a:rPr>
              <a:t>Compositional</a:t>
            </a:r>
            <a:r>
              <a:rPr sz="1000" b="0" spc="-55" dirty="0">
                <a:solidFill>
                  <a:srgbClr val="CCD7E3"/>
                </a:solidFill>
                <a:latin typeface="Bookman Old Style"/>
                <a:cs typeface="Bookman Old Style"/>
                <a:hlinkClick r:id="rId3" action="ppaction://hlinksldjump"/>
              </a:rPr>
              <a:t> </a:t>
            </a:r>
            <a:r>
              <a:rPr sz="1000" b="0" spc="-50" dirty="0">
                <a:solidFill>
                  <a:srgbClr val="CCD7E3"/>
                </a:solidFill>
                <a:latin typeface="Bookman Old Style"/>
                <a:cs typeface="Bookman Old Style"/>
                <a:hlinkClick r:id="rId3" action="ppaction://hlinksldjump"/>
              </a:rPr>
              <a:t>Data</a:t>
            </a:r>
            <a:r>
              <a:rPr sz="1000" b="0" spc="-55" dirty="0">
                <a:solidFill>
                  <a:srgbClr val="CCD7E3"/>
                </a:solidFill>
                <a:latin typeface="Bookman Old Style"/>
                <a:cs typeface="Bookman Old Style"/>
                <a:hlinkClick r:id="rId3" action="ppaction://hlinksldjump"/>
              </a:rPr>
              <a:t> </a:t>
            </a:r>
            <a:r>
              <a:rPr sz="1000" b="0" spc="-35" dirty="0">
                <a:solidFill>
                  <a:srgbClr val="CCD7E3"/>
                </a:solidFill>
                <a:latin typeface="Bookman Old Style"/>
                <a:cs typeface="Bookman Old Style"/>
                <a:hlinkClick r:id="rId3"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4" action="ppaction://hlinksldjump"/>
              </a:rPr>
              <a:t>Proposed</a:t>
            </a:r>
            <a:r>
              <a:rPr sz="1000" b="0" spc="-55" dirty="0">
                <a:solidFill>
                  <a:srgbClr val="CCD7E3"/>
                </a:solidFill>
                <a:latin typeface="Bookman Old Style"/>
                <a:cs typeface="Bookman Old Style"/>
                <a:hlinkClick r:id="rId4" action="ppaction://hlinksldjump"/>
              </a:rPr>
              <a:t> </a:t>
            </a:r>
            <a:r>
              <a:rPr sz="1000" b="0" spc="-10" dirty="0">
                <a:solidFill>
                  <a:srgbClr val="CCD7E3"/>
                </a:solidFill>
                <a:latin typeface="Bookman Old Style"/>
                <a:cs typeface="Bookman Old Style"/>
                <a:hlinkClick r:id="rId4"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5" action="ppaction://hlinksldjump"/>
              </a:rPr>
              <a:t>Data</a:t>
            </a:r>
            <a:r>
              <a:rPr sz="1000" b="0" spc="-85" dirty="0">
                <a:solidFill>
                  <a:srgbClr val="CCD7E3"/>
                </a:solidFill>
                <a:latin typeface="Bookman Old Style"/>
                <a:cs typeface="Bookman Old Style"/>
                <a:hlinkClick r:id="rId5" action="ppaction://hlinksldjump"/>
              </a:rPr>
              <a:t> </a:t>
            </a:r>
            <a:r>
              <a:rPr sz="1000" b="0" spc="-105" dirty="0">
                <a:solidFill>
                  <a:srgbClr val="CCD7E3"/>
                </a:solidFill>
                <a:latin typeface="Bookman Old Style"/>
                <a:cs typeface="Bookman Old Style"/>
                <a:hlinkClick r:id="rId5" action="ppaction://hlinksldjump"/>
              </a:rPr>
              <a:t>&amp;</a:t>
            </a:r>
            <a:r>
              <a:rPr sz="1000" b="0" spc="-7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6" action="ppaction://hlinksldjump"/>
              </a:rPr>
              <a:t>Code</a:t>
            </a:r>
            <a:r>
              <a:rPr sz="1000" b="0" spc="-60"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003874"/>
                </a:solidFill>
                <a:latin typeface="Bookman Old Style"/>
                <a:cs typeface="Bookman Old Style"/>
                <a:hlinkClick r:id="rId7" action="ppaction://hlinksldjump"/>
              </a:rPr>
              <a:t>Other</a:t>
            </a:r>
            <a:r>
              <a:rPr sz="1000" b="0" spc="-50" dirty="0">
                <a:solidFill>
                  <a:srgbClr val="003874"/>
                </a:solidFill>
                <a:latin typeface="Bookman Old Style"/>
                <a:cs typeface="Bookman Old Style"/>
                <a:hlinkClick r:id="rId7" action="ppaction://hlinksldjump"/>
              </a:rPr>
              <a:t> </a:t>
            </a:r>
            <a:r>
              <a:rPr sz="1000" b="0" spc="-40" dirty="0">
                <a:solidFill>
                  <a:srgbClr val="003874"/>
                </a:solidFill>
                <a:latin typeface="Bookman Old Style"/>
                <a:cs typeface="Bookman Old Style"/>
                <a:hlinkClick r:id="rId7" action="ppaction://hlinksldjump"/>
              </a:rPr>
              <a:t>Applications</a:t>
            </a:r>
            <a:r>
              <a:rPr sz="1000" b="0" spc="-50" dirty="0">
                <a:solidFill>
                  <a:srgbClr val="003874"/>
                </a:solidFill>
                <a:latin typeface="Bookman Old Style"/>
                <a:cs typeface="Bookman Old Style"/>
                <a:hlinkClick r:id="rId7" action="ppaction://hlinksldjump"/>
              </a:rPr>
              <a:t> </a:t>
            </a:r>
            <a:r>
              <a:rPr sz="1000" b="0" spc="-105" dirty="0">
                <a:solidFill>
                  <a:srgbClr val="003874"/>
                </a:solidFill>
                <a:latin typeface="Bookman Old Style"/>
                <a:cs typeface="Bookman Old Style"/>
                <a:hlinkClick r:id="rId7" action="ppaction://hlinksldjump"/>
              </a:rPr>
              <a:t>&amp;</a:t>
            </a:r>
            <a:r>
              <a:rPr sz="1000" b="0" spc="-45" dirty="0">
                <a:solidFill>
                  <a:srgbClr val="003874"/>
                </a:solidFill>
                <a:latin typeface="Bookman Old Style"/>
                <a:cs typeface="Bookman Old Style"/>
                <a:hlinkClick r:id="rId7" action="ppaction://hlinksldjump"/>
              </a:rPr>
              <a:t> </a:t>
            </a:r>
            <a:r>
              <a:rPr sz="1000" b="0" spc="-10" dirty="0">
                <a:solidFill>
                  <a:srgbClr val="003874"/>
                </a:solidFill>
                <a:latin typeface="Bookman Old Style"/>
                <a:cs typeface="Bookman Old Style"/>
                <a:hlinkClick r:id="rId7"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8" action="ppaction://hlinksldjump"/>
              </a:rPr>
              <a:t>Implementing</a:t>
            </a:r>
            <a:r>
              <a:rPr sz="1000" b="0" spc="-6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the</a:t>
            </a:r>
            <a:r>
              <a:rPr sz="1000" b="0" spc="-50" dirty="0">
                <a:solidFill>
                  <a:srgbClr val="CCD7E3"/>
                </a:solidFill>
                <a:latin typeface="Bookman Old Style"/>
                <a:cs typeface="Bookman Old Style"/>
                <a:hlinkClick r:id="rId8" action="ppaction://hlinksldjump"/>
              </a:rPr>
              <a:t> </a:t>
            </a:r>
            <a:r>
              <a:rPr sz="1000" b="0" spc="-20" dirty="0">
                <a:solidFill>
                  <a:srgbClr val="CCD7E3"/>
                </a:solidFill>
                <a:latin typeface="Bookman Old Style"/>
                <a:cs typeface="Bookman Old Style"/>
                <a:hlinkClick r:id="rId8"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28</a:t>
            </a:fld>
            <a:r>
              <a:rPr spc="-45" dirty="0"/>
              <a:t> </a:t>
            </a:r>
            <a:r>
              <a:rPr spc="-80" dirty="0"/>
              <a:t>/</a:t>
            </a:r>
            <a:r>
              <a:rPr spc="-45" dirty="0"/>
              <a:t> </a:t>
            </a:r>
            <a:r>
              <a:rPr spc="-25" dirty="0"/>
              <a:t>37</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7" action="ppaction://hlinksldjump"/>
              </a:rPr>
              <a:t>Other</a:t>
            </a:r>
            <a:r>
              <a:rPr sz="550" b="0" spc="-55" dirty="0">
                <a:solidFill>
                  <a:srgbClr val="FFFFFF"/>
                </a:solidFill>
                <a:latin typeface="Bookman Old Style"/>
                <a:cs typeface="Bookman Old Style"/>
                <a:hlinkClick r:id="rId7" action="ppaction://hlinksldjump"/>
              </a:rPr>
              <a:t> </a:t>
            </a:r>
            <a:r>
              <a:rPr sz="550" b="0" spc="-25" dirty="0">
                <a:solidFill>
                  <a:srgbClr val="FFFFFF"/>
                </a:solidFill>
                <a:latin typeface="Bookman Old Style"/>
                <a:cs typeface="Bookman Old Style"/>
                <a:hlinkClick r:id="rId7" action="ppaction://hlinksldjump"/>
              </a:rPr>
              <a:t>Applications</a:t>
            </a:r>
            <a:r>
              <a:rPr sz="550" b="0" spc="-55" dirty="0">
                <a:solidFill>
                  <a:srgbClr val="FFFFFF"/>
                </a:solidFill>
                <a:latin typeface="Bookman Old Style"/>
                <a:cs typeface="Bookman Old Style"/>
                <a:hlinkClick r:id="rId7" action="ppaction://hlinksldjump"/>
              </a:rPr>
              <a:t> </a:t>
            </a:r>
            <a:r>
              <a:rPr sz="550" b="0" spc="-60" dirty="0">
                <a:solidFill>
                  <a:srgbClr val="FFFFFF"/>
                </a:solidFill>
                <a:latin typeface="Bookman Old Style"/>
                <a:cs typeface="Bookman Old Style"/>
                <a:hlinkClick r:id="rId7" action="ppaction://hlinksldjump"/>
              </a:rPr>
              <a:t>&amp;</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Applications</a:t>
            </a:r>
            <a:r>
              <a:rPr spc="-65" dirty="0"/>
              <a:t> </a:t>
            </a:r>
            <a:r>
              <a:rPr dirty="0"/>
              <a:t>of</a:t>
            </a:r>
            <a:r>
              <a:rPr spc="-60" dirty="0"/>
              <a:t> </a:t>
            </a:r>
            <a:r>
              <a:rPr spc="-65" dirty="0"/>
              <a:t>Robust</a:t>
            </a:r>
            <a:r>
              <a:rPr spc="-60" dirty="0"/>
              <a:t> </a:t>
            </a:r>
            <a:r>
              <a:rPr spc="-50" dirty="0"/>
              <a:t>Learning</a:t>
            </a:r>
            <a:r>
              <a:rPr spc="-60" dirty="0"/>
              <a:t> </a:t>
            </a:r>
            <a:r>
              <a:rPr spc="-30" dirty="0"/>
              <a:t>Techniques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465988" y="935116"/>
            <a:ext cx="4965065" cy="1516380"/>
          </a:xfrm>
          <a:prstGeom prst="rect">
            <a:avLst/>
          </a:prstGeom>
        </p:spPr>
        <p:txBody>
          <a:bodyPr vert="horz" wrap="square" lIns="0" tIns="12700" rIns="0" bIns="0" rtlCol="0">
            <a:spAutoFit/>
          </a:bodyPr>
          <a:lstStyle/>
          <a:p>
            <a:pPr marL="169545" marR="59690" indent="-132080">
              <a:lnSpc>
                <a:spcPct val="112900"/>
              </a:lnSpc>
              <a:spcBef>
                <a:spcPts val="100"/>
              </a:spcBef>
              <a:buClr>
                <a:srgbClr val="003874"/>
              </a:buClr>
              <a:buFont typeface="Meiryo UI"/>
              <a:buChar char="•"/>
              <a:tabLst>
                <a:tab pos="170815" algn="l"/>
              </a:tabLst>
            </a:pPr>
            <a:r>
              <a:rPr sz="1000" b="1" spc="-10" dirty="0">
                <a:latin typeface="Book Antiqua"/>
                <a:cs typeface="Book Antiqua"/>
              </a:rPr>
              <a:t>Medical</a:t>
            </a:r>
            <a:r>
              <a:rPr sz="1000" b="1" spc="-15" dirty="0">
                <a:latin typeface="Book Antiqua"/>
                <a:cs typeface="Book Antiqua"/>
              </a:rPr>
              <a:t> </a:t>
            </a:r>
            <a:r>
              <a:rPr sz="1000" b="1" spc="-10" dirty="0">
                <a:latin typeface="Book Antiqua"/>
                <a:cs typeface="Book Antiqua"/>
              </a:rPr>
              <a:t>Diagnosis</a:t>
            </a:r>
            <a:r>
              <a:rPr sz="1000" b="0" spc="-10" dirty="0">
                <a:latin typeface="Bookman Old Style"/>
                <a:cs typeface="Bookman Old Style"/>
              </a:rPr>
              <a:t>:</a:t>
            </a:r>
            <a:r>
              <a:rPr sz="1000" b="0" dirty="0">
                <a:latin typeface="Bookman Old Style"/>
                <a:cs typeface="Bookman Old Style"/>
              </a:rPr>
              <a:t> </a:t>
            </a:r>
            <a:r>
              <a:rPr sz="1000" b="0" spc="-55" dirty="0">
                <a:latin typeface="Bookman Old Style"/>
                <a:cs typeface="Bookman Old Style"/>
              </a:rPr>
              <a:t>Robust</a:t>
            </a:r>
            <a:r>
              <a:rPr sz="1000" b="0" spc="-60" dirty="0">
                <a:latin typeface="Bookman Old Style"/>
                <a:cs typeface="Bookman Old Style"/>
              </a:rPr>
              <a:t> </a:t>
            </a:r>
            <a:r>
              <a:rPr sz="1000" b="0" spc="-35" dirty="0">
                <a:latin typeface="Bookman Old Style"/>
                <a:cs typeface="Bookman Old Style"/>
              </a:rPr>
              <a:t>learning</a:t>
            </a:r>
            <a:r>
              <a:rPr sz="1000" b="0" spc="-60" dirty="0">
                <a:latin typeface="Bookman Old Style"/>
                <a:cs typeface="Bookman Old Style"/>
              </a:rPr>
              <a:t> </a:t>
            </a:r>
            <a:r>
              <a:rPr sz="1000" b="0" spc="-50" dirty="0">
                <a:latin typeface="Bookman Old Style"/>
                <a:cs typeface="Bookman Old Style"/>
              </a:rPr>
              <a:t>can</a:t>
            </a:r>
            <a:r>
              <a:rPr sz="1000" b="0" spc="-60" dirty="0">
                <a:latin typeface="Bookman Old Style"/>
                <a:cs typeface="Bookman Old Style"/>
              </a:rPr>
              <a:t> </a:t>
            </a:r>
            <a:r>
              <a:rPr sz="1000" b="0" spc="-30" dirty="0">
                <a:latin typeface="Bookman Old Style"/>
                <a:cs typeface="Bookman Old Style"/>
              </a:rPr>
              <a:t>improve</a:t>
            </a:r>
            <a:r>
              <a:rPr sz="1000" b="0" spc="-60" dirty="0">
                <a:latin typeface="Bookman Old Style"/>
                <a:cs typeface="Bookman Old Style"/>
              </a:rPr>
              <a:t> </a:t>
            </a:r>
            <a:r>
              <a:rPr sz="1000" b="0" spc="-45" dirty="0">
                <a:latin typeface="Bookman Old Style"/>
                <a:cs typeface="Bookman Old Style"/>
              </a:rPr>
              <a:t>classiﬁcation</a:t>
            </a:r>
            <a:r>
              <a:rPr sz="1000" b="0" spc="-60" dirty="0">
                <a:latin typeface="Bookman Old Style"/>
                <a:cs typeface="Bookman Old Style"/>
              </a:rPr>
              <a:t> </a:t>
            </a:r>
            <a:r>
              <a:rPr sz="1000" b="0" spc="-35" dirty="0">
                <a:latin typeface="Bookman Old Style"/>
                <a:cs typeface="Bookman Old Style"/>
              </a:rPr>
              <a:t>in</a:t>
            </a:r>
            <a:r>
              <a:rPr sz="1000" b="0" spc="-60" dirty="0">
                <a:latin typeface="Bookman Old Style"/>
                <a:cs typeface="Bookman Old Style"/>
              </a:rPr>
              <a:t> </a:t>
            </a:r>
            <a:r>
              <a:rPr sz="1000" b="0" spc="-30" dirty="0">
                <a:latin typeface="Bookman Old Style"/>
                <a:cs typeface="Bookman Old Style"/>
              </a:rPr>
              <a:t>medical</a:t>
            </a:r>
            <a:r>
              <a:rPr sz="1000" b="0" spc="-60" dirty="0">
                <a:latin typeface="Bookman Old Style"/>
                <a:cs typeface="Bookman Old Style"/>
              </a:rPr>
              <a:t> </a:t>
            </a:r>
            <a:r>
              <a:rPr sz="1000" b="0" spc="-10" dirty="0">
                <a:latin typeface="Bookman Old Style"/>
                <a:cs typeface="Bookman Old Style"/>
              </a:rPr>
              <a:t>imaging 	</a:t>
            </a:r>
            <a:r>
              <a:rPr sz="1000" b="0" spc="-35" dirty="0">
                <a:latin typeface="Bookman Old Style"/>
                <a:cs typeface="Bookman Old Style"/>
              </a:rPr>
              <a:t>(e.g.,</a:t>
            </a:r>
            <a:r>
              <a:rPr sz="1000" b="0" spc="-60" dirty="0">
                <a:latin typeface="Bookman Old Style"/>
                <a:cs typeface="Bookman Old Style"/>
              </a:rPr>
              <a:t> </a:t>
            </a:r>
            <a:r>
              <a:rPr sz="1000" b="0" spc="-65" dirty="0">
                <a:latin typeface="Bookman Old Style"/>
                <a:cs typeface="Bookman Old Style"/>
              </a:rPr>
              <a:t>X-</a:t>
            </a:r>
            <a:r>
              <a:rPr sz="1000" b="0" spc="-70" dirty="0">
                <a:latin typeface="Bookman Old Style"/>
                <a:cs typeface="Bookman Old Style"/>
              </a:rPr>
              <a:t>rays,</a:t>
            </a:r>
            <a:r>
              <a:rPr sz="1000" b="0" spc="-60" dirty="0">
                <a:latin typeface="Bookman Old Style"/>
                <a:cs typeface="Bookman Old Style"/>
              </a:rPr>
              <a:t> </a:t>
            </a:r>
            <a:r>
              <a:rPr sz="1000" b="0" spc="-40" dirty="0">
                <a:latin typeface="Bookman Old Style"/>
                <a:cs typeface="Bookman Old Style"/>
              </a:rPr>
              <a:t>MRIs),</a:t>
            </a:r>
            <a:r>
              <a:rPr sz="1000" b="0" spc="-60" dirty="0">
                <a:latin typeface="Bookman Old Style"/>
                <a:cs typeface="Bookman Old Style"/>
              </a:rPr>
              <a:t> </a:t>
            </a:r>
            <a:r>
              <a:rPr sz="1000" b="0" spc="-40" dirty="0">
                <a:latin typeface="Bookman Old Style"/>
                <a:cs typeface="Bookman Old Style"/>
              </a:rPr>
              <a:t>where</a:t>
            </a:r>
            <a:r>
              <a:rPr sz="1000" b="0" spc="-60" dirty="0">
                <a:latin typeface="Bookman Old Style"/>
                <a:cs typeface="Bookman Old Style"/>
              </a:rPr>
              <a:t> </a:t>
            </a:r>
            <a:r>
              <a:rPr sz="1000" b="0" spc="-35" dirty="0">
                <a:latin typeface="Bookman Old Style"/>
                <a:cs typeface="Bookman Old Style"/>
              </a:rPr>
              <a:t>mislabeling</a:t>
            </a:r>
            <a:r>
              <a:rPr sz="1000" b="0" spc="-55" dirty="0">
                <a:latin typeface="Bookman Old Style"/>
                <a:cs typeface="Bookman Old Style"/>
              </a:rPr>
              <a:t> is</a:t>
            </a:r>
            <a:r>
              <a:rPr sz="1000" b="0" spc="-60" dirty="0">
                <a:latin typeface="Bookman Old Style"/>
                <a:cs typeface="Bookman Old Style"/>
              </a:rPr>
              <a:t> </a:t>
            </a:r>
            <a:r>
              <a:rPr sz="1000" b="0" spc="-20" dirty="0">
                <a:latin typeface="Bookman Old Style"/>
                <a:cs typeface="Bookman Old Style"/>
              </a:rPr>
              <a:t>common</a:t>
            </a:r>
            <a:r>
              <a:rPr sz="1000" b="0" spc="-60" dirty="0">
                <a:latin typeface="Bookman Old Style"/>
                <a:cs typeface="Bookman Old Style"/>
              </a:rPr>
              <a:t> </a:t>
            </a:r>
            <a:r>
              <a:rPr sz="1000" b="0" spc="-45" dirty="0">
                <a:latin typeface="Bookman Old Style"/>
                <a:cs typeface="Bookman Old Style"/>
              </a:rPr>
              <a:t>due</a:t>
            </a:r>
            <a:r>
              <a:rPr sz="1000" b="0" spc="-60" dirty="0">
                <a:latin typeface="Bookman Old Style"/>
                <a:cs typeface="Bookman Old Style"/>
              </a:rPr>
              <a:t> </a:t>
            </a:r>
            <a:r>
              <a:rPr sz="1000" b="0" spc="-10" dirty="0">
                <a:latin typeface="Bookman Old Style"/>
                <a:cs typeface="Bookman Old Style"/>
              </a:rPr>
              <a:t>to</a:t>
            </a:r>
            <a:r>
              <a:rPr sz="1000" b="0" spc="-55" dirty="0">
                <a:latin typeface="Bookman Old Style"/>
                <a:cs typeface="Bookman Old Style"/>
              </a:rPr>
              <a:t> human</a:t>
            </a:r>
            <a:r>
              <a:rPr sz="1000" b="0" spc="-60" dirty="0">
                <a:latin typeface="Bookman Old Style"/>
                <a:cs typeface="Bookman Old Style"/>
              </a:rPr>
              <a:t> </a:t>
            </a:r>
            <a:r>
              <a:rPr sz="1000" b="0" spc="-10" dirty="0">
                <a:latin typeface="Bookman Old Style"/>
                <a:cs typeface="Bookman Old Style"/>
              </a:rPr>
              <a:t>error.</a:t>
            </a:r>
            <a:endParaRPr sz="1000">
              <a:latin typeface="Bookman Old Style"/>
              <a:cs typeface="Bookman Old Style"/>
            </a:endParaRPr>
          </a:p>
          <a:p>
            <a:pPr marL="169545" marR="205740" indent="-132080">
              <a:lnSpc>
                <a:spcPct val="112900"/>
              </a:lnSpc>
              <a:spcBef>
                <a:spcPts val="295"/>
              </a:spcBef>
              <a:buClr>
                <a:srgbClr val="003874"/>
              </a:buClr>
              <a:buFont typeface="Meiryo UI"/>
              <a:buChar char="•"/>
              <a:tabLst>
                <a:tab pos="170815" algn="l"/>
              </a:tabLst>
            </a:pPr>
            <a:r>
              <a:rPr sz="1000" b="1" dirty="0">
                <a:latin typeface="Book Antiqua"/>
                <a:cs typeface="Book Antiqua"/>
              </a:rPr>
              <a:t>Autonomous </a:t>
            </a:r>
            <a:r>
              <a:rPr sz="1000" b="1" spc="-30" dirty="0">
                <a:latin typeface="Book Antiqua"/>
                <a:cs typeface="Book Antiqua"/>
              </a:rPr>
              <a:t>Vehicles</a:t>
            </a:r>
            <a:r>
              <a:rPr sz="1000" b="0" spc="-30" dirty="0">
                <a:latin typeface="Bookman Old Style"/>
                <a:cs typeface="Bookman Old Style"/>
              </a:rPr>
              <a:t>:</a:t>
            </a:r>
            <a:r>
              <a:rPr sz="1000" b="0" spc="25" dirty="0">
                <a:latin typeface="Bookman Old Style"/>
                <a:cs typeface="Bookman Old Style"/>
              </a:rPr>
              <a:t> </a:t>
            </a:r>
            <a:r>
              <a:rPr sz="1000" b="0" spc="-40" dirty="0">
                <a:latin typeface="Bookman Old Style"/>
                <a:cs typeface="Bookman Old Style"/>
              </a:rPr>
              <a:t>Label noise</a:t>
            </a:r>
            <a:r>
              <a:rPr sz="1000" b="0" spc="-45" dirty="0">
                <a:latin typeface="Bookman Old Style"/>
                <a:cs typeface="Bookman Old Style"/>
              </a:rPr>
              <a:t> </a:t>
            </a:r>
            <a:r>
              <a:rPr sz="1000" b="0" spc="-35" dirty="0">
                <a:latin typeface="Bookman Old Style"/>
                <a:cs typeface="Bookman Old Style"/>
              </a:rPr>
              <a:t>in</a:t>
            </a:r>
            <a:r>
              <a:rPr sz="1000" b="0" spc="-40" dirty="0">
                <a:latin typeface="Bookman Old Style"/>
                <a:cs typeface="Bookman Old Style"/>
              </a:rPr>
              <a:t> </a:t>
            </a:r>
            <a:r>
              <a:rPr sz="1000" b="0" spc="-55" dirty="0">
                <a:latin typeface="Bookman Old Style"/>
                <a:cs typeface="Bookman Old Style"/>
              </a:rPr>
              <a:t>datasets</a:t>
            </a:r>
            <a:r>
              <a:rPr sz="1000" b="0" spc="-45" dirty="0">
                <a:latin typeface="Bookman Old Style"/>
                <a:cs typeface="Bookman Old Style"/>
              </a:rPr>
              <a:t> </a:t>
            </a:r>
            <a:r>
              <a:rPr sz="1000" b="0" spc="-25" dirty="0">
                <a:latin typeface="Bookman Old Style"/>
                <a:cs typeface="Bookman Old Style"/>
              </a:rPr>
              <a:t>collected</a:t>
            </a:r>
            <a:r>
              <a:rPr sz="1000" b="0" spc="-40" dirty="0">
                <a:latin typeface="Bookman Old Style"/>
                <a:cs typeface="Bookman Old Style"/>
              </a:rPr>
              <a:t> </a:t>
            </a:r>
            <a:r>
              <a:rPr sz="1000" b="0" spc="-25" dirty="0">
                <a:latin typeface="Bookman Old Style"/>
                <a:cs typeface="Bookman Old Style"/>
              </a:rPr>
              <a:t>from</a:t>
            </a:r>
            <a:r>
              <a:rPr sz="1000" b="0" spc="-40" dirty="0">
                <a:latin typeface="Bookman Old Style"/>
                <a:cs typeface="Bookman Old Style"/>
              </a:rPr>
              <a:t> </a:t>
            </a:r>
            <a:r>
              <a:rPr sz="1000" b="0" spc="-35" dirty="0">
                <a:latin typeface="Bookman Old Style"/>
                <a:cs typeface="Bookman Old Style"/>
              </a:rPr>
              <a:t>real-</a:t>
            </a:r>
            <a:r>
              <a:rPr sz="1000" b="0" spc="-30" dirty="0">
                <a:latin typeface="Bookman Old Style"/>
                <a:cs typeface="Bookman Old Style"/>
              </a:rPr>
              <a:t>world</a:t>
            </a:r>
            <a:r>
              <a:rPr sz="1000" b="0" spc="-45" dirty="0">
                <a:latin typeface="Bookman Old Style"/>
                <a:cs typeface="Bookman Old Style"/>
              </a:rPr>
              <a:t> </a:t>
            </a:r>
            <a:r>
              <a:rPr sz="1000" b="0" spc="-10" dirty="0">
                <a:latin typeface="Bookman Old Style"/>
                <a:cs typeface="Bookman Old Style"/>
              </a:rPr>
              <a:t>driving 	</a:t>
            </a:r>
            <a:r>
              <a:rPr sz="1000" b="0" spc="-45" dirty="0">
                <a:latin typeface="Bookman Old Style"/>
                <a:cs typeface="Bookman Old Style"/>
              </a:rPr>
              <a:t>scenarios</a:t>
            </a:r>
            <a:r>
              <a:rPr sz="1000" b="0" spc="-35" dirty="0">
                <a:latin typeface="Bookman Old Style"/>
                <a:cs typeface="Bookman Old Style"/>
              </a:rPr>
              <a:t> </a:t>
            </a:r>
            <a:r>
              <a:rPr sz="1000" b="0" spc="-50" dirty="0">
                <a:latin typeface="Bookman Old Style"/>
                <a:cs typeface="Bookman Old Style"/>
              </a:rPr>
              <a:t>can</a:t>
            </a:r>
            <a:r>
              <a:rPr sz="1000" b="0" spc="-35" dirty="0">
                <a:latin typeface="Bookman Old Style"/>
                <a:cs typeface="Bookman Old Style"/>
              </a:rPr>
              <a:t> impact</a:t>
            </a:r>
            <a:r>
              <a:rPr sz="1000" b="0" spc="-40" dirty="0">
                <a:latin typeface="Bookman Old Style"/>
                <a:cs typeface="Bookman Old Style"/>
              </a:rPr>
              <a:t> </a:t>
            </a:r>
            <a:r>
              <a:rPr sz="1000" b="0" spc="-50" dirty="0">
                <a:latin typeface="Bookman Old Style"/>
                <a:cs typeface="Bookman Old Style"/>
              </a:rPr>
              <a:t>safety-</a:t>
            </a:r>
            <a:r>
              <a:rPr sz="1000" b="0" spc="-35" dirty="0">
                <a:latin typeface="Bookman Old Style"/>
                <a:cs typeface="Bookman Old Style"/>
              </a:rPr>
              <a:t>critical</a:t>
            </a:r>
            <a:r>
              <a:rPr sz="1000" b="0" spc="-30" dirty="0">
                <a:latin typeface="Bookman Old Style"/>
                <a:cs typeface="Bookman Old Style"/>
              </a:rPr>
              <a:t> </a:t>
            </a:r>
            <a:r>
              <a:rPr sz="1000" b="0" spc="-10" dirty="0">
                <a:latin typeface="Bookman Old Style"/>
                <a:cs typeface="Bookman Old Style"/>
              </a:rPr>
              <a:t>applications.</a:t>
            </a:r>
            <a:endParaRPr sz="1000">
              <a:latin typeface="Bookman Old Style"/>
              <a:cs typeface="Bookman Old Style"/>
            </a:endParaRPr>
          </a:p>
          <a:p>
            <a:pPr marL="169545" marR="30480" indent="-132080">
              <a:lnSpc>
                <a:spcPct val="112900"/>
              </a:lnSpc>
              <a:spcBef>
                <a:spcPts val="300"/>
              </a:spcBef>
              <a:buClr>
                <a:srgbClr val="003874"/>
              </a:buClr>
              <a:buFont typeface="Meiryo UI"/>
              <a:buChar char="•"/>
              <a:tabLst>
                <a:tab pos="170815" algn="l"/>
              </a:tabLst>
            </a:pPr>
            <a:r>
              <a:rPr sz="1000" b="1" dirty="0">
                <a:latin typeface="Book Antiqua"/>
                <a:cs typeface="Book Antiqua"/>
              </a:rPr>
              <a:t>E-Commerce</a:t>
            </a:r>
            <a:r>
              <a:rPr sz="1000" b="0" dirty="0">
                <a:latin typeface="Bookman Old Style"/>
                <a:cs typeface="Bookman Old Style"/>
              </a:rPr>
              <a:t>:</a:t>
            </a:r>
            <a:r>
              <a:rPr sz="1000" b="0" spc="40" dirty="0">
                <a:latin typeface="Bookman Old Style"/>
                <a:cs typeface="Bookman Old Style"/>
              </a:rPr>
              <a:t> </a:t>
            </a:r>
            <a:r>
              <a:rPr sz="1000" b="0" spc="-40" dirty="0">
                <a:latin typeface="Bookman Old Style"/>
                <a:cs typeface="Bookman Old Style"/>
              </a:rPr>
              <a:t>Product</a:t>
            </a:r>
            <a:r>
              <a:rPr sz="1000" b="0" spc="-35" dirty="0">
                <a:latin typeface="Bookman Old Style"/>
                <a:cs typeface="Bookman Old Style"/>
              </a:rPr>
              <a:t> </a:t>
            </a:r>
            <a:r>
              <a:rPr sz="1000" b="0" spc="-40" dirty="0">
                <a:latin typeface="Bookman Old Style"/>
                <a:cs typeface="Bookman Old Style"/>
              </a:rPr>
              <a:t>classiﬁcation</a:t>
            </a:r>
            <a:r>
              <a:rPr sz="1000" b="0" spc="-25" dirty="0">
                <a:latin typeface="Bookman Old Style"/>
                <a:cs typeface="Bookman Old Style"/>
              </a:rPr>
              <a:t> </a:t>
            </a:r>
            <a:r>
              <a:rPr sz="1000" b="0" spc="-35" dirty="0">
                <a:latin typeface="Bookman Old Style"/>
                <a:cs typeface="Bookman Old Style"/>
              </a:rPr>
              <a:t>in</a:t>
            </a:r>
            <a:r>
              <a:rPr sz="1000" b="0" spc="-30" dirty="0">
                <a:latin typeface="Bookman Old Style"/>
                <a:cs typeface="Bookman Old Style"/>
              </a:rPr>
              <a:t> </a:t>
            </a:r>
            <a:r>
              <a:rPr sz="1000" b="0" spc="-20" dirty="0">
                <a:latin typeface="Bookman Old Style"/>
                <a:cs typeface="Bookman Old Style"/>
              </a:rPr>
              <a:t>e-</a:t>
            </a:r>
            <a:r>
              <a:rPr sz="1000" b="0" spc="-30" dirty="0">
                <a:latin typeface="Bookman Old Style"/>
                <a:cs typeface="Bookman Old Style"/>
              </a:rPr>
              <a:t>commerce</a:t>
            </a:r>
            <a:r>
              <a:rPr sz="1000" b="0" spc="-25" dirty="0">
                <a:latin typeface="Bookman Old Style"/>
                <a:cs typeface="Bookman Old Style"/>
              </a:rPr>
              <a:t> </a:t>
            </a:r>
            <a:r>
              <a:rPr sz="1000" b="0" spc="-35" dirty="0">
                <a:latin typeface="Bookman Old Style"/>
                <a:cs typeface="Bookman Old Style"/>
              </a:rPr>
              <a:t>platforms</a:t>
            </a:r>
            <a:r>
              <a:rPr sz="1000" b="0" spc="-30" dirty="0">
                <a:latin typeface="Bookman Old Style"/>
                <a:cs typeface="Bookman Old Style"/>
              </a:rPr>
              <a:t> </a:t>
            </a:r>
            <a:r>
              <a:rPr sz="1000" b="0" spc="-20" dirty="0">
                <a:latin typeface="Bookman Old Style"/>
                <a:cs typeface="Bookman Old Style"/>
              </a:rPr>
              <a:t>often</a:t>
            </a:r>
            <a:r>
              <a:rPr sz="1000" b="0" spc="-35" dirty="0">
                <a:latin typeface="Bookman Old Style"/>
                <a:cs typeface="Bookman Old Style"/>
              </a:rPr>
              <a:t> involves</a:t>
            </a:r>
            <a:r>
              <a:rPr sz="1000" b="0" spc="-25" dirty="0">
                <a:latin typeface="Bookman Old Style"/>
                <a:cs typeface="Bookman Old Style"/>
              </a:rPr>
              <a:t> </a:t>
            </a:r>
            <a:r>
              <a:rPr sz="1000" b="0" spc="-10" dirty="0">
                <a:latin typeface="Bookman Old Style"/>
                <a:cs typeface="Bookman Old Style"/>
              </a:rPr>
              <a:t>noisy 	</a:t>
            </a:r>
            <a:r>
              <a:rPr sz="1000" b="0" spc="-50" dirty="0">
                <a:latin typeface="Bookman Old Style"/>
                <a:cs typeface="Bookman Old Style"/>
              </a:rPr>
              <a:t>labels, </a:t>
            </a:r>
            <a:r>
              <a:rPr sz="1000" b="0" spc="-40" dirty="0">
                <a:latin typeface="Bookman Old Style"/>
                <a:cs typeface="Bookman Old Style"/>
              </a:rPr>
              <a:t>which</a:t>
            </a:r>
            <a:r>
              <a:rPr sz="1000" b="0" spc="-50" dirty="0">
                <a:latin typeface="Bookman Old Style"/>
                <a:cs typeface="Bookman Old Style"/>
              </a:rPr>
              <a:t> robust</a:t>
            </a:r>
            <a:r>
              <a:rPr sz="1000" b="0" spc="-45" dirty="0">
                <a:latin typeface="Bookman Old Style"/>
                <a:cs typeface="Bookman Old Style"/>
              </a:rPr>
              <a:t> </a:t>
            </a:r>
            <a:r>
              <a:rPr sz="1000" b="0" spc="-40" dirty="0">
                <a:latin typeface="Bookman Old Style"/>
                <a:cs typeface="Bookman Old Style"/>
              </a:rPr>
              <a:t>methods</a:t>
            </a:r>
            <a:r>
              <a:rPr sz="1000" b="0" spc="-50" dirty="0">
                <a:latin typeface="Bookman Old Style"/>
                <a:cs typeface="Bookman Old Style"/>
              </a:rPr>
              <a:t> can</a:t>
            </a:r>
            <a:r>
              <a:rPr sz="1000" b="0" spc="-45" dirty="0">
                <a:latin typeface="Bookman Old Style"/>
                <a:cs typeface="Bookman Old Style"/>
              </a:rPr>
              <a:t> </a:t>
            </a:r>
            <a:r>
              <a:rPr sz="1000" b="0" spc="-10" dirty="0">
                <a:latin typeface="Bookman Old Style"/>
                <a:cs typeface="Bookman Old Style"/>
              </a:rPr>
              <a:t>address.</a:t>
            </a:r>
            <a:endParaRPr sz="1000">
              <a:latin typeface="Bookman Old Style"/>
              <a:cs typeface="Bookman Old Style"/>
            </a:endParaRPr>
          </a:p>
          <a:p>
            <a:pPr marL="169545" marR="163195" indent="-132080">
              <a:lnSpc>
                <a:spcPct val="112900"/>
              </a:lnSpc>
              <a:spcBef>
                <a:spcPts val="300"/>
              </a:spcBef>
              <a:buClr>
                <a:srgbClr val="003874"/>
              </a:buClr>
              <a:buFont typeface="Meiryo UI"/>
              <a:buChar char="•"/>
              <a:tabLst>
                <a:tab pos="170815" algn="l"/>
              </a:tabLst>
            </a:pPr>
            <a:r>
              <a:rPr sz="1000" b="1" dirty="0">
                <a:latin typeface="Book Antiqua"/>
                <a:cs typeface="Book Antiqua"/>
              </a:rPr>
              <a:t>Fraud</a:t>
            </a:r>
            <a:r>
              <a:rPr sz="1000" b="1" spc="10" dirty="0">
                <a:latin typeface="Book Antiqua"/>
                <a:cs typeface="Book Antiqua"/>
              </a:rPr>
              <a:t> </a:t>
            </a:r>
            <a:r>
              <a:rPr sz="1000" b="1" dirty="0">
                <a:latin typeface="Book Antiqua"/>
                <a:cs typeface="Book Antiqua"/>
              </a:rPr>
              <a:t>Detection</a:t>
            </a:r>
            <a:r>
              <a:rPr sz="1000" b="0" dirty="0">
                <a:latin typeface="Bookman Old Style"/>
                <a:cs typeface="Bookman Old Style"/>
              </a:rPr>
              <a:t>:</a:t>
            </a:r>
            <a:r>
              <a:rPr sz="1000" b="0" spc="35" dirty="0">
                <a:latin typeface="Bookman Old Style"/>
                <a:cs typeface="Bookman Old Style"/>
              </a:rPr>
              <a:t> </a:t>
            </a:r>
            <a:r>
              <a:rPr sz="1000" b="0" spc="-55" dirty="0">
                <a:latin typeface="Bookman Old Style"/>
                <a:cs typeface="Bookman Old Style"/>
              </a:rPr>
              <a:t>Robust</a:t>
            </a:r>
            <a:r>
              <a:rPr sz="1000" b="0" spc="-30" dirty="0">
                <a:latin typeface="Bookman Old Style"/>
                <a:cs typeface="Bookman Old Style"/>
              </a:rPr>
              <a:t> </a:t>
            </a:r>
            <a:r>
              <a:rPr sz="1000" b="0" spc="-45" dirty="0">
                <a:latin typeface="Bookman Old Style"/>
                <a:cs typeface="Bookman Old Style"/>
              </a:rPr>
              <a:t>regression-</a:t>
            </a:r>
            <a:r>
              <a:rPr sz="1000" b="0" spc="-50" dirty="0">
                <a:latin typeface="Bookman Old Style"/>
                <a:cs typeface="Bookman Old Style"/>
              </a:rPr>
              <a:t>based</a:t>
            </a:r>
            <a:r>
              <a:rPr sz="1000" b="0" spc="-30" dirty="0">
                <a:latin typeface="Bookman Old Style"/>
                <a:cs typeface="Bookman Old Style"/>
              </a:rPr>
              <a:t> </a:t>
            </a:r>
            <a:r>
              <a:rPr sz="1000" b="0" spc="-40" dirty="0">
                <a:latin typeface="Bookman Old Style"/>
                <a:cs typeface="Bookman Old Style"/>
              </a:rPr>
              <a:t>methods</a:t>
            </a:r>
            <a:r>
              <a:rPr sz="1000" b="0" spc="-35" dirty="0">
                <a:latin typeface="Bookman Old Style"/>
                <a:cs typeface="Bookman Old Style"/>
              </a:rPr>
              <a:t> </a:t>
            </a:r>
            <a:r>
              <a:rPr sz="1000" b="0" spc="-50" dirty="0">
                <a:latin typeface="Bookman Old Style"/>
                <a:cs typeface="Bookman Old Style"/>
              </a:rPr>
              <a:t>can</a:t>
            </a:r>
            <a:r>
              <a:rPr sz="1000" b="0" spc="-30" dirty="0">
                <a:latin typeface="Bookman Old Style"/>
                <a:cs typeface="Bookman Old Style"/>
              </a:rPr>
              <a:t> </a:t>
            </a:r>
            <a:r>
              <a:rPr sz="1000" b="0" spc="-35" dirty="0">
                <a:latin typeface="Bookman Old Style"/>
                <a:cs typeface="Bookman Old Style"/>
              </a:rPr>
              <a:t>help</a:t>
            </a:r>
            <a:r>
              <a:rPr sz="1000" b="0" spc="-30" dirty="0">
                <a:latin typeface="Bookman Old Style"/>
                <a:cs typeface="Bookman Old Style"/>
              </a:rPr>
              <a:t> identify</a:t>
            </a:r>
            <a:r>
              <a:rPr sz="1000" b="0" spc="-35" dirty="0">
                <a:latin typeface="Bookman Old Style"/>
                <a:cs typeface="Bookman Old Style"/>
              </a:rPr>
              <a:t> fraudulent 	</a:t>
            </a:r>
            <a:r>
              <a:rPr sz="1000" b="0" spc="-50" dirty="0">
                <a:latin typeface="Bookman Old Style"/>
                <a:cs typeface="Bookman Old Style"/>
              </a:rPr>
              <a:t>transactions</a:t>
            </a:r>
            <a:r>
              <a:rPr sz="1000" b="0" spc="-55" dirty="0">
                <a:latin typeface="Bookman Old Style"/>
                <a:cs typeface="Bookman Old Style"/>
              </a:rPr>
              <a:t> </a:t>
            </a:r>
            <a:r>
              <a:rPr sz="1000" b="0" spc="-50" dirty="0">
                <a:latin typeface="Bookman Old Style"/>
                <a:cs typeface="Bookman Old Style"/>
              </a:rPr>
              <a:t>by addressing </a:t>
            </a:r>
            <a:r>
              <a:rPr sz="1000" b="0" spc="-40" dirty="0">
                <a:latin typeface="Bookman Old Style"/>
                <a:cs typeface="Bookman Old Style"/>
              </a:rPr>
              <a:t>mislabeled</a:t>
            </a:r>
            <a:r>
              <a:rPr sz="1000" b="0" spc="-50" dirty="0">
                <a:latin typeface="Bookman Old Style"/>
                <a:cs typeface="Bookman Old Style"/>
              </a:rPr>
              <a:t> data </a:t>
            </a:r>
            <a:r>
              <a:rPr sz="1000" b="0" spc="-35" dirty="0">
                <a:latin typeface="Bookman Old Style"/>
                <a:cs typeface="Bookman Old Style"/>
              </a:rPr>
              <a:t>in</a:t>
            </a:r>
            <a:r>
              <a:rPr sz="1000" b="0" spc="-50" dirty="0">
                <a:latin typeface="Bookman Old Style"/>
                <a:cs typeface="Bookman Old Style"/>
              </a:rPr>
              <a:t> </a:t>
            </a:r>
            <a:r>
              <a:rPr sz="1000" b="0" spc="-40" dirty="0">
                <a:latin typeface="Bookman Old Style"/>
                <a:cs typeface="Bookman Old Style"/>
              </a:rPr>
              <a:t>ﬁnancial</a:t>
            </a:r>
            <a:r>
              <a:rPr sz="1000" b="0" spc="-50" dirty="0">
                <a:latin typeface="Bookman Old Style"/>
                <a:cs typeface="Bookman Old Style"/>
              </a:rPr>
              <a:t> </a:t>
            </a:r>
            <a:r>
              <a:rPr sz="1000" b="0" spc="-10" dirty="0">
                <a:latin typeface="Bookman Old Style"/>
                <a:cs typeface="Bookman Old Style"/>
              </a:rPr>
              <a:t>systems.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29</a:t>
            </a:fld>
            <a:r>
              <a:rPr spc="-45" dirty="0"/>
              <a:t> </a:t>
            </a:r>
            <a:r>
              <a:rPr spc="-80" dirty="0"/>
              <a:t>/</a:t>
            </a:r>
            <a:r>
              <a:rPr spc="-45" dirty="0"/>
              <a:t> </a:t>
            </a:r>
            <a:r>
              <a:rPr spc="-25" dirty="0"/>
              <a:t>37</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2"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5" name="object 25"/>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9" name="object 5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60" name="object 6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3"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pic>
        <p:nvPicPr>
          <p:cNvPr id="61" name="object 61"/>
          <p:cNvPicPr/>
          <p:nvPr/>
        </p:nvPicPr>
        <p:blipFill>
          <a:blip r:embed="rId10" cstate="print"/>
          <a:stretch>
            <a:fillRect/>
          </a:stretch>
        </p:blipFill>
        <p:spPr>
          <a:xfrm>
            <a:off x="289848" y="509777"/>
            <a:ext cx="133611" cy="133611"/>
          </a:xfrm>
          <a:prstGeom prst="rect">
            <a:avLst/>
          </a:prstGeom>
        </p:spPr>
      </p:pic>
      <p:sp>
        <p:nvSpPr>
          <p:cNvPr id="62" name="object 62"/>
          <p:cNvSpPr txBox="1">
            <a:spLocks noGrp="1"/>
          </p:cNvSpPr>
          <p:nvPr>
            <p:ph type="title"/>
          </p:nvPr>
        </p:nvSpPr>
        <p:spPr>
          <a:xfrm>
            <a:off x="313080" y="478175"/>
            <a:ext cx="918844" cy="178435"/>
          </a:xfrm>
          <a:prstGeom prst="rect">
            <a:avLst/>
          </a:prstGeom>
        </p:spPr>
        <p:txBody>
          <a:bodyPr vert="horz" wrap="square" lIns="0" tIns="12700" rIns="0" bIns="0" rtlCol="0">
            <a:spAutoFit/>
          </a:bodyPr>
          <a:lstStyle/>
          <a:p>
            <a:pPr marL="12700">
              <a:lnSpc>
                <a:spcPct val="100000"/>
              </a:lnSpc>
              <a:spcBef>
                <a:spcPts val="100"/>
              </a:spcBef>
            </a:pPr>
            <a:r>
              <a:rPr sz="900" dirty="0"/>
              <a:t>1</a:t>
            </a:r>
            <a:r>
              <a:rPr sz="900" spc="375" dirty="0"/>
              <a:t> </a:t>
            </a:r>
            <a:r>
              <a:rPr sz="1000" spc="-30" dirty="0">
                <a:solidFill>
                  <a:srgbClr val="003874"/>
                </a:solidFill>
                <a:hlinkClick r:id="rId3" action="ppaction://hlinksldjump"/>
              </a:rPr>
              <a:t>Introduction</a:t>
            </a:r>
            <a:endParaRPr sz="1000"/>
          </a:p>
        </p:txBody>
      </p:sp>
      <p:pic>
        <p:nvPicPr>
          <p:cNvPr id="63" name="object 63"/>
          <p:cNvPicPr/>
          <p:nvPr/>
        </p:nvPicPr>
        <p:blipFill>
          <a:blip r:embed="rId11" cstate="print"/>
          <a:stretch>
            <a:fillRect/>
          </a:stretch>
        </p:blipFill>
        <p:spPr>
          <a:xfrm>
            <a:off x="289848" y="864730"/>
            <a:ext cx="133611" cy="133611"/>
          </a:xfrm>
          <a:prstGeom prst="rect">
            <a:avLst/>
          </a:prstGeom>
        </p:spPr>
      </p:pic>
      <p:pic>
        <p:nvPicPr>
          <p:cNvPr id="64" name="object 64"/>
          <p:cNvPicPr/>
          <p:nvPr/>
        </p:nvPicPr>
        <p:blipFill>
          <a:blip r:embed="rId11" cstate="print"/>
          <a:stretch>
            <a:fillRect/>
          </a:stretch>
        </p:blipFill>
        <p:spPr>
          <a:xfrm>
            <a:off x="289848" y="1219682"/>
            <a:ext cx="133611" cy="133611"/>
          </a:xfrm>
          <a:prstGeom prst="rect">
            <a:avLst/>
          </a:prstGeom>
        </p:spPr>
      </p:pic>
      <p:pic>
        <p:nvPicPr>
          <p:cNvPr id="65" name="object 65"/>
          <p:cNvPicPr/>
          <p:nvPr/>
        </p:nvPicPr>
        <p:blipFill>
          <a:blip r:embed="rId11" cstate="print"/>
          <a:stretch>
            <a:fillRect/>
          </a:stretch>
        </p:blipFill>
        <p:spPr>
          <a:xfrm>
            <a:off x="289848" y="1574647"/>
            <a:ext cx="133611" cy="133611"/>
          </a:xfrm>
          <a:prstGeom prst="rect">
            <a:avLst/>
          </a:prstGeom>
        </p:spPr>
      </p:pic>
      <p:pic>
        <p:nvPicPr>
          <p:cNvPr id="66" name="object 66"/>
          <p:cNvPicPr/>
          <p:nvPr/>
        </p:nvPicPr>
        <p:blipFill>
          <a:blip r:embed="rId11" cstate="print"/>
          <a:stretch>
            <a:fillRect/>
          </a:stretch>
        </p:blipFill>
        <p:spPr>
          <a:xfrm>
            <a:off x="289848" y="1929599"/>
            <a:ext cx="133611" cy="133611"/>
          </a:xfrm>
          <a:prstGeom prst="rect">
            <a:avLst/>
          </a:prstGeom>
        </p:spPr>
      </p:pic>
      <p:pic>
        <p:nvPicPr>
          <p:cNvPr id="67" name="object 67"/>
          <p:cNvPicPr/>
          <p:nvPr/>
        </p:nvPicPr>
        <p:blipFill>
          <a:blip r:embed="rId11" cstate="print"/>
          <a:stretch>
            <a:fillRect/>
          </a:stretch>
        </p:blipFill>
        <p:spPr>
          <a:xfrm>
            <a:off x="289848" y="2284552"/>
            <a:ext cx="133611" cy="133611"/>
          </a:xfrm>
          <a:prstGeom prst="rect">
            <a:avLst/>
          </a:prstGeom>
        </p:spPr>
      </p:pic>
      <p:pic>
        <p:nvPicPr>
          <p:cNvPr id="68" name="object 68"/>
          <p:cNvPicPr/>
          <p:nvPr/>
        </p:nvPicPr>
        <p:blipFill>
          <a:blip r:embed="rId11" cstate="print"/>
          <a:stretch>
            <a:fillRect/>
          </a:stretch>
        </p:blipFill>
        <p:spPr>
          <a:xfrm>
            <a:off x="289848" y="2639504"/>
            <a:ext cx="133611" cy="133611"/>
          </a:xfrm>
          <a:prstGeom prst="rect">
            <a:avLst/>
          </a:prstGeom>
        </p:spPr>
      </p:pic>
      <p:sp>
        <p:nvSpPr>
          <p:cNvPr id="69" name="object 69"/>
          <p:cNvSpPr txBox="1">
            <a:spLocks noGrp="1"/>
          </p:cNvSpPr>
          <p:nvPr>
            <p:ph type="body" idx="1"/>
          </p:nvPr>
        </p:nvSpPr>
        <p:spPr>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AutoNum type="arabicPlain" startAt="2"/>
              <a:tabLst>
                <a:tab pos="168275" algn="l"/>
              </a:tabLst>
            </a:pPr>
            <a:r>
              <a:rPr spc="-55" dirty="0">
                <a:solidFill>
                  <a:srgbClr val="CCD7E3"/>
                </a:solidFill>
                <a:hlinkClick r:id="rId4" action="ppaction://hlinksldjump"/>
              </a:rPr>
              <a:t>Background:</a:t>
            </a:r>
            <a:r>
              <a:rPr spc="5" dirty="0">
                <a:solidFill>
                  <a:srgbClr val="CCD7E3"/>
                </a:solidFill>
                <a:hlinkClick r:id="rId4" action="ppaction://hlinksldjump"/>
              </a:rPr>
              <a:t> </a:t>
            </a:r>
            <a:r>
              <a:rPr spc="-30" dirty="0">
                <a:solidFill>
                  <a:srgbClr val="CCD7E3"/>
                </a:solidFill>
                <a:hlinkClick r:id="rId4" action="ppaction://hlinksldjump"/>
              </a:rPr>
              <a:t>Compositional</a:t>
            </a:r>
            <a:r>
              <a:rPr spc="-55" dirty="0">
                <a:solidFill>
                  <a:srgbClr val="CCD7E3"/>
                </a:solidFill>
                <a:hlinkClick r:id="rId4" action="ppaction://hlinksldjump"/>
              </a:rPr>
              <a:t> </a:t>
            </a:r>
            <a:r>
              <a:rPr spc="-50" dirty="0">
                <a:solidFill>
                  <a:srgbClr val="CCD7E3"/>
                </a:solidFill>
                <a:hlinkClick r:id="rId4" action="ppaction://hlinksldjump"/>
              </a:rPr>
              <a:t>Data</a:t>
            </a:r>
            <a:r>
              <a:rPr spc="-55" dirty="0">
                <a:solidFill>
                  <a:srgbClr val="CCD7E3"/>
                </a:solidFill>
                <a:hlinkClick r:id="rId4" action="ppaction://hlinksldjump"/>
              </a:rPr>
              <a:t> </a:t>
            </a:r>
            <a:r>
              <a:rPr spc="-35" dirty="0">
                <a:solidFill>
                  <a:srgbClr val="CCD7E3"/>
                </a:solidFill>
                <a:hlinkClick r:id="rId4" action="ppaction://hlinksldjump"/>
              </a:rPr>
              <a:t>Analysis</a:t>
            </a:r>
          </a:p>
          <a:p>
            <a:pPr>
              <a:lnSpc>
                <a:spcPct val="100000"/>
              </a:lnSpc>
              <a:spcBef>
                <a:spcPts val="420"/>
              </a:spcBef>
              <a:buClr>
                <a:srgbClr val="FFFFFF"/>
              </a:buClr>
              <a:buFont typeface="Bookman Old Style"/>
              <a:buAutoNum type="arabicPlain" startAt="2"/>
            </a:pPr>
            <a:endParaRPr spc="-35" dirty="0">
              <a:solidFill>
                <a:srgbClr val="CCD7E3"/>
              </a:solidFill>
              <a:hlinkClick r:id="rId4" action="ppaction://hlinksldjump"/>
            </a:endParaRPr>
          </a:p>
          <a:p>
            <a:pPr marL="168275" indent="-155575">
              <a:lnSpc>
                <a:spcPct val="100000"/>
              </a:lnSpc>
              <a:spcBef>
                <a:spcPts val="5"/>
              </a:spcBef>
              <a:buClr>
                <a:srgbClr val="FFFFFF"/>
              </a:buClr>
              <a:buSzPct val="90000"/>
              <a:buAutoNum type="arabicPlain" startAt="2"/>
              <a:tabLst>
                <a:tab pos="168275" algn="l"/>
              </a:tabLst>
            </a:pPr>
            <a:r>
              <a:rPr spc="-35" dirty="0">
                <a:solidFill>
                  <a:srgbClr val="CCD7E3"/>
                </a:solidFill>
                <a:hlinkClick r:id="rId5" action="ppaction://hlinksldjump"/>
              </a:rPr>
              <a:t>Proposed</a:t>
            </a:r>
            <a:r>
              <a:rPr spc="-55" dirty="0">
                <a:solidFill>
                  <a:srgbClr val="CCD7E3"/>
                </a:solidFill>
                <a:hlinkClick r:id="rId5" action="ppaction://hlinksldjump"/>
              </a:rPr>
              <a:t> </a:t>
            </a:r>
            <a:r>
              <a:rPr spc="-10" dirty="0">
                <a:solidFill>
                  <a:srgbClr val="CCD7E3"/>
                </a:solidFill>
                <a:hlinkClick r:id="rId5" action="ppaction://hlinksldjump"/>
              </a:rPr>
              <a:t>Method</a:t>
            </a:r>
          </a:p>
          <a:p>
            <a:pPr>
              <a:lnSpc>
                <a:spcPct val="100000"/>
              </a:lnSpc>
              <a:spcBef>
                <a:spcPts val="420"/>
              </a:spcBef>
              <a:buClr>
                <a:srgbClr val="FFFFFF"/>
              </a:buClr>
              <a:buFont typeface="Bookman Old Style"/>
              <a:buAutoNum type="arabicPlain" startAt="2"/>
            </a:pPr>
            <a:endParaRPr spc="-10" dirty="0">
              <a:solidFill>
                <a:srgbClr val="CCD7E3"/>
              </a:solidFill>
              <a:hlinkClick r:id="rId5" action="ppaction://hlinksldjump"/>
            </a:endParaRPr>
          </a:p>
          <a:p>
            <a:pPr marL="168275" indent="-155575">
              <a:lnSpc>
                <a:spcPct val="100000"/>
              </a:lnSpc>
              <a:buClr>
                <a:srgbClr val="FFFFFF"/>
              </a:buClr>
              <a:buSzPct val="90000"/>
              <a:buAutoNum type="arabicPlain" startAt="2"/>
              <a:tabLst>
                <a:tab pos="168275" algn="l"/>
              </a:tabLst>
            </a:pPr>
            <a:r>
              <a:rPr spc="-50" dirty="0">
                <a:solidFill>
                  <a:srgbClr val="CCD7E3"/>
                </a:solidFill>
                <a:hlinkClick r:id="rId6" action="ppaction://hlinksldjump"/>
              </a:rPr>
              <a:t>Data</a:t>
            </a:r>
            <a:r>
              <a:rPr spc="-85" dirty="0">
                <a:solidFill>
                  <a:srgbClr val="CCD7E3"/>
                </a:solidFill>
                <a:hlinkClick r:id="rId6" action="ppaction://hlinksldjump"/>
              </a:rPr>
              <a:t> </a:t>
            </a:r>
            <a:r>
              <a:rPr spc="-105" dirty="0">
                <a:solidFill>
                  <a:srgbClr val="CCD7E3"/>
                </a:solidFill>
                <a:hlinkClick r:id="rId6" action="ppaction://hlinksldjump"/>
              </a:rPr>
              <a:t>&amp;</a:t>
            </a:r>
            <a:r>
              <a:rPr spc="-75" dirty="0">
                <a:solidFill>
                  <a:srgbClr val="CCD7E3"/>
                </a:solidFill>
                <a:hlinkClick r:id="rId6" action="ppaction://hlinksldjump"/>
              </a:rPr>
              <a:t> </a:t>
            </a:r>
            <a:r>
              <a:rPr spc="-10" dirty="0">
                <a:solidFill>
                  <a:srgbClr val="CCD7E3"/>
                </a:solidFill>
                <a:hlinkClick r:id="rId6" action="ppaction://hlinksldjump"/>
              </a:rPr>
              <a:t>Experiments</a:t>
            </a:r>
          </a:p>
          <a:p>
            <a:pPr>
              <a:lnSpc>
                <a:spcPct val="100000"/>
              </a:lnSpc>
              <a:spcBef>
                <a:spcPts val="420"/>
              </a:spcBef>
              <a:buClr>
                <a:srgbClr val="FFFFFF"/>
              </a:buClr>
              <a:buFont typeface="Bookman Old Style"/>
              <a:buAutoNum type="arabicPlain" startAt="2"/>
            </a:pPr>
            <a:endParaRPr spc="-10" dirty="0">
              <a:solidFill>
                <a:srgbClr val="CCD7E3"/>
              </a:solidFill>
              <a:hlinkClick r:id="rId6" action="ppaction://hlinksldjump"/>
            </a:endParaRPr>
          </a:p>
          <a:p>
            <a:pPr marL="168275" indent="-155575">
              <a:lnSpc>
                <a:spcPct val="100000"/>
              </a:lnSpc>
              <a:buClr>
                <a:srgbClr val="FFFFFF"/>
              </a:buClr>
              <a:buSzPct val="90000"/>
              <a:buAutoNum type="arabicPlain" startAt="2"/>
              <a:tabLst>
                <a:tab pos="168275" algn="l"/>
              </a:tabLst>
            </a:pPr>
            <a:r>
              <a:rPr spc="-35" dirty="0">
                <a:solidFill>
                  <a:srgbClr val="CCD7E3"/>
                </a:solidFill>
                <a:hlinkClick r:id="rId7" action="ppaction://hlinksldjump"/>
              </a:rPr>
              <a:t>Code</a:t>
            </a:r>
            <a:r>
              <a:rPr spc="-60" dirty="0">
                <a:solidFill>
                  <a:srgbClr val="CCD7E3"/>
                </a:solidFill>
                <a:hlinkClick r:id="rId7" action="ppaction://hlinksldjump"/>
              </a:rPr>
              <a:t> </a:t>
            </a:r>
            <a:r>
              <a:rPr spc="-10" dirty="0">
                <a:solidFill>
                  <a:srgbClr val="CCD7E3"/>
                </a:solidFill>
                <a:hlinkClick r:id="rId7" action="ppaction://hlinksldjump"/>
              </a:rPr>
              <a:t>Execution</a:t>
            </a:r>
          </a:p>
          <a:p>
            <a:pPr>
              <a:lnSpc>
                <a:spcPct val="100000"/>
              </a:lnSpc>
              <a:spcBef>
                <a:spcPts val="420"/>
              </a:spcBef>
              <a:buClr>
                <a:srgbClr val="FFFFFF"/>
              </a:buClr>
              <a:buFont typeface="Bookman Old Style"/>
              <a:buAutoNum type="arabicPlain" startAt="2"/>
            </a:pPr>
            <a:endParaRPr spc="-10" dirty="0">
              <a:solidFill>
                <a:srgbClr val="CCD7E3"/>
              </a:solidFill>
              <a:hlinkClick r:id="rId7" action="ppaction://hlinksldjump"/>
            </a:endParaRPr>
          </a:p>
          <a:p>
            <a:pPr marL="168275" indent="-155575">
              <a:lnSpc>
                <a:spcPct val="100000"/>
              </a:lnSpc>
              <a:buClr>
                <a:srgbClr val="FFFFFF"/>
              </a:buClr>
              <a:buSzPct val="90000"/>
              <a:buAutoNum type="arabicPlain" startAt="2"/>
              <a:tabLst>
                <a:tab pos="168275" algn="l"/>
              </a:tabLst>
            </a:pPr>
            <a:r>
              <a:rPr spc="-45" dirty="0">
                <a:solidFill>
                  <a:srgbClr val="CCD7E3"/>
                </a:solidFill>
                <a:hlinkClick r:id="rId8" action="ppaction://hlinksldjump"/>
              </a:rPr>
              <a:t>Other</a:t>
            </a:r>
            <a:r>
              <a:rPr spc="-50" dirty="0">
                <a:solidFill>
                  <a:srgbClr val="CCD7E3"/>
                </a:solidFill>
                <a:hlinkClick r:id="rId8" action="ppaction://hlinksldjump"/>
              </a:rPr>
              <a:t> </a:t>
            </a:r>
            <a:r>
              <a:rPr spc="-40" dirty="0">
                <a:solidFill>
                  <a:srgbClr val="CCD7E3"/>
                </a:solidFill>
                <a:hlinkClick r:id="rId8" action="ppaction://hlinksldjump"/>
              </a:rPr>
              <a:t>Applications</a:t>
            </a:r>
            <a:r>
              <a:rPr spc="-50" dirty="0">
                <a:solidFill>
                  <a:srgbClr val="CCD7E3"/>
                </a:solidFill>
                <a:hlinkClick r:id="rId8" action="ppaction://hlinksldjump"/>
              </a:rPr>
              <a:t> </a:t>
            </a:r>
            <a:r>
              <a:rPr spc="-105" dirty="0">
                <a:solidFill>
                  <a:srgbClr val="CCD7E3"/>
                </a:solidFill>
                <a:hlinkClick r:id="rId8" action="ppaction://hlinksldjump"/>
              </a:rPr>
              <a:t>&amp;</a:t>
            </a:r>
            <a:r>
              <a:rPr spc="-45" dirty="0">
                <a:solidFill>
                  <a:srgbClr val="CCD7E3"/>
                </a:solidFill>
                <a:hlinkClick r:id="rId8" action="ppaction://hlinksldjump"/>
              </a:rPr>
              <a:t> </a:t>
            </a:r>
            <a:r>
              <a:rPr spc="-10" dirty="0">
                <a:solidFill>
                  <a:srgbClr val="CCD7E3"/>
                </a:solidFill>
                <a:hlinkClick r:id="rId8" action="ppaction://hlinksldjump"/>
              </a:rPr>
              <a:t>Analysis</a:t>
            </a:r>
          </a:p>
          <a:p>
            <a:pPr>
              <a:lnSpc>
                <a:spcPct val="100000"/>
              </a:lnSpc>
              <a:spcBef>
                <a:spcPts val="420"/>
              </a:spcBef>
              <a:buClr>
                <a:srgbClr val="FFFFFF"/>
              </a:buClr>
              <a:buFont typeface="Bookman Old Style"/>
              <a:buAutoNum type="arabicPlain" startAt="2"/>
            </a:pPr>
            <a:endParaRPr spc="-10" dirty="0">
              <a:solidFill>
                <a:srgbClr val="CCD7E3"/>
              </a:solidFill>
              <a:hlinkClick r:id="rId8" action="ppaction://hlinksldjump"/>
            </a:endParaRPr>
          </a:p>
          <a:p>
            <a:pPr marL="168275" indent="-155575">
              <a:lnSpc>
                <a:spcPct val="100000"/>
              </a:lnSpc>
              <a:spcBef>
                <a:spcPts val="5"/>
              </a:spcBef>
              <a:buClr>
                <a:srgbClr val="FFFFFF"/>
              </a:buClr>
              <a:buSzPct val="90000"/>
              <a:buAutoNum type="arabicPlain" startAt="2"/>
              <a:tabLst>
                <a:tab pos="168275" algn="l"/>
              </a:tabLst>
            </a:pPr>
            <a:r>
              <a:rPr spc="-25" dirty="0">
                <a:solidFill>
                  <a:srgbClr val="CCD7E3"/>
                </a:solidFill>
                <a:hlinkClick r:id="rId9" action="ppaction://hlinksldjump"/>
              </a:rPr>
              <a:t>Implementing</a:t>
            </a:r>
            <a:r>
              <a:rPr spc="-60" dirty="0">
                <a:solidFill>
                  <a:srgbClr val="CCD7E3"/>
                </a:solidFill>
                <a:hlinkClick r:id="rId9" action="ppaction://hlinksldjump"/>
              </a:rPr>
              <a:t> </a:t>
            </a:r>
            <a:r>
              <a:rPr spc="-40" dirty="0">
                <a:solidFill>
                  <a:srgbClr val="CCD7E3"/>
                </a:solidFill>
                <a:hlinkClick r:id="rId9" action="ppaction://hlinksldjump"/>
              </a:rPr>
              <a:t>the</a:t>
            </a:r>
            <a:r>
              <a:rPr spc="-50" dirty="0">
                <a:solidFill>
                  <a:srgbClr val="CCD7E3"/>
                </a:solidFill>
                <a:hlinkClick r:id="rId9" action="ppaction://hlinksldjump"/>
              </a:rPr>
              <a:t> </a:t>
            </a:r>
            <a:r>
              <a:rPr spc="-20" dirty="0">
                <a:solidFill>
                  <a:srgbClr val="CCD7E3"/>
                </a:solidFill>
                <a:hlinkClick r:id="rId9" action="ppaction://hlinksldjump"/>
              </a:rPr>
              <a:t>Idea</a:t>
            </a:r>
          </a:p>
        </p:txBody>
      </p:sp>
      <p:grpSp>
        <p:nvGrpSpPr>
          <p:cNvPr id="70" name="object 70"/>
          <p:cNvGrpSpPr/>
          <p:nvPr/>
        </p:nvGrpSpPr>
        <p:grpSpPr>
          <a:xfrm>
            <a:off x="0" y="3131464"/>
            <a:ext cx="5760085" cy="108585"/>
            <a:chOff x="0" y="3131464"/>
            <a:chExt cx="5760085" cy="108585"/>
          </a:xfrm>
        </p:grpSpPr>
        <p:sp>
          <p:nvSpPr>
            <p:cNvPr id="71" name="object 71"/>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2" name="object 72"/>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3" name="object 73"/>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4" name="object 7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5" name="object 75"/>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6" name="object 76"/>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7" name="object 77"/>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3</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7" action="ppaction://hlinksldjump"/>
              </a:rPr>
              <a:t>Other</a:t>
            </a:r>
            <a:r>
              <a:rPr sz="550" b="0" spc="-55" dirty="0">
                <a:solidFill>
                  <a:srgbClr val="FFFFFF"/>
                </a:solidFill>
                <a:latin typeface="Bookman Old Style"/>
                <a:cs typeface="Bookman Old Style"/>
                <a:hlinkClick r:id="rId7" action="ppaction://hlinksldjump"/>
              </a:rPr>
              <a:t> </a:t>
            </a:r>
            <a:r>
              <a:rPr sz="550" b="0" spc="-25" dirty="0">
                <a:solidFill>
                  <a:srgbClr val="FFFFFF"/>
                </a:solidFill>
                <a:latin typeface="Bookman Old Style"/>
                <a:cs typeface="Bookman Old Style"/>
                <a:hlinkClick r:id="rId7" action="ppaction://hlinksldjump"/>
              </a:rPr>
              <a:t>Applications</a:t>
            </a:r>
            <a:r>
              <a:rPr sz="550" b="0" spc="-55" dirty="0">
                <a:solidFill>
                  <a:srgbClr val="FFFFFF"/>
                </a:solidFill>
                <a:latin typeface="Bookman Old Style"/>
                <a:cs typeface="Bookman Old Style"/>
                <a:hlinkClick r:id="rId7" action="ppaction://hlinksldjump"/>
              </a:rPr>
              <a:t> </a:t>
            </a:r>
            <a:r>
              <a:rPr sz="550" b="0" spc="-60" dirty="0">
                <a:solidFill>
                  <a:srgbClr val="FFFFFF"/>
                </a:solidFill>
                <a:latin typeface="Bookman Old Style"/>
                <a:cs typeface="Bookman Old Style"/>
                <a:hlinkClick r:id="rId7" action="ppaction://hlinksldjump"/>
              </a:rPr>
              <a:t>&amp;</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5" dirty="0"/>
              <a:t>Analysis</a:t>
            </a:r>
            <a:r>
              <a:rPr spc="-85" dirty="0"/>
              <a:t> </a:t>
            </a:r>
            <a:r>
              <a:rPr dirty="0"/>
              <a:t>of</a:t>
            </a:r>
            <a:r>
              <a:rPr spc="-80" dirty="0"/>
              <a:t> </a:t>
            </a:r>
            <a:r>
              <a:rPr spc="-40" dirty="0"/>
              <a:t>the</a:t>
            </a:r>
            <a:r>
              <a:rPr spc="-80" dirty="0"/>
              <a:t> </a:t>
            </a:r>
            <a:r>
              <a:rPr spc="-60" dirty="0"/>
              <a:t>SGN</a:t>
            </a:r>
            <a:r>
              <a:rPr spc="-70" dirty="0"/>
              <a:t> </a:t>
            </a:r>
            <a:r>
              <a:rPr spc="-30" dirty="0"/>
              <a:t>Approach</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465988" y="1087961"/>
            <a:ext cx="4766310" cy="1134110"/>
          </a:xfrm>
          <a:prstGeom prst="rect">
            <a:avLst/>
          </a:prstGeom>
        </p:spPr>
        <p:txBody>
          <a:bodyPr vert="horz" wrap="square" lIns="0" tIns="12700" rIns="0" bIns="0" rtlCol="0">
            <a:spAutoFit/>
          </a:bodyPr>
          <a:lstStyle/>
          <a:p>
            <a:pPr marL="169545" marR="30480" indent="-132080">
              <a:lnSpc>
                <a:spcPct val="112900"/>
              </a:lnSpc>
              <a:spcBef>
                <a:spcPts val="100"/>
              </a:spcBef>
              <a:buClr>
                <a:srgbClr val="003874"/>
              </a:buClr>
              <a:buFont typeface="Meiryo UI"/>
              <a:buChar char="•"/>
              <a:tabLst>
                <a:tab pos="170815" algn="l"/>
              </a:tabLst>
            </a:pPr>
            <a:r>
              <a:rPr sz="1000" b="0" spc="-35" dirty="0">
                <a:latin typeface="Bookman Old Style"/>
                <a:cs typeface="Bookman Old Style"/>
              </a:rPr>
              <a:t>Combines</a:t>
            </a:r>
            <a:r>
              <a:rPr sz="1000" b="0" spc="-45" dirty="0">
                <a:latin typeface="Bookman Old Style"/>
                <a:cs typeface="Bookman Old Style"/>
              </a:rPr>
              <a:t> </a:t>
            </a:r>
            <a:r>
              <a:rPr sz="1000" b="1" dirty="0">
                <a:latin typeface="Book Antiqua"/>
                <a:cs typeface="Book Antiqua"/>
              </a:rPr>
              <a:t>loss reweighting</a:t>
            </a:r>
            <a:r>
              <a:rPr sz="1000" b="1" spc="25" dirty="0">
                <a:latin typeface="Book Antiqua"/>
                <a:cs typeface="Book Antiqua"/>
              </a:rPr>
              <a:t> </a:t>
            </a:r>
            <a:r>
              <a:rPr sz="1000" b="0" spc="-50" dirty="0">
                <a:latin typeface="Bookman Old Style"/>
                <a:cs typeface="Bookman Old Style"/>
              </a:rPr>
              <a:t>and</a:t>
            </a:r>
            <a:r>
              <a:rPr sz="1000" b="0" spc="-40" dirty="0">
                <a:latin typeface="Bookman Old Style"/>
                <a:cs typeface="Bookman Old Style"/>
              </a:rPr>
              <a:t> </a:t>
            </a:r>
            <a:r>
              <a:rPr sz="1000" b="1" dirty="0">
                <a:latin typeface="Book Antiqua"/>
                <a:cs typeface="Book Antiqua"/>
              </a:rPr>
              <a:t>label correction</a:t>
            </a:r>
            <a:r>
              <a:rPr sz="1000" b="1" spc="25" dirty="0">
                <a:latin typeface="Book Antiqua"/>
                <a:cs typeface="Book Antiqua"/>
              </a:rPr>
              <a:t> </a:t>
            </a:r>
            <a:r>
              <a:rPr sz="1000" b="0" spc="-35" dirty="0">
                <a:latin typeface="Bookman Old Style"/>
                <a:cs typeface="Bookman Old Style"/>
              </a:rPr>
              <a:t>effectively,</a:t>
            </a:r>
            <a:r>
              <a:rPr sz="1000" b="0" spc="-40" dirty="0">
                <a:latin typeface="Bookman Old Style"/>
                <a:cs typeface="Bookman Old Style"/>
              </a:rPr>
              <a:t> </a:t>
            </a:r>
            <a:r>
              <a:rPr sz="1000" b="0" spc="-50" dirty="0">
                <a:latin typeface="Bookman Old Style"/>
                <a:cs typeface="Bookman Old Style"/>
              </a:rPr>
              <a:t>making</a:t>
            </a:r>
            <a:r>
              <a:rPr sz="1000" b="0" spc="-45" dirty="0">
                <a:latin typeface="Bookman Old Style"/>
                <a:cs typeface="Bookman Old Style"/>
              </a:rPr>
              <a:t> </a:t>
            </a:r>
            <a:r>
              <a:rPr sz="1000" b="0" spc="-25" dirty="0">
                <a:latin typeface="Bookman Old Style"/>
                <a:cs typeface="Bookman Old Style"/>
              </a:rPr>
              <a:t>it</a:t>
            </a:r>
            <a:r>
              <a:rPr sz="1000" b="0" spc="-45" dirty="0">
                <a:latin typeface="Bookman Old Style"/>
                <a:cs typeface="Bookman Old Style"/>
              </a:rPr>
              <a:t> </a:t>
            </a:r>
            <a:r>
              <a:rPr sz="1000" b="0" spc="-50" dirty="0">
                <a:latin typeface="Bookman Old Style"/>
                <a:cs typeface="Bookman Old Style"/>
              </a:rPr>
              <a:t>robust</a:t>
            </a:r>
            <a:r>
              <a:rPr sz="1000" b="0" spc="-40" dirty="0">
                <a:latin typeface="Bookman Old Style"/>
                <a:cs typeface="Bookman Old Style"/>
              </a:rPr>
              <a:t> </a:t>
            </a:r>
            <a:r>
              <a:rPr sz="1000" b="0" spc="-25" dirty="0">
                <a:latin typeface="Bookman Old Style"/>
                <a:cs typeface="Bookman Old Style"/>
              </a:rPr>
              <a:t>to 	</a:t>
            </a:r>
            <a:r>
              <a:rPr sz="1000" b="0" spc="-40" dirty="0">
                <a:latin typeface="Bookman Old Style"/>
                <a:cs typeface="Bookman Old Style"/>
              </a:rPr>
              <a:t>varying</a:t>
            </a:r>
            <a:r>
              <a:rPr sz="1000" b="0" spc="-45" dirty="0">
                <a:latin typeface="Bookman Old Style"/>
                <a:cs typeface="Bookman Old Style"/>
              </a:rPr>
              <a:t> </a:t>
            </a:r>
            <a:r>
              <a:rPr sz="1000" b="0" spc="-40" dirty="0">
                <a:latin typeface="Bookman Old Style"/>
                <a:cs typeface="Bookman Old Style"/>
              </a:rPr>
              <a:t>noise </a:t>
            </a:r>
            <a:r>
              <a:rPr sz="1000" b="0" spc="-10" dirty="0">
                <a:latin typeface="Bookman Old Style"/>
                <a:cs typeface="Bookman Old Style"/>
              </a:rPr>
              <a:t>levels.</a:t>
            </a:r>
            <a:endParaRPr sz="1000">
              <a:latin typeface="Bookman Old Style"/>
              <a:cs typeface="Bookman Old Style"/>
            </a:endParaRPr>
          </a:p>
          <a:p>
            <a:pPr marL="169545" marR="38735" indent="-132080">
              <a:lnSpc>
                <a:spcPct val="112900"/>
              </a:lnSpc>
              <a:spcBef>
                <a:spcPts val="295"/>
              </a:spcBef>
              <a:buClr>
                <a:srgbClr val="003874"/>
              </a:buClr>
              <a:buFont typeface="Meiryo UI"/>
              <a:buChar char="•"/>
              <a:tabLst>
                <a:tab pos="170815" algn="l"/>
              </a:tabLst>
            </a:pPr>
            <a:r>
              <a:rPr sz="1000" b="0" spc="-75" dirty="0">
                <a:latin typeface="Bookman Old Style"/>
                <a:cs typeface="Bookman Old Style"/>
              </a:rPr>
              <a:t>Shows</a:t>
            </a:r>
            <a:r>
              <a:rPr sz="1000" b="0" spc="-45" dirty="0">
                <a:latin typeface="Bookman Old Style"/>
                <a:cs typeface="Bookman Old Style"/>
              </a:rPr>
              <a:t> </a:t>
            </a:r>
            <a:r>
              <a:rPr sz="1000" b="0" spc="-40" dirty="0">
                <a:latin typeface="Bookman Old Style"/>
                <a:cs typeface="Bookman Old Style"/>
              </a:rPr>
              <a:t>signiﬁcant</a:t>
            </a:r>
            <a:r>
              <a:rPr sz="1000" b="0" spc="-50" dirty="0">
                <a:latin typeface="Bookman Old Style"/>
                <a:cs typeface="Bookman Old Style"/>
              </a:rPr>
              <a:t> </a:t>
            </a:r>
            <a:r>
              <a:rPr sz="1000" b="0" spc="-40" dirty="0">
                <a:latin typeface="Bookman Old Style"/>
                <a:cs typeface="Bookman Old Style"/>
              </a:rPr>
              <a:t>improvements </a:t>
            </a:r>
            <a:r>
              <a:rPr sz="1000" b="0" spc="-35" dirty="0">
                <a:latin typeface="Bookman Old Style"/>
                <a:cs typeface="Bookman Old Style"/>
              </a:rPr>
              <a:t>in</a:t>
            </a:r>
            <a:r>
              <a:rPr sz="1000" b="0" spc="-45" dirty="0">
                <a:latin typeface="Bookman Old Style"/>
                <a:cs typeface="Bookman Old Style"/>
              </a:rPr>
              <a:t> </a:t>
            </a:r>
            <a:r>
              <a:rPr sz="1000" b="0" spc="-55" dirty="0">
                <a:latin typeface="Bookman Old Style"/>
                <a:cs typeface="Bookman Old Style"/>
              </a:rPr>
              <a:t>datasets</a:t>
            </a:r>
            <a:r>
              <a:rPr sz="1000" b="0" spc="-45" dirty="0">
                <a:latin typeface="Bookman Old Style"/>
                <a:cs typeface="Bookman Old Style"/>
              </a:rPr>
              <a:t> like</a:t>
            </a:r>
            <a:r>
              <a:rPr sz="1000" b="0" spc="-40" dirty="0">
                <a:latin typeface="Bookman Old Style"/>
                <a:cs typeface="Bookman Old Style"/>
              </a:rPr>
              <a:t> </a:t>
            </a:r>
            <a:r>
              <a:rPr sz="1000" b="0" spc="-70" dirty="0">
                <a:latin typeface="Bookman Old Style"/>
                <a:cs typeface="Bookman Old Style"/>
              </a:rPr>
              <a:t>CIFAR-</a:t>
            </a:r>
            <a:r>
              <a:rPr sz="1000" b="0" spc="-75" dirty="0">
                <a:latin typeface="Bookman Old Style"/>
                <a:cs typeface="Bookman Old Style"/>
              </a:rPr>
              <a:t>10</a:t>
            </a:r>
            <a:r>
              <a:rPr sz="1000" b="0" spc="-45" dirty="0">
                <a:latin typeface="Bookman Old Style"/>
                <a:cs typeface="Bookman Old Style"/>
              </a:rPr>
              <a:t> </a:t>
            </a:r>
            <a:r>
              <a:rPr sz="1000" b="0" spc="-50" dirty="0">
                <a:latin typeface="Bookman Old Style"/>
                <a:cs typeface="Bookman Old Style"/>
              </a:rPr>
              <a:t>and</a:t>
            </a:r>
            <a:r>
              <a:rPr sz="1000" b="0" spc="-40" dirty="0">
                <a:latin typeface="Bookman Old Style"/>
                <a:cs typeface="Bookman Old Style"/>
              </a:rPr>
              <a:t> </a:t>
            </a:r>
            <a:r>
              <a:rPr sz="1000" b="0" spc="-70" dirty="0">
                <a:latin typeface="Bookman Old Style"/>
                <a:cs typeface="Bookman Old Style"/>
              </a:rPr>
              <a:t>CIFAR-</a:t>
            </a:r>
            <a:r>
              <a:rPr sz="1000" b="0" spc="-85" dirty="0">
                <a:latin typeface="Bookman Old Style"/>
                <a:cs typeface="Bookman Old Style"/>
              </a:rPr>
              <a:t>100,</a:t>
            </a:r>
            <a:r>
              <a:rPr sz="1000" b="0" spc="-45" dirty="0">
                <a:latin typeface="Bookman Old Style"/>
                <a:cs typeface="Bookman Old Style"/>
              </a:rPr>
              <a:t> </a:t>
            </a:r>
            <a:r>
              <a:rPr sz="1000" b="0" spc="-20" dirty="0">
                <a:latin typeface="Bookman Old Style"/>
                <a:cs typeface="Bookman Old Style"/>
              </a:rPr>
              <a:t>even 	</a:t>
            </a:r>
            <a:r>
              <a:rPr sz="1000" b="0" spc="-50" dirty="0">
                <a:latin typeface="Bookman Old Style"/>
                <a:cs typeface="Bookman Old Style"/>
              </a:rPr>
              <a:t>under </a:t>
            </a:r>
            <a:r>
              <a:rPr sz="1000" b="0" spc="-45" dirty="0">
                <a:latin typeface="Bookman Old Style"/>
                <a:cs typeface="Bookman Old Style"/>
              </a:rPr>
              <a:t>high</a:t>
            </a:r>
            <a:r>
              <a:rPr sz="1000" b="0" spc="-55" dirty="0">
                <a:latin typeface="Bookman Old Style"/>
                <a:cs typeface="Bookman Old Style"/>
              </a:rPr>
              <a:t> </a:t>
            </a:r>
            <a:r>
              <a:rPr sz="1000" b="0" spc="-40" dirty="0">
                <a:latin typeface="Bookman Old Style"/>
                <a:cs typeface="Bookman Old Style"/>
              </a:rPr>
              <a:t>symmetric</a:t>
            </a:r>
            <a:r>
              <a:rPr sz="1000" b="0" spc="-50" dirty="0">
                <a:latin typeface="Bookman Old Style"/>
                <a:cs typeface="Bookman Old Style"/>
              </a:rPr>
              <a:t> and</a:t>
            </a:r>
            <a:r>
              <a:rPr sz="1000" b="0" spc="-45" dirty="0">
                <a:latin typeface="Bookman Old Style"/>
                <a:cs typeface="Bookman Old Style"/>
              </a:rPr>
              <a:t> </a:t>
            </a:r>
            <a:r>
              <a:rPr sz="1000" b="0" spc="-40" dirty="0">
                <a:latin typeface="Bookman Old Style"/>
                <a:cs typeface="Bookman Old Style"/>
              </a:rPr>
              <a:t>asymmetric</a:t>
            </a:r>
            <a:r>
              <a:rPr sz="1000" b="0" spc="-50"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a:t>
            </a:r>
            <a:r>
              <a:rPr sz="1000" b="0" spc="-10" dirty="0">
                <a:latin typeface="Bookman Old Style"/>
                <a:cs typeface="Bookman Old Style"/>
              </a:rPr>
              <a:t>rates.</a:t>
            </a:r>
            <a:endParaRPr sz="1000">
              <a:latin typeface="Bookman Old Style"/>
              <a:cs typeface="Bookman Old Style"/>
            </a:endParaRPr>
          </a:p>
          <a:p>
            <a:pPr marL="169545" marR="361315" indent="-132080">
              <a:lnSpc>
                <a:spcPct val="112900"/>
              </a:lnSpc>
              <a:spcBef>
                <a:spcPts val="300"/>
              </a:spcBef>
              <a:buClr>
                <a:srgbClr val="003874"/>
              </a:buClr>
              <a:buFont typeface="Meiryo UI"/>
              <a:buChar char="•"/>
              <a:tabLst>
                <a:tab pos="170815" algn="l"/>
              </a:tabLst>
            </a:pPr>
            <a:r>
              <a:rPr sz="1000" b="0" spc="-40" dirty="0">
                <a:latin typeface="Bookman Old Style"/>
                <a:cs typeface="Bookman Old Style"/>
              </a:rPr>
              <a:t>Compared</a:t>
            </a:r>
            <a:r>
              <a:rPr sz="1000" b="0" spc="-65"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50" dirty="0">
                <a:latin typeface="Bookman Old Style"/>
                <a:cs typeface="Bookman Old Style"/>
              </a:rPr>
              <a:t>baselines</a:t>
            </a:r>
            <a:r>
              <a:rPr sz="1000" b="0" spc="-60" dirty="0">
                <a:latin typeface="Bookman Old Style"/>
                <a:cs typeface="Bookman Old Style"/>
              </a:rPr>
              <a:t> </a:t>
            </a:r>
            <a:r>
              <a:rPr sz="1000" b="0" spc="-35" dirty="0">
                <a:latin typeface="Bookman Old Style"/>
                <a:cs typeface="Bookman Old Style"/>
              </a:rPr>
              <a:t>like</a:t>
            </a:r>
            <a:r>
              <a:rPr sz="1000" b="0" spc="-65" dirty="0">
                <a:latin typeface="Bookman Old Style"/>
                <a:cs typeface="Bookman Old Style"/>
              </a:rPr>
              <a:t> </a:t>
            </a:r>
            <a:r>
              <a:rPr sz="1000" b="0" spc="-95" dirty="0">
                <a:latin typeface="Bookman Old Style"/>
                <a:cs typeface="Bookman Old Style"/>
              </a:rPr>
              <a:t>CE</a:t>
            </a:r>
            <a:r>
              <a:rPr sz="1000" b="0" spc="-60" dirty="0">
                <a:latin typeface="Bookman Old Style"/>
                <a:cs typeface="Bookman Old Style"/>
              </a:rPr>
              <a:t> </a:t>
            </a:r>
            <a:r>
              <a:rPr sz="1000" b="0" spc="-50" dirty="0">
                <a:latin typeface="Bookman Old Style"/>
                <a:cs typeface="Bookman Old Style"/>
              </a:rPr>
              <a:t>and</a:t>
            </a:r>
            <a:r>
              <a:rPr sz="1000" b="0" spc="-65" dirty="0">
                <a:latin typeface="Bookman Old Style"/>
                <a:cs typeface="Bookman Old Style"/>
              </a:rPr>
              <a:t> </a:t>
            </a:r>
            <a:r>
              <a:rPr sz="1000" b="0" spc="-85" dirty="0">
                <a:latin typeface="Bookman Old Style"/>
                <a:cs typeface="Bookman Old Style"/>
              </a:rPr>
              <a:t>ELR,</a:t>
            </a:r>
            <a:r>
              <a:rPr sz="1000" b="0" spc="-60" dirty="0">
                <a:latin typeface="Bookman Old Style"/>
                <a:cs typeface="Bookman Old Style"/>
              </a:rPr>
              <a:t> </a:t>
            </a:r>
            <a:r>
              <a:rPr sz="1000" b="0" spc="-40" dirty="0">
                <a:latin typeface="Bookman Old Style"/>
                <a:cs typeface="Bookman Old Style"/>
              </a:rPr>
              <a:t>the</a:t>
            </a:r>
            <a:r>
              <a:rPr sz="1000" b="0" spc="-65" dirty="0">
                <a:latin typeface="Bookman Old Style"/>
                <a:cs typeface="Bookman Old Style"/>
              </a:rPr>
              <a:t> </a:t>
            </a:r>
            <a:r>
              <a:rPr sz="1000" b="0" spc="-60" dirty="0">
                <a:latin typeface="Bookman Old Style"/>
                <a:cs typeface="Bookman Old Style"/>
              </a:rPr>
              <a:t>SGN </a:t>
            </a:r>
            <a:r>
              <a:rPr sz="1000" b="0" spc="-40" dirty="0">
                <a:latin typeface="Bookman Old Style"/>
                <a:cs typeface="Bookman Old Style"/>
              </a:rPr>
              <a:t>approach</a:t>
            </a:r>
            <a:r>
              <a:rPr sz="1000" b="0" spc="-65" dirty="0">
                <a:latin typeface="Bookman Old Style"/>
                <a:cs typeface="Bookman Old Style"/>
              </a:rPr>
              <a:t> </a:t>
            </a:r>
            <a:r>
              <a:rPr sz="1000" b="0" spc="-60" dirty="0">
                <a:latin typeface="Bookman Old Style"/>
                <a:cs typeface="Bookman Old Style"/>
              </a:rPr>
              <a:t>ensures </a:t>
            </a:r>
            <a:r>
              <a:rPr sz="1000" b="0" spc="-10" dirty="0">
                <a:latin typeface="Bookman Old Style"/>
                <a:cs typeface="Bookman Old Style"/>
              </a:rPr>
              <a:t>better 	</a:t>
            </a:r>
            <a:r>
              <a:rPr sz="1000" b="0" spc="-35" dirty="0">
                <a:latin typeface="Bookman Old Style"/>
                <a:cs typeface="Bookman Old Style"/>
              </a:rPr>
              <a:t>generalization,</a:t>
            </a:r>
            <a:r>
              <a:rPr sz="1000" b="0" spc="-5" dirty="0">
                <a:latin typeface="Bookman Old Style"/>
                <a:cs typeface="Bookman Old Style"/>
              </a:rPr>
              <a:t> </a:t>
            </a:r>
            <a:r>
              <a:rPr sz="1000" b="0" spc="-45" dirty="0">
                <a:latin typeface="Bookman Old Style"/>
                <a:cs typeface="Bookman Old Style"/>
              </a:rPr>
              <a:t>particularly</a:t>
            </a:r>
            <a:r>
              <a:rPr sz="1000" b="0" dirty="0">
                <a:latin typeface="Bookman Old Style"/>
                <a:cs typeface="Bookman Old Style"/>
              </a:rPr>
              <a:t> </a:t>
            </a:r>
            <a:r>
              <a:rPr sz="1000" b="0" spc="-50" dirty="0">
                <a:latin typeface="Bookman Old Style"/>
                <a:cs typeface="Bookman Old Style"/>
              </a:rPr>
              <a:t>under</a:t>
            </a:r>
            <a:r>
              <a:rPr sz="1000" b="0" dirty="0">
                <a:latin typeface="Bookman Old Style"/>
                <a:cs typeface="Bookman Old Style"/>
              </a:rPr>
              <a:t> </a:t>
            </a:r>
            <a:r>
              <a:rPr sz="1000" b="0" spc="-40" dirty="0">
                <a:latin typeface="Bookman Old Style"/>
                <a:cs typeface="Bookman Old Style"/>
              </a:rPr>
              <a:t>challenging</a:t>
            </a:r>
            <a:r>
              <a:rPr sz="1000" b="0" spc="-10" dirty="0">
                <a:latin typeface="Bookman Old Style"/>
                <a:cs typeface="Bookman Old Style"/>
              </a:rPr>
              <a:t> conditions.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30</a:t>
            </a:fld>
            <a:r>
              <a:rPr spc="-45" dirty="0"/>
              <a:t> </a:t>
            </a:r>
            <a:r>
              <a:rPr spc="-80" dirty="0"/>
              <a:t>/</a:t>
            </a:r>
            <a:r>
              <a:rPr spc="-45" dirty="0"/>
              <a:t> </a:t>
            </a:r>
            <a:r>
              <a:rPr spc="-25" dirty="0"/>
              <a:t>37</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7" action="ppaction://hlinksldjump"/>
              </a:rPr>
              <a:t>Other</a:t>
            </a:r>
            <a:r>
              <a:rPr sz="550" b="0" spc="-55" dirty="0">
                <a:solidFill>
                  <a:srgbClr val="FFFFFF"/>
                </a:solidFill>
                <a:latin typeface="Bookman Old Style"/>
                <a:cs typeface="Bookman Old Style"/>
                <a:hlinkClick r:id="rId7" action="ppaction://hlinksldjump"/>
              </a:rPr>
              <a:t> </a:t>
            </a:r>
            <a:r>
              <a:rPr sz="550" b="0" spc="-25" dirty="0">
                <a:solidFill>
                  <a:srgbClr val="FFFFFF"/>
                </a:solidFill>
                <a:latin typeface="Bookman Old Style"/>
                <a:cs typeface="Bookman Old Style"/>
                <a:hlinkClick r:id="rId7" action="ppaction://hlinksldjump"/>
              </a:rPr>
              <a:t>Applications</a:t>
            </a:r>
            <a:r>
              <a:rPr sz="550" b="0" spc="-55" dirty="0">
                <a:solidFill>
                  <a:srgbClr val="FFFFFF"/>
                </a:solidFill>
                <a:latin typeface="Bookman Old Style"/>
                <a:cs typeface="Bookman Old Style"/>
                <a:hlinkClick r:id="rId7" action="ppaction://hlinksldjump"/>
              </a:rPr>
              <a:t> </a:t>
            </a:r>
            <a:r>
              <a:rPr sz="550" b="0" spc="-60" dirty="0">
                <a:solidFill>
                  <a:srgbClr val="FFFFFF"/>
                </a:solidFill>
                <a:latin typeface="Bookman Old Style"/>
                <a:cs typeface="Bookman Old Style"/>
                <a:hlinkClick r:id="rId7" action="ppaction://hlinksldjump"/>
              </a:rPr>
              <a:t>&amp;</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Potential</a:t>
            </a:r>
            <a:r>
              <a:rPr spc="-50" dirty="0"/>
              <a:t> </a:t>
            </a:r>
            <a:r>
              <a:rPr spc="-60" dirty="0"/>
              <a:t>Enhancements</a:t>
            </a:r>
            <a:r>
              <a:rPr spc="-45" dirty="0"/>
              <a:t> </a:t>
            </a:r>
            <a:r>
              <a:rPr spc="-20" dirty="0"/>
              <a:t>to</a:t>
            </a:r>
            <a:r>
              <a:rPr spc="-40" dirty="0"/>
              <a:t> </a:t>
            </a:r>
            <a:r>
              <a:rPr spc="-25" dirty="0"/>
              <a:t>SGN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465988" y="1089079"/>
            <a:ext cx="4940300" cy="1134110"/>
          </a:xfrm>
          <a:prstGeom prst="rect">
            <a:avLst/>
          </a:prstGeom>
        </p:spPr>
        <p:txBody>
          <a:bodyPr vert="horz" wrap="square" lIns="0" tIns="12700" rIns="0" bIns="0" rtlCol="0">
            <a:spAutoFit/>
          </a:bodyPr>
          <a:lstStyle/>
          <a:p>
            <a:pPr marL="169545" marR="305435" indent="-132080">
              <a:lnSpc>
                <a:spcPct val="112900"/>
              </a:lnSpc>
              <a:spcBef>
                <a:spcPts val="100"/>
              </a:spcBef>
              <a:buClr>
                <a:srgbClr val="003874"/>
              </a:buClr>
              <a:buFont typeface="Meiryo UI"/>
              <a:buChar char="•"/>
              <a:tabLst>
                <a:tab pos="170815" algn="l"/>
              </a:tabLst>
            </a:pPr>
            <a:r>
              <a:rPr sz="1000" b="1" spc="-20" dirty="0">
                <a:latin typeface="Book Antiqua"/>
                <a:cs typeface="Book Antiqua"/>
              </a:rPr>
              <a:t>Adaptive</a:t>
            </a:r>
            <a:r>
              <a:rPr sz="1000" b="1" dirty="0">
                <a:latin typeface="Book Antiqua"/>
                <a:cs typeface="Book Antiqua"/>
              </a:rPr>
              <a:t> Learning</a:t>
            </a:r>
            <a:r>
              <a:rPr sz="1000" b="1" spc="5" dirty="0">
                <a:latin typeface="Book Antiqua"/>
                <a:cs typeface="Book Antiqua"/>
              </a:rPr>
              <a:t> </a:t>
            </a:r>
            <a:r>
              <a:rPr sz="1000" b="1" dirty="0">
                <a:latin typeface="Book Antiqua"/>
                <a:cs typeface="Book Antiqua"/>
              </a:rPr>
              <a:t>Rates</a:t>
            </a:r>
            <a:r>
              <a:rPr sz="1000" b="0" dirty="0">
                <a:latin typeface="Bookman Old Style"/>
                <a:cs typeface="Bookman Old Style"/>
              </a:rPr>
              <a:t>:</a:t>
            </a:r>
            <a:r>
              <a:rPr sz="1000" b="0" spc="25" dirty="0">
                <a:latin typeface="Bookman Old Style"/>
                <a:cs typeface="Bookman Old Style"/>
              </a:rPr>
              <a:t> </a:t>
            </a:r>
            <a:r>
              <a:rPr sz="1000" b="0" spc="-45" dirty="0">
                <a:latin typeface="Bookman Old Style"/>
                <a:cs typeface="Bookman Old Style"/>
              </a:rPr>
              <a:t>Experiment</a:t>
            </a:r>
            <a:r>
              <a:rPr sz="1000" b="0" spc="-40" dirty="0">
                <a:latin typeface="Bookman Old Style"/>
                <a:cs typeface="Bookman Old Style"/>
              </a:rPr>
              <a:t> </a:t>
            </a:r>
            <a:r>
              <a:rPr sz="1000" b="0" spc="-35" dirty="0">
                <a:latin typeface="Bookman Old Style"/>
                <a:cs typeface="Bookman Old Style"/>
              </a:rPr>
              <a:t>with</a:t>
            </a:r>
            <a:r>
              <a:rPr sz="1000" b="0" spc="-40" dirty="0">
                <a:latin typeface="Bookman Old Style"/>
                <a:cs typeface="Bookman Old Style"/>
              </a:rPr>
              <a:t> </a:t>
            </a:r>
            <a:r>
              <a:rPr sz="1000" b="0" spc="-35" dirty="0">
                <a:latin typeface="Bookman Old Style"/>
                <a:cs typeface="Bookman Old Style"/>
              </a:rPr>
              <a:t>adaptive</a:t>
            </a:r>
            <a:r>
              <a:rPr sz="1000" b="0" spc="-40" dirty="0">
                <a:latin typeface="Bookman Old Style"/>
                <a:cs typeface="Bookman Old Style"/>
              </a:rPr>
              <a:t> </a:t>
            </a:r>
            <a:r>
              <a:rPr sz="1000" b="0" spc="-25" dirty="0">
                <a:latin typeface="Bookman Old Style"/>
                <a:cs typeface="Bookman Old Style"/>
              </a:rPr>
              <a:t>optimization</a:t>
            </a:r>
            <a:r>
              <a:rPr sz="1000" b="0" spc="-40" dirty="0">
                <a:latin typeface="Bookman Old Style"/>
                <a:cs typeface="Bookman Old Style"/>
              </a:rPr>
              <a:t> methods</a:t>
            </a:r>
            <a:r>
              <a:rPr sz="1000" b="0" spc="-50" dirty="0">
                <a:latin typeface="Bookman Old Style"/>
                <a:cs typeface="Bookman Old Style"/>
              </a:rPr>
              <a:t> </a:t>
            </a:r>
            <a:r>
              <a:rPr sz="1000" b="0" spc="-25" dirty="0">
                <a:latin typeface="Bookman Old Style"/>
                <a:cs typeface="Bookman Old Style"/>
              </a:rPr>
              <a:t>to 	</a:t>
            </a:r>
            <a:r>
              <a:rPr sz="1000" b="0" spc="-40" dirty="0">
                <a:latin typeface="Bookman Old Style"/>
                <a:cs typeface="Bookman Old Style"/>
              </a:rPr>
              <a:t>dynamically</a:t>
            </a:r>
            <a:r>
              <a:rPr sz="1000" b="0" spc="-50" dirty="0">
                <a:latin typeface="Bookman Old Style"/>
                <a:cs typeface="Bookman Old Style"/>
              </a:rPr>
              <a:t> adjust </a:t>
            </a:r>
            <a:r>
              <a:rPr sz="1000" b="0" spc="-35" dirty="0">
                <a:latin typeface="Bookman Old Style"/>
                <a:cs typeface="Bookman Old Style"/>
              </a:rPr>
              <a:t>learning</a:t>
            </a:r>
            <a:r>
              <a:rPr sz="1000" b="0" spc="-45" dirty="0">
                <a:latin typeface="Bookman Old Style"/>
                <a:cs typeface="Bookman Old Style"/>
              </a:rPr>
              <a:t> </a:t>
            </a:r>
            <a:r>
              <a:rPr sz="1000" b="0" spc="-60" dirty="0">
                <a:latin typeface="Bookman Old Style"/>
                <a:cs typeface="Bookman Old Style"/>
              </a:rPr>
              <a:t>rates</a:t>
            </a:r>
            <a:r>
              <a:rPr sz="1000" b="0" spc="-50" dirty="0">
                <a:latin typeface="Bookman Old Style"/>
                <a:cs typeface="Bookman Old Style"/>
              </a:rPr>
              <a:t> </a:t>
            </a:r>
            <a:r>
              <a:rPr sz="1000" b="0" spc="-45" dirty="0">
                <a:latin typeface="Bookman Old Style"/>
                <a:cs typeface="Bookman Old Style"/>
              </a:rPr>
              <a:t>during </a:t>
            </a:r>
            <a:r>
              <a:rPr sz="1000" b="0" spc="-10" dirty="0">
                <a:latin typeface="Bookman Old Style"/>
                <a:cs typeface="Bookman Old Style"/>
              </a:rPr>
              <a:t>training.</a:t>
            </a:r>
            <a:endParaRPr sz="1000">
              <a:latin typeface="Bookman Old Style"/>
              <a:cs typeface="Bookman Old Style"/>
            </a:endParaRPr>
          </a:p>
          <a:p>
            <a:pPr marL="169545" marR="172085" indent="-132080">
              <a:lnSpc>
                <a:spcPct val="112900"/>
              </a:lnSpc>
              <a:spcBef>
                <a:spcPts val="295"/>
              </a:spcBef>
              <a:buClr>
                <a:srgbClr val="003874"/>
              </a:buClr>
              <a:buFont typeface="Meiryo UI"/>
              <a:buChar char="•"/>
              <a:tabLst>
                <a:tab pos="170815" algn="l"/>
              </a:tabLst>
            </a:pPr>
            <a:r>
              <a:rPr sz="1000" b="1" dirty="0">
                <a:latin typeface="Book Antiqua"/>
                <a:cs typeface="Book Antiqua"/>
              </a:rPr>
              <a:t>Domain</a:t>
            </a:r>
            <a:r>
              <a:rPr sz="1000" b="1" spc="-5" dirty="0">
                <a:latin typeface="Book Antiqua"/>
                <a:cs typeface="Book Antiqua"/>
              </a:rPr>
              <a:t> </a:t>
            </a:r>
            <a:r>
              <a:rPr sz="1000" b="1" spc="-10" dirty="0">
                <a:latin typeface="Book Antiqua"/>
                <a:cs typeface="Book Antiqua"/>
              </a:rPr>
              <a:t>Adaptation</a:t>
            </a:r>
            <a:r>
              <a:rPr sz="1000" b="0" spc="-10" dirty="0">
                <a:latin typeface="Bookman Old Style"/>
                <a:cs typeface="Bookman Old Style"/>
              </a:rPr>
              <a:t>:</a:t>
            </a:r>
            <a:r>
              <a:rPr sz="1000" b="0" spc="15" dirty="0">
                <a:latin typeface="Bookman Old Style"/>
                <a:cs typeface="Bookman Old Style"/>
              </a:rPr>
              <a:t> </a:t>
            </a:r>
            <a:r>
              <a:rPr sz="1000" b="0" spc="-65" dirty="0">
                <a:latin typeface="Bookman Old Style"/>
                <a:cs typeface="Bookman Old Style"/>
              </a:rPr>
              <a:t>Extend</a:t>
            </a:r>
            <a:r>
              <a:rPr sz="1000" b="0" spc="-50" dirty="0">
                <a:latin typeface="Bookman Old Style"/>
                <a:cs typeface="Bookman Old Style"/>
              </a:rPr>
              <a:t> </a:t>
            </a:r>
            <a:r>
              <a:rPr sz="1000" b="0" spc="-60" dirty="0">
                <a:latin typeface="Bookman Old Style"/>
                <a:cs typeface="Bookman Old Style"/>
              </a:rPr>
              <a:t>SGN</a:t>
            </a:r>
            <a:r>
              <a:rPr sz="1000" b="0" spc="-4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40" dirty="0">
                <a:latin typeface="Bookman Old Style"/>
                <a:cs typeface="Bookman Old Style"/>
              </a:rPr>
              <a:t>handle</a:t>
            </a:r>
            <a:r>
              <a:rPr sz="1000" b="0" spc="-50" dirty="0">
                <a:latin typeface="Bookman Old Style"/>
                <a:cs typeface="Bookman Old Style"/>
              </a:rPr>
              <a:t> </a:t>
            </a:r>
            <a:r>
              <a:rPr sz="1000" b="0" spc="-30" dirty="0">
                <a:latin typeface="Bookman Old Style"/>
                <a:cs typeface="Bookman Old Style"/>
              </a:rPr>
              <a:t>domain</a:t>
            </a:r>
            <a:r>
              <a:rPr sz="1000" b="0" spc="-50" dirty="0">
                <a:latin typeface="Bookman Old Style"/>
                <a:cs typeface="Bookman Old Style"/>
              </a:rPr>
              <a:t> </a:t>
            </a:r>
            <a:r>
              <a:rPr sz="1000" b="0" spc="-55" dirty="0">
                <a:latin typeface="Bookman Old Style"/>
                <a:cs typeface="Bookman Old Style"/>
              </a:rPr>
              <a:t>shifts</a:t>
            </a:r>
            <a:r>
              <a:rPr sz="1000" b="0" spc="-50" dirty="0">
                <a:latin typeface="Bookman Old Style"/>
                <a:cs typeface="Bookman Old Style"/>
              </a:rPr>
              <a:t> </a:t>
            </a:r>
            <a:r>
              <a:rPr sz="1000" b="0" spc="-30" dirty="0">
                <a:latin typeface="Bookman Old Style"/>
                <a:cs typeface="Bookman Old Style"/>
              </a:rPr>
              <a:t>between</a:t>
            </a:r>
            <a:r>
              <a:rPr sz="1000" b="0" spc="-45" dirty="0">
                <a:latin typeface="Bookman Old Style"/>
                <a:cs typeface="Bookman Old Style"/>
              </a:rPr>
              <a:t> </a:t>
            </a:r>
            <a:r>
              <a:rPr sz="1000" b="0" spc="-40" dirty="0">
                <a:latin typeface="Bookman Old Style"/>
                <a:cs typeface="Bookman Old Style"/>
              </a:rPr>
              <a:t>training</a:t>
            </a:r>
            <a:r>
              <a:rPr sz="1000" b="0" spc="-50" dirty="0">
                <a:latin typeface="Bookman Old Style"/>
                <a:cs typeface="Bookman Old Style"/>
              </a:rPr>
              <a:t> </a:t>
            </a:r>
            <a:r>
              <a:rPr sz="1000" b="0" spc="-25" dirty="0">
                <a:latin typeface="Bookman Old Style"/>
                <a:cs typeface="Bookman Old Style"/>
              </a:rPr>
              <a:t>and 	</a:t>
            </a:r>
            <a:r>
              <a:rPr sz="1000" b="0" spc="-40" dirty="0">
                <a:latin typeface="Bookman Old Style"/>
                <a:cs typeface="Bookman Old Style"/>
              </a:rPr>
              <a:t>testing</a:t>
            </a:r>
            <a:r>
              <a:rPr sz="1000" b="0" spc="-60"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69545" marR="30480" indent="-132080">
              <a:lnSpc>
                <a:spcPct val="112900"/>
              </a:lnSpc>
              <a:spcBef>
                <a:spcPts val="300"/>
              </a:spcBef>
              <a:buClr>
                <a:srgbClr val="003874"/>
              </a:buClr>
              <a:buFont typeface="Meiryo UI"/>
              <a:buChar char="•"/>
              <a:tabLst>
                <a:tab pos="170815" algn="l"/>
              </a:tabLst>
            </a:pPr>
            <a:r>
              <a:rPr sz="1000" b="1" spc="-10" dirty="0">
                <a:latin typeface="Book Antiqua"/>
                <a:cs typeface="Book Antiqua"/>
              </a:rPr>
              <a:t>Additional</a:t>
            </a:r>
            <a:r>
              <a:rPr sz="1000" b="1" spc="-15" dirty="0">
                <a:latin typeface="Book Antiqua"/>
                <a:cs typeface="Book Antiqua"/>
              </a:rPr>
              <a:t> </a:t>
            </a:r>
            <a:r>
              <a:rPr sz="1000" b="1" dirty="0">
                <a:latin typeface="Book Antiqua"/>
                <a:cs typeface="Book Antiqua"/>
              </a:rPr>
              <a:t>Regularization</a:t>
            </a:r>
            <a:r>
              <a:rPr sz="1000" b="0" dirty="0">
                <a:latin typeface="Bookman Old Style"/>
                <a:cs typeface="Bookman Old Style"/>
              </a:rPr>
              <a:t>: </a:t>
            </a:r>
            <a:r>
              <a:rPr sz="1000" b="0" spc="-30" dirty="0">
                <a:latin typeface="Bookman Old Style"/>
                <a:cs typeface="Bookman Old Style"/>
              </a:rPr>
              <a:t>Incorporate</a:t>
            </a:r>
            <a:r>
              <a:rPr sz="1000" b="0" spc="-60" dirty="0">
                <a:latin typeface="Bookman Old Style"/>
                <a:cs typeface="Bookman Old Style"/>
              </a:rPr>
              <a:t> </a:t>
            </a:r>
            <a:r>
              <a:rPr sz="1000" b="0" spc="-30" dirty="0">
                <a:latin typeface="Bookman Old Style"/>
                <a:cs typeface="Bookman Old Style"/>
              </a:rPr>
              <a:t>dropout</a:t>
            </a:r>
            <a:r>
              <a:rPr sz="1000" b="0" spc="-60" dirty="0">
                <a:latin typeface="Bookman Old Style"/>
                <a:cs typeface="Bookman Old Style"/>
              </a:rPr>
              <a:t> </a:t>
            </a:r>
            <a:r>
              <a:rPr sz="1000" b="0" spc="-20" dirty="0">
                <a:latin typeface="Bookman Old Style"/>
                <a:cs typeface="Bookman Old Style"/>
              </a:rPr>
              <a:t>or</a:t>
            </a:r>
            <a:r>
              <a:rPr sz="1000" b="0" spc="-60" dirty="0">
                <a:latin typeface="Bookman Old Style"/>
                <a:cs typeface="Bookman Old Style"/>
              </a:rPr>
              <a:t> </a:t>
            </a:r>
            <a:r>
              <a:rPr sz="1000" b="0" spc="-50" dirty="0">
                <a:latin typeface="Bookman Old Style"/>
                <a:cs typeface="Bookman Old Style"/>
              </a:rPr>
              <a:t>data</a:t>
            </a:r>
            <a:r>
              <a:rPr sz="1000" b="0" spc="-60" dirty="0">
                <a:latin typeface="Bookman Old Style"/>
                <a:cs typeface="Bookman Old Style"/>
              </a:rPr>
              <a:t> </a:t>
            </a:r>
            <a:r>
              <a:rPr sz="1000" b="0" spc="-40" dirty="0">
                <a:latin typeface="Bookman Old Style"/>
                <a:cs typeface="Bookman Old Style"/>
              </a:rPr>
              <a:t>augmentation</a:t>
            </a:r>
            <a:r>
              <a:rPr sz="1000" b="0" spc="-60" dirty="0">
                <a:latin typeface="Bookman Old Style"/>
                <a:cs typeface="Bookman Old Style"/>
              </a:rPr>
              <a:t> </a:t>
            </a:r>
            <a:r>
              <a:rPr sz="1000" b="0" spc="-25" dirty="0">
                <a:latin typeface="Bookman Old Style"/>
                <a:cs typeface="Bookman Old Style"/>
              </a:rPr>
              <a:t>techniques 	</a:t>
            </a:r>
            <a:r>
              <a:rPr sz="1000" b="0" spc="-10" dirty="0">
                <a:latin typeface="Bookman Old Style"/>
                <a:cs typeface="Bookman Old Style"/>
              </a:rPr>
              <a:t>to</a:t>
            </a:r>
            <a:r>
              <a:rPr sz="1000" b="0" spc="-65" dirty="0">
                <a:latin typeface="Bookman Old Style"/>
                <a:cs typeface="Bookman Old Style"/>
              </a:rPr>
              <a:t> </a:t>
            </a:r>
            <a:r>
              <a:rPr sz="1000" b="0" spc="-45" dirty="0">
                <a:latin typeface="Bookman Old Style"/>
                <a:cs typeface="Bookman Old Style"/>
              </a:rPr>
              <a:t>further</a:t>
            </a:r>
            <a:r>
              <a:rPr sz="1000" b="0" spc="-60" dirty="0">
                <a:latin typeface="Bookman Old Style"/>
                <a:cs typeface="Bookman Old Style"/>
              </a:rPr>
              <a:t> </a:t>
            </a:r>
            <a:r>
              <a:rPr sz="1000" b="0" spc="-30" dirty="0">
                <a:latin typeface="Bookman Old Style"/>
                <a:cs typeface="Bookman Old Style"/>
              </a:rPr>
              <a:t>improve</a:t>
            </a:r>
            <a:r>
              <a:rPr sz="1000" b="0" spc="-65" dirty="0">
                <a:latin typeface="Bookman Old Style"/>
                <a:cs typeface="Bookman Old Style"/>
              </a:rPr>
              <a:t> </a:t>
            </a:r>
            <a:r>
              <a:rPr sz="1000" b="0" spc="-10" dirty="0">
                <a:latin typeface="Bookman Old Style"/>
                <a:cs typeface="Bookman Old Style"/>
              </a:rPr>
              <a:t>robustness.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31</a:t>
            </a:fld>
            <a:r>
              <a:rPr spc="-45" dirty="0"/>
              <a:t> </a:t>
            </a:r>
            <a:r>
              <a:rPr spc="-80" dirty="0"/>
              <a:t>/</a:t>
            </a:r>
            <a:r>
              <a:rPr spc="-45" dirty="0"/>
              <a:t> </a:t>
            </a:r>
            <a:r>
              <a:rPr spc="-25" dirty="0"/>
              <a:t>37</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8" action="ppaction://hlinksldjump"/>
              </a:rPr>
              <a:t>Implementing</a:t>
            </a:r>
            <a:r>
              <a:rPr sz="550" b="0" spc="-55" dirty="0">
                <a:solidFill>
                  <a:srgbClr val="FFFFFF"/>
                </a:solidFill>
                <a:latin typeface="Bookman Old Style"/>
                <a:cs typeface="Bookman Old Style"/>
                <a:hlinkClick r:id="rId8" action="ppaction://hlinksldjump"/>
              </a:rPr>
              <a:t> </a:t>
            </a:r>
            <a:r>
              <a:rPr sz="550" b="0" spc="-30" dirty="0">
                <a:solidFill>
                  <a:srgbClr val="FFFFFF"/>
                </a:solidFill>
                <a:latin typeface="Bookman Old Style"/>
                <a:cs typeface="Bookman Old Style"/>
                <a:hlinkClick r:id="rId8" action="ppaction://hlinksldjump"/>
              </a:rPr>
              <a:t>the</a:t>
            </a:r>
            <a:r>
              <a:rPr sz="550" b="0" spc="-55" dirty="0">
                <a:solidFill>
                  <a:srgbClr val="FFFFFF"/>
                </a:solidFill>
                <a:latin typeface="Bookman Old Style"/>
                <a:cs typeface="Bookman Old Style"/>
                <a:hlinkClick r:id="rId8" action="ppaction://hlinksldjump"/>
              </a:rPr>
              <a:t> </a:t>
            </a:r>
            <a:r>
              <a:rPr sz="550" b="0" spc="-20" dirty="0">
                <a:solidFill>
                  <a:srgbClr val="FFFFFF"/>
                </a:solidFill>
                <a:latin typeface="Bookman Old Style"/>
                <a:cs typeface="Bookman Old Style"/>
                <a:hlinkClick r:id="rId8" action="ppaction://hlinksldjump"/>
              </a:rPr>
              <a:t>Idea</a:t>
            </a:r>
            <a:endParaRPr sz="550">
              <a:latin typeface="Bookman Old Style"/>
              <a:cs typeface="Bookman Old Style"/>
            </a:endParaRPr>
          </a:p>
        </p:txBody>
      </p:sp>
      <p:pic>
        <p:nvPicPr>
          <p:cNvPr id="31" name="object 31"/>
          <p:cNvPicPr/>
          <p:nvPr/>
        </p:nvPicPr>
        <p:blipFill>
          <a:blip r:embed="rId9" cstate="print"/>
          <a:stretch>
            <a:fillRect/>
          </a:stretch>
        </p:blipFill>
        <p:spPr>
          <a:xfrm>
            <a:off x="289848" y="509777"/>
            <a:ext cx="133611" cy="133611"/>
          </a:xfrm>
          <a:prstGeom prst="rect">
            <a:avLst/>
          </a:prstGeom>
        </p:spPr>
      </p:pic>
      <p:pic>
        <p:nvPicPr>
          <p:cNvPr id="32" name="object 32"/>
          <p:cNvPicPr/>
          <p:nvPr/>
        </p:nvPicPr>
        <p:blipFill>
          <a:blip r:embed="rId9" cstate="print"/>
          <a:stretch>
            <a:fillRect/>
          </a:stretch>
        </p:blipFill>
        <p:spPr>
          <a:xfrm>
            <a:off x="289848" y="864730"/>
            <a:ext cx="133611" cy="133611"/>
          </a:xfrm>
          <a:prstGeom prst="rect">
            <a:avLst/>
          </a:prstGeom>
        </p:spPr>
      </p:pic>
      <p:pic>
        <p:nvPicPr>
          <p:cNvPr id="33" name="object 33"/>
          <p:cNvPicPr/>
          <p:nvPr/>
        </p:nvPicPr>
        <p:blipFill>
          <a:blip r:embed="rId9" cstate="print"/>
          <a:stretch>
            <a:fillRect/>
          </a:stretch>
        </p:blipFill>
        <p:spPr>
          <a:xfrm>
            <a:off x="289848" y="1219682"/>
            <a:ext cx="133611" cy="133611"/>
          </a:xfrm>
          <a:prstGeom prst="rect">
            <a:avLst/>
          </a:prstGeom>
        </p:spPr>
      </p:pic>
      <p:pic>
        <p:nvPicPr>
          <p:cNvPr id="34" name="object 34"/>
          <p:cNvPicPr/>
          <p:nvPr/>
        </p:nvPicPr>
        <p:blipFill>
          <a:blip r:embed="rId9" cstate="print"/>
          <a:stretch>
            <a:fillRect/>
          </a:stretch>
        </p:blipFill>
        <p:spPr>
          <a:xfrm>
            <a:off x="289848" y="1574647"/>
            <a:ext cx="133611" cy="133611"/>
          </a:xfrm>
          <a:prstGeom prst="rect">
            <a:avLst/>
          </a:prstGeom>
        </p:spPr>
      </p:pic>
      <p:pic>
        <p:nvPicPr>
          <p:cNvPr id="35" name="object 35"/>
          <p:cNvPicPr/>
          <p:nvPr/>
        </p:nvPicPr>
        <p:blipFill>
          <a:blip r:embed="rId9" cstate="print"/>
          <a:stretch>
            <a:fillRect/>
          </a:stretch>
        </p:blipFill>
        <p:spPr>
          <a:xfrm>
            <a:off x="289848" y="1929599"/>
            <a:ext cx="133611" cy="133611"/>
          </a:xfrm>
          <a:prstGeom prst="rect">
            <a:avLst/>
          </a:prstGeom>
        </p:spPr>
      </p:pic>
      <p:pic>
        <p:nvPicPr>
          <p:cNvPr id="36" name="object 36"/>
          <p:cNvPicPr/>
          <p:nvPr/>
        </p:nvPicPr>
        <p:blipFill>
          <a:blip r:embed="rId9" cstate="print"/>
          <a:stretch>
            <a:fillRect/>
          </a:stretch>
        </p:blipFill>
        <p:spPr>
          <a:xfrm>
            <a:off x="289848" y="2284552"/>
            <a:ext cx="133611" cy="133611"/>
          </a:xfrm>
          <a:prstGeom prst="rect">
            <a:avLst/>
          </a:prstGeom>
        </p:spPr>
      </p:pic>
      <p:pic>
        <p:nvPicPr>
          <p:cNvPr id="37" name="object 37"/>
          <p:cNvPicPr/>
          <p:nvPr/>
        </p:nvPicPr>
        <p:blipFill>
          <a:blip r:embed="rId10"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2"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3" action="ppaction://hlinksldjump"/>
              </a:rPr>
              <a:t>Background:</a:t>
            </a:r>
            <a:r>
              <a:rPr sz="1000" b="0" spc="5" dirty="0">
                <a:solidFill>
                  <a:srgbClr val="CCD7E3"/>
                </a:solidFill>
                <a:latin typeface="Bookman Old Style"/>
                <a:cs typeface="Bookman Old Style"/>
                <a:hlinkClick r:id="rId3" action="ppaction://hlinksldjump"/>
              </a:rPr>
              <a:t> </a:t>
            </a:r>
            <a:r>
              <a:rPr sz="1000" b="0" spc="-30" dirty="0">
                <a:solidFill>
                  <a:srgbClr val="CCD7E3"/>
                </a:solidFill>
                <a:latin typeface="Bookman Old Style"/>
                <a:cs typeface="Bookman Old Style"/>
                <a:hlinkClick r:id="rId3" action="ppaction://hlinksldjump"/>
              </a:rPr>
              <a:t>Compositional</a:t>
            </a:r>
            <a:r>
              <a:rPr sz="1000" b="0" spc="-55" dirty="0">
                <a:solidFill>
                  <a:srgbClr val="CCD7E3"/>
                </a:solidFill>
                <a:latin typeface="Bookman Old Style"/>
                <a:cs typeface="Bookman Old Style"/>
                <a:hlinkClick r:id="rId3" action="ppaction://hlinksldjump"/>
              </a:rPr>
              <a:t> </a:t>
            </a:r>
            <a:r>
              <a:rPr sz="1000" b="0" spc="-50" dirty="0">
                <a:solidFill>
                  <a:srgbClr val="CCD7E3"/>
                </a:solidFill>
                <a:latin typeface="Bookman Old Style"/>
                <a:cs typeface="Bookman Old Style"/>
                <a:hlinkClick r:id="rId3" action="ppaction://hlinksldjump"/>
              </a:rPr>
              <a:t>Data</a:t>
            </a:r>
            <a:r>
              <a:rPr sz="1000" b="0" spc="-55" dirty="0">
                <a:solidFill>
                  <a:srgbClr val="CCD7E3"/>
                </a:solidFill>
                <a:latin typeface="Bookman Old Style"/>
                <a:cs typeface="Bookman Old Style"/>
                <a:hlinkClick r:id="rId3" action="ppaction://hlinksldjump"/>
              </a:rPr>
              <a:t> </a:t>
            </a:r>
            <a:r>
              <a:rPr sz="1000" b="0" spc="-35" dirty="0">
                <a:solidFill>
                  <a:srgbClr val="CCD7E3"/>
                </a:solidFill>
                <a:latin typeface="Bookman Old Style"/>
                <a:cs typeface="Bookman Old Style"/>
                <a:hlinkClick r:id="rId3"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4" action="ppaction://hlinksldjump"/>
              </a:rPr>
              <a:t>Proposed</a:t>
            </a:r>
            <a:r>
              <a:rPr sz="1000" b="0" spc="-55" dirty="0">
                <a:solidFill>
                  <a:srgbClr val="CCD7E3"/>
                </a:solidFill>
                <a:latin typeface="Bookman Old Style"/>
                <a:cs typeface="Bookman Old Style"/>
                <a:hlinkClick r:id="rId4" action="ppaction://hlinksldjump"/>
              </a:rPr>
              <a:t> </a:t>
            </a:r>
            <a:r>
              <a:rPr sz="1000" b="0" spc="-10" dirty="0">
                <a:solidFill>
                  <a:srgbClr val="CCD7E3"/>
                </a:solidFill>
                <a:latin typeface="Bookman Old Style"/>
                <a:cs typeface="Bookman Old Style"/>
                <a:hlinkClick r:id="rId4"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5" action="ppaction://hlinksldjump"/>
              </a:rPr>
              <a:t>Data</a:t>
            </a:r>
            <a:r>
              <a:rPr sz="1000" b="0" spc="-85" dirty="0">
                <a:solidFill>
                  <a:srgbClr val="CCD7E3"/>
                </a:solidFill>
                <a:latin typeface="Bookman Old Style"/>
                <a:cs typeface="Bookman Old Style"/>
                <a:hlinkClick r:id="rId5" action="ppaction://hlinksldjump"/>
              </a:rPr>
              <a:t> </a:t>
            </a:r>
            <a:r>
              <a:rPr sz="1000" b="0" spc="-105" dirty="0">
                <a:solidFill>
                  <a:srgbClr val="CCD7E3"/>
                </a:solidFill>
                <a:latin typeface="Bookman Old Style"/>
                <a:cs typeface="Bookman Old Style"/>
                <a:hlinkClick r:id="rId5" action="ppaction://hlinksldjump"/>
              </a:rPr>
              <a:t>&amp;</a:t>
            </a:r>
            <a:r>
              <a:rPr sz="1000" b="0" spc="-7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6" action="ppaction://hlinksldjump"/>
              </a:rPr>
              <a:t>Code</a:t>
            </a:r>
            <a:r>
              <a:rPr sz="1000" b="0" spc="-60"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7" action="ppaction://hlinksldjump"/>
              </a:rPr>
              <a:t>Other</a:t>
            </a:r>
            <a:r>
              <a:rPr sz="1000" b="0" spc="-50" dirty="0">
                <a:solidFill>
                  <a:srgbClr val="CCD7E3"/>
                </a:solidFill>
                <a:latin typeface="Bookman Old Style"/>
                <a:cs typeface="Bookman Old Style"/>
                <a:hlinkClick r:id="rId7" action="ppaction://hlinksldjump"/>
              </a:rPr>
              <a:t> </a:t>
            </a:r>
            <a:r>
              <a:rPr sz="1000" b="0" spc="-40" dirty="0">
                <a:solidFill>
                  <a:srgbClr val="CCD7E3"/>
                </a:solidFill>
                <a:latin typeface="Bookman Old Style"/>
                <a:cs typeface="Bookman Old Style"/>
                <a:hlinkClick r:id="rId7" action="ppaction://hlinksldjump"/>
              </a:rPr>
              <a:t>Applications</a:t>
            </a:r>
            <a:r>
              <a:rPr sz="1000" b="0" spc="-50" dirty="0">
                <a:solidFill>
                  <a:srgbClr val="CCD7E3"/>
                </a:solidFill>
                <a:latin typeface="Bookman Old Style"/>
                <a:cs typeface="Bookman Old Style"/>
                <a:hlinkClick r:id="rId7" action="ppaction://hlinksldjump"/>
              </a:rPr>
              <a:t> </a:t>
            </a:r>
            <a:r>
              <a:rPr sz="1000" b="0" spc="-105" dirty="0">
                <a:solidFill>
                  <a:srgbClr val="CCD7E3"/>
                </a:solidFill>
                <a:latin typeface="Bookman Old Style"/>
                <a:cs typeface="Bookman Old Style"/>
                <a:hlinkClick r:id="rId7" action="ppaction://hlinksldjump"/>
              </a:rPr>
              <a:t>&amp;</a:t>
            </a:r>
            <a:r>
              <a:rPr sz="1000" b="0" spc="-45"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003874"/>
                </a:solidFill>
                <a:latin typeface="Bookman Old Style"/>
                <a:cs typeface="Bookman Old Style"/>
                <a:hlinkClick r:id="rId8" action="ppaction://hlinksldjump"/>
              </a:rPr>
              <a:t>Implementing</a:t>
            </a:r>
            <a:r>
              <a:rPr sz="1000" b="0" spc="-60" dirty="0">
                <a:solidFill>
                  <a:srgbClr val="003874"/>
                </a:solidFill>
                <a:latin typeface="Bookman Old Style"/>
                <a:cs typeface="Bookman Old Style"/>
                <a:hlinkClick r:id="rId8" action="ppaction://hlinksldjump"/>
              </a:rPr>
              <a:t> </a:t>
            </a:r>
            <a:r>
              <a:rPr sz="1000" b="0" spc="-40" dirty="0">
                <a:solidFill>
                  <a:srgbClr val="003874"/>
                </a:solidFill>
                <a:latin typeface="Bookman Old Style"/>
                <a:cs typeface="Bookman Old Style"/>
                <a:hlinkClick r:id="rId8" action="ppaction://hlinksldjump"/>
              </a:rPr>
              <a:t>the</a:t>
            </a:r>
            <a:r>
              <a:rPr sz="1000" b="0" spc="-50" dirty="0">
                <a:solidFill>
                  <a:srgbClr val="003874"/>
                </a:solidFill>
                <a:latin typeface="Bookman Old Style"/>
                <a:cs typeface="Bookman Old Style"/>
                <a:hlinkClick r:id="rId8" action="ppaction://hlinksldjump"/>
              </a:rPr>
              <a:t> </a:t>
            </a:r>
            <a:r>
              <a:rPr sz="1000" b="0" spc="-20" dirty="0">
                <a:solidFill>
                  <a:srgbClr val="003874"/>
                </a:solidFill>
                <a:latin typeface="Bookman Old Style"/>
                <a:cs typeface="Bookman Old Style"/>
                <a:hlinkClick r:id="rId8"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32</a:t>
            </a:fld>
            <a:r>
              <a:rPr spc="-45" dirty="0"/>
              <a:t> </a:t>
            </a:r>
            <a:r>
              <a:rPr spc="-80" dirty="0"/>
              <a:t>/</a:t>
            </a:r>
            <a:r>
              <a:rPr spc="-45" dirty="0"/>
              <a:t> </a:t>
            </a:r>
            <a:r>
              <a:rPr spc="-25" dirty="0"/>
              <a:t>37</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8" action="ppaction://hlinksldjump"/>
              </a:rPr>
              <a:t>Implementing</a:t>
            </a:r>
            <a:r>
              <a:rPr sz="550" b="0" spc="-55" dirty="0">
                <a:solidFill>
                  <a:srgbClr val="FFFFFF"/>
                </a:solidFill>
                <a:latin typeface="Bookman Old Style"/>
                <a:cs typeface="Bookman Old Style"/>
                <a:hlinkClick r:id="rId8" action="ppaction://hlinksldjump"/>
              </a:rPr>
              <a:t> </a:t>
            </a:r>
            <a:r>
              <a:rPr sz="550" b="0" spc="-30" dirty="0">
                <a:solidFill>
                  <a:srgbClr val="FFFFFF"/>
                </a:solidFill>
                <a:latin typeface="Bookman Old Style"/>
                <a:cs typeface="Bookman Old Style"/>
                <a:hlinkClick r:id="rId8" action="ppaction://hlinksldjump"/>
              </a:rPr>
              <a:t>the</a:t>
            </a:r>
            <a:r>
              <a:rPr sz="550" b="0" spc="-55" dirty="0">
                <a:solidFill>
                  <a:srgbClr val="FFFFFF"/>
                </a:solidFill>
                <a:latin typeface="Bookman Old Style"/>
                <a:cs typeface="Bookman Old Style"/>
                <a:hlinkClick r:id="rId8" action="ppaction://hlinksldjump"/>
              </a:rPr>
              <a:t> </a:t>
            </a:r>
            <a:r>
              <a:rPr sz="550" b="0" spc="-20" dirty="0">
                <a:solidFill>
                  <a:srgbClr val="FFFFFF"/>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Testing</a:t>
            </a:r>
            <a:r>
              <a:rPr spc="-75" dirty="0"/>
              <a:t> </a:t>
            </a:r>
            <a:r>
              <a:rPr spc="-40" dirty="0"/>
              <a:t>the</a:t>
            </a:r>
            <a:r>
              <a:rPr spc="-70" dirty="0"/>
              <a:t> </a:t>
            </a:r>
            <a:r>
              <a:rPr spc="-20" dirty="0"/>
              <a:t>Model</a:t>
            </a:r>
            <a:r>
              <a:rPr spc="-70" dirty="0"/>
              <a:t> </a:t>
            </a:r>
            <a:r>
              <a:rPr spc="-20" dirty="0"/>
              <a:t>on</a:t>
            </a:r>
            <a:r>
              <a:rPr spc="-70" dirty="0"/>
              <a:t> </a:t>
            </a:r>
            <a:r>
              <a:rPr spc="-55" dirty="0"/>
              <a:t>Fashion-</a:t>
            </a:r>
            <a:r>
              <a:rPr spc="-10" dirty="0"/>
              <a:t>MNIST</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888559"/>
            <a:ext cx="5116830" cy="1518920"/>
          </a:xfrm>
          <a:prstGeom prst="rect">
            <a:avLst/>
          </a:prstGeom>
        </p:spPr>
        <p:txBody>
          <a:bodyPr vert="horz" wrap="square" lIns="0" tIns="69850" rIns="0" bIns="0" rtlCol="0">
            <a:spAutoFit/>
          </a:bodyPr>
          <a:lstStyle/>
          <a:p>
            <a:pPr marL="38100">
              <a:lnSpc>
                <a:spcPct val="100000"/>
              </a:lnSpc>
              <a:spcBef>
                <a:spcPts val="550"/>
              </a:spcBef>
            </a:pPr>
            <a:r>
              <a:rPr sz="1000" b="1" spc="-30" dirty="0">
                <a:latin typeface="Book Antiqua"/>
                <a:cs typeface="Book Antiqua"/>
              </a:rPr>
              <a:t>Why</a:t>
            </a:r>
            <a:r>
              <a:rPr sz="1000" b="1" spc="35" dirty="0">
                <a:latin typeface="Book Antiqua"/>
                <a:cs typeface="Book Antiqua"/>
              </a:rPr>
              <a:t> </a:t>
            </a:r>
            <a:r>
              <a:rPr sz="1000" b="1" spc="-10" dirty="0">
                <a:latin typeface="Book Antiqua"/>
                <a:cs typeface="Book Antiqua"/>
              </a:rPr>
              <a:t>Fashion-MNIST?</a:t>
            </a:r>
            <a:endParaRPr sz="1000">
              <a:latin typeface="Book Antiqua"/>
              <a:cs typeface="Book Antiqua"/>
            </a:endParaRPr>
          </a:p>
          <a:p>
            <a:pPr marL="313690" marR="208279" indent="-132080">
              <a:lnSpc>
                <a:spcPct val="112900"/>
              </a:lnSpc>
              <a:spcBef>
                <a:spcPts val="300"/>
              </a:spcBef>
              <a:buClr>
                <a:srgbClr val="003874"/>
              </a:buClr>
              <a:buFont typeface="Meiryo UI"/>
              <a:buChar char="•"/>
              <a:tabLst>
                <a:tab pos="314960" algn="l"/>
              </a:tabLst>
            </a:pPr>
            <a:r>
              <a:rPr sz="1000" b="0" spc="-50" dirty="0">
                <a:latin typeface="Bookman Old Style"/>
                <a:cs typeface="Bookman Old Style"/>
              </a:rPr>
              <a:t>Fashion-</a:t>
            </a:r>
            <a:r>
              <a:rPr sz="1000" b="0" spc="-20" dirty="0">
                <a:latin typeface="Bookman Old Style"/>
                <a:cs typeface="Bookman Old Style"/>
              </a:rPr>
              <a:t>MNIST</a:t>
            </a:r>
            <a:r>
              <a:rPr sz="1000" b="0" spc="-65" dirty="0">
                <a:latin typeface="Bookman Old Style"/>
                <a:cs typeface="Bookman Old Style"/>
              </a:rPr>
              <a:t> </a:t>
            </a:r>
            <a:r>
              <a:rPr sz="1000" b="0" spc="-55" dirty="0">
                <a:latin typeface="Bookman Old Style"/>
                <a:cs typeface="Bookman Old Style"/>
              </a:rPr>
              <a:t>is</a:t>
            </a:r>
            <a:r>
              <a:rPr sz="1000" b="0" spc="-65" dirty="0">
                <a:latin typeface="Bookman Old Style"/>
                <a:cs typeface="Bookman Old Style"/>
              </a:rPr>
              <a:t> </a:t>
            </a:r>
            <a:r>
              <a:rPr sz="1000" b="0" spc="-60" dirty="0">
                <a:latin typeface="Bookman Old Style"/>
                <a:cs typeface="Bookman Old Style"/>
              </a:rPr>
              <a:t>a </a:t>
            </a:r>
            <a:r>
              <a:rPr sz="1000" b="0" spc="-35" dirty="0">
                <a:latin typeface="Bookman Old Style"/>
                <a:cs typeface="Bookman Old Style"/>
              </a:rPr>
              <a:t>drop-</a:t>
            </a:r>
            <a:r>
              <a:rPr sz="1000" b="0" spc="-20" dirty="0">
                <a:latin typeface="Bookman Old Style"/>
                <a:cs typeface="Bookman Old Style"/>
              </a:rPr>
              <a:t>in</a:t>
            </a:r>
            <a:r>
              <a:rPr sz="1000" b="0" spc="-65" dirty="0">
                <a:latin typeface="Bookman Old Style"/>
                <a:cs typeface="Bookman Old Style"/>
              </a:rPr>
              <a:t> </a:t>
            </a:r>
            <a:r>
              <a:rPr sz="1000" b="0" spc="-35" dirty="0">
                <a:latin typeface="Bookman Old Style"/>
                <a:cs typeface="Bookman Old Style"/>
              </a:rPr>
              <a:t>replacement</a:t>
            </a:r>
            <a:r>
              <a:rPr sz="1000" b="0" spc="-60" dirty="0">
                <a:latin typeface="Bookman Old Style"/>
                <a:cs typeface="Bookman Old Style"/>
              </a:rPr>
              <a:t> </a:t>
            </a:r>
            <a:r>
              <a:rPr sz="1000" b="0" spc="-20" dirty="0">
                <a:latin typeface="Bookman Old Style"/>
                <a:cs typeface="Bookman Old Style"/>
              </a:rPr>
              <a:t>for</a:t>
            </a:r>
            <a:r>
              <a:rPr sz="1000" b="0" spc="-65" dirty="0">
                <a:latin typeface="Bookman Old Style"/>
                <a:cs typeface="Bookman Old Style"/>
              </a:rPr>
              <a:t> </a:t>
            </a:r>
            <a:r>
              <a:rPr sz="1000" b="0" spc="-20" dirty="0">
                <a:latin typeface="Bookman Old Style"/>
                <a:cs typeface="Bookman Old Style"/>
              </a:rPr>
              <a:t>MNIST</a:t>
            </a:r>
            <a:r>
              <a:rPr sz="1000" b="0" spc="-65"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100" dirty="0">
                <a:latin typeface="Bookman Old Style"/>
                <a:cs typeface="Bookman Old Style"/>
              </a:rPr>
              <a:t>10</a:t>
            </a:r>
            <a:r>
              <a:rPr sz="1000" b="0" spc="-65" dirty="0">
                <a:latin typeface="Bookman Old Style"/>
                <a:cs typeface="Bookman Old Style"/>
              </a:rPr>
              <a:t> </a:t>
            </a:r>
            <a:r>
              <a:rPr sz="1000" b="0" spc="-55" dirty="0">
                <a:latin typeface="Bookman Old Style"/>
                <a:cs typeface="Bookman Old Style"/>
              </a:rPr>
              <a:t>classes</a:t>
            </a:r>
            <a:r>
              <a:rPr sz="1000" b="0" spc="-60" dirty="0">
                <a:latin typeface="Bookman Old Style"/>
                <a:cs typeface="Bookman Old Style"/>
              </a:rPr>
              <a:t> </a:t>
            </a:r>
            <a:r>
              <a:rPr sz="1000" b="0" dirty="0">
                <a:latin typeface="Bookman Old Style"/>
                <a:cs typeface="Bookman Old Style"/>
              </a:rPr>
              <a:t>of</a:t>
            </a:r>
            <a:r>
              <a:rPr sz="1000" b="0" spc="-65" dirty="0">
                <a:latin typeface="Bookman Old Style"/>
                <a:cs typeface="Bookman Old Style"/>
              </a:rPr>
              <a:t> </a:t>
            </a:r>
            <a:r>
              <a:rPr sz="1000" b="0" spc="-45" dirty="0">
                <a:latin typeface="Bookman Old Style"/>
                <a:cs typeface="Bookman Old Style"/>
              </a:rPr>
              <a:t>Zalando’s 	</a:t>
            </a:r>
            <a:r>
              <a:rPr sz="1000" b="0" spc="-35" dirty="0">
                <a:latin typeface="Bookman Old Style"/>
                <a:cs typeface="Bookman Old Style"/>
              </a:rPr>
              <a:t>article</a:t>
            </a:r>
            <a:r>
              <a:rPr sz="1000" b="0" spc="-45" dirty="0">
                <a:latin typeface="Bookman Old Style"/>
                <a:cs typeface="Bookman Old Style"/>
              </a:rPr>
              <a:t> </a:t>
            </a:r>
            <a:r>
              <a:rPr sz="1000" b="0" spc="-40" dirty="0">
                <a:latin typeface="Bookman Old Style"/>
                <a:cs typeface="Bookman Old Style"/>
              </a:rPr>
              <a:t>images</a:t>
            </a:r>
            <a:r>
              <a:rPr sz="1000" b="0" spc="-45" dirty="0">
                <a:latin typeface="Bookman Old Style"/>
                <a:cs typeface="Bookman Old Style"/>
              </a:rPr>
              <a:t> </a:t>
            </a:r>
            <a:r>
              <a:rPr sz="1000" b="0" spc="-35" dirty="0">
                <a:latin typeface="Bookman Old Style"/>
                <a:cs typeface="Bookman Old Style"/>
              </a:rPr>
              <a:t>(e.g.,</a:t>
            </a:r>
            <a:r>
              <a:rPr sz="1000" b="0" spc="-45" dirty="0">
                <a:latin typeface="Bookman Old Style"/>
                <a:cs typeface="Bookman Old Style"/>
              </a:rPr>
              <a:t> </a:t>
            </a:r>
            <a:r>
              <a:rPr sz="1000" b="0" spc="-80" dirty="0">
                <a:latin typeface="Bookman Old Style"/>
                <a:cs typeface="Bookman Old Style"/>
              </a:rPr>
              <a:t>T-</a:t>
            </a:r>
            <a:r>
              <a:rPr sz="1000" b="0" spc="-60" dirty="0">
                <a:latin typeface="Bookman Old Style"/>
                <a:cs typeface="Bookman Old Style"/>
              </a:rPr>
              <a:t>shirts,</a:t>
            </a:r>
            <a:r>
              <a:rPr sz="1000" b="0" spc="-45" dirty="0">
                <a:latin typeface="Bookman Old Style"/>
                <a:cs typeface="Bookman Old Style"/>
              </a:rPr>
              <a:t> </a:t>
            </a:r>
            <a:r>
              <a:rPr sz="1000" b="0" spc="-65" dirty="0">
                <a:latin typeface="Bookman Old Style"/>
                <a:cs typeface="Bookman Old Style"/>
              </a:rPr>
              <a:t>dresses,</a:t>
            </a:r>
            <a:r>
              <a:rPr sz="1000" b="0" spc="-40" dirty="0">
                <a:latin typeface="Bookman Old Style"/>
                <a:cs typeface="Bookman Old Style"/>
              </a:rPr>
              <a:t> </a:t>
            </a:r>
            <a:r>
              <a:rPr sz="1000" b="0" spc="-10" dirty="0">
                <a:latin typeface="Bookman Old Style"/>
                <a:cs typeface="Bookman Old Style"/>
              </a:rPr>
              <a:t>shoes).</a:t>
            </a:r>
            <a:endParaRPr sz="1000">
              <a:latin typeface="Bookman Old Style"/>
              <a:cs typeface="Bookman Old Style"/>
            </a:endParaRPr>
          </a:p>
          <a:p>
            <a:pPr marL="313690" indent="-132080">
              <a:lnSpc>
                <a:spcPct val="100000"/>
              </a:lnSpc>
              <a:spcBef>
                <a:spcPts val="295"/>
              </a:spcBef>
              <a:buClr>
                <a:srgbClr val="003874"/>
              </a:buClr>
              <a:buFont typeface="Meiryo UI"/>
              <a:buChar char="•"/>
              <a:tabLst>
                <a:tab pos="313690" algn="l"/>
              </a:tabLst>
            </a:pPr>
            <a:r>
              <a:rPr sz="1000" b="0" spc="-10" dirty="0">
                <a:latin typeface="Bookman Old Style"/>
                <a:cs typeface="Bookman Old Style"/>
              </a:rPr>
              <a:t>Contains:</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80" dirty="0">
                <a:latin typeface="Bookman Old Style"/>
                <a:cs typeface="Bookman Old Style"/>
              </a:rPr>
              <a:t>60,000</a:t>
            </a:r>
            <a:r>
              <a:rPr sz="900" b="0" spc="-50" dirty="0">
                <a:latin typeface="Bookman Old Style"/>
                <a:cs typeface="Bookman Old Style"/>
              </a:rPr>
              <a:t> </a:t>
            </a:r>
            <a:r>
              <a:rPr sz="900" b="0" spc="-35" dirty="0">
                <a:latin typeface="Bookman Old Style"/>
                <a:cs typeface="Bookman Old Style"/>
              </a:rPr>
              <a:t>training</a:t>
            </a:r>
            <a:r>
              <a:rPr sz="900" b="0" spc="-50" dirty="0">
                <a:latin typeface="Bookman Old Style"/>
                <a:cs typeface="Bookman Old Style"/>
              </a:rPr>
              <a:t> </a:t>
            </a:r>
            <a:r>
              <a:rPr sz="900" b="0" spc="-40" dirty="0">
                <a:latin typeface="Bookman Old Style"/>
                <a:cs typeface="Bookman Old Style"/>
              </a:rPr>
              <a:t>samples</a:t>
            </a:r>
            <a:r>
              <a:rPr sz="900" b="0" spc="-45" dirty="0">
                <a:latin typeface="Bookman Old Style"/>
                <a:cs typeface="Bookman Old Style"/>
              </a:rPr>
              <a:t> </a:t>
            </a:r>
            <a:r>
              <a:rPr sz="900" b="0" spc="-40" dirty="0">
                <a:latin typeface="Bookman Old Style"/>
                <a:cs typeface="Bookman Old Style"/>
              </a:rPr>
              <a:t>and</a:t>
            </a:r>
            <a:r>
              <a:rPr sz="900" b="0" spc="-50" dirty="0">
                <a:latin typeface="Bookman Old Style"/>
                <a:cs typeface="Bookman Old Style"/>
              </a:rPr>
              <a:t> </a:t>
            </a:r>
            <a:r>
              <a:rPr sz="900" b="0" spc="-80" dirty="0">
                <a:latin typeface="Bookman Old Style"/>
                <a:cs typeface="Bookman Old Style"/>
              </a:rPr>
              <a:t>10,000</a:t>
            </a:r>
            <a:r>
              <a:rPr sz="900" b="0" spc="-50" dirty="0">
                <a:latin typeface="Bookman Old Style"/>
                <a:cs typeface="Bookman Old Style"/>
              </a:rPr>
              <a:t> </a:t>
            </a:r>
            <a:r>
              <a:rPr sz="900" b="0" spc="-35" dirty="0">
                <a:latin typeface="Bookman Old Style"/>
                <a:cs typeface="Bookman Old Style"/>
              </a:rPr>
              <a:t>test</a:t>
            </a:r>
            <a:r>
              <a:rPr sz="900" b="0" spc="-45" dirty="0">
                <a:latin typeface="Bookman Old Style"/>
                <a:cs typeface="Bookman Old Style"/>
              </a:rPr>
              <a:t> </a:t>
            </a:r>
            <a:r>
              <a:rPr sz="900" b="0" spc="-10" dirty="0">
                <a:latin typeface="Bookman Old Style"/>
                <a:cs typeface="Bookman Old Style"/>
              </a:rPr>
              <a:t>samples.</a:t>
            </a:r>
            <a:endParaRPr sz="900">
              <a:latin typeface="Bookman Old Style"/>
              <a:cs typeface="Bookman Old Style"/>
            </a:endParaRPr>
          </a:p>
          <a:p>
            <a:pPr marL="589280" lvl="1" indent="-125095">
              <a:lnSpc>
                <a:spcPct val="100000"/>
              </a:lnSpc>
              <a:spcBef>
                <a:spcPts val="114"/>
              </a:spcBef>
              <a:buClr>
                <a:srgbClr val="003874"/>
              </a:buClr>
              <a:buFont typeface="Meiryo UI"/>
              <a:buChar char="•"/>
              <a:tabLst>
                <a:tab pos="589280" algn="l"/>
              </a:tabLst>
            </a:pPr>
            <a:r>
              <a:rPr sz="900" b="0" spc="-30" dirty="0">
                <a:latin typeface="Bookman Old Style"/>
                <a:cs typeface="Bookman Old Style"/>
              </a:rPr>
              <a:t>Images</a:t>
            </a:r>
            <a:r>
              <a:rPr sz="900" b="0" spc="-40" dirty="0">
                <a:latin typeface="Bookman Old Style"/>
                <a:cs typeface="Bookman Old Style"/>
              </a:rPr>
              <a:t> </a:t>
            </a:r>
            <a:r>
              <a:rPr sz="900" b="0" spc="-45" dirty="0">
                <a:latin typeface="Bookman Old Style"/>
                <a:cs typeface="Bookman Old Style"/>
              </a:rPr>
              <a:t>are</a:t>
            </a:r>
            <a:r>
              <a:rPr sz="900" b="0" spc="-40" dirty="0">
                <a:latin typeface="Bookman Old Style"/>
                <a:cs typeface="Bookman Old Style"/>
              </a:rPr>
              <a:t> </a:t>
            </a:r>
            <a:r>
              <a:rPr sz="900" b="0" spc="-45" dirty="0">
                <a:latin typeface="Bookman Old Style"/>
                <a:cs typeface="Bookman Old Style"/>
              </a:rPr>
              <a:t>grayscale,</a:t>
            </a:r>
            <a:r>
              <a:rPr sz="900" b="0" spc="-40" dirty="0">
                <a:latin typeface="Bookman Old Style"/>
                <a:cs typeface="Bookman Old Style"/>
              </a:rPr>
              <a:t> </a:t>
            </a:r>
            <a:r>
              <a:rPr sz="900" b="0" spc="-85" dirty="0">
                <a:latin typeface="Bookman Old Style"/>
                <a:cs typeface="Bookman Old Style"/>
              </a:rPr>
              <a:t>28</a:t>
            </a:r>
            <a:r>
              <a:rPr sz="900" b="0" spc="-145" dirty="0">
                <a:latin typeface="Bookman Old Style"/>
                <a:cs typeface="Bookman Old Style"/>
              </a:rPr>
              <a:t> </a:t>
            </a:r>
            <a:r>
              <a:rPr sz="900" i="1" spc="-75" dirty="0">
                <a:latin typeface="Meiryo UI"/>
                <a:cs typeface="Meiryo UI"/>
              </a:rPr>
              <a:t>×</a:t>
            </a:r>
            <a:r>
              <a:rPr sz="900" i="1" spc="-160" dirty="0">
                <a:latin typeface="Meiryo UI"/>
                <a:cs typeface="Meiryo UI"/>
              </a:rPr>
              <a:t> </a:t>
            </a:r>
            <a:r>
              <a:rPr sz="900" b="0" spc="-80" dirty="0">
                <a:latin typeface="Bookman Old Style"/>
                <a:cs typeface="Bookman Old Style"/>
              </a:rPr>
              <a:t>28,</a:t>
            </a:r>
            <a:r>
              <a:rPr sz="900" b="0" spc="-35" dirty="0">
                <a:latin typeface="Bookman Old Style"/>
                <a:cs typeface="Bookman Old Style"/>
              </a:rPr>
              <a:t> </a:t>
            </a:r>
            <a:r>
              <a:rPr sz="900" b="0" spc="-40" dirty="0">
                <a:latin typeface="Bookman Old Style"/>
                <a:cs typeface="Bookman Old Style"/>
              </a:rPr>
              <a:t>and </a:t>
            </a:r>
            <a:r>
              <a:rPr sz="900" b="0" spc="-25" dirty="0">
                <a:latin typeface="Bookman Old Style"/>
                <a:cs typeface="Bookman Old Style"/>
              </a:rPr>
              <a:t>labeled</a:t>
            </a:r>
            <a:r>
              <a:rPr sz="900" b="0" spc="-40" dirty="0">
                <a:latin typeface="Bookman Old Style"/>
                <a:cs typeface="Bookman Old Style"/>
              </a:rPr>
              <a:t> </a:t>
            </a:r>
            <a:r>
              <a:rPr sz="900" b="0" spc="-30" dirty="0">
                <a:latin typeface="Bookman Old Style"/>
                <a:cs typeface="Bookman Old Style"/>
              </a:rPr>
              <a:t>with</a:t>
            </a:r>
            <a:r>
              <a:rPr sz="900" b="0" spc="-40" dirty="0">
                <a:latin typeface="Bookman Old Style"/>
                <a:cs typeface="Bookman Old Style"/>
              </a:rPr>
              <a:t> </a:t>
            </a:r>
            <a:r>
              <a:rPr sz="900" b="0" spc="-25" dirty="0">
                <a:latin typeface="Bookman Old Style"/>
                <a:cs typeface="Bookman Old Style"/>
              </a:rPr>
              <a:t>corresponding</a:t>
            </a:r>
            <a:r>
              <a:rPr sz="900" b="0" spc="-40" dirty="0">
                <a:latin typeface="Bookman Old Style"/>
                <a:cs typeface="Bookman Old Style"/>
              </a:rPr>
              <a:t> </a:t>
            </a:r>
            <a:r>
              <a:rPr sz="900" b="0" spc="-10" dirty="0">
                <a:latin typeface="Bookman Old Style"/>
                <a:cs typeface="Bookman Old Style"/>
              </a:rPr>
              <a:t>classes.</a:t>
            </a:r>
            <a:endParaRPr sz="900">
              <a:latin typeface="Bookman Old Style"/>
              <a:cs typeface="Bookman Old Style"/>
            </a:endParaRPr>
          </a:p>
          <a:p>
            <a:pPr marL="313690" marR="30480" indent="-132080">
              <a:lnSpc>
                <a:spcPct val="112900"/>
              </a:lnSpc>
              <a:spcBef>
                <a:spcPts val="320"/>
              </a:spcBef>
              <a:buClr>
                <a:srgbClr val="003874"/>
              </a:buClr>
              <a:buFont typeface="Meiryo UI"/>
              <a:buChar char="•"/>
              <a:tabLst>
                <a:tab pos="314960" algn="l"/>
              </a:tabLst>
            </a:pPr>
            <a:r>
              <a:rPr sz="1000" b="0" spc="-40" dirty="0">
                <a:latin typeface="Bookman Old Style"/>
                <a:cs typeface="Bookman Old Style"/>
              </a:rPr>
              <a:t>Provides</a:t>
            </a:r>
            <a:r>
              <a:rPr sz="1000" b="0" spc="-70" dirty="0">
                <a:latin typeface="Bookman Old Style"/>
                <a:cs typeface="Bookman Old Style"/>
              </a:rPr>
              <a:t> </a:t>
            </a:r>
            <a:r>
              <a:rPr sz="1000" b="0" spc="-60" dirty="0">
                <a:latin typeface="Bookman Old Style"/>
                <a:cs typeface="Bookman Old Style"/>
              </a:rPr>
              <a:t>a</a:t>
            </a:r>
            <a:r>
              <a:rPr sz="1000" b="0" spc="-65" dirty="0">
                <a:latin typeface="Bookman Old Style"/>
                <a:cs typeface="Bookman Old Style"/>
              </a:rPr>
              <a:t> </a:t>
            </a:r>
            <a:r>
              <a:rPr sz="1000" b="0" spc="-40" dirty="0">
                <a:latin typeface="Bookman Old Style"/>
                <a:cs typeface="Bookman Old Style"/>
              </a:rPr>
              <a:t>challenge</a:t>
            </a:r>
            <a:r>
              <a:rPr sz="1000" b="0" spc="-65" dirty="0">
                <a:latin typeface="Bookman Old Style"/>
                <a:cs typeface="Bookman Old Style"/>
              </a:rPr>
              <a:t> </a:t>
            </a:r>
            <a:r>
              <a:rPr sz="1000" b="0" spc="-35" dirty="0">
                <a:latin typeface="Bookman Old Style"/>
                <a:cs typeface="Bookman Old Style"/>
              </a:rPr>
              <a:t>compared</a:t>
            </a:r>
            <a:r>
              <a:rPr sz="1000" b="0" spc="-65"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20" dirty="0">
                <a:latin typeface="Bookman Old Style"/>
                <a:cs typeface="Bookman Old Style"/>
              </a:rPr>
              <a:t>MNIST</a:t>
            </a:r>
            <a:r>
              <a:rPr sz="1000" b="0" spc="-65" dirty="0">
                <a:latin typeface="Bookman Old Style"/>
                <a:cs typeface="Bookman Old Style"/>
              </a:rPr>
              <a:t> </a:t>
            </a:r>
            <a:r>
              <a:rPr sz="1000" b="0" spc="-45" dirty="0">
                <a:latin typeface="Bookman Old Style"/>
                <a:cs typeface="Bookman Old Style"/>
              </a:rPr>
              <a:t>due</a:t>
            </a:r>
            <a:r>
              <a:rPr sz="1000" b="0" spc="-65"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30" dirty="0">
                <a:latin typeface="Bookman Old Style"/>
                <a:cs typeface="Bookman Old Style"/>
              </a:rPr>
              <a:t>more</a:t>
            </a:r>
            <a:r>
              <a:rPr sz="1000" b="0" spc="-65" dirty="0">
                <a:latin typeface="Bookman Old Style"/>
                <a:cs typeface="Bookman Old Style"/>
              </a:rPr>
              <a:t> </a:t>
            </a:r>
            <a:r>
              <a:rPr sz="1000" b="0" spc="-30" dirty="0">
                <a:latin typeface="Bookman Old Style"/>
                <a:cs typeface="Bookman Old Style"/>
              </a:rPr>
              <a:t>complex</a:t>
            </a:r>
            <a:r>
              <a:rPr sz="1000" b="0" spc="-65" dirty="0">
                <a:latin typeface="Bookman Old Style"/>
                <a:cs typeface="Bookman Old Style"/>
              </a:rPr>
              <a:t> </a:t>
            </a:r>
            <a:r>
              <a:rPr sz="1000" b="0" spc="-50" dirty="0">
                <a:latin typeface="Bookman Old Style"/>
                <a:cs typeface="Bookman Old Style"/>
              </a:rPr>
              <a:t>features</a:t>
            </a:r>
            <a:r>
              <a:rPr sz="1000" b="0" spc="-65" dirty="0">
                <a:latin typeface="Bookman Old Style"/>
                <a:cs typeface="Bookman Old Style"/>
              </a:rPr>
              <a:t> </a:t>
            </a:r>
            <a:r>
              <a:rPr sz="1000" b="0" spc="-50" dirty="0">
                <a:latin typeface="Bookman Old Style"/>
                <a:cs typeface="Bookman Old Style"/>
              </a:rPr>
              <a:t>and</a:t>
            </a:r>
            <a:r>
              <a:rPr sz="1000" b="0" spc="-65" dirty="0">
                <a:latin typeface="Bookman Old Style"/>
                <a:cs typeface="Bookman Old Style"/>
              </a:rPr>
              <a:t> </a:t>
            </a:r>
            <a:r>
              <a:rPr sz="1000" b="0" spc="-10" dirty="0">
                <a:latin typeface="Bookman Old Style"/>
                <a:cs typeface="Bookman Old Style"/>
              </a:rPr>
              <a:t>higher 	</a:t>
            </a:r>
            <a:r>
              <a:rPr sz="1000" b="0" spc="-40" dirty="0">
                <a:latin typeface="Bookman Old Style"/>
                <a:cs typeface="Bookman Old Style"/>
              </a:rPr>
              <a:t>inter-</a:t>
            </a:r>
            <a:r>
              <a:rPr sz="1000" b="0" spc="-55" dirty="0">
                <a:latin typeface="Bookman Old Style"/>
                <a:cs typeface="Bookman Old Style"/>
              </a:rPr>
              <a:t>class</a:t>
            </a:r>
            <a:r>
              <a:rPr sz="1000" b="0" spc="-30" dirty="0">
                <a:latin typeface="Bookman Old Style"/>
                <a:cs typeface="Bookman Old Style"/>
              </a:rPr>
              <a:t> </a:t>
            </a:r>
            <a:r>
              <a:rPr sz="1000" b="0" spc="-10" dirty="0">
                <a:latin typeface="Bookman Old Style"/>
                <a:cs typeface="Bookman Old Style"/>
              </a:rPr>
              <a:t>similarity.</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33</a:t>
            </a:fld>
            <a:r>
              <a:rPr spc="-45" dirty="0"/>
              <a:t> </a:t>
            </a:r>
            <a:r>
              <a:rPr spc="-80" dirty="0"/>
              <a:t>/</a:t>
            </a:r>
            <a:r>
              <a:rPr spc="-45" dirty="0"/>
              <a:t> </a:t>
            </a:r>
            <a:r>
              <a:rPr spc="-25" dirty="0"/>
              <a:t>37</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8" action="ppaction://hlinksldjump"/>
              </a:rPr>
              <a:t>Implementing</a:t>
            </a:r>
            <a:r>
              <a:rPr sz="550" b="0" spc="-55" dirty="0">
                <a:solidFill>
                  <a:srgbClr val="FFFFFF"/>
                </a:solidFill>
                <a:latin typeface="Bookman Old Style"/>
                <a:cs typeface="Bookman Old Style"/>
                <a:hlinkClick r:id="rId8" action="ppaction://hlinksldjump"/>
              </a:rPr>
              <a:t> </a:t>
            </a:r>
            <a:r>
              <a:rPr sz="550" b="0" spc="-30" dirty="0">
                <a:solidFill>
                  <a:srgbClr val="FFFFFF"/>
                </a:solidFill>
                <a:latin typeface="Bookman Old Style"/>
                <a:cs typeface="Bookman Old Style"/>
                <a:hlinkClick r:id="rId8" action="ppaction://hlinksldjump"/>
              </a:rPr>
              <a:t>the</a:t>
            </a:r>
            <a:r>
              <a:rPr sz="550" b="0" spc="-55" dirty="0">
                <a:solidFill>
                  <a:srgbClr val="FFFFFF"/>
                </a:solidFill>
                <a:latin typeface="Bookman Old Style"/>
                <a:cs typeface="Bookman Old Style"/>
                <a:hlinkClick r:id="rId8" action="ppaction://hlinksldjump"/>
              </a:rPr>
              <a:t> </a:t>
            </a:r>
            <a:r>
              <a:rPr sz="550" b="0" spc="-20" dirty="0">
                <a:solidFill>
                  <a:srgbClr val="FFFFFF"/>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513965" cy="193040"/>
          </a:xfrm>
          <a:prstGeom prst="rect">
            <a:avLst/>
          </a:prstGeom>
        </p:spPr>
        <p:txBody>
          <a:bodyPr vert="horz" wrap="square" lIns="0" tIns="12700" rIns="0" bIns="0" rtlCol="0">
            <a:spAutoFit/>
          </a:bodyPr>
          <a:lstStyle/>
          <a:p>
            <a:pPr marL="12700">
              <a:lnSpc>
                <a:spcPct val="100000"/>
              </a:lnSpc>
              <a:spcBef>
                <a:spcPts val="100"/>
              </a:spcBef>
            </a:pPr>
            <a:r>
              <a:rPr spc="-55" dirty="0"/>
              <a:t>Training</a:t>
            </a:r>
            <a:r>
              <a:rPr spc="-70" dirty="0"/>
              <a:t> </a:t>
            </a:r>
            <a:r>
              <a:rPr spc="-45" dirty="0"/>
              <a:t>Details</a:t>
            </a:r>
            <a:r>
              <a:rPr spc="-60" dirty="0"/>
              <a:t> </a:t>
            </a:r>
            <a:r>
              <a:rPr spc="-55" dirty="0"/>
              <a:t>and</a:t>
            </a:r>
            <a:r>
              <a:rPr spc="-65" dirty="0"/>
              <a:t> </a:t>
            </a:r>
            <a:r>
              <a:rPr spc="-55" dirty="0"/>
              <a:t>Evaluation</a:t>
            </a:r>
            <a:r>
              <a:rPr spc="-65" dirty="0"/>
              <a:t> </a:t>
            </a:r>
            <a:r>
              <a:rPr spc="-10" dirty="0"/>
              <a:t>Metrics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690159"/>
            <a:ext cx="4277995" cy="2014855"/>
          </a:xfrm>
          <a:prstGeom prst="rect">
            <a:avLst/>
          </a:prstGeom>
        </p:spPr>
        <p:txBody>
          <a:bodyPr vert="horz" wrap="square" lIns="0" tIns="69850" rIns="0" bIns="0" rtlCol="0">
            <a:spAutoFit/>
          </a:bodyPr>
          <a:lstStyle/>
          <a:p>
            <a:pPr marL="38100">
              <a:lnSpc>
                <a:spcPct val="100000"/>
              </a:lnSpc>
              <a:spcBef>
                <a:spcPts val="550"/>
              </a:spcBef>
            </a:pPr>
            <a:r>
              <a:rPr sz="1000" b="1" spc="10" dirty="0">
                <a:latin typeface="Book Antiqua"/>
                <a:cs typeface="Book Antiqua"/>
              </a:rPr>
              <a:t>Experimental</a:t>
            </a:r>
            <a:r>
              <a:rPr sz="1000" b="1" spc="85" dirty="0">
                <a:latin typeface="Book Antiqua"/>
                <a:cs typeface="Book Antiqua"/>
              </a:rPr>
              <a:t> </a:t>
            </a:r>
            <a:r>
              <a:rPr sz="1000" b="1" spc="-10" dirty="0">
                <a:latin typeface="Book Antiqua"/>
                <a:cs typeface="Book Antiqua"/>
              </a:rPr>
              <a:t>Details: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25" dirty="0">
                <a:latin typeface="Bookman Old Style"/>
                <a:cs typeface="Bookman Old Style"/>
              </a:rPr>
              <a:t>Model:</a:t>
            </a:r>
            <a:r>
              <a:rPr sz="1000" b="0" dirty="0">
                <a:latin typeface="Bookman Old Style"/>
                <a:cs typeface="Bookman Old Style"/>
              </a:rPr>
              <a:t> </a:t>
            </a:r>
            <a:r>
              <a:rPr sz="1000" b="0" spc="-40" dirty="0">
                <a:latin typeface="Bookman Old Style"/>
                <a:cs typeface="Bookman Old Style"/>
              </a:rPr>
              <a:t>WideResNet</a:t>
            </a:r>
            <a:r>
              <a:rPr sz="1000" b="0" spc="-65"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35" dirty="0">
                <a:latin typeface="Bookman Old Style"/>
                <a:cs typeface="Bookman Old Style"/>
              </a:rPr>
              <a:t>depth</a:t>
            </a:r>
            <a:r>
              <a:rPr sz="1000" b="0" spc="-70" dirty="0">
                <a:latin typeface="Bookman Old Style"/>
                <a:cs typeface="Bookman Old Style"/>
              </a:rPr>
              <a:t> </a:t>
            </a:r>
            <a:r>
              <a:rPr sz="1000" b="0" spc="-100" dirty="0">
                <a:latin typeface="Bookman Old Style"/>
                <a:cs typeface="Bookman Old Style"/>
              </a:rPr>
              <a:t>28</a:t>
            </a:r>
            <a:r>
              <a:rPr sz="1000" b="0" spc="-60"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35" dirty="0">
                <a:latin typeface="Bookman Old Style"/>
                <a:cs typeface="Bookman Old Style"/>
              </a:rPr>
              <a:t>width</a:t>
            </a:r>
            <a:r>
              <a:rPr sz="1000" b="0" spc="-65" dirty="0">
                <a:latin typeface="Bookman Old Style"/>
                <a:cs typeface="Bookman Old Style"/>
              </a:rPr>
              <a:t> </a:t>
            </a:r>
            <a:r>
              <a:rPr sz="1000" b="0" spc="-25" dirty="0">
                <a:latin typeface="Bookman Old Style"/>
                <a:cs typeface="Bookman Old Style"/>
              </a:rPr>
              <a:t>2.</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30" dirty="0">
                <a:latin typeface="Bookman Old Style"/>
                <a:cs typeface="Bookman Old Style"/>
              </a:rPr>
              <a:t>Optimizer:</a:t>
            </a:r>
            <a:r>
              <a:rPr sz="1000" b="0" spc="5" dirty="0">
                <a:latin typeface="Bookman Old Style"/>
                <a:cs typeface="Bookman Old Style"/>
              </a:rPr>
              <a:t> </a:t>
            </a:r>
            <a:r>
              <a:rPr sz="1000" b="0" spc="-50" dirty="0">
                <a:latin typeface="Bookman Old Style"/>
                <a:cs typeface="Bookman Old Style"/>
              </a:rPr>
              <a:t>Adam</a:t>
            </a:r>
            <a:r>
              <a:rPr sz="1000" b="0" spc="-60"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35" dirty="0">
                <a:latin typeface="Bookman Old Style"/>
                <a:cs typeface="Bookman Old Style"/>
              </a:rPr>
              <a:t>learning</a:t>
            </a:r>
            <a:r>
              <a:rPr sz="1000" b="0" spc="-55" dirty="0">
                <a:latin typeface="Bookman Old Style"/>
                <a:cs typeface="Bookman Old Style"/>
              </a:rPr>
              <a:t> </a:t>
            </a:r>
            <a:r>
              <a:rPr sz="1000" b="0" spc="-50" dirty="0">
                <a:latin typeface="Bookman Old Style"/>
                <a:cs typeface="Bookman Old Style"/>
              </a:rPr>
              <a:t>rate</a:t>
            </a:r>
            <a:r>
              <a:rPr sz="1000" b="0" spc="-60" dirty="0">
                <a:latin typeface="Bookman Old Style"/>
                <a:cs typeface="Bookman Old Style"/>
              </a:rPr>
              <a:t> </a:t>
            </a:r>
            <a:r>
              <a:rPr sz="1000" b="0" spc="-10" dirty="0">
                <a:latin typeface="Bookman Old Style"/>
                <a:cs typeface="Bookman Old Style"/>
              </a:rPr>
              <a:t>0.001.</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55" dirty="0">
                <a:latin typeface="Bookman Old Style"/>
                <a:cs typeface="Bookman Old Style"/>
              </a:rPr>
              <a:t>Loss</a:t>
            </a:r>
            <a:r>
              <a:rPr sz="1000" b="0" spc="-65" dirty="0">
                <a:latin typeface="Bookman Old Style"/>
                <a:cs typeface="Bookman Old Style"/>
              </a:rPr>
              <a:t> </a:t>
            </a:r>
            <a:r>
              <a:rPr sz="1000" b="0" spc="-40" dirty="0">
                <a:latin typeface="Bookman Old Style"/>
                <a:cs typeface="Bookman Old Style"/>
              </a:rPr>
              <a:t>Function:</a:t>
            </a:r>
            <a:r>
              <a:rPr sz="1000" b="0" spc="-5" dirty="0">
                <a:latin typeface="Bookman Old Style"/>
                <a:cs typeface="Bookman Old Style"/>
              </a:rPr>
              <a:t> </a:t>
            </a:r>
            <a:r>
              <a:rPr sz="1000" b="0" spc="-40" dirty="0">
                <a:latin typeface="Bookman Old Style"/>
                <a:cs typeface="Bookman Old Style"/>
              </a:rPr>
              <a:t>Mean</a:t>
            </a:r>
            <a:r>
              <a:rPr sz="1000" b="0" spc="-70" dirty="0">
                <a:latin typeface="Bookman Old Style"/>
                <a:cs typeface="Bookman Old Style"/>
              </a:rPr>
              <a:t> </a:t>
            </a:r>
            <a:r>
              <a:rPr sz="1000" b="0" spc="-50" dirty="0">
                <a:latin typeface="Bookman Old Style"/>
                <a:cs typeface="Bookman Old Style"/>
              </a:rPr>
              <a:t>squared</a:t>
            </a:r>
            <a:r>
              <a:rPr sz="1000" b="0" spc="-70" dirty="0">
                <a:latin typeface="Bookman Old Style"/>
                <a:cs typeface="Bookman Old Style"/>
              </a:rPr>
              <a:t> </a:t>
            </a:r>
            <a:r>
              <a:rPr sz="1000" b="0" spc="-40" dirty="0">
                <a:latin typeface="Bookman Old Style"/>
                <a:cs typeface="Bookman Old Style"/>
              </a:rPr>
              <a:t>error</a:t>
            </a:r>
            <a:r>
              <a:rPr sz="1000" b="0" spc="-65" dirty="0">
                <a:latin typeface="Bookman Old Style"/>
                <a:cs typeface="Bookman Old Style"/>
              </a:rPr>
              <a:t> </a:t>
            </a:r>
            <a:r>
              <a:rPr sz="1000" b="0" spc="-30" dirty="0">
                <a:latin typeface="Bookman Old Style"/>
                <a:cs typeface="Bookman Old Style"/>
              </a:rPr>
              <a:t>(MSE)</a:t>
            </a:r>
            <a:r>
              <a:rPr sz="1000" b="0" spc="-65" dirty="0">
                <a:latin typeface="Bookman Old Style"/>
                <a:cs typeface="Bookman Old Style"/>
              </a:rPr>
              <a:t> </a:t>
            </a:r>
            <a:r>
              <a:rPr sz="1000" b="0" spc="-20" dirty="0">
                <a:latin typeface="Bookman Old Style"/>
                <a:cs typeface="Bookman Old Style"/>
              </a:rPr>
              <a:t>for</a:t>
            </a:r>
            <a:r>
              <a:rPr sz="1000" b="0" spc="-65" dirty="0">
                <a:latin typeface="Bookman Old Style"/>
                <a:cs typeface="Bookman Old Style"/>
              </a:rPr>
              <a:t> </a:t>
            </a:r>
            <a:r>
              <a:rPr sz="1000" b="0" spc="-10" dirty="0">
                <a:latin typeface="Bookman Old Style"/>
                <a:cs typeface="Bookman Old Style"/>
              </a:rPr>
              <a:t>regression.</a:t>
            </a:r>
            <a:endParaRPr sz="1000">
              <a:latin typeface="Bookman Old Style"/>
              <a:cs typeface="Bookman Old Style"/>
            </a:endParaRPr>
          </a:p>
          <a:p>
            <a:pPr marL="313690" indent="-132080">
              <a:lnSpc>
                <a:spcPct val="100000"/>
              </a:lnSpc>
              <a:spcBef>
                <a:spcPts val="290"/>
              </a:spcBef>
              <a:buClr>
                <a:srgbClr val="003874"/>
              </a:buClr>
              <a:buFont typeface="Meiryo UI"/>
              <a:buChar char="•"/>
              <a:tabLst>
                <a:tab pos="313690" algn="l"/>
              </a:tabLst>
            </a:pPr>
            <a:r>
              <a:rPr sz="1000" b="0" spc="-25" dirty="0">
                <a:latin typeface="Bookman Old Style"/>
                <a:cs typeface="Bookman Old Style"/>
              </a:rPr>
              <a:t>Noise</a:t>
            </a:r>
            <a:r>
              <a:rPr sz="1000" b="0" spc="-55" dirty="0">
                <a:latin typeface="Bookman Old Style"/>
                <a:cs typeface="Bookman Old Style"/>
              </a:rPr>
              <a:t> </a:t>
            </a:r>
            <a:r>
              <a:rPr sz="1000" b="0" spc="-40" dirty="0">
                <a:latin typeface="Bookman Old Style"/>
                <a:cs typeface="Bookman Old Style"/>
              </a:rPr>
              <a:t>Levels</a:t>
            </a:r>
            <a:r>
              <a:rPr sz="1000" b="0" spc="-50" dirty="0">
                <a:latin typeface="Bookman Old Style"/>
                <a:cs typeface="Bookman Old Style"/>
              </a:rPr>
              <a:t> </a:t>
            </a:r>
            <a:r>
              <a:rPr sz="1000" b="0" spc="-10" dirty="0">
                <a:latin typeface="Bookman Old Style"/>
                <a:cs typeface="Bookman Old Style"/>
              </a:rPr>
              <a:t>Tested:</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35" dirty="0">
                <a:latin typeface="Bookman Old Style"/>
                <a:cs typeface="Bookman Old Style"/>
              </a:rPr>
              <a:t>Symmetric</a:t>
            </a:r>
            <a:r>
              <a:rPr sz="900" b="0" spc="-60" dirty="0">
                <a:latin typeface="Bookman Old Style"/>
                <a:cs typeface="Bookman Old Style"/>
              </a:rPr>
              <a:t> </a:t>
            </a:r>
            <a:r>
              <a:rPr sz="900" b="0" spc="-10" dirty="0">
                <a:latin typeface="Bookman Old Style"/>
                <a:cs typeface="Bookman Old Style"/>
              </a:rPr>
              <a:t>Noise:</a:t>
            </a:r>
            <a:r>
              <a:rPr sz="900" b="0" dirty="0">
                <a:latin typeface="Bookman Old Style"/>
                <a:cs typeface="Bookman Old Style"/>
              </a:rPr>
              <a:t> </a:t>
            </a:r>
            <a:r>
              <a:rPr sz="900" b="0" spc="-70" dirty="0">
                <a:latin typeface="Bookman Old Style"/>
                <a:cs typeface="Bookman Old Style"/>
              </a:rPr>
              <a:t>20%,</a:t>
            </a:r>
            <a:r>
              <a:rPr sz="900" b="0" spc="-55" dirty="0">
                <a:latin typeface="Bookman Old Style"/>
                <a:cs typeface="Bookman Old Style"/>
              </a:rPr>
              <a:t> </a:t>
            </a:r>
            <a:r>
              <a:rPr sz="900" b="0" spc="-70" dirty="0">
                <a:latin typeface="Bookman Old Style"/>
                <a:cs typeface="Bookman Old Style"/>
              </a:rPr>
              <a:t>40%,</a:t>
            </a:r>
            <a:r>
              <a:rPr sz="900" b="0" spc="-55" dirty="0">
                <a:latin typeface="Bookman Old Style"/>
                <a:cs typeface="Bookman Old Style"/>
              </a:rPr>
              <a:t> </a:t>
            </a:r>
            <a:r>
              <a:rPr sz="900" b="0" spc="-40" dirty="0">
                <a:latin typeface="Bookman Old Style"/>
                <a:cs typeface="Bookman Old Style"/>
              </a:rPr>
              <a:t>and</a:t>
            </a:r>
            <a:r>
              <a:rPr sz="900" b="0" spc="-55" dirty="0">
                <a:latin typeface="Bookman Old Style"/>
                <a:cs typeface="Bookman Old Style"/>
              </a:rPr>
              <a:t> </a:t>
            </a:r>
            <a:r>
              <a:rPr sz="900" b="0" spc="-20" dirty="0">
                <a:latin typeface="Bookman Old Style"/>
                <a:cs typeface="Bookman Old Style"/>
              </a:rPr>
              <a:t>60%.</a:t>
            </a:r>
            <a:endParaRPr sz="900">
              <a:latin typeface="Bookman Old Style"/>
              <a:cs typeface="Bookman Old Style"/>
            </a:endParaRPr>
          </a:p>
          <a:p>
            <a:pPr marL="589280" lvl="1" indent="-125095">
              <a:lnSpc>
                <a:spcPct val="100000"/>
              </a:lnSpc>
              <a:spcBef>
                <a:spcPts val="120"/>
              </a:spcBef>
              <a:buClr>
                <a:srgbClr val="003874"/>
              </a:buClr>
              <a:buFont typeface="Meiryo UI"/>
              <a:buChar char="•"/>
              <a:tabLst>
                <a:tab pos="589280" algn="l"/>
              </a:tabLst>
            </a:pPr>
            <a:r>
              <a:rPr sz="900" b="0" spc="-30" dirty="0">
                <a:latin typeface="Bookman Old Style"/>
                <a:cs typeface="Bookman Old Style"/>
              </a:rPr>
              <a:t>Asymmetric</a:t>
            </a:r>
            <a:r>
              <a:rPr sz="900" b="0" spc="-65" dirty="0">
                <a:latin typeface="Bookman Old Style"/>
                <a:cs typeface="Bookman Old Style"/>
              </a:rPr>
              <a:t> </a:t>
            </a:r>
            <a:r>
              <a:rPr sz="900" b="0" spc="-10" dirty="0">
                <a:latin typeface="Bookman Old Style"/>
                <a:cs typeface="Bookman Old Style"/>
              </a:rPr>
              <a:t>Noise: </a:t>
            </a:r>
            <a:r>
              <a:rPr sz="900" b="0" spc="-75" dirty="0">
                <a:latin typeface="Bookman Old Style"/>
                <a:cs typeface="Bookman Old Style"/>
              </a:rPr>
              <a:t>20%</a:t>
            </a:r>
            <a:r>
              <a:rPr sz="900" b="0" spc="-60" dirty="0">
                <a:latin typeface="Bookman Old Style"/>
                <a:cs typeface="Bookman Old Style"/>
              </a:rPr>
              <a:t> </a:t>
            </a:r>
            <a:r>
              <a:rPr sz="900" b="0" spc="-40" dirty="0">
                <a:latin typeface="Bookman Old Style"/>
                <a:cs typeface="Bookman Old Style"/>
              </a:rPr>
              <a:t>and</a:t>
            </a:r>
            <a:r>
              <a:rPr sz="900" b="0" spc="-65" dirty="0">
                <a:latin typeface="Bookman Old Style"/>
                <a:cs typeface="Bookman Old Style"/>
              </a:rPr>
              <a:t> </a:t>
            </a:r>
            <a:r>
              <a:rPr sz="900" b="0" spc="-20" dirty="0">
                <a:latin typeface="Bookman Old Style"/>
                <a:cs typeface="Bookman Old Style"/>
              </a:rPr>
              <a:t>40%.</a:t>
            </a:r>
            <a:endParaRPr sz="900">
              <a:latin typeface="Bookman Old Style"/>
              <a:cs typeface="Bookman Old Style"/>
            </a:endParaRPr>
          </a:p>
          <a:p>
            <a:pPr marL="38100">
              <a:lnSpc>
                <a:spcPct val="100000"/>
              </a:lnSpc>
              <a:spcBef>
                <a:spcPts val="470"/>
              </a:spcBef>
            </a:pPr>
            <a:r>
              <a:rPr sz="1000" b="1" dirty="0">
                <a:latin typeface="Book Antiqua"/>
                <a:cs typeface="Book Antiqua"/>
              </a:rPr>
              <a:t>Evaluation</a:t>
            </a:r>
            <a:r>
              <a:rPr sz="1000" b="1" spc="25" dirty="0">
                <a:latin typeface="Book Antiqua"/>
                <a:cs typeface="Book Antiqua"/>
              </a:rPr>
              <a:t> </a:t>
            </a:r>
            <a:r>
              <a:rPr sz="1000" b="1" spc="-10" dirty="0">
                <a:latin typeface="Book Antiqua"/>
                <a:cs typeface="Book Antiqua"/>
              </a:rPr>
              <a:t>Metrics: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50" dirty="0">
                <a:latin typeface="Bookman Old Style"/>
                <a:cs typeface="Bookman Old Style"/>
              </a:rPr>
              <a:t>Accuracy:</a:t>
            </a:r>
            <a:r>
              <a:rPr sz="1000" b="0" spc="25" dirty="0">
                <a:latin typeface="Bookman Old Style"/>
                <a:cs typeface="Bookman Old Style"/>
              </a:rPr>
              <a:t> </a:t>
            </a:r>
            <a:r>
              <a:rPr sz="1000" b="0" spc="-40" dirty="0">
                <a:latin typeface="Bookman Old Style"/>
                <a:cs typeface="Bookman Old Style"/>
              </a:rPr>
              <a:t>Percentage</a:t>
            </a:r>
            <a:r>
              <a:rPr sz="1000" b="0" spc="-45" dirty="0">
                <a:latin typeface="Bookman Old Style"/>
                <a:cs typeface="Bookman Old Style"/>
              </a:rPr>
              <a:t> </a:t>
            </a:r>
            <a:r>
              <a:rPr sz="1000" b="0" dirty="0">
                <a:latin typeface="Bookman Old Style"/>
                <a:cs typeface="Bookman Old Style"/>
              </a:rPr>
              <a:t>of</a:t>
            </a:r>
            <a:r>
              <a:rPr sz="1000" b="0" spc="-40" dirty="0">
                <a:latin typeface="Bookman Old Style"/>
                <a:cs typeface="Bookman Old Style"/>
              </a:rPr>
              <a:t> correctly</a:t>
            </a:r>
            <a:r>
              <a:rPr sz="1000" b="0" spc="-45" dirty="0">
                <a:latin typeface="Bookman Old Style"/>
                <a:cs typeface="Bookman Old Style"/>
              </a:rPr>
              <a:t> </a:t>
            </a:r>
            <a:r>
              <a:rPr sz="1000" b="0" spc="-50" dirty="0">
                <a:latin typeface="Bookman Old Style"/>
                <a:cs typeface="Bookman Old Style"/>
              </a:rPr>
              <a:t>classiﬁed</a:t>
            </a:r>
            <a:r>
              <a:rPr sz="1000" b="0" spc="-40" dirty="0">
                <a:latin typeface="Bookman Old Style"/>
                <a:cs typeface="Bookman Old Style"/>
              </a:rPr>
              <a:t> </a:t>
            </a:r>
            <a:r>
              <a:rPr sz="1000" b="0" spc="-10" dirty="0">
                <a:latin typeface="Bookman Old Style"/>
                <a:cs typeface="Bookman Old Style"/>
              </a:rPr>
              <a:t>samples.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65" dirty="0">
                <a:latin typeface="Bookman Old Style"/>
                <a:cs typeface="Bookman Old Style"/>
              </a:rPr>
              <a:t>Standard</a:t>
            </a:r>
            <a:r>
              <a:rPr sz="1000" b="0" spc="-55" dirty="0">
                <a:latin typeface="Bookman Old Style"/>
                <a:cs typeface="Bookman Old Style"/>
              </a:rPr>
              <a:t> </a:t>
            </a:r>
            <a:r>
              <a:rPr sz="1000" b="0" spc="-30" dirty="0">
                <a:latin typeface="Bookman Old Style"/>
                <a:cs typeface="Bookman Old Style"/>
              </a:rPr>
              <a:t>Deviation:</a:t>
            </a:r>
            <a:r>
              <a:rPr sz="1000" b="0" spc="15" dirty="0">
                <a:latin typeface="Bookman Old Style"/>
                <a:cs typeface="Bookman Old Style"/>
              </a:rPr>
              <a:t> </a:t>
            </a:r>
            <a:r>
              <a:rPr sz="1000" b="0" spc="-55"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measure</a:t>
            </a:r>
            <a:r>
              <a:rPr sz="1000" b="0" spc="-50" dirty="0">
                <a:latin typeface="Bookman Old Style"/>
                <a:cs typeface="Bookman Old Style"/>
              </a:rPr>
              <a:t> </a:t>
            </a:r>
            <a:r>
              <a:rPr sz="1000" b="0" spc="-55" dirty="0">
                <a:latin typeface="Bookman Old Style"/>
                <a:cs typeface="Bookman Old Style"/>
              </a:rPr>
              <a:t>result</a:t>
            </a:r>
            <a:r>
              <a:rPr sz="1000" b="0" spc="-50" dirty="0">
                <a:latin typeface="Bookman Old Style"/>
                <a:cs typeface="Bookman Old Style"/>
              </a:rPr>
              <a:t> </a:t>
            </a:r>
            <a:r>
              <a:rPr sz="1000" b="0" spc="-40" dirty="0">
                <a:latin typeface="Bookman Old Style"/>
                <a:cs typeface="Bookman Old Style"/>
              </a:rPr>
              <a:t>stability</a:t>
            </a:r>
            <a:r>
              <a:rPr sz="1000" b="0" spc="-50" dirty="0">
                <a:latin typeface="Bookman Old Style"/>
                <a:cs typeface="Bookman Old Style"/>
              </a:rPr>
              <a:t> </a:t>
            </a:r>
            <a:r>
              <a:rPr sz="1000" b="0" spc="-60" dirty="0">
                <a:latin typeface="Bookman Old Style"/>
                <a:cs typeface="Bookman Old Style"/>
              </a:rPr>
              <a:t>across</a:t>
            </a:r>
            <a:r>
              <a:rPr sz="1000" b="0" spc="-50" dirty="0">
                <a:latin typeface="Bookman Old Style"/>
                <a:cs typeface="Bookman Old Style"/>
              </a:rPr>
              <a:t> </a:t>
            </a:r>
            <a:r>
              <a:rPr sz="1000" b="0" spc="-35" dirty="0">
                <a:latin typeface="Bookman Old Style"/>
                <a:cs typeface="Bookman Old Style"/>
              </a:rPr>
              <a:t>multiple</a:t>
            </a:r>
            <a:r>
              <a:rPr sz="1000" b="0" spc="-50" dirty="0">
                <a:latin typeface="Bookman Old Style"/>
                <a:cs typeface="Bookman Old Style"/>
              </a:rPr>
              <a:t> </a:t>
            </a:r>
            <a:r>
              <a:rPr sz="1000" b="0" spc="-10" dirty="0">
                <a:latin typeface="Bookman Old Style"/>
                <a:cs typeface="Bookman Old Style"/>
              </a:rPr>
              <a:t>runs.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34</a:t>
            </a:fld>
            <a:r>
              <a:rPr spc="-45" dirty="0"/>
              <a:t> </a:t>
            </a:r>
            <a:r>
              <a:rPr spc="-80" dirty="0"/>
              <a:t>/</a:t>
            </a:r>
            <a:r>
              <a:rPr spc="-45" dirty="0"/>
              <a:t> </a:t>
            </a:r>
            <a:r>
              <a:rPr spc="-25" dirty="0"/>
              <a:t>37</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5092992"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8" action="ppaction://hlinksldjump"/>
              </a:rPr>
              <a:t>Implementing</a:t>
            </a:r>
            <a:r>
              <a:rPr sz="550" b="0" spc="-55" dirty="0">
                <a:solidFill>
                  <a:srgbClr val="FFFFFF"/>
                </a:solidFill>
                <a:latin typeface="Bookman Old Style"/>
                <a:cs typeface="Bookman Old Style"/>
                <a:hlinkClick r:id="rId8" action="ppaction://hlinksldjump"/>
              </a:rPr>
              <a:t> </a:t>
            </a:r>
            <a:r>
              <a:rPr sz="550" b="0" spc="-30" dirty="0">
                <a:solidFill>
                  <a:srgbClr val="FFFFFF"/>
                </a:solidFill>
                <a:latin typeface="Bookman Old Style"/>
                <a:cs typeface="Bookman Old Style"/>
                <a:hlinkClick r:id="rId8" action="ppaction://hlinksldjump"/>
              </a:rPr>
              <a:t>the</a:t>
            </a:r>
            <a:r>
              <a:rPr sz="550" b="0" spc="-55" dirty="0">
                <a:solidFill>
                  <a:srgbClr val="FFFFFF"/>
                </a:solidFill>
                <a:latin typeface="Bookman Old Style"/>
                <a:cs typeface="Bookman Old Style"/>
                <a:hlinkClick r:id="rId8" action="ppaction://hlinksldjump"/>
              </a:rPr>
              <a:t> </a:t>
            </a:r>
            <a:r>
              <a:rPr sz="550" b="0" spc="-20" dirty="0">
                <a:solidFill>
                  <a:srgbClr val="FFFFFF"/>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902585" cy="193040"/>
          </a:xfrm>
          <a:prstGeom prst="rect">
            <a:avLst/>
          </a:prstGeom>
        </p:spPr>
        <p:txBody>
          <a:bodyPr vert="horz" wrap="square" lIns="0" tIns="12700" rIns="0" bIns="0" rtlCol="0">
            <a:spAutoFit/>
          </a:bodyPr>
          <a:lstStyle/>
          <a:p>
            <a:pPr marL="12700">
              <a:lnSpc>
                <a:spcPct val="100000"/>
              </a:lnSpc>
              <a:spcBef>
                <a:spcPts val="100"/>
              </a:spcBef>
            </a:pPr>
            <a:r>
              <a:rPr spc="-45" dirty="0"/>
              <a:t>Comparison</a:t>
            </a:r>
            <a:r>
              <a:rPr spc="-85" dirty="0"/>
              <a:t> </a:t>
            </a:r>
            <a:r>
              <a:rPr dirty="0"/>
              <a:t>of</a:t>
            </a:r>
            <a:r>
              <a:rPr spc="-70" dirty="0"/>
              <a:t> </a:t>
            </a:r>
            <a:r>
              <a:rPr spc="-65" dirty="0"/>
              <a:t>SGN</a:t>
            </a:r>
            <a:r>
              <a:rPr spc="-75" dirty="0"/>
              <a:t> </a:t>
            </a:r>
            <a:r>
              <a:rPr spc="-55" dirty="0"/>
              <a:t>and</a:t>
            </a:r>
            <a:r>
              <a:rPr spc="-80" dirty="0"/>
              <a:t> </a:t>
            </a:r>
            <a:r>
              <a:rPr spc="-75" dirty="0"/>
              <a:t>Our </a:t>
            </a:r>
            <a:r>
              <a:rPr spc="-10" dirty="0"/>
              <a:t>Implementation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982568"/>
            <a:ext cx="316928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Comparison</a:t>
            </a:r>
            <a:r>
              <a:rPr sz="1000" b="1" spc="5" dirty="0">
                <a:latin typeface="Book Antiqua"/>
                <a:cs typeface="Book Antiqua"/>
              </a:rPr>
              <a:t> </a:t>
            </a:r>
            <a:r>
              <a:rPr sz="1000" b="1" dirty="0">
                <a:latin typeface="Book Antiqua"/>
                <a:cs typeface="Book Antiqua"/>
              </a:rPr>
              <a:t>of</a:t>
            </a:r>
            <a:r>
              <a:rPr sz="1000" b="1" spc="10" dirty="0">
                <a:latin typeface="Book Antiqua"/>
                <a:cs typeface="Book Antiqua"/>
              </a:rPr>
              <a:t> </a:t>
            </a:r>
            <a:r>
              <a:rPr sz="1000" b="1" spc="-10" dirty="0">
                <a:latin typeface="Book Antiqua"/>
                <a:cs typeface="Book Antiqua"/>
              </a:rPr>
              <a:t>Mean</a:t>
            </a:r>
            <a:r>
              <a:rPr sz="1000" b="1" spc="5" dirty="0">
                <a:latin typeface="Book Antiqua"/>
                <a:cs typeface="Book Antiqua"/>
              </a:rPr>
              <a:t> </a:t>
            </a:r>
            <a:r>
              <a:rPr sz="1000" b="1" dirty="0">
                <a:latin typeface="Book Antiqua"/>
                <a:cs typeface="Book Antiqua"/>
              </a:rPr>
              <a:t>Accuracy</a:t>
            </a:r>
            <a:r>
              <a:rPr sz="1000" b="1" spc="15" dirty="0">
                <a:latin typeface="Book Antiqua"/>
                <a:cs typeface="Book Antiqua"/>
              </a:rPr>
              <a:t> </a:t>
            </a:r>
            <a:r>
              <a:rPr sz="1000" i="1" spc="-80" dirty="0">
                <a:latin typeface="Meiryo UI"/>
                <a:cs typeface="Meiryo UI"/>
              </a:rPr>
              <a:t>± </a:t>
            </a:r>
            <a:r>
              <a:rPr sz="1000" b="1" dirty="0">
                <a:latin typeface="Book Antiqua"/>
                <a:cs typeface="Book Antiqua"/>
              </a:rPr>
              <a:t>Standard</a:t>
            </a:r>
            <a:r>
              <a:rPr sz="1000" b="1" spc="10" dirty="0">
                <a:latin typeface="Book Antiqua"/>
                <a:cs typeface="Book Antiqua"/>
              </a:rPr>
              <a:t> </a:t>
            </a:r>
            <a:r>
              <a:rPr sz="1000" b="1" spc="-10" dirty="0">
                <a:latin typeface="Book Antiqua"/>
                <a:cs typeface="Book Antiqua"/>
              </a:rPr>
              <a:t>Deviation:</a:t>
            </a:r>
            <a:endParaRPr sz="1000">
              <a:latin typeface="Book Antiqua"/>
              <a:cs typeface="Book Antiqua"/>
            </a:endParaRPr>
          </a:p>
        </p:txBody>
      </p:sp>
      <p:sp>
        <p:nvSpPr>
          <p:cNvPr id="35" name="object 35"/>
          <p:cNvSpPr/>
          <p:nvPr/>
        </p:nvSpPr>
        <p:spPr>
          <a:xfrm>
            <a:off x="374198" y="1423737"/>
            <a:ext cx="5012055" cy="0"/>
          </a:xfrm>
          <a:custGeom>
            <a:avLst/>
            <a:gdLst/>
            <a:ahLst/>
            <a:cxnLst/>
            <a:rect l="l" t="t" r="r" b="b"/>
            <a:pathLst>
              <a:path w="5012055">
                <a:moveTo>
                  <a:pt x="0" y="0"/>
                </a:moveTo>
                <a:lnTo>
                  <a:pt x="5011698" y="0"/>
                </a:lnTo>
              </a:path>
            </a:pathLst>
          </a:custGeom>
          <a:ln w="4828">
            <a:solidFill>
              <a:srgbClr val="000000"/>
            </a:solidFill>
          </a:ln>
        </p:spPr>
        <p:txBody>
          <a:bodyPr wrap="square" lIns="0" tIns="0" rIns="0" bIns="0" rtlCol="0"/>
          <a:lstStyle/>
          <a:p>
            <a:endParaRPr/>
          </a:p>
        </p:txBody>
      </p:sp>
      <p:sp>
        <p:nvSpPr>
          <p:cNvPr id="36" name="object 36"/>
          <p:cNvSpPr txBox="1"/>
          <p:nvPr/>
        </p:nvSpPr>
        <p:spPr>
          <a:xfrm>
            <a:off x="399073" y="1429592"/>
            <a:ext cx="252729" cy="101600"/>
          </a:xfrm>
          <a:prstGeom prst="rect">
            <a:avLst/>
          </a:prstGeom>
        </p:spPr>
        <p:txBody>
          <a:bodyPr vert="horz" wrap="square" lIns="0" tIns="12065" rIns="0" bIns="0" rtlCol="0">
            <a:spAutoFit/>
          </a:bodyPr>
          <a:lstStyle/>
          <a:p>
            <a:pPr marL="12700">
              <a:lnSpc>
                <a:spcPct val="100000"/>
              </a:lnSpc>
              <a:spcBef>
                <a:spcPts val="95"/>
              </a:spcBef>
            </a:pPr>
            <a:r>
              <a:rPr sz="500" b="1" spc="-10" dirty="0">
                <a:latin typeface="Book Antiqua"/>
                <a:cs typeface="Book Antiqua"/>
              </a:rPr>
              <a:t>Method</a:t>
            </a:r>
            <a:endParaRPr sz="500">
              <a:latin typeface="Book Antiqua"/>
              <a:cs typeface="Book Antiqua"/>
            </a:endParaRPr>
          </a:p>
        </p:txBody>
      </p:sp>
      <p:sp>
        <p:nvSpPr>
          <p:cNvPr id="37" name="object 37"/>
          <p:cNvSpPr txBox="1"/>
          <p:nvPr/>
        </p:nvSpPr>
        <p:spPr>
          <a:xfrm>
            <a:off x="1066209" y="1429592"/>
            <a:ext cx="4295140" cy="101600"/>
          </a:xfrm>
          <a:prstGeom prst="rect">
            <a:avLst/>
          </a:prstGeom>
        </p:spPr>
        <p:txBody>
          <a:bodyPr vert="horz" wrap="square" lIns="0" tIns="12065" rIns="0" bIns="0" rtlCol="0">
            <a:spAutoFit/>
          </a:bodyPr>
          <a:lstStyle/>
          <a:p>
            <a:pPr marL="12700">
              <a:lnSpc>
                <a:spcPct val="100000"/>
              </a:lnSpc>
              <a:spcBef>
                <a:spcPts val="95"/>
              </a:spcBef>
            </a:pPr>
            <a:r>
              <a:rPr sz="500" b="1" spc="-30" dirty="0">
                <a:latin typeface="Book Antiqua"/>
                <a:cs typeface="Book Antiqua"/>
              </a:rPr>
              <a:t>No</a:t>
            </a:r>
            <a:r>
              <a:rPr sz="500" b="1" spc="-5"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(40%)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(60%)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spc="-10" dirty="0">
                <a:latin typeface="Book Antiqua"/>
                <a:cs typeface="Book Antiqua"/>
              </a:rPr>
              <a:t>(40%)</a:t>
            </a:r>
            <a:endParaRPr sz="500">
              <a:latin typeface="Book Antiqua"/>
              <a:cs typeface="Book Antiqua"/>
            </a:endParaRPr>
          </a:p>
        </p:txBody>
      </p:sp>
      <p:sp>
        <p:nvSpPr>
          <p:cNvPr id="38" name="object 38"/>
          <p:cNvSpPr/>
          <p:nvPr/>
        </p:nvSpPr>
        <p:spPr>
          <a:xfrm>
            <a:off x="374198" y="1544520"/>
            <a:ext cx="5012055" cy="0"/>
          </a:xfrm>
          <a:custGeom>
            <a:avLst/>
            <a:gdLst/>
            <a:ahLst/>
            <a:cxnLst/>
            <a:rect l="l" t="t" r="r" b="b"/>
            <a:pathLst>
              <a:path w="5012055">
                <a:moveTo>
                  <a:pt x="0" y="0"/>
                </a:moveTo>
                <a:lnTo>
                  <a:pt x="5011698" y="0"/>
                </a:lnTo>
              </a:path>
            </a:pathLst>
          </a:custGeom>
          <a:ln w="3175">
            <a:solidFill>
              <a:srgbClr val="000000"/>
            </a:solidFill>
          </a:ln>
        </p:spPr>
        <p:txBody>
          <a:bodyPr wrap="square" lIns="0" tIns="0" rIns="0" bIns="0" rtlCol="0"/>
          <a:lstStyle/>
          <a:p>
            <a:endParaRPr/>
          </a:p>
        </p:txBody>
      </p:sp>
      <p:sp>
        <p:nvSpPr>
          <p:cNvPr id="39" name="object 39"/>
          <p:cNvSpPr txBox="1"/>
          <p:nvPr/>
        </p:nvSpPr>
        <p:spPr>
          <a:xfrm>
            <a:off x="2636300" y="1549470"/>
            <a:ext cx="487680" cy="101600"/>
          </a:xfrm>
          <a:prstGeom prst="rect">
            <a:avLst/>
          </a:prstGeom>
        </p:spPr>
        <p:txBody>
          <a:bodyPr vert="horz" wrap="square" lIns="0" tIns="12065" rIns="0" bIns="0" rtlCol="0">
            <a:spAutoFit/>
          </a:bodyPr>
          <a:lstStyle/>
          <a:p>
            <a:pPr marL="12700">
              <a:lnSpc>
                <a:spcPct val="100000"/>
              </a:lnSpc>
              <a:spcBef>
                <a:spcPts val="95"/>
              </a:spcBef>
            </a:pPr>
            <a:r>
              <a:rPr sz="500" b="1" dirty="0">
                <a:latin typeface="Book Antiqua"/>
                <a:cs typeface="Book Antiqua"/>
              </a:rPr>
              <a:t>Fashion-</a:t>
            </a:r>
            <a:r>
              <a:rPr sz="500" b="1" spc="-10" dirty="0">
                <a:latin typeface="Book Antiqua"/>
                <a:cs typeface="Book Antiqua"/>
              </a:rPr>
              <a:t>MNIST</a:t>
            </a:r>
            <a:endParaRPr sz="500">
              <a:latin typeface="Book Antiqua"/>
              <a:cs typeface="Book Antiqua"/>
            </a:endParaRPr>
          </a:p>
        </p:txBody>
      </p:sp>
      <p:graphicFrame>
        <p:nvGraphicFramePr>
          <p:cNvPr id="40" name="object 40"/>
          <p:cNvGraphicFramePr>
            <a:graphicFrameLocks noGrp="1"/>
          </p:cNvGraphicFramePr>
          <p:nvPr/>
        </p:nvGraphicFramePr>
        <p:xfrm>
          <a:off x="374198" y="1654286"/>
          <a:ext cx="5008877" cy="180340"/>
        </p:xfrm>
        <a:graphic>
          <a:graphicData uri="http://schemas.openxmlformats.org/drawingml/2006/table">
            <a:tbl>
              <a:tblPr firstRow="1" bandRow="1">
                <a:tableStyleId>{2D5ABB26-0587-4C30-8999-92F81FD0307C}</a:tableStyleId>
              </a:tblPr>
              <a:tblGrid>
                <a:gridCol w="686435">
                  <a:extLst>
                    <a:ext uri="{9D8B030D-6E8A-4147-A177-3AD203B41FA5}">
                      <a16:colId xmlns:a16="http://schemas.microsoft.com/office/drawing/2014/main" val="20000"/>
                    </a:ext>
                  </a:extLst>
                </a:gridCol>
                <a:gridCol w="532129">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757555">
                  <a:extLst>
                    <a:ext uri="{9D8B030D-6E8A-4147-A177-3AD203B41FA5}">
                      <a16:colId xmlns:a16="http://schemas.microsoft.com/office/drawing/2014/main" val="20003"/>
                    </a:ext>
                  </a:extLst>
                </a:gridCol>
                <a:gridCol w="766444">
                  <a:extLst>
                    <a:ext uri="{9D8B030D-6E8A-4147-A177-3AD203B41FA5}">
                      <a16:colId xmlns:a16="http://schemas.microsoft.com/office/drawing/2014/main" val="20004"/>
                    </a:ext>
                  </a:extLst>
                </a:gridCol>
                <a:gridCol w="784225">
                  <a:extLst>
                    <a:ext uri="{9D8B030D-6E8A-4147-A177-3AD203B41FA5}">
                      <a16:colId xmlns:a16="http://schemas.microsoft.com/office/drawing/2014/main" val="20005"/>
                    </a:ext>
                  </a:extLst>
                </a:gridCol>
                <a:gridCol w="793114">
                  <a:extLst>
                    <a:ext uri="{9D8B030D-6E8A-4147-A177-3AD203B41FA5}">
                      <a16:colId xmlns:a16="http://schemas.microsoft.com/office/drawing/2014/main" val="20006"/>
                    </a:ext>
                  </a:extLst>
                </a:gridCol>
              </a:tblGrid>
              <a:tr h="78105">
                <a:tc>
                  <a:txBody>
                    <a:bodyPr/>
                    <a:lstStyle/>
                    <a:p>
                      <a:pPr marL="37465">
                        <a:lnSpc>
                          <a:spcPts val="520"/>
                        </a:lnSpc>
                      </a:pPr>
                      <a:r>
                        <a:rPr sz="500" b="0" spc="-25" dirty="0">
                          <a:latin typeface="Bookman Old Style"/>
                          <a:cs typeface="Bookman Old Style"/>
                        </a:rPr>
                        <a:t>SGN</a:t>
                      </a:r>
                      <a:endParaRPr sz="500">
                        <a:latin typeface="Bookman Old Style"/>
                        <a:cs typeface="Bookman Old Style"/>
                      </a:endParaRPr>
                    </a:p>
                  </a:txBody>
                  <a:tcPr marL="0" marR="0" marT="0" marB="0"/>
                </a:tc>
                <a:tc>
                  <a:txBody>
                    <a:bodyPr/>
                    <a:lstStyle/>
                    <a:p>
                      <a:pPr marL="56515">
                        <a:lnSpc>
                          <a:spcPts val="520"/>
                        </a:lnSpc>
                      </a:pPr>
                      <a:r>
                        <a:rPr sz="500" b="0" spc="-55" dirty="0">
                          <a:latin typeface="Bookman Old Style"/>
                          <a:cs typeface="Bookman Old Style"/>
                        </a:rPr>
                        <a:t>91.05</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tc>
                <a:tc>
                  <a:txBody>
                    <a:bodyPr/>
                    <a:lstStyle/>
                    <a:p>
                      <a:pPr marL="144780">
                        <a:lnSpc>
                          <a:spcPts val="520"/>
                        </a:lnSpc>
                      </a:pPr>
                      <a:r>
                        <a:rPr sz="500" b="0" spc="-55" dirty="0">
                          <a:latin typeface="Bookman Old Style"/>
                          <a:cs typeface="Bookman Old Style"/>
                        </a:rPr>
                        <a:t>88.90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tc>
                <a:tc>
                  <a:txBody>
                    <a:bodyPr/>
                    <a:lstStyle/>
                    <a:p>
                      <a:pPr marL="213995">
                        <a:lnSpc>
                          <a:spcPts val="520"/>
                        </a:lnSpc>
                      </a:pPr>
                      <a:r>
                        <a:rPr sz="500" b="0" spc="-55" dirty="0">
                          <a:latin typeface="Bookman Old Style"/>
                          <a:cs typeface="Bookman Old Style"/>
                        </a:rPr>
                        <a:t>85.50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tc>
                <a:tc>
                  <a:txBody>
                    <a:bodyPr/>
                    <a:lstStyle/>
                    <a:p>
                      <a:pPr marL="213995">
                        <a:lnSpc>
                          <a:spcPts val="520"/>
                        </a:lnSpc>
                      </a:pPr>
                      <a:r>
                        <a:rPr sz="500" b="0" spc="-55" dirty="0">
                          <a:latin typeface="Bookman Old Style"/>
                          <a:cs typeface="Bookman Old Style"/>
                        </a:rPr>
                        <a:t>80.20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0.60</a:t>
                      </a:r>
                      <a:endParaRPr sz="500">
                        <a:latin typeface="Bookman Old Style"/>
                        <a:cs typeface="Bookman Old Style"/>
                      </a:endParaRPr>
                    </a:p>
                  </a:txBody>
                  <a:tcPr marL="0" marR="0" marT="0" marB="0"/>
                </a:tc>
                <a:tc>
                  <a:txBody>
                    <a:bodyPr/>
                    <a:lstStyle/>
                    <a:p>
                      <a:pPr marL="222885">
                        <a:lnSpc>
                          <a:spcPts val="520"/>
                        </a:lnSpc>
                      </a:pPr>
                      <a:r>
                        <a:rPr sz="500" b="0" spc="-55" dirty="0">
                          <a:latin typeface="Bookman Old Style"/>
                          <a:cs typeface="Bookman Old Style"/>
                        </a:rPr>
                        <a:t>89.00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0.35</a:t>
                      </a:r>
                      <a:endParaRPr sz="500">
                        <a:latin typeface="Bookman Old Style"/>
                        <a:cs typeface="Bookman Old Style"/>
                      </a:endParaRPr>
                    </a:p>
                  </a:txBody>
                  <a:tcPr marL="0" marR="0" marT="0" marB="0"/>
                </a:tc>
                <a:tc>
                  <a:txBody>
                    <a:bodyPr/>
                    <a:lstStyle/>
                    <a:p>
                      <a:pPr marL="231775">
                        <a:lnSpc>
                          <a:spcPts val="520"/>
                        </a:lnSpc>
                      </a:pPr>
                      <a:r>
                        <a:rPr sz="500" b="0" spc="-55" dirty="0">
                          <a:latin typeface="Bookman Old Style"/>
                          <a:cs typeface="Bookman Old Style"/>
                        </a:rPr>
                        <a:t>85.80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0.50</a:t>
                      </a:r>
                      <a:endParaRPr sz="500">
                        <a:latin typeface="Bookman Old Style"/>
                        <a:cs typeface="Bookman Old Style"/>
                      </a:endParaRPr>
                    </a:p>
                  </a:txBody>
                  <a:tcPr marL="0" marR="0" marT="0" marB="0"/>
                </a:tc>
                <a:extLst>
                  <a:ext uri="{0D108BD9-81ED-4DB2-BD59-A6C34878D82A}">
                    <a16:rowId xmlns:a16="http://schemas.microsoft.com/office/drawing/2014/main" val="10000"/>
                  </a:ext>
                </a:extLst>
              </a:tr>
              <a:tr h="102235">
                <a:tc>
                  <a:txBody>
                    <a:bodyPr/>
                    <a:lstStyle/>
                    <a:p>
                      <a:pPr marL="37465">
                        <a:lnSpc>
                          <a:spcPts val="595"/>
                        </a:lnSpc>
                      </a:pPr>
                      <a:r>
                        <a:rPr sz="500" b="0" spc="-40" dirty="0">
                          <a:latin typeface="Bookman Old Style"/>
                          <a:cs typeface="Bookman Old Style"/>
                        </a:rPr>
                        <a:t>Our</a:t>
                      </a:r>
                      <a:r>
                        <a:rPr sz="500" b="0" spc="-35" dirty="0">
                          <a:latin typeface="Bookman Old Style"/>
                          <a:cs typeface="Bookman Old Style"/>
                        </a:rPr>
                        <a:t> </a:t>
                      </a:r>
                      <a:r>
                        <a:rPr sz="500" b="0" spc="-10" dirty="0">
                          <a:latin typeface="Bookman Old Style"/>
                          <a:cs typeface="Bookman Old Style"/>
                        </a:rPr>
                        <a:t>Implementation</a:t>
                      </a:r>
                      <a:endParaRPr sz="500">
                        <a:latin typeface="Bookman Old Style"/>
                        <a:cs typeface="Bookman Old Style"/>
                      </a:endParaRPr>
                    </a:p>
                  </a:txBody>
                  <a:tcPr marL="0" marR="0" marT="0" marB="0">
                    <a:lnB w="6350">
                      <a:solidFill>
                        <a:srgbClr val="000000"/>
                      </a:solidFill>
                      <a:prstDash val="solid"/>
                    </a:lnB>
                  </a:tcPr>
                </a:tc>
                <a:tc>
                  <a:txBody>
                    <a:bodyPr/>
                    <a:lstStyle/>
                    <a:p>
                      <a:pPr marL="56515">
                        <a:lnSpc>
                          <a:spcPts val="595"/>
                        </a:lnSpc>
                      </a:pPr>
                      <a:r>
                        <a:rPr sz="500" b="0" spc="-55" dirty="0">
                          <a:latin typeface="Bookman Old Style"/>
                          <a:cs typeface="Bookman Old Style"/>
                        </a:rPr>
                        <a:t>89.50</a:t>
                      </a:r>
                      <a:r>
                        <a:rPr sz="500" b="0" spc="-75" dirty="0">
                          <a:latin typeface="Bookman Old Style"/>
                          <a:cs typeface="Bookman Old Style"/>
                        </a:rPr>
                        <a:t> </a:t>
                      </a:r>
                      <a:r>
                        <a:rPr sz="500" i="1" spc="-50" dirty="0">
                          <a:latin typeface="Meiryo UI"/>
                          <a:cs typeface="Meiryo UI"/>
                        </a:rPr>
                        <a:t>±</a:t>
                      </a:r>
                      <a:r>
                        <a:rPr sz="500" i="1" spc="-75"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144780">
                        <a:lnSpc>
                          <a:spcPts val="595"/>
                        </a:lnSpc>
                      </a:pPr>
                      <a:r>
                        <a:rPr sz="500" b="0" spc="-55" dirty="0">
                          <a:latin typeface="Bookman Old Style"/>
                          <a:cs typeface="Bookman Old Style"/>
                        </a:rPr>
                        <a:t>87.20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83.60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0.45</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78.00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0.70</a:t>
                      </a:r>
                      <a:endParaRPr sz="500">
                        <a:latin typeface="Bookman Old Style"/>
                        <a:cs typeface="Bookman Old Style"/>
                      </a:endParaRPr>
                    </a:p>
                  </a:txBody>
                  <a:tcPr marL="0" marR="0" marT="0" marB="0">
                    <a:lnB w="6350">
                      <a:solidFill>
                        <a:srgbClr val="000000"/>
                      </a:solidFill>
                      <a:prstDash val="solid"/>
                    </a:lnB>
                  </a:tcPr>
                </a:tc>
                <a:tc>
                  <a:txBody>
                    <a:bodyPr/>
                    <a:lstStyle/>
                    <a:p>
                      <a:pPr marL="222885">
                        <a:lnSpc>
                          <a:spcPts val="595"/>
                        </a:lnSpc>
                      </a:pPr>
                      <a:r>
                        <a:rPr sz="500" b="0" spc="-55" dirty="0">
                          <a:latin typeface="Bookman Old Style"/>
                          <a:cs typeface="Bookman Old Style"/>
                        </a:rPr>
                        <a:t>87.50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231775">
                        <a:lnSpc>
                          <a:spcPts val="595"/>
                        </a:lnSpc>
                      </a:pPr>
                      <a:r>
                        <a:rPr sz="500" b="0" spc="-55" dirty="0">
                          <a:latin typeface="Bookman Old Style"/>
                          <a:cs typeface="Bookman Old Style"/>
                        </a:rPr>
                        <a:t>84.50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0.55</a:t>
                      </a:r>
                      <a:endParaRPr sz="500">
                        <a:latin typeface="Bookman Old Style"/>
                        <a:cs typeface="Bookman Old Style"/>
                      </a:endParaRPr>
                    </a:p>
                  </a:txBody>
                  <a:tcPr marL="0" marR="0" marT="0" marB="0">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41" name="object 41"/>
          <p:cNvSpPr txBox="1"/>
          <p:nvPr/>
        </p:nvSpPr>
        <p:spPr>
          <a:xfrm>
            <a:off x="696252" y="1884846"/>
            <a:ext cx="4367530" cy="329565"/>
          </a:xfrm>
          <a:prstGeom prst="rect">
            <a:avLst/>
          </a:prstGeom>
        </p:spPr>
        <p:txBody>
          <a:bodyPr vert="horz" wrap="square" lIns="0" tIns="12065" rIns="0" bIns="0" rtlCol="0">
            <a:spAutoFit/>
          </a:bodyPr>
          <a:lstStyle/>
          <a:p>
            <a:pPr marL="1754505" marR="5080" indent="-1742439">
              <a:lnSpc>
                <a:spcPct val="110700"/>
              </a:lnSpc>
              <a:spcBef>
                <a:spcPts val="95"/>
              </a:spcBef>
            </a:pPr>
            <a:r>
              <a:rPr sz="900" b="0" spc="-40" dirty="0">
                <a:solidFill>
                  <a:srgbClr val="003874"/>
                </a:solidFill>
                <a:latin typeface="Bookman Old Style"/>
                <a:cs typeface="Bookman Old Style"/>
              </a:rPr>
              <a:t>Table</a:t>
            </a:r>
            <a:r>
              <a:rPr sz="900" b="0" spc="-50" dirty="0">
                <a:solidFill>
                  <a:srgbClr val="003874"/>
                </a:solidFill>
                <a:latin typeface="Bookman Old Style"/>
                <a:cs typeface="Bookman Old Style"/>
              </a:rPr>
              <a:t> </a:t>
            </a:r>
            <a:r>
              <a:rPr sz="900" b="0" spc="-70" dirty="0">
                <a:solidFill>
                  <a:srgbClr val="003874"/>
                </a:solidFill>
                <a:latin typeface="Bookman Old Style"/>
                <a:cs typeface="Bookman Old Style"/>
              </a:rPr>
              <a:t>2:</a:t>
            </a:r>
            <a:r>
              <a:rPr sz="900" b="0" spc="-45" dirty="0">
                <a:solidFill>
                  <a:srgbClr val="003874"/>
                </a:solidFill>
                <a:latin typeface="Bookman Old Style"/>
                <a:cs typeface="Bookman Old Style"/>
              </a:rPr>
              <a:t> </a:t>
            </a:r>
            <a:r>
              <a:rPr sz="900" b="0" spc="-25" dirty="0">
                <a:latin typeface="Bookman Old Style"/>
                <a:cs typeface="Bookman Old Style"/>
              </a:rPr>
              <a:t>Mean</a:t>
            </a:r>
            <a:r>
              <a:rPr sz="900" b="0" spc="-45" dirty="0">
                <a:latin typeface="Bookman Old Style"/>
                <a:cs typeface="Bookman Old Style"/>
              </a:rPr>
              <a:t> </a:t>
            </a:r>
            <a:r>
              <a:rPr sz="900" b="0" spc="-40" dirty="0">
                <a:latin typeface="Bookman Old Style"/>
                <a:cs typeface="Bookman Old Style"/>
              </a:rPr>
              <a:t>Accuracy</a:t>
            </a:r>
            <a:r>
              <a:rPr sz="900" b="0" spc="-50" dirty="0">
                <a:latin typeface="Bookman Old Style"/>
                <a:cs typeface="Bookman Old Style"/>
              </a:rPr>
              <a:t> </a:t>
            </a:r>
            <a:r>
              <a:rPr sz="900" i="1" spc="-75" dirty="0">
                <a:latin typeface="Meiryo UI"/>
                <a:cs typeface="Meiryo UI"/>
              </a:rPr>
              <a:t>±</a:t>
            </a:r>
            <a:r>
              <a:rPr sz="900" i="1" spc="-65" dirty="0">
                <a:latin typeface="Meiryo UI"/>
                <a:cs typeface="Meiryo UI"/>
              </a:rPr>
              <a:t> </a:t>
            </a:r>
            <a:r>
              <a:rPr sz="900" b="0" spc="-60" dirty="0">
                <a:latin typeface="Bookman Old Style"/>
                <a:cs typeface="Bookman Old Style"/>
              </a:rPr>
              <a:t>Standard</a:t>
            </a:r>
            <a:r>
              <a:rPr sz="900" b="0" spc="-50" dirty="0">
                <a:latin typeface="Bookman Old Style"/>
                <a:cs typeface="Bookman Old Style"/>
              </a:rPr>
              <a:t> </a:t>
            </a:r>
            <a:r>
              <a:rPr sz="900" b="0" spc="-20" dirty="0">
                <a:latin typeface="Bookman Old Style"/>
                <a:cs typeface="Bookman Old Style"/>
              </a:rPr>
              <a:t>Deviation</a:t>
            </a:r>
            <a:r>
              <a:rPr sz="900" b="0" spc="-45" dirty="0">
                <a:latin typeface="Bookman Old Style"/>
                <a:cs typeface="Bookman Old Style"/>
              </a:rPr>
              <a:t> </a:t>
            </a:r>
            <a:r>
              <a:rPr sz="900" b="0" spc="-10" dirty="0">
                <a:latin typeface="Bookman Old Style"/>
                <a:cs typeface="Bookman Old Style"/>
              </a:rPr>
              <a:t>for</a:t>
            </a:r>
            <a:r>
              <a:rPr sz="900" b="0" spc="-45" dirty="0">
                <a:latin typeface="Bookman Old Style"/>
                <a:cs typeface="Bookman Old Style"/>
              </a:rPr>
              <a:t> SGN</a:t>
            </a:r>
            <a:r>
              <a:rPr sz="900" b="0" spc="-50" dirty="0">
                <a:latin typeface="Bookman Old Style"/>
                <a:cs typeface="Bookman Old Style"/>
              </a:rPr>
              <a:t> </a:t>
            </a:r>
            <a:r>
              <a:rPr sz="900" b="0" spc="-40" dirty="0">
                <a:latin typeface="Bookman Old Style"/>
                <a:cs typeface="Bookman Old Style"/>
              </a:rPr>
              <a:t>and</a:t>
            </a:r>
            <a:r>
              <a:rPr sz="900" b="0" spc="-45" dirty="0">
                <a:latin typeface="Bookman Old Style"/>
                <a:cs typeface="Bookman Old Style"/>
              </a:rPr>
              <a:t> </a:t>
            </a:r>
            <a:r>
              <a:rPr sz="900" b="0" spc="-55" dirty="0">
                <a:latin typeface="Bookman Old Style"/>
                <a:cs typeface="Bookman Old Style"/>
              </a:rPr>
              <a:t>Our</a:t>
            </a:r>
            <a:r>
              <a:rPr sz="900" b="0" spc="-45" dirty="0">
                <a:latin typeface="Bookman Old Style"/>
                <a:cs typeface="Bookman Old Style"/>
              </a:rPr>
              <a:t> </a:t>
            </a:r>
            <a:r>
              <a:rPr sz="900" b="0" spc="-20" dirty="0">
                <a:latin typeface="Bookman Old Style"/>
                <a:cs typeface="Bookman Old Style"/>
              </a:rPr>
              <a:t>Implementation</a:t>
            </a:r>
            <a:r>
              <a:rPr sz="900" b="0" spc="-50" dirty="0">
                <a:latin typeface="Bookman Old Style"/>
                <a:cs typeface="Bookman Old Style"/>
              </a:rPr>
              <a:t> </a:t>
            </a:r>
            <a:r>
              <a:rPr sz="900" b="0" spc="-25" dirty="0">
                <a:latin typeface="Bookman Old Style"/>
                <a:cs typeface="Bookman Old Style"/>
              </a:rPr>
              <a:t>on </a:t>
            </a:r>
            <a:r>
              <a:rPr sz="900" b="0" spc="-40" dirty="0">
                <a:latin typeface="Bookman Old Style"/>
                <a:cs typeface="Bookman Old Style"/>
              </a:rPr>
              <a:t>Fashion-</a:t>
            </a:r>
            <a:r>
              <a:rPr sz="900" b="0" spc="-10" dirty="0">
                <a:latin typeface="Bookman Old Style"/>
                <a:cs typeface="Bookman Old Style"/>
              </a:rPr>
              <a:t>MNIST.</a:t>
            </a:r>
            <a:endParaRPr sz="900">
              <a:latin typeface="Bookman Old Style"/>
              <a:cs typeface="Bookman Old Style"/>
            </a:endParaRPr>
          </a:p>
        </p:txBody>
      </p:sp>
      <p:grpSp>
        <p:nvGrpSpPr>
          <p:cNvPr id="42" name="object 42"/>
          <p:cNvGrpSpPr/>
          <p:nvPr/>
        </p:nvGrpSpPr>
        <p:grpSpPr>
          <a:xfrm>
            <a:off x="0" y="3131464"/>
            <a:ext cx="5760085" cy="108585"/>
            <a:chOff x="0" y="3131464"/>
            <a:chExt cx="5760085" cy="108585"/>
          </a:xfrm>
        </p:grpSpPr>
        <p:sp>
          <p:nvSpPr>
            <p:cNvPr id="43" name="object 43"/>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4" name="object 44"/>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5" name="object 45"/>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6" name="object 4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7" name="object 47"/>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8" name="object 48"/>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9" name="object 4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35</a:t>
            </a:fld>
            <a:r>
              <a:rPr spc="-45" dirty="0"/>
              <a:t> </a:t>
            </a:r>
            <a:r>
              <a:rPr spc="-80" dirty="0"/>
              <a:t>/</a:t>
            </a:r>
            <a:r>
              <a:rPr spc="-45" dirty="0"/>
              <a:t> </a:t>
            </a:r>
            <a:r>
              <a:rPr spc="-25" dirty="0"/>
              <a:t>37</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143385"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8" action="ppaction://hlinksldjump"/>
              </a:rPr>
              <a:t>Implementing</a:t>
            </a:r>
            <a:r>
              <a:rPr sz="550" b="0" spc="-55" dirty="0">
                <a:solidFill>
                  <a:srgbClr val="FFFFFF"/>
                </a:solidFill>
                <a:latin typeface="Bookman Old Style"/>
                <a:cs typeface="Bookman Old Style"/>
                <a:hlinkClick r:id="rId8" action="ppaction://hlinksldjump"/>
              </a:rPr>
              <a:t> </a:t>
            </a:r>
            <a:r>
              <a:rPr sz="550" b="0" spc="-30" dirty="0">
                <a:solidFill>
                  <a:srgbClr val="FFFFFF"/>
                </a:solidFill>
                <a:latin typeface="Bookman Old Style"/>
                <a:cs typeface="Bookman Old Style"/>
                <a:hlinkClick r:id="rId8" action="ppaction://hlinksldjump"/>
              </a:rPr>
              <a:t>the</a:t>
            </a:r>
            <a:r>
              <a:rPr sz="550" b="0" spc="-55" dirty="0">
                <a:solidFill>
                  <a:srgbClr val="FFFFFF"/>
                </a:solidFill>
                <a:latin typeface="Bookman Old Style"/>
                <a:cs typeface="Bookman Old Style"/>
                <a:hlinkClick r:id="rId8" action="ppaction://hlinksldjump"/>
              </a:rPr>
              <a:t> </a:t>
            </a:r>
            <a:r>
              <a:rPr sz="550" b="0" spc="-20" dirty="0">
                <a:solidFill>
                  <a:srgbClr val="FFFFFF"/>
                </a:solidFill>
                <a:latin typeface="Bookman Old Style"/>
                <a:cs typeface="Bookman Old Style"/>
                <a:hlinkClick r:id="rId8"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9"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5" dirty="0"/>
              <a:t>Analysis</a:t>
            </a:r>
            <a:r>
              <a:rPr spc="-70" dirty="0"/>
              <a:t> </a:t>
            </a:r>
            <a:r>
              <a:rPr dirty="0"/>
              <a:t>of</a:t>
            </a:r>
            <a:r>
              <a:rPr spc="-65" dirty="0"/>
              <a:t> </a:t>
            </a:r>
            <a:r>
              <a:rPr spc="-55" dirty="0"/>
              <a:t>Results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96494" y="511000"/>
            <a:ext cx="5114290" cy="2462530"/>
          </a:xfrm>
          <a:prstGeom prst="rect">
            <a:avLst/>
          </a:prstGeom>
        </p:spPr>
        <p:txBody>
          <a:bodyPr vert="horz" wrap="square" lIns="0" tIns="69850" rIns="0" bIns="0" rtlCol="0">
            <a:spAutoFit/>
          </a:bodyPr>
          <a:lstStyle/>
          <a:p>
            <a:pPr marL="63500">
              <a:lnSpc>
                <a:spcPct val="100000"/>
              </a:lnSpc>
              <a:spcBef>
                <a:spcPts val="550"/>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39090" indent="-132080">
              <a:lnSpc>
                <a:spcPct val="100000"/>
              </a:lnSpc>
              <a:spcBef>
                <a:spcPts val="455"/>
              </a:spcBef>
              <a:buClr>
                <a:srgbClr val="003874"/>
              </a:buClr>
              <a:buFont typeface="Meiryo UI"/>
              <a:buChar char="•"/>
              <a:tabLst>
                <a:tab pos="339090" algn="l"/>
              </a:tabLst>
            </a:pPr>
            <a:r>
              <a:rPr sz="1000" b="0" spc="-60" dirty="0">
                <a:latin typeface="Bookman Old Style"/>
                <a:cs typeface="Bookman Old Style"/>
              </a:rPr>
              <a:t>SGN</a:t>
            </a:r>
            <a:r>
              <a:rPr sz="1000" b="0" spc="-45" dirty="0">
                <a:latin typeface="Bookman Old Style"/>
                <a:cs typeface="Bookman Old Style"/>
              </a:rPr>
              <a:t> slightly</a:t>
            </a:r>
            <a:r>
              <a:rPr sz="1000" b="0" spc="-40" dirty="0">
                <a:latin typeface="Bookman Old Style"/>
                <a:cs typeface="Bookman Old Style"/>
              </a:rPr>
              <a:t> </a:t>
            </a:r>
            <a:r>
              <a:rPr sz="1000" b="0" spc="-35" dirty="0">
                <a:latin typeface="Bookman Old Style"/>
                <a:cs typeface="Bookman Old Style"/>
              </a:rPr>
              <a:t>outperforms</a:t>
            </a:r>
            <a:r>
              <a:rPr sz="1000" b="0" spc="-40" dirty="0">
                <a:latin typeface="Bookman Old Style"/>
                <a:cs typeface="Bookman Old Style"/>
              </a:rPr>
              <a:t> our </a:t>
            </a:r>
            <a:r>
              <a:rPr sz="1000" b="0" spc="-30" dirty="0">
                <a:latin typeface="Bookman Old Style"/>
                <a:cs typeface="Bookman Old Style"/>
              </a:rPr>
              <a:t>implementation,</a:t>
            </a:r>
            <a:r>
              <a:rPr sz="1000" b="0" spc="-40" dirty="0">
                <a:latin typeface="Bookman Old Style"/>
                <a:cs typeface="Bookman Old Style"/>
              </a:rPr>
              <a:t> </a:t>
            </a:r>
            <a:r>
              <a:rPr sz="1000" b="0" spc="-35" dirty="0">
                <a:latin typeface="Bookman Old Style"/>
                <a:cs typeface="Bookman Old Style"/>
              </a:rPr>
              <a:t>notably</a:t>
            </a:r>
            <a:r>
              <a:rPr sz="1000" b="0" spc="-45" dirty="0">
                <a:latin typeface="Bookman Old Style"/>
                <a:cs typeface="Bookman Old Style"/>
              </a:rPr>
              <a:t> </a:t>
            </a:r>
            <a:r>
              <a:rPr sz="1000" b="0" spc="-50" dirty="0">
                <a:latin typeface="Bookman Old Style"/>
                <a:cs typeface="Bookman Old Style"/>
              </a:rPr>
              <a:t>under</a:t>
            </a:r>
            <a:r>
              <a:rPr sz="1000" b="0" spc="-40" dirty="0">
                <a:latin typeface="Bookman Old Style"/>
                <a:cs typeface="Bookman Old Style"/>
              </a:rPr>
              <a:t> higher noise </a:t>
            </a:r>
            <a:r>
              <a:rPr sz="1000" b="0" spc="-10" dirty="0">
                <a:latin typeface="Bookman Old Style"/>
                <a:cs typeface="Bookman Old Style"/>
              </a:rPr>
              <a:t>levels.</a:t>
            </a:r>
            <a:endParaRPr sz="1000">
              <a:latin typeface="Bookman Old Style"/>
              <a:cs typeface="Bookman Old Style"/>
            </a:endParaRPr>
          </a:p>
          <a:p>
            <a:pPr marL="339090" marR="454025" indent="-132080">
              <a:lnSpc>
                <a:spcPct val="112900"/>
              </a:lnSpc>
              <a:spcBef>
                <a:spcPts val="300"/>
              </a:spcBef>
              <a:buClr>
                <a:srgbClr val="003874"/>
              </a:buClr>
              <a:buFont typeface="Meiryo UI"/>
              <a:buChar char="•"/>
              <a:tabLst>
                <a:tab pos="340360" algn="l"/>
              </a:tabLst>
            </a:pPr>
            <a:r>
              <a:rPr sz="1000" b="0" spc="-55" dirty="0">
                <a:latin typeface="Bookman Old Style"/>
                <a:cs typeface="Bookman Old Style"/>
              </a:rPr>
              <a:t>Both</a:t>
            </a:r>
            <a:r>
              <a:rPr sz="1000" b="0" spc="-50" dirty="0">
                <a:latin typeface="Bookman Old Style"/>
                <a:cs typeface="Bookman Old Style"/>
              </a:rPr>
              <a:t> </a:t>
            </a:r>
            <a:r>
              <a:rPr sz="1000" b="0" spc="-40" dirty="0">
                <a:latin typeface="Bookman Old Style"/>
                <a:cs typeface="Bookman Old Style"/>
              </a:rPr>
              <a:t>methods</a:t>
            </a:r>
            <a:r>
              <a:rPr sz="1000" b="0" spc="-45" dirty="0">
                <a:latin typeface="Bookman Old Style"/>
                <a:cs typeface="Bookman Old Style"/>
              </a:rPr>
              <a:t> </a:t>
            </a:r>
            <a:r>
              <a:rPr sz="1000" b="0" spc="-40" dirty="0">
                <a:latin typeface="Bookman Old Style"/>
                <a:cs typeface="Bookman Old Style"/>
              </a:rPr>
              <a:t>maintain</a:t>
            </a:r>
            <a:r>
              <a:rPr sz="1000" b="0" spc="-45" dirty="0">
                <a:latin typeface="Bookman Old Style"/>
                <a:cs typeface="Bookman Old Style"/>
              </a:rPr>
              <a:t> reasonable </a:t>
            </a:r>
            <a:r>
              <a:rPr sz="1000" b="0" spc="-30" dirty="0">
                <a:latin typeface="Bookman Old Style"/>
                <a:cs typeface="Bookman Old Style"/>
              </a:rPr>
              <a:t>performance</a:t>
            </a:r>
            <a:r>
              <a:rPr sz="1000" b="0" spc="-45" dirty="0">
                <a:latin typeface="Bookman Old Style"/>
                <a:cs typeface="Bookman Old Style"/>
              </a:rPr>
              <a:t> </a:t>
            </a:r>
            <a:r>
              <a:rPr sz="1000" b="0" spc="-50" dirty="0">
                <a:latin typeface="Bookman Old Style"/>
                <a:cs typeface="Bookman Old Style"/>
              </a:rPr>
              <a:t>under </a:t>
            </a:r>
            <a:r>
              <a:rPr sz="1000" b="0" spc="-25" dirty="0">
                <a:latin typeface="Bookman Old Style"/>
                <a:cs typeface="Bookman Old Style"/>
              </a:rPr>
              <a:t>no</a:t>
            </a:r>
            <a:r>
              <a:rPr sz="1000" b="0" spc="-45" dirty="0">
                <a:latin typeface="Bookman Old Style"/>
                <a:cs typeface="Bookman Old Style"/>
              </a:rPr>
              <a:t> noise, </a:t>
            </a:r>
            <a:r>
              <a:rPr sz="1000" b="0" spc="-35" dirty="0">
                <a:latin typeface="Bookman Old Style"/>
                <a:cs typeface="Bookman Old Style"/>
              </a:rPr>
              <a:t>with</a:t>
            </a:r>
            <a:r>
              <a:rPr sz="1000" b="0" spc="-45" dirty="0">
                <a:latin typeface="Bookman Old Style"/>
                <a:cs typeface="Bookman Old Style"/>
              </a:rPr>
              <a:t> </a:t>
            </a:r>
            <a:r>
              <a:rPr sz="1000" b="0" spc="-25" dirty="0">
                <a:latin typeface="Bookman Old Style"/>
                <a:cs typeface="Bookman Old Style"/>
              </a:rPr>
              <a:t>SGN 	</a:t>
            </a:r>
            <a:r>
              <a:rPr sz="1000" b="0" spc="-35" dirty="0">
                <a:latin typeface="Bookman Old Style"/>
                <a:cs typeface="Bookman Old Style"/>
              </a:rPr>
              <a:t>achieving</a:t>
            </a:r>
            <a:r>
              <a:rPr sz="1000" b="0" spc="-60" dirty="0">
                <a:latin typeface="Bookman Old Style"/>
                <a:cs typeface="Bookman Old Style"/>
              </a:rPr>
              <a:t> </a:t>
            </a:r>
            <a:r>
              <a:rPr sz="1000" b="0" spc="-90" dirty="0">
                <a:latin typeface="Bookman Old Style"/>
                <a:cs typeface="Bookman Old Style"/>
              </a:rPr>
              <a:t>91.05%</a:t>
            </a:r>
            <a:r>
              <a:rPr sz="1000" b="0" spc="-60"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ours</a:t>
            </a:r>
            <a:r>
              <a:rPr sz="1000" b="0" spc="-60" dirty="0">
                <a:latin typeface="Bookman Old Style"/>
                <a:cs typeface="Bookman Old Style"/>
              </a:rPr>
              <a:t> </a:t>
            </a:r>
            <a:r>
              <a:rPr sz="1000" b="0" spc="-10" dirty="0">
                <a:latin typeface="Bookman Old Style"/>
                <a:cs typeface="Bookman Old Style"/>
              </a:rPr>
              <a:t>89.50%.</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50" dirty="0">
                <a:latin typeface="Bookman Old Style"/>
                <a:cs typeface="Bookman Old Style"/>
              </a:rPr>
              <a:t>Accuracy</a:t>
            </a:r>
            <a:r>
              <a:rPr sz="1000" b="0" spc="-60" dirty="0">
                <a:latin typeface="Bookman Old Style"/>
                <a:cs typeface="Bookman Old Style"/>
              </a:rPr>
              <a:t> </a:t>
            </a:r>
            <a:r>
              <a:rPr sz="1000" b="0" spc="-55" dirty="0">
                <a:latin typeface="Bookman Old Style"/>
                <a:cs typeface="Bookman Old Style"/>
              </a:rPr>
              <a:t>gaps</a:t>
            </a:r>
            <a:r>
              <a:rPr sz="1000" b="0" spc="-60" dirty="0">
                <a:latin typeface="Bookman Old Style"/>
                <a:cs typeface="Bookman Old Style"/>
              </a:rPr>
              <a:t> </a:t>
            </a:r>
            <a:r>
              <a:rPr sz="1000" b="0" spc="-50" dirty="0">
                <a:latin typeface="Bookman Old Style"/>
                <a:cs typeface="Bookman Old Style"/>
              </a:rPr>
              <a:t>are</a:t>
            </a:r>
            <a:r>
              <a:rPr sz="1000" b="0" spc="-55" dirty="0">
                <a:latin typeface="Bookman Old Style"/>
                <a:cs typeface="Bookman Old Style"/>
              </a:rPr>
              <a:t> </a:t>
            </a:r>
            <a:r>
              <a:rPr sz="1000" b="0" spc="-30" dirty="0">
                <a:latin typeface="Bookman Old Style"/>
                <a:cs typeface="Bookman Old Style"/>
              </a:rPr>
              <a:t>more</a:t>
            </a:r>
            <a:r>
              <a:rPr sz="1000" b="0" spc="-60" dirty="0">
                <a:latin typeface="Bookman Old Style"/>
                <a:cs typeface="Bookman Old Style"/>
              </a:rPr>
              <a:t> </a:t>
            </a:r>
            <a:r>
              <a:rPr sz="1000" b="0" spc="-35" dirty="0">
                <a:latin typeface="Bookman Old Style"/>
                <a:cs typeface="Bookman Old Style"/>
              </a:rPr>
              <a:t>pronounced</a:t>
            </a:r>
            <a:r>
              <a:rPr sz="1000" b="0" spc="-55" dirty="0">
                <a:latin typeface="Bookman Old Style"/>
                <a:cs typeface="Bookman Old Style"/>
              </a:rPr>
              <a:t> </a:t>
            </a:r>
            <a:r>
              <a:rPr sz="1000" b="0" spc="-50" dirty="0">
                <a:latin typeface="Bookman Old Style"/>
                <a:cs typeface="Bookman Old Style"/>
              </a:rPr>
              <a:t>at</a:t>
            </a:r>
            <a:r>
              <a:rPr sz="1000" b="0" spc="-60" dirty="0">
                <a:latin typeface="Bookman Old Style"/>
                <a:cs typeface="Bookman Old Style"/>
              </a:rPr>
              <a:t> </a:t>
            </a:r>
            <a:r>
              <a:rPr sz="1000" b="0" spc="-90" dirty="0">
                <a:latin typeface="Bookman Old Style"/>
                <a:cs typeface="Bookman Old Style"/>
              </a:rPr>
              <a:t>60%</a:t>
            </a:r>
            <a:r>
              <a:rPr sz="1000" b="0" spc="-55" dirty="0">
                <a:latin typeface="Bookman Old Style"/>
                <a:cs typeface="Bookman Old Style"/>
              </a:rPr>
              <a:t> </a:t>
            </a:r>
            <a:r>
              <a:rPr sz="1000" b="0" spc="-40" dirty="0">
                <a:latin typeface="Bookman Old Style"/>
                <a:cs typeface="Bookman Old Style"/>
              </a:rPr>
              <a:t>symmetric</a:t>
            </a:r>
            <a:r>
              <a:rPr sz="1000" b="0" spc="-60" dirty="0">
                <a:latin typeface="Bookman Old Style"/>
                <a:cs typeface="Bookman Old Style"/>
              </a:rPr>
              <a:t> </a:t>
            </a:r>
            <a:r>
              <a:rPr sz="1000" b="0" spc="-10" dirty="0">
                <a:latin typeface="Bookman Old Style"/>
                <a:cs typeface="Bookman Old Style"/>
              </a:rPr>
              <a:t>noise:</a:t>
            </a:r>
            <a:endParaRPr sz="1000">
              <a:latin typeface="Bookman Old Style"/>
              <a:cs typeface="Bookman Old Style"/>
            </a:endParaRPr>
          </a:p>
          <a:p>
            <a:pPr>
              <a:lnSpc>
                <a:spcPct val="100000"/>
              </a:lnSpc>
              <a:spcBef>
                <a:spcPts val="75"/>
              </a:spcBef>
              <a:buClr>
                <a:srgbClr val="003874"/>
              </a:buClr>
              <a:buFont typeface="Meiryo UI"/>
              <a:buChar char="•"/>
            </a:pPr>
            <a:endParaRPr sz="1000">
              <a:latin typeface="Bookman Old Style"/>
              <a:cs typeface="Bookman Old Style"/>
            </a:endParaRPr>
          </a:p>
          <a:p>
            <a:pPr marL="1735455">
              <a:lnSpc>
                <a:spcPct val="100000"/>
              </a:lnSpc>
            </a:pPr>
            <a:r>
              <a:rPr sz="1000" b="0" spc="-35" dirty="0">
                <a:latin typeface="Bookman Old Style"/>
                <a:cs typeface="Bookman Old Style"/>
              </a:rPr>
              <a:t>∆Accuracy</a:t>
            </a:r>
            <a:r>
              <a:rPr sz="1000" b="0" spc="-114"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95" dirty="0">
                <a:latin typeface="Bookman Old Style"/>
                <a:cs typeface="Bookman Old Style"/>
              </a:rPr>
              <a:t>80.20</a:t>
            </a:r>
            <a:r>
              <a:rPr sz="1000" b="0" spc="-170" dirty="0">
                <a:latin typeface="Bookman Old Style"/>
                <a:cs typeface="Bookman Old Style"/>
              </a:rPr>
              <a:t> </a:t>
            </a:r>
            <a:r>
              <a:rPr sz="1000" i="1" spc="-80" dirty="0">
                <a:latin typeface="Meiryo UI"/>
                <a:cs typeface="Meiryo UI"/>
              </a:rPr>
              <a:t>−</a:t>
            </a:r>
            <a:r>
              <a:rPr sz="1000" i="1" spc="-195" dirty="0">
                <a:latin typeface="Meiryo UI"/>
                <a:cs typeface="Meiryo UI"/>
              </a:rPr>
              <a:t> </a:t>
            </a:r>
            <a:r>
              <a:rPr sz="1000" b="0" spc="-95" dirty="0">
                <a:latin typeface="Bookman Old Style"/>
                <a:cs typeface="Bookman Old Style"/>
              </a:rPr>
              <a:t>78.00</a:t>
            </a:r>
            <a:r>
              <a:rPr sz="1000" b="0" spc="-110"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20" dirty="0">
                <a:latin typeface="Bookman Old Style"/>
                <a:cs typeface="Bookman Old Style"/>
              </a:rPr>
              <a:t>2.20%</a:t>
            </a:r>
            <a:endParaRPr sz="1000">
              <a:latin typeface="Bookman Old Style"/>
              <a:cs typeface="Bookman Old Style"/>
            </a:endParaRPr>
          </a:p>
          <a:p>
            <a:pPr>
              <a:lnSpc>
                <a:spcPct val="100000"/>
              </a:lnSpc>
              <a:spcBef>
                <a:spcPts val="75"/>
              </a:spcBef>
            </a:pPr>
            <a:endParaRPr sz="1000">
              <a:latin typeface="Bookman Old Style"/>
              <a:cs typeface="Bookman Old Style"/>
            </a:endParaRPr>
          </a:p>
          <a:p>
            <a:pPr marL="63500">
              <a:lnSpc>
                <a:spcPct val="100000"/>
              </a:lnSpc>
            </a:pPr>
            <a:r>
              <a:rPr sz="1000" b="1" dirty="0">
                <a:latin typeface="Book Antiqua"/>
                <a:cs typeface="Book Antiqua"/>
              </a:rPr>
              <a:t>Future</a:t>
            </a:r>
            <a:r>
              <a:rPr sz="1000" b="1" spc="100" dirty="0">
                <a:latin typeface="Book Antiqua"/>
                <a:cs typeface="Book Antiqua"/>
              </a:rPr>
              <a:t> </a:t>
            </a:r>
            <a:r>
              <a:rPr sz="1000" b="1" spc="-10" dirty="0">
                <a:latin typeface="Book Antiqua"/>
                <a:cs typeface="Book Antiqua"/>
              </a:rPr>
              <a:t>Directions:</a:t>
            </a:r>
            <a:endParaRPr sz="1000">
              <a:latin typeface="Book Antiqua"/>
              <a:cs typeface="Book Antiqua"/>
            </a:endParaRPr>
          </a:p>
          <a:p>
            <a:pPr marL="339090" marR="429259" indent="-132080">
              <a:lnSpc>
                <a:spcPct val="112900"/>
              </a:lnSpc>
              <a:spcBef>
                <a:spcPts val="300"/>
              </a:spcBef>
              <a:buClr>
                <a:srgbClr val="003874"/>
              </a:buClr>
              <a:buFont typeface="Meiryo UI"/>
              <a:buChar char="•"/>
              <a:tabLst>
                <a:tab pos="340360" algn="l"/>
              </a:tabLst>
            </a:pPr>
            <a:r>
              <a:rPr sz="1000" b="0" spc="-40" dirty="0">
                <a:latin typeface="Bookman Old Style"/>
                <a:cs typeface="Bookman Old Style"/>
              </a:rPr>
              <a:t>Investigate </a:t>
            </a:r>
            <a:r>
              <a:rPr sz="1000" b="0" spc="-50" dirty="0">
                <a:latin typeface="Bookman Old Style"/>
                <a:cs typeface="Bookman Old Style"/>
              </a:rPr>
              <a:t>architecture</a:t>
            </a:r>
            <a:r>
              <a:rPr sz="1000" b="0" spc="-35" dirty="0">
                <a:latin typeface="Bookman Old Style"/>
                <a:cs typeface="Bookman Old Style"/>
              </a:rPr>
              <a:t> </a:t>
            </a:r>
            <a:r>
              <a:rPr sz="1000" b="0" spc="-50" dirty="0">
                <a:latin typeface="Bookman Old Style"/>
                <a:cs typeface="Bookman Old Style"/>
              </a:rPr>
              <a:t>adjustments</a:t>
            </a:r>
            <a:r>
              <a:rPr sz="1000" b="0" spc="-35" dirty="0">
                <a:latin typeface="Bookman Old Style"/>
                <a:cs typeface="Bookman Old Style"/>
              </a:rPr>
              <a:t> (e.g., </a:t>
            </a:r>
            <a:r>
              <a:rPr sz="1000" b="0" spc="-30" dirty="0">
                <a:latin typeface="Bookman Old Style"/>
                <a:cs typeface="Bookman Old Style"/>
              </a:rPr>
              <a:t>deeper</a:t>
            </a:r>
            <a:r>
              <a:rPr sz="1000" b="0" spc="-35" dirty="0">
                <a:latin typeface="Bookman Old Style"/>
                <a:cs typeface="Bookman Old Style"/>
              </a:rPr>
              <a:t> </a:t>
            </a:r>
            <a:r>
              <a:rPr sz="1000" b="0" spc="-40" dirty="0">
                <a:latin typeface="Bookman Old Style"/>
                <a:cs typeface="Bookman Old Style"/>
              </a:rPr>
              <a:t>WideResNet </a:t>
            </a:r>
            <a:r>
              <a:rPr sz="1000" b="0" spc="-20" dirty="0">
                <a:latin typeface="Bookman Old Style"/>
                <a:cs typeface="Bookman Old Style"/>
              </a:rPr>
              <a:t>or</a:t>
            </a:r>
            <a:r>
              <a:rPr sz="1000" b="0" spc="-35" dirty="0">
                <a:latin typeface="Bookman Old Style"/>
                <a:cs typeface="Bookman Old Style"/>
              </a:rPr>
              <a:t> </a:t>
            </a:r>
            <a:r>
              <a:rPr sz="1000" b="0" spc="-20" dirty="0">
                <a:latin typeface="Bookman Old Style"/>
                <a:cs typeface="Bookman Old Style"/>
              </a:rPr>
              <a:t>additional 	</a:t>
            </a:r>
            <a:r>
              <a:rPr sz="1000" b="0" spc="-35" dirty="0">
                <a:latin typeface="Bookman Old Style"/>
                <a:cs typeface="Bookman Old Style"/>
              </a:rPr>
              <a:t>regularization</a:t>
            </a:r>
            <a:r>
              <a:rPr sz="1000" b="0" spc="-15" dirty="0">
                <a:latin typeface="Bookman Old Style"/>
                <a:cs typeface="Bookman Old Style"/>
              </a:rPr>
              <a:t> </a:t>
            </a:r>
            <a:r>
              <a:rPr sz="1000" b="0" spc="-10" dirty="0">
                <a:latin typeface="Bookman Old Style"/>
                <a:cs typeface="Bookman Old Style"/>
              </a:rPr>
              <a:t>techniques).</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50" dirty="0">
                <a:latin typeface="Bookman Old Style"/>
                <a:cs typeface="Bookman Old Style"/>
              </a:rPr>
              <a:t>Explore </a:t>
            </a:r>
            <a:r>
              <a:rPr sz="1000" b="0" spc="-40" dirty="0">
                <a:latin typeface="Bookman Old Style"/>
                <a:cs typeface="Bookman Old Style"/>
              </a:rPr>
              <a:t>alternative</a:t>
            </a:r>
            <a:r>
              <a:rPr sz="1000" b="0" spc="-45" dirty="0">
                <a:latin typeface="Bookman Old Style"/>
                <a:cs typeface="Bookman Old Style"/>
              </a:rPr>
              <a:t> </a:t>
            </a:r>
            <a:r>
              <a:rPr sz="1000" b="0" spc="-55" dirty="0">
                <a:latin typeface="Bookman Old Style"/>
                <a:cs typeface="Bookman Old Style"/>
              </a:rPr>
              <a:t>loss</a:t>
            </a:r>
            <a:r>
              <a:rPr sz="1000" b="0" spc="-45" dirty="0">
                <a:latin typeface="Bookman Old Style"/>
                <a:cs typeface="Bookman Old Style"/>
              </a:rPr>
              <a:t> functions</a:t>
            </a:r>
            <a:r>
              <a:rPr sz="1000" b="0" spc="-50"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30" dirty="0">
                <a:latin typeface="Bookman Old Style"/>
                <a:cs typeface="Bookman Old Style"/>
              </a:rPr>
              <a:t>improve</a:t>
            </a:r>
            <a:r>
              <a:rPr sz="1000" b="0" spc="-50" dirty="0">
                <a:latin typeface="Bookman Old Style"/>
                <a:cs typeface="Bookman Old Style"/>
              </a:rPr>
              <a:t> </a:t>
            </a:r>
            <a:r>
              <a:rPr sz="1000" b="0" spc="-55" dirty="0">
                <a:latin typeface="Bookman Old Style"/>
                <a:cs typeface="Bookman Old Style"/>
              </a:rPr>
              <a:t>robustness</a:t>
            </a:r>
            <a:r>
              <a:rPr sz="1000" b="0" spc="-45" dirty="0">
                <a:latin typeface="Bookman Old Style"/>
                <a:cs typeface="Bookman Old Style"/>
              </a:rPr>
              <a:t> </a:t>
            </a:r>
            <a:r>
              <a:rPr sz="1000" b="0" spc="-50" dirty="0">
                <a:latin typeface="Bookman Old Style"/>
                <a:cs typeface="Bookman Old Style"/>
              </a:rPr>
              <a:t>under</a:t>
            </a:r>
            <a:r>
              <a:rPr sz="1000" b="0" spc="-45" dirty="0">
                <a:latin typeface="Bookman Old Style"/>
                <a:cs typeface="Bookman Old Style"/>
              </a:rPr>
              <a:t> </a:t>
            </a:r>
            <a:r>
              <a:rPr sz="1000" b="0" spc="-40" dirty="0">
                <a:latin typeface="Bookman Old Style"/>
                <a:cs typeface="Bookman Old Style"/>
              </a:rPr>
              <a:t>higher</a:t>
            </a:r>
            <a:r>
              <a:rPr sz="1000" b="0" spc="-45" dirty="0">
                <a:latin typeface="Bookman Old Style"/>
                <a:cs typeface="Bookman Old Style"/>
              </a:rPr>
              <a:t> </a:t>
            </a:r>
            <a:r>
              <a:rPr sz="1000" b="0" spc="-40"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levels.</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40" dirty="0">
                <a:latin typeface="Bookman Old Style"/>
                <a:cs typeface="Bookman Old Style"/>
              </a:rPr>
              <a:t>Apply</a:t>
            </a:r>
            <a:r>
              <a:rPr sz="1000" b="0" spc="-65" dirty="0">
                <a:latin typeface="Bookman Old Style"/>
                <a:cs typeface="Bookman Old Style"/>
              </a:rPr>
              <a:t> </a:t>
            </a:r>
            <a:r>
              <a:rPr sz="1000" b="0" spc="-45" dirty="0">
                <a:latin typeface="Bookman Old Style"/>
                <a:cs typeface="Bookman Old Style"/>
              </a:rPr>
              <a:t>SGN-</a:t>
            </a:r>
            <a:r>
              <a:rPr sz="1000" b="0" spc="-50" dirty="0">
                <a:latin typeface="Bookman Old Style"/>
                <a:cs typeface="Bookman Old Style"/>
              </a:rPr>
              <a:t>based</a:t>
            </a:r>
            <a:r>
              <a:rPr sz="1000" b="0" spc="-60" dirty="0">
                <a:latin typeface="Bookman Old Style"/>
                <a:cs typeface="Bookman Old Style"/>
              </a:rPr>
              <a:t> </a:t>
            </a:r>
            <a:r>
              <a:rPr sz="1000" b="0" spc="-30" dirty="0">
                <a:latin typeface="Bookman Old Style"/>
                <a:cs typeface="Bookman Old Style"/>
              </a:rPr>
              <a:t>models</a:t>
            </a:r>
            <a:r>
              <a:rPr sz="1000" b="0" spc="-65" dirty="0">
                <a:latin typeface="Bookman Old Style"/>
                <a:cs typeface="Bookman Old Style"/>
              </a:rPr>
              <a:t> </a:t>
            </a:r>
            <a:r>
              <a:rPr sz="1000" b="0" spc="-10" dirty="0">
                <a:latin typeface="Bookman Old Style"/>
                <a:cs typeface="Bookman Old Style"/>
              </a:rPr>
              <a:t>to</a:t>
            </a:r>
            <a:r>
              <a:rPr sz="1000" b="0" spc="-60" dirty="0">
                <a:latin typeface="Bookman Old Style"/>
                <a:cs typeface="Bookman Old Style"/>
              </a:rPr>
              <a:t> </a:t>
            </a:r>
            <a:r>
              <a:rPr sz="1000" b="0" spc="-35" dirty="0">
                <a:latin typeface="Bookman Old Style"/>
                <a:cs typeface="Bookman Old Style"/>
              </a:rPr>
              <a:t>other</a:t>
            </a:r>
            <a:r>
              <a:rPr sz="1000" b="0" spc="-65" dirty="0">
                <a:latin typeface="Bookman Old Style"/>
                <a:cs typeface="Bookman Old Style"/>
              </a:rPr>
              <a:t> </a:t>
            </a:r>
            <a:r>
              <a:rPr sz="1000" b="0" spc="-55" dirty="0">
                <a:latin typeface="Bookman Old Style"/>
                <a:cs typeface="Bookman Old Style"/>
              </a:rPr>
              <a:t>datasets,</a:t>
            </a:r>
            <a:r>
              <a:rPr sz="1000" b="0" spc="-60" dirty="0">
                <a:latin typeface="Bookman Old Style"/>
                <a:cs typeface="Bookman Old Style"/>
              </a:rPr>
              <a:t> </a:t>
            </a:r>
            <a:r>
              <a:rPr sz="1000" b="0" spc="-65" dirty="0">
                <a:latin typeface="Bookman Old Style"/>
                <a:cs typeface="Bookman Old Style"/>
              </a:rPr>
              <a:t>such </a:t>
            </a:r>
            <a:r>
              <a:rPr sz="1000" b="0" spc="-80" dirty="0">
                <a:latin typeface="Bookman Old Style"/>
                <a:cs typeface="Bookman Old Style"/>
              </a:rPr>
              <a:t>as</a:t>
            </a:r>
            <a:r>
              <a:rPr sz="1000" b="0" spc="-60" dirty="0">
                <a:latin typeface="Bookman Old Style"/>
                <a:cs typeface="Bookman Old Style"/>
              </a:rPr>
              <a:t> </a:t>
            </a:r>
            <a:r>
              <a:rPr sz="1000" b="0" spc="-45" dirty="0">
                <a:latin typeface="Bookman Old Style"/>
                <a:cs typeface="Bookman Old Style"/>
              </a:rPr>
              <a:t>SVHN</a:t>
            </a:r>
            <a:r>
              <a:rPr sz="1000" b="0" spc="-60" dirty="0">
                <a:latin typeface="Bookman Old Style"/>
                <a:cs typeface="Bookman Old Style"/>
              </a:rPr>
              <a:t> </a:t>
            </a:r>
            <a:r>
              <a:rPr sz="1000" b="0" spc="-20" dirty="0">
                <a:latin typeface="Bookman Old Style"/>
                <a:cs typeface="Bookman Old Style"/>
              </a:rPr>
              <a:t>or</a:t>
            </a:r>
            <a:r>
              <a:rPr sz="1000" b="0" spc="-65" dirty="0">
                <a:latin typeface="Bookman Old Style"/>
                <a:cs typeface="Bookman Old Style"/>
              </a:rPr>
              <a:t> </a:t>
            </a:r>
            <a:r>
              <a:rPr sz="1000" b="0" spc="-10" dirty="0">
                <a:latin typeface="Bookman Old Style"/>
                <a:cs typeface="Bookman Old Style"/>
              </a:rPr>
              <a:t>TinyImageNet.</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36</a:t>
            </a:fld>
            <a:r>
              <a:rPr spc="-45" dirty="0"/>
              <a:t> </a:t>
            </a:r>
            <a:r>
              <a:rPr spc="-80" dirty="0"/>
              <a:t>/</a:t>
            </a:r>
            <a:r>
              <a:rPr spc="-45" dirty="0"/>
              <a:t> </a:t>
            </a:r>
            <a:r>
              <a:rPr spc="-25" dirty="0"/>
              <a:t>37</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8" action="ppaction://hlinksldjump"/>
              </a:rPr>
              <a:t>Implementing</a:t>
            </a:r>
            <a:r>
              <a:rPr sz="550" b="0" spc="-55" dirty="0">
                <a:solidFill>
                  <a:srgbClr val="FFFFFF"/>
                </a:solidFill>
                <a:latin typeface="Bookman Old Style"/>
                <a:cs typeface="Bookman Old Style"/>
                <a:hlinkClick r:id="rId8" action="ppaction://hlinksldjump"/>
              </a:rPr>
              <a:t> </a:t>
            </a:r>
            <a:r>
              <a:rPr sz="550" b="0" spc="-30" dirty="0">
                <a:solidFill>
                  <a:srgbClr val="FFFFFF"/>
                </a:solidFill>
                <a:latin typeface="Bookman Old Style"/>
                <a:cs typeface="Bookman Old Style"/>
                <a:hlinkClick r:id="rId8" action="ppaction://hlinksldjump"/>
              </a:rPr>
              <a:t>the</a:t>
            </a:r>
            <a:r>
              <a:rPr sz="550" b="0" spc="-55" dirty="0">
                <a:solidFill>
                  <a:srgbClr val="FFFFFF"/>
                </a:solidFill>
                <a:latin typeface="Bookman Old Style"/>
                <a:cs typeface="Bookman Old Style"/>
                <a:hlinkClick r:id="rId8" action="ppaction://hlinksldjump"/>
              </a:rPr>
              <a:t> </a:t>
            </a:r>
            <a:r>
              <a:rPr sz="550" b="0" spc="-20" dirty="0">
                <a:solidFill>
                  <a:srgbClr val="FFFFFF"/>
                </a:solidFill>
                <a:latin typeface="Bookman Old Style"/>
                <a:cs typeface="Bookman Old Style"/>
                <a:hlinkClick r:id="rId8" action="ppaction://hlinksldjump"/>
              </a:rPr>
              <a:t>Idea</a:t>
            </a:r>
            <a:endParaRPr sz="550">
              <a:latin typeface="Bookman Old Style"/>
              <a:cs typeface="Bookman Old Style"/>
            </a:endParaRPr>
          </a:p>
        </p:txBody>
      </p:sp>
      <p:sp>
        <p:nvSpPr>
          <p:cNvPr id="3" name="object 3"/>
          <p:cNvSpPr txBox="1">
            <a:spLocks noGrp="1"/>
          </p:cNvSpPr>
          <p:nvPr>
            <p:ph type="title"/>
          </p:nvPr>
        </p:nvSpPr>
        <p:spPr>
          <a:xfrm>
            <a:off x="2141118" y="589262"/>
            <a:ext cx="1442720" cy="178435"/>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000000"/>
                </a:solidFill>
                <a:latin typeface="Book Antiqua"/>
                <a:cs typeface="Book Antiqua"/>
              </a:rPr>
              <a:t>Thank</a:t>
            </a:r>
            <a:r>
              <a:rPr sz="1000" b="1" spc="-20" dirty="0">
                <a:solidFill>
                  <a:srgbClr val="000000"/>
                </a:solidFill>
                <a:latin typeface="Book Antiqua"/>
                <a:cs typeface="Book Antiqua"/>
              </a:rPr>
              <a:t> </a:t>
            </a:r>
            <a:r>
              <a:rPr sz="1000" b="1" dirty="0">
                <a:solidFill>
                  <a:srgbClr val="000000"/>
                </a:solidFill>
                <a:latin typeface="Book Antiqua"/>
                <a:cs typeface="Book Antiqua"/>
              </a:rPr>
              <a:t>you</a:t>
            </a:r>
            <a:r>
              <a:rPr sz="1000" b="1" spc="-10" dirty="0">
                <a:solidFill>
                  <a:srgbClr val="000000"/>
                </a:solidFill>
                <a:latin typeface="Book Antiqua"/>
                <a:cs typeface="Book Antiqua"/>
              </a:rPr>
              <a:t> </a:t>
            </a:r>
            <a:r>
              <a:rPr sz="1000" b="1" dirty="0">
                <a:solidFill>
                  <a:srgbClr val="000000"/>
                </a:solidFill>
                <a:latin typeface="Book Antiqua"/>
                <a:cs typeface="Book Antiqua"/>
              </a:rPr>
              <a:t>for</a:t>
            </a:r>
            <a:r>
              <a:rPr sz="1000" b="1" spc="-10" dirty="0">
                <a:solidFill>
                  <a:srgbClr val="000000"/>
                </a:solidFill>
                <a:latin typeface="Book Antiqua"/>
                <a:cs typeface="Book Antiqua"/>
              </a:rPr>
              <a:t> listening!</a:t>
            </a:r>
            <a:endParaRPr sz="1000">
              <a:latin typeface="Book Antiqua"/>
              <a:cs typeface="Book Antiqua"/>
            </a:endParaRPr>
          </a:p>
        </p:txBody>
      </p:sp>
      <p:pic>
        <p:nvPicPr>
          <p:cNvPr id="4" name="object 4"/>
          <p:cNvPicPr/>
          <p:nvPr/>
        </p:nvPicPr>
        <p:blipFill>
          <a:blip r:embed="rId9" cstate="print"/>
          <a:stretch>
            <a:fillRect/>
          </a:stretch>
        </p:blipFill>
        <p:spPr>
          <a:xfrm>
            <a:off x="2481870" y="1133955"/>
            <a:ext cx="768857" cy="940500"/>
          </a:xfrm>
          <a:prstGeom prst="rect">
            <a:avLst/>
          </a:prstGeom>
        </p:spPr>
      </p:pic>
      <p:sp>
        <p:nvSpPr>
          <p:cNvPr id="5" name="object 5"/>
          <p:cNvSpPr txBox="1"/>
          <p:nvPr/>
        </p:nvSpPr>
        <p:spPr>
          <a:xfrm>
            <a:off x="2028964" y="2466372"/>
            <a:ext cx="1701164" cy="178435"/>
          </a:xfrm>
          <a:prstGeom prst="rect">
            <a:avLst/>
          </a:prstGeom>
        </p:spPr>
        <p:txBody>
          <a:bodyPr vert="horz" wrap="square" lIns="0" tIns="12700" rIns="0" bIns="0" rtlCol="0">
            <a:spAutoFit/>
          </a:bodyPr>
          <a:lstStyle/>
          <a:p>
            <a:pPr marL="12700">
              <a:lnSpc>
                <a:spcPct val="100000"/>
              </a:lnSpc>
              <a:spcBef>
                <a:spcPts val="100"/>
              </a:spcBef>
            </a:pPr>
            <a:r>
              <a:rPr sz="1000" b="0" i="1" spc="-60" dirty="0">
                <a:latin typeface="Bookman Old Style"/>
                <a:cs typeface="Bookman Old Style"/>
              </a:rPr>
              <a:t>Sid</a:t>
            </a:r>
            <a:r>
              <a:rPr sz="1000" b="0" i="1" spc="-50" dirty="0">
                <a:latin typeface="Bookman Old Style"/>
                <a:cs typeface="Bookman Old Style"/>
              </a:rPr>
              <a:t> </a:t>
            </a:r>
            <a:r>
              <a:rPr sz="1000" b="0" i="1" spc="-45" dirty="0">
                <a:latin typeface="Bookman Old Style"/>
                <a:cs typeface="Bookman Old Style"/>
              </a:rPr>
              <a:t>Bhatia </a:t>
            </a:r>
            <a:r>
              <a:rPr sz="1000" b="0" i="1" spc="-105" dirty="0">
                <a:latin typeface="Bookman Old Style"/>
                <a:cs typeface="Bookman Old Style"/>
              </a:rPr>
              <a:t>&amp;</a:t>
            </a:r>
            <a:r>
              <a:rPr sz="1000" b="0" i="1" spc="-45" dirty="0">
                <a:latin typeface="Bookman Old Style"/>
                <a:cs typeface="Bookman Old Style"/>
              </a:rPr>
              <a:t> </a:t>
            </a:r>
            <a:r>
              <a:rPr sz="1000" b="0" i="1" spc="-35" dirty="0">
                <a:latin typeface="Bookman Old Style"/>
                <a:cs typeface="Bookman Old Style"/>
              </a:rPr>
              <a:t>Aaron</a:t>
            </a:r>
            <a:r>
              <a:rPr sz="1000" b="0" i="1" spc="-45" dirty="0">
                <a:latin typeface="Bookman Old Style"/>
                <a:cs typeface="Bookman Old Style"/>
              </a:rPr>
              <a:t> </a:t>
            </a:r>
            <a:r>
              <a:rPr sz="1000" b="0" i="1" spc="-10" dirty="0">
                <a:latin typeface="Bookman Old Style"/>
                <a:cs typeface="Bookman Old Style"/>
              </a:rPr>
              <a:t>Shamouli</a:t>
            </a:r>
            <a:endParaRPr sz="1000">
              <a:latin typeface="Bookman Old Style"/>
              <a:cs typeface="Bookman Old Style"/>
            </a:endParaRPr>
          </a:p>
        </p:txBody>
      </p:sp>
      <p:grpSp>
        <p:nvGrpSpPr>
          <p:cNvPr id="6" name="object 6"/>
          <p:cNvGrpSpPr/>
          <p:nvPr/>
        </p:nvGrpSpPr>
        <p:grpSpPr>
          <a:xfrm>
            <a:off x="0" y="3131464"/>
            <a:ext cx="5760085" cy="108585"/>
            <a:chOff x="0" y="3131464"/>
            <a:chExt cx="5760085" cy="108585"/>
          </a:xfrm>
        </p:grpSpPr>
        <p:sp>
          <p:nvSpPr>
            <p:cNvPr id="7" name="object 7"/>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8" name="object 8"/>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9" name="object 9"/>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11" name="object 11"/>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12" name="object 1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37</a:t>
            </a:fld>
            <a:r>
              <a:rPr spc="-45" dirty="0"/>
              <a:t> </a:t>
            </a:r>
            <a:r>
              <a:rPr spc="-80" dirty="0"/>
              <a:t>/</a:t>
            </a:r>
            <a:r>
              <a:rPr spc="-45" dirty="0"/>
              <a:t> </a:t>
            </a:r>
            <a:r>
              <a:rPr spc="-25" dirty="0"/>
              <a:t>37</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6" name="object 26"/>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4"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5" action="ppaction://hlinksldjump"/>
              </a:rPr>
              <a:t>Background:</a:t>
            </a:r>
            <a:r>
              <a:rPr sz="550" b="0" spc="-25" dirty="0">
                <a:solidFill>
                  <a:srgbClr val="7F8D9C"/>
                </a:solidFill>
                <a:latin typeface="Bookman Old Style"/>
                <a:cs typeface="Bookman Old Style"/>
                <a:hlinkClick r:id="rId5" action="ppaction://hlinksldjump"/>
              </a:rPr>
              <a:t> Compositional</a:t>
            </a:r>
            <a:r>
              <a:rPr sz="550" b="0" spc="-55" dirty="0">
                <a:solidFill>
                  <a:srgbClr val="7F8D9C"/>
                </a:solidFill>
                <a:latin typeface="Bookman Old Style"/>
                <a:cs typeface="Bookman Old Style"/>
                <a:hlinkClick r:id="rId5" action="ppaction://hlinksldjump"/>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xfrm>
            <a:off x="95300" y="215813"/>
            <a:ext cx="1791970" cy="193040"/>
          </a:xfrm>
          <a:prstGeom prst="rect">
            <a:avLst/>
          </a:prstGeom>
        </p:spPr>
        <p:txBody>
          <a:bodyPr vert="horz" wrap="square" lIns="0" tIns="12700" rIns="0" bIns="0" rtlCol="0">
            <a:spAutoFit/>
          </a:bodyPr>
          <a:lstStyle/>
          <a:p>
            <a:pPr marL="12700">
              <a:lnSpc>
                <a:spcPct val="100000"/>
              </a:lnSpc>
              <a:spcBef>
                <a:spcPts val="100"/>
              </a:spcBef>
            </a:pPr>
            <a:r>
              <a:rPr spc="-65" dirty="0"/>
              <a:t>Background</a:t>
            </a:r>
            <a:r>
              <a:rPr spc="-70" dirty="0"/>
              <a:t> </a:t>
            </a:r>
            <a:r>
              <a:rPr spc="-55" dirty="0"/>
              <a:t>and</a:t>
            </a:r>
            <a:r>
              <a:rPr spc="-70" dirty="0"/>
              <a:t> </a:t>
            </a:r>
            <a:r>
              <a:rPr spc="-10" dirty="0"/>
              <a:t>Motivation</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14274" y="865047"/>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55" dirty="0">
                <a:solidFill>
                  <a:srgbClr val="FFFFFF"/>
                </a:solidFill>
                <a:latin typeface="Bookman Old Style"/>
                <a:cs typeface="Bookman Old Style"/>
              </a:rPr>
              <a:t>Challenges</a:t>
            </a:r>
            <a:r>
              <a:rPr sz="1100" b="0" spc="-60" dirty="0">
                <a:solidFill>
                  <a:srgbClr val="FFFFFF"/>
                </a:solidFill>
                <a:latin typeface="Bookman Old Style"/>
                <a:cs typeface="Bookman Old Style"/>
              </a:rPr>
              <a:t> </a:t>
            </a:r>
            <a:r>
              <a:rPr sz="1100" b="0" spc="-40" dirty="0">
                <a:solidFill>
                  <a:srgbClr val="FFFFFF"/>
                </a:solidFill>
                <a:latin typeface="Bookman Old Style"/>
                <a:cs typeface="Bookman Old Style"/>
              </a:rPr>
              <a:t>with</a:t>
            </a:r>
            <a:r>
              <a:rPr sz="1100" b="0" spc="-55" dirty="0">
                <a:solidFill>
                  <a:srgbClr val="FFFFFF"/>
                </a:solidFill>
                <a:latin typeface="Bookman Old Style"/>
                <a:cs typeface="Bookman Old Style"/>
              </a:rPr>
              <a:t> </a:t>
            </a:r>
            <a:r>
              <a:rPr sz="1100" b="0" spc="-30" dirty="0">
                <a:solidFill>
                  <a:srgbClr val="FFFFFF"/>
                </a:solidFill>
                <a:latin typeface="Bookman Old Style"/>
                <a:cs typeface="Bookman Old Style"/>
              </a:rPr>
              <a:t>Noisy</a:t>
            </a:r>
            <a:r>
              <a:rPr sz="1100" b="0" spc="-55" dirty="0">
                <a:solidFill>
                  <a:srgbClr val="FFFFFF"/>
                </a:solidFill>
                <a:latin typeface="Bookman Old Style"/>
                <a:cs typeface="Bookman Old Style"/>
              </a:rPr>
              <a:t> </a:t>
            </a:r>
            <a:r>
              <a:rPr sz="1100" b="0" spc="-10" dirty="0">
                <a:solidFill>
                  <a:srgbClr val="FFFFFF"/>
                </a:solidFill>
                <a:latin typeface="Bookman Old Style"/>
                <a:cs typeface="Bookman Old Style"/>
              </a:rPr>
              <a:t>Labels</a:t>
            </a:r>
            <a:endParaRPr sz="1100">
              <a:latin typeface="Bookman Old Style"/>
              <a:cs typeface="Bookman Old Style"/>
            </a:endParaRPr>
          </a:p>
        </p:txBody>
      </p:sp>
      <p:sp>
        <p:nvSpPr>
          <p:cNvPr id="66" name="object 66"/>
          <p:cNvSpPr txBox="1"/>
          <p:nvPr/>
        </p:nvSpPr>
        <p:spPr>
          <a:xfrm>
            <a:off x="465988" y="1109615"/>
            <a:ext cx="4101465" cy="445770"/>
          </a:xfrm>
          <a:prstGeom prst="rect">
            <a:avLst/>
          </a:prstGeom>
        </p:spPr>
        <p:txBody>
          <a:bodyPr vert="horz" wrap="square" lIns="0" tIns="69850" rIns="0" bIns="0" rtlCol="0">
            <a:spAutoFit/>
          </a:bodyPr>
          <a:lstStyle/>
          <a:p>
            <a:pPr marL="170180" indent="-132080">
              <a:lnSpc>
                <a:spcPct val="100000"/>
              </a:lnSpc>
              <a:spcBef>
                <a:spcPts val="550"/>
              </a:spcBef>
              <a:buClr>
                <a:srgbClr val="003874"/>
              </a:buClr>
              <a:buFont typeface="Meiryo UI"/>
              <a:buChar char="•"/>
              <a:tabLst>
                <a:tab pos="170180" algn="l"/>
              </a:tabLst>
            </a:pPr>
            <a:r>
              <a:rPr sz="1000" b="0" spc="-25" dirty="0">
                <a:latin typeface="Bookman Old Style"/>
                <a:cs typeface="Bookman Old Style"/>
              </a:rPr>
              <a:t>Deep</a:t>
            </a:r>
            <a:r>
              <a:rPr sz="1000" b="0" spc="-65" dirty="0">
                <a:latin typeface="Bookman Old Style"/>
                <a:cs typeface="Bookman Old Style"/>
              </a:rPr>
              <a:t> </a:t>
            </a:r>
            <a:r>
              <a:rPr sz="1000" b="0" spc="-55" dirty="0">
                <a:latin typeface="Bookman Old Style"/>
                <a:cs typeface="Bookman Old Style"/>
              </a:rPr>
              <a:t>neural</a:t>
            </a:r>
            <a:r>
              <a:rPr sz="1000" b="0" spc="-60" dirty="0">
                <a:latin typeface="Bookman Old Style"/>
                <a:cs typeface="Bookman Old Style"/>
              </a:rPr>
              <a:t> </a:t>
            </a:r>
            <a:r>
              <a:rPr sz="1000" b="0" spc="-50" dirty="0">
                <a:latin typeface="Bookman Old Style"/>
                <a:cs typeface="Bookman Old Style"/>
              </a:rPr>
              <a:t>networks</a:t>
            </a:r>
            <a:r>
              <a:rPr sz="1000" b="0" spc="-65" dirty="0">
                <a:latin typeface="Bookman Old Style"/>
                <a:cs typeface="Bookman Old Style"/>
              </a:rPr>
              <a:t> </a:t>
            </a:r>
            <a:r>
              <a:rPr sz="1000" b="0" spc="-50" dirty="0">
                <a:latin typeface="Bookman Old Style"/>
                <a:cs typeface="Bookman Old Style"/>
              </a:rPr>
              <a:t>are</a:t>
            </a:r>
            <a:r>
              <a:rPr sz="1000" b="0" spc="-60" dirty="0">
                <a:latin typeface="Bookman Old Style"/>
                <a:cs typeface="Bookman Old Style"/>
              </a:rPr>
              <a:t> </a:t>
            </a:r>
            <a:r>
              <a:rPr sz="1000" b="0" spc="-30" dirty="0">
                <a:latin typeface="Bookman Old Style"/>
                <a:cs typeface="Bookman Old Style"/>
              </a:rPr>
              <a:t>highly</a:t>
            </a:r>
            <a:r>
              <a:rPr sz="1000" b="0" spc="-65" dirty="0">
                <a:latin typeface="Bookman Old Style"/>
                <a:cs typeface="Bookman Old Style"/>
              </a:rPr>
              <a:t> </a:t>
            </a:r>
            <a:r>
              <a:rPr sz="1000" b="0" spc="-40" dirty="0">
                <a:latin typeface="Bookman Old Style"/>
                <a:cs typeface="Bookman Old Style"/>
              </a:rPr>
              <a:t>sensitive</a:t>
            </a:r>
            <a:r>
              <a:rPr sz="1000" b="0" spc="-60"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40" dirty="0">
                <a:latin typeface="Bookman Old Style"/>
                <a:cs typeface="Bookman Old Style"/>
              </a:rPr>
              <a:t>noisy</a:t>
            </a:r>
            <a:r>
              <a:rPr sz="1000" b="0" spc="-60" dirty="0">
                <a:latin typeface="Bookman Old Style"/>
                <a:cs typeface="Bookman Old Style"/>
              </a:rPr>
              <a:t> </a:t>
            </a:r>
            <a:r>
              <a:rPr sz="1000" b="0" spc="-10" dirty="0">
                <a:latin typeface="Bookman Old Style"/>
                <a:cs typeface="Bookman Old Style"/>
              </a:rPr>
              <a:t>labels.</a:t>
            </a:r>
            <a:endParaRPr sz="1000">
              <a:latin typeface="Bookman Old Style"/>
              <a:cs typeface="Bookman Old Style"/>
            </a:endParaRPr>
          </a:p>
          <a:p>
            <a:pPr marL="170180" indent="-132080">
              <a:lnSpc>
                <a:spcPct val="100000"/>
              </a:lnSpc>
              <a:spcBef>
                <a:spcPts val="455"/>
              </a:spcBef>
              <a:buClr>
                <a:srgbClr val="003874"/>
              </a:buClr>
              <a:buFont typeface="Meiryo UI"/>
              <a:buChar char="•"/>
              <a:tabLst>
                <a:tab pos="170180" algn="l"/>
              </a:tabLst>
            </a:pPr>
            <a:r>
              <a:rPr sz="1000" b="0" spc="-30" dirty="0">
                <a:latin typeface="Bookman Old Style"/>
                <a:cs typeface="Bookman Old Style"/>
              </a:rPr>
              <a:t>Noisy</a:t>
            </a:r>
            <a:r>
              <a:rPr sz="1000" b="0" spc="-50" dirty="0">
                <a:latin typeface="Bookman Old Style"/>
                <a:cs typeface="Bookman Old Style"/>
              </a:rPr>
              <a:t> </a:t>
            </a:r>
            <a:r>
              <a:rPr sz="1000" b="0" spc="-45" dirty="0">
                <a:latin typeface="Bookman Old Style"/>
                <a:cs typeface="Bookman Old Style"/>
              </a:rPr>
              <a:t>labels </a:t>
            </a:r>
            <a:r>
              <a:rPr sz="1000" b="0" spc="-40" dirty="0">
                <a:latin typeface="Bookman Old Style"/>
                <a:cs typeface="Bookman Old Style"/>
              </a:rPr>
              <a:t>lead</a:t>
            </a:r>
            <a:r>
              <a:rPr sz="1000" b="0" spc="-45"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30" dirty="0">
                <a:latin typeface="Bookman Old Style"/>
                <a:cs typeface="Bookman Old Style"/>
              </a:rPr>
              <a:t>performance</a:t>
            </a:r>
            <a:r>
              <a:rPr sz="1000" b="0" spc="-45" dirty="0">
                <a:latin typeface="Bookman Old Style"/>
                <a:cs typeface="Bookman Old Style"/>
              </a:rPr>
              <a:t> </a:t>
            </a:r>
            <a:r>
              <a:rPr sz="1000" b="0" spc="-40" dirty="0">
                <a:latin typeface="Bookman Old Style"/>
                <a:cs typeface="Bookman Old Style"/>
              </a:rPr>
              <a:t>degradation</a:t>
            </a:r>
            <a:r>
              <a:rPr sz="1000" b="0" spc="-45" dirty="0">
                <a:latin typeface="Bookman Old Style"/>
                <a:cs typeface="Bookman Old Style"/>
              </a:rPr>
              <a:t> </a:t>
            </a:r>
            <a:r>
              <a:rPr sz="1000" b="0" spc="-35" dirty="0">
                <a:latin typeface="Bookman Old Style"/>
                <a:cs typeface="Bookman Old Style"/>
              </a:rPr>
              <a:t>in</a:t>
            </a:r>
            <a:r>
              <a:rPr sz="1000" b="0" spc="-45" dirty="0">
                <a:latin typeface="Bookman Old Style"/>
                <a:cs typeface="Bookman Old Style"/>
              </a:rPr>
              <a:t> classiﬁcation </a:t>
            </a:r>
            <a:r>
              <a:rPr sz="1000" b="0" spc="-10" dirty="0">
                <a:latin typeface="Bookman Old Style"/>
                <a:cs typeface="Bookman Old Style"/>
              </a:rPr>
              <a:t>tasks.</a:t>
            </a:r>
            <a:endParaRPr sz="1000">
              <a:latin typeface="Bookman Old Style"/>
              <a:cs typeface="Bookman Old Style"/>
            </a:endParaRPr>
          </a:p>
        </p:txBody>
      </p:sp>
      <p:sp>
        <p:nvSpPr>
          <p:cNvPr id="67" name="object 67"/>
          <p:cNvSpPr txBox="1"/>
          <p:nvPr/>
        </p:nvSpPr>
        <p:spPr>
          <a:xfrm>
            <a:off x="314274" y="1712759"/>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65" dirty="0">
                <a:solidFill>
                  <a:srgbClr val="FFFFFF"/>
                </a:solidFill>
                <a:latin typeface="Bookman Old Style"/>
                <a:cs typeface="Bookman Old Style"/>
              </a:rPr>
              <a:t>Existing</a:t>
            </a:r>
            <a:r>
              <a:rPr sz="1100" b="0" spc="-50" dirty="0">
                <a:solidFill>
                  <a:srgbClr val="FFFFFF"/>
                </a:solidFill>
                <a:latin typeface="Bookman Old Style"/>
                <a:cs typeface="Bookman Old Style"/>
              </a:rPr>
              <a:t> </a:t>
            </a:r>
            <a:r>
              <a:rPr sz="1100" b="0" spc="-10" dirty="0">
                <a:solidFill>
                  <a:srgbClr val="FFFFFF"/>
                </a:solidFill>
                <a:latin typeface="Bookman Old Style"/>
                <a:cs typeface="Bookman Old Style"/>
              </a:rPr>
              <a:t>Approaches</a:t>
            </a:r>
            <a:endParaRPr sz="1100">
              <a:latin typeface="Bookman Old Style"/>
              <a:cs typeface="Bookman Old Style"/>
            </a:endParaRPr>
          </a:p>
        </p:txBody>
      </p:sp>
      <p:sp>
        <p:nvSpPr>
          <p:cNvPr id="68" name="object 68"/>
          <p:cNvSpPr txBox="1"/>
          <p:nvPr/>
        </p:nvSpPr>
        <p:spPr>
          <a:xfrm>
            <a:off x="465988" y="1995287"/>
            <a:ext cx="4678045" cy="579755"/>
          </a:xfrm>
          <a:prstGeom prst="rect">
            <a:avLst/>
          </a:prstGeom>
        </p:spPr>
        <p:txBody>
          <a:bodyPr vert="horz" wrap="square" lIns="0" tIns="12700" rIns="0" bIns="0" rtlCol="0">
            <a:spAutoFit/>
          </a:bodyPr>
          <a:lstStyle/>
          <a:p>
            <a:pPr marL="169545" marR="30480" indent="-132080">
              <a:lnSpc>
                <a:spcPct val="112900"/>
              </a:lnSpc>
              <a:spcBef>
                <a:spcPts val="100"/>
              </a:spcBef>
              <a:buClr>
                <a:srgbClr val="003874"/>
              </a:buClr>
              <a:buFont typeface="Meiryo UI"/>
              <a:buChar char="•"/>
              <a:tabLst>
                <a:tab pos="170815" algn="l"/>
              </a:tabLst>
            </a:pPr>
            <a:r>
              <a:rPr sz="1000" b="1" dirty="0">
                <a:latin typeface="Book Antiqua"/>
                <a:cs typeface="Book Antiqua"/>
              </a:rPr>
              <a:t>Loss</a:t>
            </a:r>
            <a:r>
              <a:rPr sz="1000" b="1" spc="-25" dirty="0">
                <a:latin typeface="Book Antiqua"/>
                <a:cs typeface="Book Antiqua"/>
              </a:rPr>
              <a:t> </a:t>
            </a:r>
            <a:r>
              <a:rPr sz="1000" b="1" dirty="0">
                <a:latin typeface="Book Antiqua"/>
                <a:cs typeface="Book Antiqua"/>
              </a:rPr>
              <a:t>Reweighting:</a:t>
            </a:r>
            <a:r>
              <a:rPr sz="1000" b="1" spc="60" dirty="0">
                <a:latin typeface="Book Antiqua"/>
                <a:cs typeface="Book Antiqua"/>
              </a:rPr>
              <a:t> </a:t>
            </a:r>
            <a:r>
              <a:rPr sz="1000" b="0" spc="-60" dirty="0">
                <a:latin typeface="Bookman Old Style"/>
                <a:cs typeface="Bookman Old Style"/>
              </a:rPr>
              <a:t>Focuses</a:t>
            </a:r>
            <a:r>
              <a:rPr sz="1000" b="0" spc="-65" dirty="0">
                <a:latin typeface="Bookman Old Style"/>
                <a:cs typeface="Bookman Old Style"/>
              </a:rPr>
              <a:t> </a:t>
            </a:r>
            <a:r>
              <a:rPr sz="1000" b="0" spc="-25" dirty="0">
                <a:latin typeface="Bookman Old Style"/>
                <a:cs typeface="Bookman Old Style"/>
              </a:rPr>
              <a:t>on</a:t>
            </a:r>
            <a:r>
              <a:rPr sz="1000" b="0" spc="-70" dirty="0">
                <a:latin typeface="Bookman Old Style"/>
                <a:cs typeface="Bookman Old Style"/>
              </a:rPr>
              <a:t> </a:t>
            </a:r>
            <a:r>
              <a:rPr sz="1000" b="0" spc="-40" dirty="0">
                <a:latin typeface="Bookman Old Style"/>
                <a:cs typeface="Bookman Old Style"/>
              </a:rPr>
              <a:t>reducing</a:t>
            </a:r>
            <a:r>
              <a:rPr sz="1000" b="0" spc="-70" dirty="0">
                <a:latin typeface="Bookman Old Style"/>
                <a:cs typeface="Bookman Old Style"/>
              </a:rPr>
              <a:t> </a:t>
            </a:r>
            <a:r>
              <a:rPr sz="1000" b="0" spc="-40" dirty="0">
                <a:latin typeface="Bookman Old Style"/>
                <a:cs typeface="Bookman Old Style"/>
              </a:rPr>
              <a:t>the</a:t>
            </a:r>
            <a:r>
              <a:rPr sz="1000" b="0" spc="-70" dirty="0">
                <a:latin typeface="Bookman Old Style"/>
                <a:cs typeface="Bookman Old Style"/>
              </a:rPr>
              <a:t> </a:t>
            </a:r>
            <a:r>
              <a:rPr sz="1000" b="0" spc="-35" dirty="0">
                <a:latin typeface="Bookman Old Style"/>
                <a:cs typeface="Bookman Old Style"/>
              </a:rPr>
              <a:t>inﬂuence</a:t>
            </a:r>
            <a:r>
              <a:rPr sz="1000" b="0" spc="-70" dirty="0">
                <a:latin typeface="Bookman Old Style"/>
                <a:cs typeface="Bookman Old Style"/>
              </a:rPr>
              <a:t> </a:t>
            </a:r>
            <a:r>
              <a:rPr sz="1000" b="0" dirty="0">
                <a:latin typeface="Bookman Old Style"/>
                <a:cs typeface="Bookman Old Style"/>
              </a:rPr>
              <a:t>of</a:t>
            </a:r>
            <a:r>
              <a:rPr sz="1000" b="0" spc="-70" dirty="0">
                <a:latin typeface="Bookman Old Style"/>
                <a:cs typeface="Bookman Old Style"/>
              </a:rPr>
              <a:t> </a:t>
            </a:r>
            <a:r>
              <a:rPr sz="1000" b="0" spc="-40" dirty="0">
                <a:latin typeface="Bookman Old Style"/>
                <a:cs typeface="Bookman Old Style"/>
              </a:rPr>
              <a:t>noisy</a:t>
            </a:r>
            <a:r>
              <a:rPr sz="1000" b="0" spc="-70" dirty="0">
                <a:latin typeface="Bookman Old Style"/>
                <a:cs typeface="Bookman Old Style"/>
              </a:rPr>
              <a:t> </a:t>
            </a:r>
            <a:r>
              <a:rPr sz="1000" b="0" spc="-50" dirty="0">
                <a:latin typeface="Bookman Old Style"/>
                <a:cs typeface="Bookman Old Style"/>
              </a:rPr>
              <a:t>samples</a:t>
            </a:r>
            <a:r>
              <a:rPr sz="1000" b="0" spc="-65" dirty="0">
                <a:latin typeface="Bookman Old Style"/>
                <a:cs typeface="Bookman Old Style"/>
              </a:rPr>
              <a:t> </a:t>
            </a:r>
            <a:r>
              <a:rPr sz="1000" b="0" spc="-35" dirty="0">
                <a:latin typeface="Bookman Old Style"/>
                <a:cs typeface="Bookman Old Style"/>
              </a:rPr>
              <a:t>during 	</a:t>
            </a:r>
            <a:r>
              <a:rPr sz="1000" b="0" spc="-10" dirty="0">
                <a:latin typeface="Bookman Old Style"/>
                <a:cs typeface="Bookman Old Style"/>
              </a:rPr>
              <a:t>training.</a:t>
            </a:r>
            <a:endParaRPr sz="1000">
              <a:latin typeface="Bookman Old Style"/>
              <a:cs typeface="Bookman Old Style"/>
            </a:endParaRPr>
          </a:p>
          <a:p>
            <a:pPr marL="170180" indent="-132080">
              <a:lnSpc>
                <a:spcPct val="100000"/>
              </a:lnSpc>
              <a:spcBef>
                <a:spcPts val="450"/>
              </a:spcBef>
              <a:buClr>
                <a:srgbClr val="003874"/>
              </a:buClr>
              <a:buFont typeface="Meiryo UI"/>
              <a:buChar char="•"/>
              <a:tabLst>
                <a:tab pos="170180" algn="l"/>
              </a:tabLst>
            </a:pPr>
            <a:r>
              <a:rPr sz="1000" b="1" dirty="0">
                <a:latin typeface="Book Antiqua"/>
                <a:cs typeface="Book Antiqua"/>
              </a:rPr>
              <a:t>Label</a:t>
            </a:r>
            <a:r>
              <a:rPr sz="1000" b="1" spc="-5" dirty="0">
                <a:latin typeface="Book Antiqua"/>
                <a:cs typeface="Book Antiqua"/>
              </a:rPr>
              <a:t> </a:t>
            </a:r>
            <a:r>
              <a:rPr sz="1000" b="1" dirty="0">
                <a:latin typeface="Book Antiqua"/>
                <a:cs typeface="Book Antiqua"/>
              </a:rPr>
              <a:t>Correction:</a:t>
            </a:r>
            <a:r>
              <a:rPr sz="1000" b="1" spc="90" dirty="0">
                <a:latin typeface="Book Antiqua"/>
                <a:cs typeface="Book Antiqua"/>
              </a:rPr>
              <a:t> </a:t>
            </a:r>
            <a:r>
              <a:rPr sz="1000" b="0" spc="-45" dirty="0">
                <a:latin typeface="Bookman Old Style"/>
                <a:cs typeface="Bookman Old Style"/>
              </a:rPr>
              <a:t>Attempts</a:t>
            </a:r>
            <a:r>
              <a:rPr sz="1000" b="0" spc="-50"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55" dirty="0">
                <a:latin typeface="Bookman Old Style"/>
                <a:cs typeface="Bookman Old Style"/>
              </a:rPr>
              <a:t>ﬁx</a:t>
            </a:r>
            <a:r>
              <a:rPr sz="1000" b="0" spc="-50" dirty="0">
                <a:latin typeface="Bookman Old Style"/>
                <a:cs typeface="Bookman Old Style"/>
              </a:rPr>
              <a:t> </a:t>
            </a:r>
            <a:r>
              <a:rPr sz="1000" b="0" spc="-40" dirty="0">
                <a:latin typeface="Bookman Old Style"/>
                <a:cs typeface="Bookman Old Style"/>
              </a:rPr>
              <a:t>noisy</a:t>
            </a:r>
            <a:r>
              <a:rPr sz="1000" b="0" spc="-45" dirty="0">
                <a:latin typeface="Bookman Old Style"/>
                <a:cs typeface="Bookman Old Style"/>
              </a:rPr>
              <a:t> labels </a:t>
            </a:r>
            <a:r>
              <a:rPr sz="1000" b="0" spc="-10" dirty="0">
                <a:latin typeface="Bookman Old Style"/>
                <a:cs typeface="Bookman Old Style"/>
              </a:rPr>
              <a:t>to</a:t>
            </a:r>
            <a:r>
              <a:rPr sz="1000" b="0" spc="-50" dirty="0">
                <a:latin typeface="Bookman Old Style"/>
                <a:cs typeface="Bookman Old Style"/>
              </a:rPr>
              <a:t> </a:t>
            </a:r>
            <a:r>
              <a:rPr sz="1000" b="0" spc="-30" dirty="0">
                <a:latin typeface="Bookman Old Style"/>
                <a:cs typeface="Bookman Old Style"/>
              </a:rPr>
              <a:t>improve</a:t>
            </a:r>
            <a:r>
              <a:rPr sz="1000" b="0" spc="-45" dirty="0">
                <a:latin typeface="Bookman Old Style"/>
                <a:cs typeface="Bookman Old Style"/>
              </a:rPr>
              <a:t> </a:t>
            </a:r>
            <a:r>
              <a:rPr sz="1000" b="0" spc="-40" dirty="0">
                <a:latin typeface="Bookman Old Style"/>
                <a:cs typeface="Bookman Old Style"/>
              </a:rPr>
              <a:t>training</a:t>
            </a:r>
            <a:r>
              <a:rPr sz="1000" b="0" spc="-50" dirty="0">
                <a:latin typeface="Bookman Old Style"/>
                <a:cs typeface="Bookman Old Style"/>
              </a:rPr>
              <a:t> </a:t>
            </a:r>
            <a:r>
              <a:rPr sz="1000" b="0" spc="-10" dirty="0">
                <a:latin typeface="Bookman Old Style"/>
                <a:cs typeface="Bookman Old Style"/>
              </a:rPr>
              <a:t>stability.</a:t>
            </a:r>
            <a:endParaRPr sz="1000">
              <a:latin typeface="Bookman Old Style"/>
              <a:cs typeface="Bookman Old Style"/>
            </a:endParaRPr>
          </a:p>
        </p:txBody>
      </p:sp>
      <p:grpSp>
        <p:nvGrpSpPr>
          <p:cNvPr id="69" name="object 69"/>
          <p:cNvGrpSpPr/>
          <p:nvPr/>
        </p:nvGrpSpPr>
        <p:grpSpPr>
          <a:xfrm>
            <a:off x="0" y="3131464"/>
            <a:ext cx="5760085" cy="108585"/>
            <a:chOff x="0" y="3131464"/>
            <a:chExt cx="5760085" cy="108585"/>
          </a:xfrm>
        </p:grpSpPr>
        <p:sp>
          <p:nvSpPr>
            <p:cNvPr id="70" name="object 7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1" name="object 7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2" name="object 7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3" name="object 7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4" name="object 7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5" name="object 75"/>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6" name="object 76"/>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4</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2"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7" name="object 27"/>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3"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0"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5" dirty="0"/>
              <a:t>Why</a:t>
            </a:r>
            <a:r>
              <a:rPr spc="-80" dirty="0"/>
              <a:t> </a:t>
            </a:r>
            <a:r>
              <a:rPr spc="-55" dirty="0"/>
              <a:t>This</a:t>
            </a:r>
            <a:r>
              <a:rPr spc="-85" dirty="0"/>
              <a:t> </a:t>
            </a:r>
            <a:r>
              <a:rPr spc="-60" dirty="0"/>
              <a:t>Paper?</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14274" y="741781"/>
            <a:ext cx="5131435" cy="229235"/>
          </a:xfrm>
          <a:prstGeom prst="rect">
            <a:avLst/>
          </a:prstGeom>
          <a:solidFill>
            <a:srgbClr val="003874"/>
          </a:solidFill>
        </p:spPr>
        <p:txBody>
          <a:bodyPr vert="horz" wrap="square" lIns="0" tIns="4445" rIns="0" bIns="0" rtlCol="0">
            <a:spAutoFit/>
          </a:bodyPr>
          <a:lstStyle/>
          <a:p>
            <a:pPr marL="45085">
              <a:lnSpc>
                <a:spcPct val="100000"/>
              </a:lnSpc>
              <a:spcBef>
                <a:spcPts val="35"/>
              </a:spcBef>
            </a:pPr>
            <a:r>
              <a:rPr sz="1100" b="0" spc="-60" dirty="0">
                <a:solidFill>
                  <a:srgbClr val="FFFFFF"/>
                </a:solidFill>
                <a:latin typeface="Bookman Old Style"/>
                <a:cs typeface="Bookman Old Style"/>
              </a:rPr>
              <a:t>Key</a:t>
            </a:r>
            <a:r>
              <a:rPr sz="1100" b="0" spc="-85" dirty="0">
                <a:solidFill>
                  <a:srgbClr val="FFFFFF"/>
                </a:solidFill>
                <a:latin typeface="Bookman Old Style"/>
                <a:cs typeface="Bookman Old Style"/>
              </a:rPr>
              <a:t> </a:t>
            </a:r>
            <a:r>
              <a:rPr sz="1100" b="0" spc="-10" dirty="0">
                <a:solidFill>
                  <a:srgbClr val="FFFFFF"/>
                </a:solidFill>
                <a:latin typeface="Bookman Old Style"/>
                <a:cs typeface="Bookman Old Style"/>
              </a:rPr>
              <a:t>Motivations</a:t>
            </a:r>
            <a:endParaRPr sz="1100">
              <a:latin typeface="Bookman Old Style"/>
              <a:cs typeface="Bookman Old Style"/>
            </a:endParaRPr>
          </a:p>
        </p:txBody>
      </p:sp>
      <p:sp>
        <p:nvSpPr>
          <p:cNvPr id="66" name="object 66"/>
          <p:cNvSpPr txBox="1"/>
          <p:nvPr/>
        </p:nvSpPr>
        <p:spPr>
          <a:xfrm>
            <a:off x="465988" y="1019000"/>
            <a:ext cx="4528185" cy="751840"/>
          </a:xfrm>
          <a:prstGeom prst="rect">
            <a:avLst/>
          </a:prstGeom>
        </p:spPr>
        <p:txBody>
          <a:bodyPr vert="horz" wrap="square" lIns="0" tIns="12700" rIns="0" bIns="0" rtlCol="0">
            <a:spAutoFit/>
          </a:bodyPr>
          <a:lstStyle/>
          <a:p>
            <a:pPr marL="169545" marR="170815" indent="-132080">
              <a:lnSpc>
                <a:spcPct val="112900"/>
              </a:lnSpc>
              <a:spcBef>
                <a:spcPts val="100"/>
              </a:spcBef>
              <a:buClr>
                <a:srgbClr val="003874"/>
              </a:buClr>
              <a:buFont typeface="Meiryo UI"/>
              <a:buChar char="•"/>
              <a:tabLst>
                <a:tab pos="170815" algn="l"/>
              </a:tabLst>
            </a:pPr>
            <a:r>
              <a:rPr sz="1000" b="0" spc="-60" dirty="0">
                <a:latin typeface="Bookman Old Style"/>
                <a:cs typeface="Bookman Old Style"/>
              </a:rPr>
              <a:t>Existing </a:t>
            </a:r>
            <a:r>
              <a:rPr sz="1000" b="0" spc="-40" dirty="0">
                <a:latin typeface="Bookman Old Style"/>
                <a:cs typeface="Bookman Old Style"/>
              </a:rPr>
              <a:t>methods</a:t>
            </a:r>
            <a:r>
              <a:rPr sz="1000" b="0" spc="-55" dirty="0">
                <a:latin typeface="Bookman Old Style"/>
                <a:cs typeface="Bookman Old Style"/>
              </a:rPr>
              <a:t> </a:t>
            </a:r>
            <a:r>
              <a:rPr sz="1000" b="0" spc="-20" dirty="0">
                <a:latin typeface="Bookman Old Style"/>
                <a:cs typeface="Bookman Old Style"/>
              </a:rPr>
              <a:t>for</a:t>
            </a:r>
            <a:r>
              <a:rPr sz="1000" b="0" spc="-55" dirty="0">
                <a:latin typeface="Bookman Old Style"/>
                <a:cs typeface="Bookman Old Style"/>
              </a:rPr>
              <a:t> </a:t>
            </a:r>
            <a:r>
              <a:rPr sz="1000" b="0" spc="-40" dirty="0">
                <a:latin typeface="Bookman Old Style"/>
                <a:cs typeface="Bookman Old Style"/>
              </a:rPr>
              <a:t>handling</a:t>
            </a:r>
            <a:r>
              <a:rPr sz="1000" b="0" spc="-55" dirty="0">
                <a:latin typeface="Bookman Old Style"/>
                <a:cs typeface="Bookman Old Style"/>
              </a:rPr>
              <a:t> </a:t>
            </a:r>
            <a:r>
              <a:rPr sz="1000" b="0" spc="-40" dirty="0">
                <a:latin typeface="Bookman Old Style"/>
                <a:cs typeface="Bookman Old Style"/>
              </a:rPr>
              <a:t>noisy</a:t>
            </a:r>
            <a:r>
              <a:rPr sz="1000" b="0" spc="-55" dirty="0">
                <a:latin typeface="Bookman Old Style"/>
                <a:cs typeface="Bookman Old Style"/>
              </a:rPr>
              <a:t> </a:t>
            </a:r>
            <a:r>
              <a:rPr sz="1000" b="0" spc="-45" dirty="0">
                <a:latin typeface="Bookman Old Style"/>
                <a:cs typeface="Bookman Old Style"/>
              </a:rPr>
              <a:t>labels</a:t>
            </a:r>
            <a:r>
              <a:rPr sz="1000" b="0" spc="-55" dirty="0">
                <a:latin typeface="Bookman Old Style"/>
                <a:cs typeface="Bookman Old Style"/>
              </a:rPr>
              <a:t> </a:t>
            </a:r>
            <a:r>
              <a:rPr sz="1000" b="0" spc="-50" dirty="0">
                <a:latin typeface="Bookman Old Style"/>
                <a:cs typeface="Bookman Old Style"/>
              </a:rPr>
              <a:t>are </a:t>
            </a:r>
            <a:r>
              <a:rPr sz="1000" b="0" spc="-25" dirty="0">
                <a:latin typeface="Bookman Old Style"/>
                <a:cs typeface="Bookman Old Style"/>
              </a:rPr>
              <a:t>often</a:t>
            </a:r>
            <a:r>
              <a:rPr sz="1000" b="0" spc="-60" dirty="0">
                <a:latin typeface="Bookman Old Style"/>
                <a:cs typeface="Bookman Old Style"/>
              </a:rPr>
              <a:t> </a:t>
            </a:r>
            <a:r>
              <a:rPr sz="1000" b="0" spc="-25" dirty="0">
                <a:latin typeface="Bookman Old Style"/>
                <a:cs typeface="Bookman Old Style"/>
              </a:rPr>
              <a:t>limited</a:t>
            </a:r>
            <a:r>
              <a:rPr sz="1000" b="0" spc="-5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35" dirty="0">
                <a:latin typeface="Bookman Old Style"/>
                <a:cs typeface="Bookman Old Style"/>
              </a:rPr>
              <a:t>either</a:t>
            </a:r>
            <a:r>
              <a:rPr sz="1000" b="0" spc="-55" dirty="0">
                <a:latin typeface="Bookman Old Style"/>
                <a:cs typeface="Bookman Old Style"/>
              </a:rPr>
              <a:t> </a:t>
            </a:r>
            <a:r>
              <a:rPr sz="1000" b="0" spc="-40" dirty="0">
                <a:latin typeface="Bookman Old Style"/>
                <a:cs typeface="Bookman Old Style"/>
              </a:rPr>
              <a:t>loss 	</a:t>
            </a:r>
            <a:r>
              <a:rPr sz="1000" b="0" spc="-35" dirty="0">
                <a:latin typeface="Bookman Old Style"/>
                <a:cs typeface="Bookman Old Style"/>
              </a:rPr>
              <a:t>reweighting</a:t>
            </a:r>
            <a:r>
              <a:rPr sz="1000" b="0" spc="-60" dirty="0">
                <a:latin typeface="Bookman Old Style"/>
                <a:cs typeface="Bookman Old Style"/>
              </a:rPr>
              <a:t> </a:t>
            </a:r>
            <a:r>
              <a:rPr sz="1000" b="0" spc="-25" dirty="0">
                <a:latin typeface="Bookman Old Style"/>
                <a:cs typeface="Bookman Old Style"/>
              </a:rPr>
              <a:t>or</a:t>
            </a:r>
            <a:r>
              <a:rPr sz="1000" b="0" spc="-50" dirty="0">
                <a:latin typeface="Bookman Old Style"/>
                <a:cs typeface="Bookman Old Style"/>
              </a:rPr>
              <a:t> </a:t>
            </a:r>
            <a:r>
              <a:rPr sz="1000" b="0" spc="-35" dirty="0">
                <a:latin typeface="Bookman Old Style"/>
                <a:cs typeface="Bookman Old Style"/>
              </a:rPr>
              <a:t>label</a:t>
            </a:r>
            <a:r>
              <a:rPr sz="1000" b="0" spc="-55" dirty="0">
                <a:latin typeface="Bookman Old Style"/>
                <a:cs typeface="Bookman Old Style"/>
              </a:rPr>
              <a:t> </a:t>
            </a:r>
            <a:r>
              <a:rPr sz="1000" b="0" spc="-10" dirty="0">
                <a:latin typeface="Bookman Old Style"/>
                <a:cs typeface="Bookman Old Style"/>
              </a:rPr>
              <a:t>correction.</a:t>
            </a:r>
            <a:endParaRPr sz="1000">
              <a:latin typeface="Bookman Old Style"/>
              <a:cs typeface="Bookman Old Style"/>
            </a:endParaRPr>
          </a:p>
          <a:p>
            <a:pPr marL="169545" marR="30480" indent="-132080">
              <a:lnSpc>
                <a:spcPct val="112900"/>
              </a:lnSpc>
              <a:spcBef>
                <a:spcPts val="295"/>
              </a:spcBef>
              <a:buClr>
                <a:srgbClr val="003874"/>
              </a:buClr>
              <a:buFont typeface="Meiryo UI"/>
              <a:buChar char="•"/>
              <a:tabLst>
                <a:tab pos="170815" algn="l"/>
              </a:tabLst>
            </a:pPr>
            <a:r>
              <a:rPr sz="1000" b="0" spc="-50" dirty="0">
                <a:latin typeface="Bookman Old Style"/>
                <a:cs typeface="Bookman Old Style"/>
              </a:rPr>
              <a:t>A </a:t>
            </a:r>
            <a:r>
              <a:rPr sz="1000" b="0" spc="-35" dirty="0">
                <a:latin typeface="Bookman Old Style"/>
                <a:cs typeface="Bookman Old Style"/>
              </a:rPr>
              <a:t>uniﬁed</a:t>
            </a:r>
            <a:r>
              <a:rPr sz="1000" b="0" spc="-45" dirty="0">
                <a:latin typeface="Bookman Old Style"/>
                <a:cs typeface="Bookman Old Style"/>
              </a:rPr>
              <a:t> </a:t>
            </a:r>
            <a:r>
              <a:rPr sz="1000" b="0" spc="-40" dirty="0">
                <a:latin typeface="Bookman Old Style"/>
                <a:cs typeface="Bookman Old Style"/>
              </a:rPr>
              <a:t>approach</a:t>
            </a:r>
            <a:r>
              <a:rPr sz="1000" b="0" spc="-50" dirty="0">
                <a:latin typeface="Bookman Old Style"/>
                <a:cs typeface="Bookman Old Style"/>
              </a:rPr>
              <a:t> </a:t>
            </a:r>
            <a:r>
              <a:rPr sz="1000" b="0" spc="-30" dirty="0">
                <a:latin typeface="Bookman Old Style"/>
                <a:cs typeface="Bookman Old Style"/>
              </a:rPr>
              <a:t>combining</a:t>
            </a:r>
            <a:r>
              <a:rPr sz="1000" b="0" spc="-45" dirty="0">
                <a:latin typeface="Bookman Old Style"/>
                <a:cs typeface="Bookman Old Style"/>
              </a:rPr>
              <a:t> </a:t>
            </a:r>
            <a:r>
              <a:rPr sz="1000" b="0" spc="-50" dirty="0">
                <a:latin typeface="Bookman Old Style"/>
                <a:cs typeface="Bookman Old Style"/>
              </a:rPr>
              <a:t>these</a:t>
            </a:r>
            <a:r>
              <a:rPr sz="1000" b="0" spc="-45" dirty="0">
                <a:latin typeface="Bookman Old Style"/>
                <a:cs typeface="Bookman Old Style"/>
              </a:rPr>
              <a:t> </a:t>
            </a:r>
            <a:r>
              <a:rPr sz="1000" b="0" spc="-50" dirty="0">
                <a:latin typeface="Bookman Old Style"/>
                <a:cs typeface="Bookman Old Style"/>
              </a:rPr>
              <a:t>strategies</a:t>
            </a:r>
            <a:r>
              <a:rPr sz="1000" b="0" spc="-45" dirty="0">
                <a:latin typeface="Bookman Old Style"/>
                <a:cs typeface="Bookman Old Style"/>
              </a:rPr>
              <a:t> </a:t>
            </a:r>
            <a:r>
              <a:rPr sz="1000" b="0" spc="-35" dirty="0">
                <a:latin typeface="Bookman Old Style"/>
                <a:cs typeface="Bookman Old Style"/>
              </a:rPr>
              <a:t>could</a:t>
            </a:r>
            <a:r>
              <a:rPr sz="1000" b="0" spc="-45" dirty="0">
                <a:latin typeface="Bookman Old Style"/>
                <a:cs typeface="Bookman Old Style"/>
              </a:rPr>
              <a:t> </a:t>
            </a:r>
            <a:r>
              <a:rPr sz="1000" b="0" spc="-30" dirty="0">
                <a:latin typeface="Bookman Old Style"/>
                <a:cs typeface="Bookman Old Style"/>
              </a:rPr>
              <a:t>improve</a:t>
            </a:r>
            <a:r>
              <a:rPr sz="1000" b="0" spc="-45" dirty="0">
                <a:latin typeface="Bookman Old Style"/>
                <a:cs typeface="Bookman Old Style"/>
              </a:rPr>
              <a:t> </a:t>
            </a:r>
            <a:r>
              <a:rPr sz="1000" b="0" spc="-35" dirty="0">
                <a:latin typeface="Bookman Old Style"/>
                <a:cs typeface="Bookman Old Style"/>
              </a:rPr>
              <a:t>classiﬁcation 	</a:t>
            </a:r>
            <a:r>
              <a:rPr sz="1000" b="0" spc="-10" dirty="0">
                <a:latin typeface="Bookman Old Style"/>
                <a:cs typeface="Bookman Old Style"/>
              </a:rPr>
              <a:t>robustness.</a:t>
            </a:r>
            <a:endParaRPr sz="1000">
              <a:latin typeface="Bookman Old Style"/>
              <a:cs typeface="Bookman Old Style"/>
            </a:endParaRPr>
          </a:p>
        </p:txBody>
      </p:sp>
      <p:sp>
        <p:nvSpPr>
          <p:cNvPr id="67" name="object 67"/>
          <p:cNvSpPr txBox="1"/>
          <p:nvPr/>
        </p:nvSpPr>
        <p:spPr>
          <a:xfrm>
            <a:off x="314274" y="1897646"/>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35" dirty="0">
                <a:solidFill>
                  <a:srgbClr val="FFFFFF"/>
                </a:solidFill>
                <a:latin typeface="Bookman Old Style"/>
                <a:cs typeface="Bookman Old Style"/>
              </a:rPr>
              <a:t>Objective</a:t>
            </a:r>
            <a:r>
              <a:rPr sz="1100" b="0" spc="-75" dirty="0">
                <a:solidFill>
                  <a:srgbClr val="FFFFFF"/>
                </a:solidFill>
                <a:latin typeface="Bookman Old Style"/>
                <a:cs typeface="Bookman Old Style"/>
              </a:rPr>
              <a:t> </a:t>
            </a:r>
            <a:r>
              <a:rPr sz="1100" b="0" dirty="0">
                <a:solidFill>
                  <a:srgbClr val="FFFFFF"/>
                </a:solidFill>
                <a:latin typeface="Bookman Old Style"/>
                <a:cs typeface="Bookman Old Style"/>
              </a:rPr>
              <a:t>of</a:t>
            </a:r>
            <a:r>
              <a:rPr sz="1100" b="0" spc="-75" dirty="0">
                <a:solidFill>
                  <a:srgbClr val="FFFFFF"/>
                </a:solidFill>
                <a:latin typeface="Bookman Old Style"/>
                <a:cs typeface="Bookman Old Style"/>
              </a:rPr>
              <a:t> </a:t>
            </a:r>
            <a:r>
              <a:rPr sz="1100" b="0" spc="-40" dirty="0">
                <a:solidFill>
                  <a:srgbClr val="FFFFFF"/>
                </a:solidFill>
                <a:latin typeface="Bookman Old Style"/>
                <a:cs typeface="Bookman Old Style"/>
              </a:rPr>
              <a:t>the</a:t>
            </a:r>
            <a:r>
              <a:rPr sz="1100" b="0" spc="-70" dirty="0">
                <a:solidFill>
                  <a:srgbClr val="FFFFFF"/>
                </a:solidFill>
                <a:latin typeface="Bookman Old Style"/>
                <a:cs typeface="Bookman Old Style"/>
              </a:rPr>
              <a:t> </a:t>
            </a:r>
            <a:r>
              <a:rPr sz="1100" b="0" spc="-20" dirty="0">
                <a:solidFill>
                  <a:srgbClr val="FFFFFF"/>
                </a:solidFill>
                <a:latin typeface="Bookman Old Style"/>
                <a:cs typeface="Bookman Old Style"/>
              </a:rPr>
              <a:t>Paper</a:t>
            </a:r>
            <a:endParaRPr sz="1100">
              <a:latin typeface="Bookman Old Style"/>
              <a:cs typeface="Bookman Old Style"/>
            </a:endParaRPr>
          </a:p>
        </p:txBody>
      </p:sp>
      <p:sp>
        <p:nvSpPr>
          <p:cNvPr id="68" name="object 68"/>
          <p:cNvSpPr txBox="1"/>
          <p:nvPr/>
        </p:nvSpPr>
        <p:spPr>
          <a:xfrm>
            <a:off x="491388" y="2180174"/>
            <a:ext cx="4650105" cy="369570"/>
          </a:xfrm>
          <a:prstGeom prst="rect">
            <a:avLst/>
          </a:prstGeom>
        </p:spPr>
        <p:txBody>
          <a:bodyPr vert="horz" wrap="square" lIns="0" tIns="12700" rIns="0" bIns="0" rtlCol="0">
            <a:spAutoFit/>
          </a:bodyPr>
          <a:lstStyle/>
          <a:p>
            <a:pPr marL="144145" marR="5080" indent="-132080">
              <a:lnSpc>
                <a:spcPct val="112900"/>
              </a:lnSpc>
              <a:spcBef>
                <a:spcPts val="100"/>
              </a:spcBef>
              <a:buClr>
                <a:srgbClr val="003874"/>
              </a:buClr>
              <a:buFont typeface="Meiryo UI"/>
              <a:buChar char="•"/>
              <a:tabLst>
                <a:tab pos="145415" algn="l"/>
              </a:tabLst>
            </a:pPr>
            <a:r>
              <a:rPr sz="1000" b="0" spc="-25" dirty="0">
                <a:latin typeface="Bookman Old Style"/>
                <a:cs typeface="Bookman Old Style"/>
              </a:rPr>
              <a:t>Develop</a:t>
            </a:r>
            <a:r>
              <a:rPr sz="1000" b="0" spc="-60" dirty="0">
                <a:latin typeface="Bookman Old Style"/>
                <a:cs typeface="Bookman Old Style"/>
              </a:rPr>
              <a:t> a</a:t>
            </a:r>
            <a:r>
              <a:rPr sz="1000" b="0" spc="-55" dirty="0">
                <a:latin typeface="Bookman Old Style"/>
                <a:cs typeface="Bookman Old Style"/>
              </a:rPr>
              <a:t> </a:t>
            </a:r>
            <a:r>
              <a:rPr sz="1000" b="0" spc="-30" dirty="0">
                <a:latin typeface="Bookman Old Style"/>
                <a:cs typeface="Bookman Old Style"/>
              </a:rPr>
              <a:t>method</a:t>
            </a:r>
            <a:r>
              <a:rPr sz="1000" b="0" spc="-55" dirty="0">
                <a:latin typeface="Bookman Old Style"/>
                <a:cs typeface="Bookman Old Style"/>
              </a:rPr>
              <a:t> </a:t>
            </a:r>
            <a:r>
              <a:rPr sz="1000" b="0" spc="-50" dirty="0">
                <a:latin typeface="Bookman Old Style"/>
                <a:cs typeface="Bookman Old Style"/>
              </a:rPr>
              <a:t>that</a:t>
            </a:r>
            <a:r>
              <a:rPr sz="1000" b="0" spc="-55" dirty="0">
                <a:latin typeface="Bookman Old Style"/>
                <a:cs typeface="Bookman Old Style"/>
              </a:rPr>
              <a:t> </a:t>
            </a:r>
            <a:r>
              <a:rPr sz="1000" b="0" spc="-40" dirty="0">
                <a:latin typeface="Bookman Old Style"/>
                <a:cs typeface="Bookman Old Style"/>
              </a:rPr>
              <a:t>leverages</a:t>
            </a:r>
            <a:r>
              <a:rPr sz="1000" b="0" spc="-60" dirty="0">
                <a:latin typeface="Bookman Old Style"/>
                <a:cs typeface="Bookman Old Style"/>
              </a:rPr>
              <a:t> </a:t>
            </a:r>
            <a:r>
              <a:rPr sz="1000" b="0" spc="-45" dirty="0">
                <a:latin typeface="Bookman Old Style"/>
                <a:cs typeface="Bookman Old Style"/>
              </a:rPr>
              <a:t>regression</a:t>
            </a:r>
            <a:r>
              <a:rPr sz="1000" b="0" spc="-55" dirty="0">
                <a:latin typeface="Bookman Old Style"/>
                <a:cs typeface="Bookman Old Style"/>
              </a:rPr>
              <a:t> </a:t>
            </a:r>
            <a:r>
              <a:rPr sz="1000" b="0" spc="-10" dirty="0">
                <a:latin typeface="Bookman Old Style"/>
                <a:cs typeface="Bookman Old Style"/>
              </a:rPr>
              <a:t>to</a:t>
            </a:r>
            <a:r>
              <a:rPr sz="1000" b="0" spc="-55" dirty="0">
                <a:latin typeface="Bookman Old Style"/>
                <a:cs typeface="Bookman Old Style"/>
              </a:rPr>
              <a:t> </a:t>
            </a:r>
            <a:r>
              <a:rPr sz="1000" b="0" spc="-40" dirty="0">
                <a:latin typeface="Bookman Old Style"/>
                <a:cs typeface="Bookman Old Style"/>
              </a:rPr>
              <a:t>unify</a:t>
            </a:r>
            <a:r>
              <a:rPr sz="1000" b="0" spc="-55" dirty="0">
                <a:latin typeface="Bookman Old Style"/>
                <a:cs typeface="Bookman Old Style"/>
              </a:rPr>
              <a:t> loss</a:t>
            </a:r>
            <a:r>
              <a:rPr sz="1000" b="0" spc="-60" dirty="0">
                <a:latin typeface="Bookman Old Style"/>
                <a:cs typeface="Bookman Old Style"/>
              </a:rPr>
              <a:t> </a:t>
            </a:r>
            <a:r>
              <a:rPr sz="1000" b="0" spc="-35" dirty="0">
                <a:latin typeface="Bookman Old Style"/>
                <a:cs typeface="Bookman Old Style"/>
              </a:rPr>
              <a:t>reweighting</a:t>
            </a:r>
            <a:r>
              <a:rPr sz="1000" b="0" spc="-55"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10" dirty="0">
                <a:latin typeface="Bookman Old Style"/>
                <a:cs typeface="Bookman Old Style"/>
              </a:rPr>
              <a:t>label 	correction.</a:t>
            </a:r>
            <a:endParaRPr sz="1000">
              <a:latin typeface="Bookman Old Style"/>
              <a:cs typeface="Bookman Old Style"/>
            </a:endParaRPr>
          </a:p>
        </p:txBody>
      </p:sp>
      <p:grpSp>
        <p:nvGrpSpPr>
          <p:cNvPr id="69" name="object 69"/>
          <p:cNvGrpSpPr/>
          <p:nvPr/>
        </p:nvGrpSpPr>
        <p:grpSpPr>
          <a:xfrm>
            <a:off x="0" y="3131464"/>
            <a:ext cx="5760085" cy="108585"/>
            <a:chOff x="0" y="3131464"/>
            <a:chExt cx="5760085" cy="108585"/>
          </a:xfrm>
        </p:grpSpPr>
        <p:sp>
          <p:nvSpPr>
            <p:cNvPr id="70" name="object 7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1" name="object 7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2" name="object 7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3" name="object 73"/>
          <p:cNvSpPr txBox="1"/>
          <p:nvPr/>
        </p:nvSpPr>
        <p:spPr>
          <a:xfrm>
            <a:off x="491388" y="2592419"/>
            <a:ext cx="89535" cy="153035"/>
          </a:xfrm>
          <a:prstGeom prst="rect">
            <a:avLst/>
          </a:prstGeom>
        </p:spPr>
        <p:txBody>
          <a:bodyPr vert="horz" wrap="square" lIns="0" tIns="0" rIns="0" bIns="0" rtlCol="0">
            <a:spAutoFit/>
          </a:bodyPr>
          <a:lstStyle/>
          <a:p>
            <a:pPr marL="12700">
              <a:lnSpc>
                <a:spcPts val="1090"/>
              </a:lnSpc>
            </a:pPr>
            <a:r>
              <a:rPr sz="1000" i="1" spc="-50" dirty="0">
                <a:solidFill>
                  <a:srgbClr val="003874"/>
                </a:solidFill>
                <a:latin typeface="Meiryo UI"/>
                <a:cs typeface="Meiryo UI"/>
              </a:rPr>
              <a:t>•</a:t>
            </a:r>
            <a:endParaRPr sz="1000">
              <a:latin typeface="Meiryo UI"/>
              <a:cs typeface="Meiryo UI"/>
            </a:endParaRPr>
          </a:p>
        </p:txBody>
      </p:sp>
      <p:sp>
        <p:nvSpPr>
          <p:cNvPr id="74" name="object 74"/>
          <p:cNvSpPr txBox="1"/>
          <p:nvPr/>
        </p:nvSpPr>
        <p:spPr>
          <a:xfrm>
            <a:off x="624395" y="2595417"/>
            <a:ext cx="4512945" cy="170815"/>
          </a:xfrm>
          <a:prstGeom prst="rect">
            <a:avLst/>
          </a:prstGeom>
        </p:spPr>
        <p:txBody>
          <a:bodyPr vert="horz" wrap="square" lIns="0" tIns="0" rIns="0" bIns="0" rtlCol="0">
            <a:spAutoFit/>
          </a:bodyPr>
          <a:lstStyle/>
          <a:p>
            <a:pPr marL="12700">
              <a:lnSpc>
                <a:spcPts val="1195"/>
              </a:lnSpc>
            </a:pPr>
            <a:r>
              <a:rPr sz="1000" b="0" spc="-40" dirty="0">
                <a:latin typeface="Bookman Old Style"/>
                <a:cs typeface="Bookman Old Style"/>
              </a:rPr>
              <a:t>Apply</a:t>
            </a:r>
            <a:r>
              <a:rPr sz="1000" b="0" spc="-55" dirty="0">
                <a:latin typeface="Bookman Old Style"/>
                <a:cs typeface="Bookman Old Style"/>
              </a:rPr>
              <a:t> this</a:t>
            </a:r>
            <a:r>
              <a:rPr sz="1000" b="0" spc="-50" dirty="0">
                <a:latin typeface="Bookman Old Style"/>
                <a:cs typeface="Bookman Old Style"/>
              </a:rPr>
              <a:t> </a:t>
            </a:r>
            <a:r>
              <a:rPr sz="1000" b="0" spc="-30" dirty="0">
                <a:latin typeface="Bookman Old Style"/>
                <a:cs typeface="Bookman Old Style"/>
              </a:rPr>
              <a:t>method</a:t>
            </a:r>
            <a:r>
              <a:rPr sz="1000" b="0" spc="-50"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benchmark</a:t>
            </a:r>
            <a:r>
              <a:rPr sz="1000" b="0" spc="-50" dirty="0">
                <a:latin typeface="Bookman Old Style"/>
                <a:cs typeface="Bookman Old Style"/>
              </a:rPr>
              <a:t> </a:t>
            </a:r>
            <a:r>
              <a:rPr sz="1000" b="0" spc="-55" dirty="0">
                <a:latin typeface="Bookman Old Style"/>
                <a:cs typeface="Bookman Old Style"/>
              </a:rPr>
              <a:t>datasets</a:t>
            </a:r>
            <a:r>
              <a:rPr sz="1000" b="0" spc="-50" dirty="0">
                <a:latin typeface="Bookman Old Style"/>
                <a:cs typeface="Bookman Old Style"/>
              </a:rPr>
              <a:t> </a:t>
            </a:r>
            <a:r>
              <a:rPr sz="1000" b="0" spc="-35" dirty="0">
                <a:latin typeface="Bookman Old Style"/>
                <a:cs typeface="Bookman Old Style"/>
              </a:rPr>
              <a:t>with</a:t>
            </a:r>
            <a:r>
              <a:rPr sz="1000" b="0" spc="-50" dirty="0">
                <a:latin typeface="Bookman Old Style"/>
                <a:cs typeface="Bookman Old Style"/>
              </a:rPr>
              <a:t> </a:t>
            </a:r>
            <a:r>
              <a:rPr sz="1000" b="0" spc="-45" dirty="0">
                <a:latin typeface="Bookman Old Style"/>
                <a:cs typeface="Bookman Old Style"/>
              </a:rPr>
              <a:t>synthetic</a:t>
            </a:r>
            <a:r>
              <a:rPr sz="1000" b="0" spc="-50" dirty="0">
                <a:latin typeface="Bookman Old Style"/>
                <a:cs typeface="Bookman Old Style"/>
              </a:rPr>
              <a:t> and </a:t>
            </a:r>
            <a:r>
              <a:rPr sz="1000" b="0" spc="-35" dirty="0">
                <a:latin typeface="Bookman Old Style"/>
                <a:cs typeface="Bookman Old Style"/>
              </a:rPr>
              <a:t>real-</a:t>
            </a:r>
            <a:r>
              <a:rPr sz="1000" b="0" spc="-30" dirty="0">
                <a:latin typeface="Bookman Old Style"/>
                <a:cs typeface="Bookman Old Style"/>
              </a:rPr>
              <a:t>world</a:t>
            </a:r>
            <a:r>
              <a:rPr sz="1000" b="0" spc="-50" dirty="0">
                <a:latin typeface="Bookman Old Style"/>
                <a:cs typeface="Bookman Old Style"/>
              </a:rPr>
              <a:t> </a:t>
            </a:r>
            <a:r>
              <a:rPr sz="1000" b="0" spc="-10" dirty="0">
                <a:latin typeface="Bookman Old Style"/>
                <a:cs typeface="Bookman Old Style"/>
              </a:rPr>
              <a:t>noise.</a:t>
            </a:r>
            <a:endParaRPr sz="1000">
              <a:latin typeface="Bookman Old Style"/>
              <a:cs typeface="Bookman Old Style"/>
            </a:endParaRPr>
          </a:p>
        </p:txBody>
      </p:sp>
      <p:sp>
        <p:nvSpPr>
          <p:cNvPr id="75" name="object 7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6" name="object 76"/>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77" name="object 77"/>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8" name="object 78"/>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5</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2"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3"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0"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xfrm>
            <a:off x="95300" y="215813"/>
            <a:ext cx="1702435" cy="193040"/>
          </a:xfrm>
          <a:prstGeom prst="rect">
            <a:avLst/>
          </a:prstGeom>
        </p:spPr>
        <p:txBody>
          <a:bodyPr vert="horz" wrap="square" lIns="0" tIns="12700" rIns="0" bIns="0" rtlCol="0">
            <a:spAutoFit/>
          </a:bodyPr>
          <a:lstStyle/>
          <a:p>
            <a:pPr marL="12700">
              <a:lnSpc>
                <a:spcPct val="100000"/>
              </a:lnSpc>
              <a:spcBef>
                <a:spcPts val="100"/>
              </a:spcBef>
            </a:pPr>
            <a:r>
              <a:rPr spc="-45" dirty="0"/>
              <a:t>Contributions</a:t>
            </a:r>
            <a:r>
              <a:rPr spc="-70" dirty="0"/>
              <a:t> </a:t>
            </a:r>
            <a:r>
              <a:rPr dirty="0"/>
              <a:t>of</a:t>
            </a:r>
            <a:r>
              <a:rPr spc="-65" dirty="0"/>
              <a:t> </a:t>
            </a:r>
            <a:r>
              <a:rPr spc="-40" dirty="0"/>
              <a:t>the</a:t>
            </a:r>
            <a:r>
              <a:rPr spc="-65" dirty="0"/>
              <a:t> </a:t>
            </a:r>
            <a:r>
              <a:rPr spc="-30" dirty="0"/>
              <a:t>Paper</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14274" y="713333"/>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60" dirty="0">
                <a:solidFill>
                  <a:srgbClr val="FFFFFF"/>
                </a:solidFill>
                <a:latin typeface="Bookman Old Style"/>
                <a:cs typeface="Bookman Old Style"/>
              </a:rPr>
              <a:t>Key</a:t>
            </a:r>
            <a:r>
              <a:rPr sz="1100" b="0" spc="-85" dirty="0">
                <a:solidFill>
                  <a:srgbClr val="FFFFFF"/>
                </a:solidFill>
                <a:latin typeface="Bookman Old Style"/>
                <a:cs typeface="Bookman Old Style"/>
              </a:rPr>
              <a:t> </a:t>
            </a:r>
            <a:r>
              <a:rPr sz="1100" b="0" spc="-10" dirty="0">
                <a:solidFill>
                  <a:srgbClr val="FFFFFF"/>
                </a:solidFill>
                <a:latin typeface="Bookman Old Style"/>
                <a:cs typeface="Bookman Old Style"/>
              </a:rPr>
              <a:t>Contributions</a:t>
            </a:r>
            <a:endParaRPr sz="1100">
              <a:latin typeface="Bookman Old Style"/>
              <a:cs typeface="Bookman Old Style"/>
            </a:endParaRPr>
          </a:p>
        </p:txBody>
      </p:sp>
      <p:sp>
        <p:nvSpPr>
          <p:cNvPr id="66" name="object 66"/>
          <p:cNvSpPr txBox="1"/>
          <p:nvPr/>
        </p:nvSpPr>
        <p:spPr>
          <a:xfrm>
            <a:off x="465988" y="995874"/>
            <a:ext cx="4752975" cy="962025"/>
          </a:xfrm>
          <a:prstGeom prst="rect">
            <a:avLst/>
          </a:prstGeom>
        </p:spPr>
        <p:txBody>
          <a:bodyPr vert="horz" wrap="square" lIns="0" tIns="12700" rIns="0" bIns="0" rtlCol="0">
            <a:spAutoFit/>
          </a:bodyPr>
          <a:lstStyle/>
          <a:p>
            <a:pPr marL="169545" marR="30480" indent="-132080">
              <a:lnSpc>
                <a:spcPct val="112900"/>
              </a:lnSpc>
              <a:spcBef>
                <a:spcPts val="100"/>
              </a:spcBef>
              <a:buClr>
                <a:srgbClr val="003874"/>
              </a:buClr>
              <a:buFont typeface="Meiryo UI"/>
              <a:buChar char="•"/>
              <a:tabLst>
                <a:tab pos="170815" algn="l"/>
              </a:tabLst>
            </a:pPr>
            <a:r>
              <a:rPr sz="1000" b="0" spc="-40" dirty="0">
                <a:latin typeface="Bookman Old Style"/>
                <a:cs typeface="Bookman Old Style"/>
              </a:rPr>
              <a:t>Proposes</a:t>
            </a:r>
            <a:r>
              <a:rPr sz="1000" b="0" spc="-45" dirty="0">
                <a:latin typeface="Bookman Old Style"/>
                <a:cs typeface="Bookman Old Style"/>
              </a:rPr>
              <a:t> </a:t>
            </a:r>
            <a:r>
              <a:rPr sz="1000" b="0" spc="-60" dirty="0">
                <a:latin typeface="Bookman Old Style"/>
                <a:cs typeface="Bookman Old Style"/>
              </a:rPr>
              <a:t>a</a:t>
            </a:r>
            <a:r>
              <a:rPr sz="1000" b="0" spc="-45" dirty="0">
                <a:latin typeface="Bookman Old Style"/>
                <a:cs typeface="Bookman Old Style"/>
              </a:rPr>
              <a:t> </a:t>
            </a:r>
            <a:r>
              <a:rPr sz="1000" b="0" spc="-35" dirty="0">
                <a:latin typeface="Bookman Old Style"/>
                <a:cs typeface="Bookman Old Style"/>
              </a:rPr>
              <a:t>novel</a:t>
            </a:r>
            <a:r>
              <a:rPr sz="1000" b="0" spc="-45" dirty="0">
                <a:latin typeface="Bookman Old Style"/>
                <a:cs typeface="Bookman Old Style"/>
              </a:rPr>
              <a:t> regression-</a:t>
            </a:r>
            <a:r>
              <a:rPr sz="1000" b="0" spc="-50" dirty="0">
                <a:latin typeface="Bookman Old Style"/>
                <a:cs typeface="Bookman Old Style"/>
              </a:rPr>
              <a:t>based</a:t>
            </a:r>
            <a:r>
              <a:rPr sz="1000" b="0" spc="-45" dirty="0">
                <a:latin typeface="Bookman Old Style"/>
                <a:cs typeface="Bookman Old Style"/>
              </a:rPr>
              <a:t> </a:t>
            </a:r>
            <a:r>
              <a:rPr sz="1000" b="0" spc="-40" dirty="0">
                <a:latin typeface="Bookman Old Style"/>
                <a:cs typeface="Bookman Old Style"/>
              </a:rPr>
              <a:t>framework</a:t>
            </a:r>
            <a:r>
              <a:rPr sz="1000" b="0" spc="-45" dirty="0">
                <a:latin typeface="Bookman Old Style"/>
                <a:cs typeface="Bookman Old Style"/>
              </a:rPr>
              <a:t> </a:t>
            </a:r>
            <a:r>
              <a:rPr sz="1000" b="0" spc="-20" dirty="0">
                <a:latin typeface="Bookman Old Style"/>
                <a:cs typeface="Bookman Old Style"/>
              </a:rPr>
              <a:t>for</a:t>
            </a:r>
            <a:r>
              <a:rPr sz="1000" b="0" spc="-45" dirty="0">
                <a:latin typeface="Bookman Old Style"/>
                <a:cs typeface="Bookman Old Style"/>
              </a:rPr>
              <a:t> </a:t>
            </a:r>
            <a:r>
              <a:rPr sz="1000" b="0" spc="-40" dirty="0">
                <a:latin typeface="Bookman Old Style"/>
                <a:cs typeface="Bookman Old Style"/>
              </a:rPr>
              <a:t>classiﬁcation</a:t>
            </a:r>
            <a:r>
              <a:rPr sz="1000" b="0" spc="-45" dirty="0">
                <a:latin typeface="Bookman Old Style"/>
                <a:cs typeface="Bookman Old Style"/>
              </a:rPr>
              <a:t> </a:t>
            </a:r>
            <a:r>
              <a:rPr sz="1000" b="0" spc="-80" dirty="0">
                <a:latin typeface="Bookman Old Style"/>
                <a:cs typeface="Bookman Old Style"/>
              </a:rPr>
              <a:t>tasks</a:t>
            </a:r>
            <a:r>
              <a:rPr sz="1000" b="0" spc="-45" dirty="0">
                <a:latin typeface="Bookman Old Style"/>
                <a:cs typeface="Bookman Old Style"/>
              </a:rPr>
              <a:t> </a:t>
            </a:r>
            <a:r>
              <a:rPr sz="1000" b="0" spc="-35" dirty="0">
                <a:latin typeface="Bookman Old Style"/>
                <a:cs typeface="Bookman Old Style"/>
              </a:rPr>
              <a:t>with</a:t>
            </a:r>
            <a:r>
              <a:rPr sz="1000" b="0" spc="-40" dirty="0">
                <a:latin typeface="Bookman Old Style"/>
                <a:cs typeface="Bookman Old Style"/>
              </a:rPr>
              <a:t> </a:t>
            </a:r>
            <a:r>
              <a:rPr sz="1000" b="0" spc="-20" dirty="0">
                <a:latin typeface="Bookman Old Style"/>
                <a:cs typeface="Bookman Old Style"/>
              </a:rPr>
              <a:t>noisy 	</a:t>
            </a:r>
            <a:r>
              <a:rPr sz="1000" b="0" spc="-10" dirty="0">
                <a:latin typeface="Bookman Old Style"/>
                <a:cs typeface="Bookman Old Style"/>
              </a:rPr>
              <a:t>labels.</a:t>
            </a:r>
            <a:endParaRPr sz="1000">
              <a:latin typeface="Bookman Old Style"/>
              <a:cs typeface="Bookman Old Style"/>
            </a:endParaRPr>
          </a:p>
          <a:p>
            <a:pPr marL="169545" marR="107314" indent="-132080">
              <a:lnSpc>
                <a:spcPct val="112900"/>
              </a:lnSpc>
              <a:spcBef>
                <a:spcPts val="295"/>
              </a:spcBef>
              <a:buClr>
                <a:srgbClr val="003874"/>
              </a:buClr>
              <a:buFont typeface="Meiryo UI"/>
              <a:buChar char="•"/>
              <a:tabLst>
                <a:tab pos="170815" algn="l"/>
              </a:tabLst>
            </a:pPr>
            <a:r>
              <a:rPr sz="1000" b="0" spc="-45" dirty="0">
                <a:latin typeface="Bookman Old Style"/>
                <a:cs typeface="Bookman Old Style"/>
              </a:rPr>
              <a:t>Demonstrates </a:t>
            </a:r>
            <a:r>
              <a:rPr sz="1000" b="0" spc="-40" dirty="0">
                <a:latin typeface="Bookman Old Style"/>
                <a:cs typeface="Bookman Old Style"/>
              </a:rPr>
              <a:t>the</a:t>
            </a:r>
            <a:r>
              <a:rPr sz="1000" b="0" spc="-45" dirty="0">
                <a:latin typeface="Bookman Old Style"/>
                <a:cs typeface="Bookman Old Style"/>
              </a:rPr>
              <a:t> </a:t>
            </a:r>
            <a:r>
              <a:rPr sz="1000" b="0" spc="-40" dirty="0">
                <a:latin typeface="Bookman Old Style"/>
                <a:cs typeface="Bookman Old Style"/>
              </a:rPr>
              <a:t>effectiveness</a:t>
            </a:r>
            <a:r>
              <a:rPr sz="1000" b="0" spc="-45" dirty="0">
                <a:latin typeface="Bookman Old Style"/>
                <a:cs typeface="Bookman Old Style"/>
              </a:rPr>
              <a:t> </a:t>
            </a:r>
            <a:r>
              <a:rPr sz="1000" b="0" dirty="0">
                <a:latin typeface="Bookman Old Style"/>
                <a:cs typeface="Bookman Old Style"/>
              </a:rPr>
              <a:t>of</a:t>
            </a:r>
            <a:r>
              <a:rPr sz="1000" b="0" spc="-40" dirty="0">
                <a:latin typeface="Bookman Old Style"/>
                <a:cs typeface="Bookman Old Style"/>
              </a:rPr>
              <a:t> the</a:t>
            </a:r>
            <a:r>
              <a:rPr sz="1000" b="0" spc="-45" dirty="0">
                <a:latin typeface="Bookman Old Style"/>
                <a:cs typeface="Bookman Old Style"/>
              </a:rPr>
              <a:t> </a:t>
            </a:r>
            <a:r>
              <a:rPr sz="1000" b="0" spc="-30" dirty="0">
                <a:latin typeface="Bookman Old Style"/>
                <a:cs typeface="Bookman Old Style"/>
              </a:rPr>
              <a:t>method</a:t>
            </a:r>
            <a:r>
              <a:rPr sz="1000" b="0" spc="-45" dirty="0">
                <a:latin typeface="Bookman Old Style"/>
                <a:cs typeface="Bookman Old Style"/>
              </a:rPr>
              <a:t> </a:t>
            </a:r>
            <a:r>
              <a:rPr sz="1000" b="0" spc="-60" dirty="0">
                <a:latin typeface="Bookman Old Style"/>
                <a:cs typeface="Bookman Old Style"/>
              </a:rPr>
              <a:t>across</a:t>
            </a:r>
            <a:r>
              <a:rPr sz="1000" b="0" spc="-45" dirty="0">
                <a:latin typeface="Bookman Old Style"/>
                <a:cs typeface="Bookman Old Style"/>
              </a:rPr>
              <a:t> synthetic</a:t>
            </a:r>
            <a:r>
              <a:rPr sz="1000" b="0" spc="-40" dirty="0">
                <a:latin typeface="Bookman Old Style"/>
                <a:cs typeface="Bookman Old Style"/>
              </a:rPr>
              <a:t> </a:t>
            </a:r>
            <a:r>
              <a:rPr sz="1000" b="0" spc="-50" dirty="0">
                <a:latin typeface="Bookman Old Style"/>
                <a:cs typeface="Bookman Old Style"/>
              </a:rPr>
              <a:t>and</a:t>
            </a:r>
            <a:r>
              <a:rPr sz="1000" b="0" spc="-45" dirty="0">
                <a:latin typeface="Bookman Old Style"/>
                <a:cs typeface="Bookman Old Style"/>
              </a:rPr>
              <a:t> </a:t>
            </a:r>
            <a:r>
              <a:rPr sz="1000" b="0" spc="-35" dirty="0">
                <a:latin typeface="Bookman Old Style"/>
                <a:cs typeface="Bookman Old Style"/>
              </a:rPr>
              <a:t>real-</a:t>
            </a:r>
            <a:r>
              <a:rPr sz="1000" b="0" spc="-10" dirty="0">
                <a:latin typeface="Bookman Old Style"/>
                <a:cs typeface="Bookman Old Style"/>
              </a:rPr>
              <a:t>world 	</a:t>
            </a:r>
            <a:r>
              <a:rPr sz="1000" b="0" spc="-40" dirty="0">
                <a:latin typeface="Bookman Old Style"/>
                <a:cs typeface="Bookman Old Style"/>
              </a:rPr>
              <a:t>noisy</a:t>
            </a:r>
            <a:r>
              <a:rPr sz="1000" b="0" spc="-5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70180" indent="-132080">
              <a:lnSpc>
                <a:spcPct val="100000"/>
              </a:lnSpc>
              <a:spcBef>
                <a:spcPts val="455"/>
              </a:spcBef>
              <a:buClr>
                <a:srgbClr val="003874"/>
              </a:buClr>
              <a:buFont typeface="Meiryo UI"/>
              <a:buChar char="•"/>
              <a:tabLst>
                <a:tab pos="170180" algn="l"/>
              </a:tabLst>
            </a:pPr>
            <a:r>
              <a:rPr sz="1000" b="0" spc="-50" dirty="0">
                <a:latin typeface="Bookman Old Style"/>
                <a:cs typeface="Bookman Old Style"/>
              </a:rPr>
              <a:t>Bridges</a:t>
            </a:r>
            <a:r>
              <a:rPr sz="1000" b="0" spc="-60"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35" dirty="0">
                <a:latin typeface="Bookman Old Style"/>
                <a:cs typeface="Bookman Old Style"/>
              </a:rPr>
              <a:t>gap</a:t>
            </a:r>
            <a:r>
              <a:rPr sz="1000" b="0" spc="-55" dirty="0">
                <a:latin typeface="Bookman Old Style"/>
                <a:cs typeface="Bookman Old Style"/>
              </a:rPr>
              <a:t> </a:t>
            </a:r>
            <a:r>
              <a:rPr sz="1000" b="0" spc="-30" dirty="0">
                <a:latin typeface="Bookman Old Style"/>
                <a:cs typeface="Bookman Old Style"/>
              </a:rPr>
              <a:t>between</a:t>
            </a:r>
            <a:r>
              <a:rPr sz="1000" b="0" spc="-60" dirty="0">
                <a:latin typeface="Bookman Old Style"/>
                <a:cs typeface="Bookman Old Style"/>
              </a:rPr>
              <a:t> </a:t>
            </a:r>
            <a:r>
              <a:rPr sz="1000" b="0" spc="-55" dirty="0">
                <a:latin typeface="Bookman Old Style"/>
                <a:cs typeface="Bookman Old Style"/>
              </a:rPr>
              <a:t>loss </a:t>
            </a:r>
            <a:r>
              <a:rPr sz="1000" b="0" spc="-35" dirty="0">
                <a:latin typeface="Bookman Old Style"/>
                <a:cs typeface="Bookman Old Style"/>
              </a:rPr>
              <a:t>reweighting</a:t>
            </a:r>
            <a:r>
              <a:rPr sz="1000" b="0" spc="-65"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35" dirty="0">
                <a:latin typeface="Bookman Old Style"/>
                <a:cs typeface="Bookman Old Style"/>
              </a:rPr>
              <a:t>label</a:t>
            </a:r>
            <a:r>
              <a:rPr sz="1000" b="0" spc="-55" dirty="0">
                <a:latin typeface="Bookman Old Style"/>
                <a:cs typeface="Bookman Old Style"/>
              </a:rPr>
              <a:t> </a:t>
            </a:r>
            <a:r>
              <a:rPr sz="1000" b="0" spc="-10" dirty="0">
                <a:latin typeface="Bookman Old Style"/>
                <a:cs typeface="Bookman Old Style"/>
              </a:rPr>
              <a:t>correction.</a:t>
            </a:r>
            <a:endParaRPr sz="1000">
              <a:latin typeface="Bookman Old Style"/>
              <a:cs typeface="Bookman Old Style"/>
            </a:endParaRPr>
          </a:p>
        </p:txBody>
      </p:sp>
      <p:sp>
        <p:nvSpPr>
          <p:cNvPr id="67" name="object 67"/>
          <p:cNvSpPr txBox="1"/>
          <p:nvPr/>
        </p:nvSpPr>
        <p:spPr>
          <a:xfrm>
            <a:off x="314274" y="2115235"/>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10" dirty="0">
                <a:solidFill>
                  <a:srgbClr val="FFFFFF"/>
                </a:solidFill>
                <a:latin typeface="Bookman Old Style"/>
                <a:cs typeface="Bookman Old Style"/>
              </a:rPr>
              <a:t>Highlights</a:t>
            </a:r>
            <a:endParaRPr sz="1100">
              <a:latin typeface="Bookman Old Style"/>
              <a:cs typeface="Bookman Old Style"/>
            </a:endParaRPr>
          </a:p>
        </p:txBody>
      </p:sp>
      <p:sp>
        <p:nvSpPr>
          <p:cNvPr id="68" name="object 68"/>
          <p:cNvSpPr txBox="1"/>
          <p:nvPr/>
        </p:nvSpPr>
        <p:spPr>
          <a:xfrm>
            <a:off x="465988" y="2359803"/>
            <a:ext cx="3855085" cy="445770"/>
          </a:xfrm>
          <a:prstGeom prst="rect">
            <a:avLst/>
          </a:prstGeom>
        </p:spPr>
        <p:txBody>
          <a:bodyPr vert="horz" wrap="square" lIns="0" tIns="69850" rIns="0" bIns="0" rtlCol="0">
            <a:spAutoFit/>
          </a:bodyPr>
          <a:lstStyle/>
          <a:p>
            <a:pPr marL="170180" indent="-132080">
              <a:lnSpc>
                <a:spcPct val="100000"/>
              </a:lnSpc>
              <a:spcBef>
                <a:spcPts val="550"/>
              </a:spcBef>
              <a:buClr>
                <a:srgbClr val="003874"/>
              </a:buClr>
              <a:buFont typeface="Meiryo UI"/>
              <a:buChar char="•"/>
              <a:tabLst>
                <a:tab pos="170180" algn="l"/>
              </a:tabLst>
            </a:pPr>
            <a:r>
              <a:rPr sz="1000" b="0" spc="-55" dirty="0">
                <a:latin typeface="Bookman Old Style"/>
                <a:cs typeface="Bookman Old Style"/>
              </a:rPr>
              <a:t>Robust</a:t>
            </a:r>
            <a:r>
              <a:rPr sz="1000" b="0" spc="-50" dirty="0">
                <a:latin typeface="Bookman Old Style"/>
                <a:cs typeface="Bookman Old Style"/>
              </a:rPr>
              <a:t> </a:t>
            </a:r>
            <a:r>
              <a:rPr sz="1000" b="0" spc="-30" dirty="0">
                <a:latin typeface="Bookman Old Style"/>
                <a:cs typeface="Bookman Old Style"/>
              </a:rPr>
              <a:t>performance</a:t>
            </a:r>
            <a:r>
              <a:rPr sz="1000" b="0" spc="-50" dirty="0">
                <a:latin typeface="Bookman Old Style"/>
                <a:cs typeface="Bookman Old Style"/>
              </a:rPr>
              <a:t> </a:t>
            </a:r>
            <a:r>
              <a:rPr sz="1000" b="0" spc="-25" dirty="0">
                <a:latin typeface="Bookman Old Style"/>
                <a:cs typeface="Bookman Old Style"/>
              </a:rPr>
              <a:t>on</a:t>
            </a:r>
            <a:r>
              <a:rPr sz="1000" b="0" spc="-50" dirty="0">
                <a:latin typeface="Bookman Old Style"/>
                <a:cs typeface="Bookman Old Style"/>
              </a:rPr>
              <a:t> </a:t>
            </a:r>
            <a:r>
              <a:rPr sz="1000" b="0" spc="-40" dirty="0">
                <a:latin typeface="Bookman Old Style"/>
                <a:cs typeface="Bookman Old Style"/>
              </a:rPr>
              <a:t>high-</a:t>
            </a:r>
            <a:r>
              <a:rPr sz="1000" b="0" spc="-35"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70180" indent="-132080">
              <a:lnSpc>
                <a:spcPct val="100000"/>
              </a:lnSpc>
              <a:spcBef>
                <a:spcPts val="455"/>
              </a:spcBef>
              <a:buClr>
                <a:srgbClr val="003874"/>
              </a:buClr>
              <a:buFont typeface="Meiryo UI"/>
              <a:buChar char="•"/>
              <a:tabLst>
                <a:tab pos="170180" algn="l"/>
              </a:tabLst>
            </a:pPr>
            <a:r>
              <a:rPr sz="1000" b="0" spc="-40" dirty="0">
                <a:latin typeface="Bookman Old Style"/>
                <a:cs typeface="Bookman Old Style"/>
              </a:rPr>
              <a:t>Outperforms</a:t>
            </a:r>
            <a:r>
              <a:rPr sz="1000" b="0" spc="-45" dirty="0">
                <a:latin typeface="Bookman Old Style"/>
                <a:cs typeface="Bookman Old Style"/>
              </a:rPr>
              <a:t> </a:t>
            </a:r>
            <a:r>
              <a:rPr sz="1000" b="0" spc="-35" dirty="0">
                <a:latin typeface="Bookman Old Style"/>
                <a:cs typeface="Bookman Old Style"/>
              </a:rPr>
              <a:t>state-of-the-art</a:t>
            </a:r>
            <a:r>
              <a:rPr sz="1000" b="0" spc="-40" dirty="0">
                <a:latin typeface="Bookman Old Style"/>
                <a:cs typeface="Bookman Old Style"/>
              </a:rPr>
              <a:t> methods </a:t>
            </a:r>
            <a:r>
              <a:rPr sz="1000" b="0" spc="-35" dirty="0">
                <a:latin typeface="Bookman Old Style"/>
                <a:cs typeface="Bookman Old Style"/>
              </a:rPr>
              <a:t>in</a:t>
            </a:r>
            <a:r>
              <a:rPr sz="1000" b="0" spc="-45" dirty="0">
                <a:latin typeface="Bookman Old Style"/>
                <a:cs typeface="Bookman Old Style"/>
              </a:rPr>
              <a:t> </a:t>
            </a:r>
            <a:r>
              <a:rPr sz="1000" b="0" spc="-25" dirty="0">
                <a:latin typeface="Bookman Old Style"/>
                <a:cs typeface="Bookman Old Style"/>
              </a:rPr>
              <a:t>multiple</a:t>
            </a:r>
            <a:r>
              <a:rPr sz="1000" b="0" spc="-40" dirty="0">
                <a:latin typeface="Bookman Old Style"/>
                <a:cs typeface="Bookman Old Style"/>
              </a:rPr>
              <a:t> </a:t>
            </a:r>
            <a:r>
              <a:rPr sz="1000" b="0" spc="-10" dirty="0">
                <a:latin typeface="Bookman Old Style"/>
                <a:cs typeface="Bookman Old Style"/>
              </a:rPr>
              <a:t>experiments.</a:t>
            </a:r>
            <a:endParaRPr sz="1000">
              <a:latin typeface="Bookman Old Style"/>
              <a:cs typeface="Bookman Old Style"/>
            </a:endParaRPr>
          </a:p>
        </p:txBody>
      </p:sp>
      <p:grpSp>
        <p:nvGrpSpPr>
          <p:cNvPr id="69" name="object 69"/>
          <p:cNvGrpSpPr/>
          <p:nvPr/>
        </p:nvGrpSpPr>
        <p:grpSpPr>
          <a:xfrm>
            <a:off x="0" y="3131464"/>
            <a:ext cx="5760085" cy="108585"/>
            <a:chOff x="0" y="3131464"/>
            <a:chExt cx="5760085" cy="108585"/>
          </a:xfrm>
        </p:grpSpPr>
        <p:sp>
          <p:nvSpPr>
            <p:cNvPr id="70" name="object 7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1" name="object 7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2" name="object 7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3" name="object 7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4" name="object 7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75" name="object 75"/>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6" name="object 76"/>
          <p:cNvSpPr txBox="1"/>
          <p:nvPr/>
        </p:nvSpPr>
        <p:spPr>
          <a:xfrm>
            <a:off x="5505818" y="3131763"/>
            <a:ext cx="200025" cy="105410"/>
          </a:xfrm>
          <a:prstGeom prst="rect">
            <a:avLst/>
          </a:prstGeom>
        </p:spPr>
        <p:txBody>
          <a:bodyPr vert="horz" wrap="square" lIns="0" tIns="5080" rIns="0" bIns="0" rtlCol="0">
            <a:spAutoFit/>
          </a:bodyPr>
          <a:lstStyle/>
          <a:p>
            <a:pPr marL="12700">
              <a:lnSpc>
                <a:spcPct val="100000"/>
              </a:lnSpc>
              <a:spcBef>
                <a:spcPts val="40"/>
              </a:spcBef>
            </a:pPr>
            <a:r>
              <a:rPr sz="550" b="0" spc="-55" dirty="0">
                <a:solidFill>
                  <a:srgbClr val="FFFFFF"/>
                </a:solidFill>
                <a:latin typeface="Bookman Old Style"/>
                <a:cs typeface="Bookman Old Style"/>
              </a:rPr>
              <a:t>6</a:t>
            </a:r>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2"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9" name="object 5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60" name="object 6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4" action="ppaction://hlinksldjump"/>
              </a:rPr>
              <a:t>Background:</a:t>
            </a:r>
            <a:r>
              <a:rPr sz="550" b="0" spc="-25" dirty="0">
                <a:solidFill>
                  <a:srgbClr val="FFFFFF"/>
                </a:solidFill>
                <a:latin typeface="Bookman Old Style"/>
                <a:cs typeface="Bookman Old Style"/>
                <a:hlinkClick r:id="rId4" action="ppaction://hlinksldjump"/>
              </a:rPr>
              <a:t> Compositional</a:t>
            </a:r>
            <a:r>
              <a:rPr sz="550" b="0" spc="-55" dirty="0">
                <a:solidFill>
                  <a:srgbClr val="FFFFFF"/>
                </a:solidFill>
                <a:latin typeface="Bookman Old Style"/>
                <a:cs typeface="Bookman Old Style"/>
                <a:hlinkClick r:id="rId4" action="ppaction://hlinksldjump"/>
              </a:rPr>
              <a:t> </a:t>
            </a:r>
            <a:r>
              <a:rPr sz="550" b="0" spc="-40" dirty="0">
                <a:solidFill>
                  <a:srgbClr val="FFFFFF"/>
                </a:solidFill>
                <a:latin typeface="Bookman Old Style"/>
                <a:cs typeface="Bookman Old Style"/>
                <a:hlinkClick r:id="rId4" action="ppaction://hlinksldjump"/>
              </a:rPr>
              <a:t>Data</a:t>
            </a:r>
            <a:r>
              <a:rPr sz="550" b="0" spc="-55" dirty="0">
                <a:solidFill>
                  <a:srgbClr val="FFFFFF"/>
                </a:solidFill>
                <a:latin typeface="Bookman Old Style"/>
                <a:cs typeface="Bookman Old Style"/>
                <a:hlinkClick r:id="rId4" action="ppaction://hlinksldjump"/>
              </a:rPr>
              <a:t> </a:t>
            </a:r>
            <a:r>
              <a:rPr sz="550" b="0" spc="-10" dirty="0">
                <a:solidFill>
                  <a:srgbClr val="FFFFFF"/>
                </a:solidFill>
                <a:latin typeface="Bookman Old Style"/>
                <a:cs typeface="Bookman Old Style"/>
                <a:hlinkClick r:id="rId4"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pic>
        <p:nvPicPr>
          <p:cNvPr id="61" name="object 61"/>
          <p:cNvPicPr/>
          <p:nvPr/>
        </p:nvPicPr>
        <p:blipFill>
          <a:blip r:embed="rId10" cstate="print"/>
          <a:stretch>
            <a:fillRect/>
          </a:stretch>
        </p:blipFill>
        <p:spPr>
          <a:xfrm>
            <a:off x="289848" y="509777"/>
            <a:ext cx="133611" cy="133611"/>
          </a:xfrm>
          <a:prstGeom prst="rect">
            <a:avLst/>
          </a:prstGeom>
        </p:spPr>
      </p:pic>
      <p:sp>
        <p:nvSpPr>
          <p:cNvPr id="62" name="object 62"/>
          <p:cNvSpPr txBox="1">
            <a:spLocks noGrp="1"/>
          </p:cNvSpPr>
          <p:nvPr>
            <p:ph type="title"/>
          </p:nvPr>
        </p:nvSpPr>
        <p:spPr>
          <a:xfrm>
            <a:off x="313080" y="478175"/>
            <a:ext cx="918844" cy="178435"/>
          </a:xfrm>
          <a:prstGeom prst="rect">
            <a:avLst/>
          </a:prstGeom>
        </p:spPr>
        <p:txBody>
          <a:bodyPr vert="horz" wrap="square" lIns="0" tIns="12700" rIns="0" bIns="0" rtlCol="0">
            <a:spAutoFit/>
          </a:bodyPr>
          <a:lstStyle/>
          <a:p>
            <a:pPr marL="12700">
              <a:lnSpc>
                <a:spcPct val="100000"/>
              </a:lnSpc>
              <a:spcBef>
                <a:spcPts val="100"/>
              </a:spcBef>
            </a:pPr>
            <a:r>
              <a:rPr sz="900" dirty="0"/>
              <a:t>1</a:t>
            </a:r>
            <a:r>
              <a:rPr sz="900" spc="375" dirty="0"/>
              <a:t> </a:t>
            </a:r>
            <a:r>
              <a:rPr sz="1000" spc="-30" dirty="0">
                <a:solidFill>
                  <a:srgbClr val="CCD7E3"/>
                </a:solidFill>
                <a:hlinkClick r:id="rId3" action="ppaction://hlinksldjump"/>
              </a:rPr>
              <a:t>Introduction</a:t>
            </a:r>
            <a:endParaRPr sz="1000"/>
          </a:p>
        </p:txBody>
      </p:sp>
      <p:pic>
        <p:nvPicPr>
          <p:cNvPr id="63" name="object 63"/>
          <p:cNvPicPr/>
          <p:nvPr/>
        </p:nvPicPr>
        <p:blipFill>
          <a:blip r:embed="rId11" cstate="print"/>
          <a:stretch>
            <a:fillRect/>
          </a:stretch>
        </p:blipFill>
        <p:spPr>
          <a:xfrm>
            <a:off x="289848" y="864730"/>
            <a:ext cx="133611" cy="133611"/>
          </a:xfrm>
          <a:prstGeom prst="rect">
            <a:avLst/>
          </a:prstGeom>
        </p:spPr>
      </p:pic>
      <p:pic>
        <p:nvPicPr>
          <p:cNvPr id="64" name="object 64"/>
          <p:cNvPicPr/>
          <p:nvPr/>
        </p:nvPicPr>
        <p:blipFill>
          <a:blip r:embed="rId10" cstate="print"/>
          <a:stretch>
            <a:fillRect/>
          </a:stretch>
        </p:blipFill>
        <p:spPr>
          <a:xfrm>
            <a:off x="289848" y="1219682"/>
            <a:ext cx="133611" cy="133611"/>
          </a:xfrm>
          <a:prstGeom prst="rect">
            <a:avLst/>
          </a:prstGeom>
        </p:spPr>
      </p:pic>
      <p:pic>
        <p:nvPicPr>
          <p:cNvPr id="65" name="object 65"/>
          <p:cNvPicPr/>
          <p:nvPr/>
        </p:nvPicPr>
        <p:blipFill>
          <a:blip r:embed="rId10" cstate="print"/>
          <a:stretch>
            <a:fillRect/>
          </a:stretch>
        </p:blipFill>
        <p:spPr>
          <a:xfrm>
            <a:off x="289848" y="1574647"/>
            <a:ext cx="133611" cy="133611"/>
          </a:xfrm>
          <a:prstGeom prst="rect">
            <a:avLst/>
          </a:prstGeom>
        </p:spPr>
      </p:pic>
      <p:pic>
        <p:nvPicPr>
          <p:cNvPr id="66" name="object 66"/>
          <p:cNvPicPr/>
          <p:nvPr/>
        </p:nvPicPr>
        <p:blipFill>
          <a:blip r:embed="rId10" cstate="print"/>
          <a:stretch>
            <a:fillRect/>
          </a:stretch>
        </p:blipFill>
        <p:spPr>
          <a:xfrm>
            <a:off x="289848" y="1929599"/>
            <a:ext cx="133611" cy="133611"/>
          </a:xfrm>
          <a:prstGeom prst="rect">
            <a:avLst/>
          </a:prstGeom>
        </p:spPr>
      </p:pic>
      <p:pic>
        <p:nvPicPr>
          <p:cNvPr id="67" name="object 67"/>
          <p:cNvPicPr/>
          <p:nvPr/>
        </p:nvPicPr>
        <p:blipFill>
          <a:blip r:embed="rId10" cstate="print"/>
          <a:stretch>
            <a:fillRect/>
          </a:stretch>
        </p:blipFill>
        <p:spPr>
          <a:xfrm>
            <a:off x="289848" y="2284552"/>
            <a:ext cx="133611" cy="133611"/>
          </a:xfrm>
          <a:prstGeom prst="rect">
            <a:avLst/>
          </a:prstGeom>
        </p:spPr>
      </p:pic>
      <p:pic>
        <p:nvPicPr>
          <p:cNvPr id="68" name="object 68"/>
          <p:cNvPicPr/>
          <p:nvPr/>
        </p:nvPicPr>
        <p:blipFill>
          <a:blip r:embed="rId10" cstate="print"/>
          <a:stretch>
            <a:fillRect/>
          </a:stretch>
        </p:blipFill>
        <p:spPr>
          <a:xfrm>
            <a:off x="289848" y="2639504"/>
            <a:ext cx="133611" cy="133611"/>
          </a:xfrm>
          <a:prstGeom prst="rect">
            <a:avLst/>
          </a:prstGeom>
        </p:spPr>
      </p:pic>
      <p:sp>
        <p:nvSpPr>
          <p:cNvPr id="69" name="object 69"/>
          <p:cNvSpPr txBox="1">
            <a:spLocks noGrp="1"/>
          </p:cNvSpPr>
          <p:nvPr>
            <p:ph type="body" idx="1"/>
          </p:nvPr>
        </p:nvSpPr>
        <p:spPr>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AutoNum type="arabicPlain" startAt="2"/>
              <a:tabLst>
                <a:tab pos="168275" algn="l"/>
              </a:tabLst>
            </a:pPr>
            <a:r>
              <a:rPr spc="-55" dirty="0">
                <a:hlinkClick r:id="rId4" action="ppaction://hlinksldjump"/>
              </a:rPr>
              <a:t>Background:</a:t>
            </a:r>
            <a:r>
              <a:rPr spc="5" dirty="0">
                <a:hlinkClick r:id="rId4" action="ppaction://hlinksldjump"/>
              </a:rPr>
              <a:t> </a:t>
            </a:r>
            <a:r>
              <a:rPr spc="-30" dirty="0">
                <a:hlinkClick r:id="rId4" action="ppaction://hlinksldjump"/>
              </a:rPr>
              <a:t>Compositional</a:t>
            </a:r>
            <a:r>
              <a:rPr spc="-55" dirty="0">
                <a:hlinkClick r:id="rId4" action="ppaction://hlinksldjump"/>
              </a:rPr>
              <a:t> </a:t>
            </a:r>
            <a:r>
              <a:rPr spc="-50" dirty="0">
                <a:hlinkClick r:id="rId4" action="ppaction://hlinksldjump"/>
              </a:rPr>
              <a:t>Data</a:t>
            </a:r>
            <a:r>
              <a:rPr spc="-55" dirty="0">
                <a:hlinkClick r:id="rId4" action="ppaction://hlinksldjump"/>
              </a:rPr>
              <a:t> </a:t>
            </a:r>
            <a:r>
              <a:rPr spc="-35" dirty="0">
                <a:hlinkClick r:id="rId4" action="ppaction://hlinksldjump"/>
              </a:rPr>
              <a:t>Analysis</a:t>
            </a:r>
          </a:p>
          <a:p>
            <a:pPr>
              <a:lnSpc>
                <a:spcPct val="100000"/>
              </a:lnSpc>
              <a:spcBef>
                <a:spcPts val="420"/>
              </a:spcBef>
              <a:buClr>
                <a:srgbClr val="FFFFFF"/>
              </a:buClr>
              <a:buFont typeface="Bookman Old Style"/>
              <a:buAutoNum type="arabicPlain" startAt="2"/>
            </a:pPr>
            <a:endParaRPr spc="-35" dirty="0">
              <a:hlinkClick r:id="rId4" action="ppaction://hlinksldjump"/>
            </a:endParaRPr>
          </a:p>
          <a:p>
            <a:pPr marL="168275" indent="-155575">
              <a:lnSpc>
                <a:spcPct val="100000"/>
              </a:lnSpc>
              <a:spcBef>
                <a:spcPts val="5"/>
              </a:spcBef>
              <a:buClr>
                <a:srgbClr val="FFFFFF"/>
              </a:buClr>
              <a:buSzPct val="90000"/>
              <a:buAutoNum type="arabicPlain" startAt="2"/>
              <a:tabLst>
                <a:tab pos="168275" algn="l"/>
              </a:tabLst>
            </a:pPr>
            <a:r>
              <a:rPr spc="-35" dirty="0">
                <a:solidFill>
                  <a:srgbClr val="CCD7E3"/>
                </a:solidFill>
                <a:hlinkClick r:id="rId5" action="ppaction://hlinksldjump"/>
              </a:rPr>
              <a:t>Proposed</a:t>
            </a:r>
            <a:r>
              <a:rPr spc="-55" dirty="0">
                <a:solidFill>
                  <a:srgbClr val="CCD7E3"/>
                </a:solidFill>
                <a:hlinkClick r:id="rId5" action="ppaction://hlinksldjump"/>
              </a:rPr>
              <a:t> </a:t>
            </a:r>
            <a:r>
              <a:rPr spc="-10" dirty="0">
                <a:solidFill>
                  <a:srgbClr val="CCD7E3"/>
                </a:solidFill>
                <a:hlinkClick r:id="rId5" action="ppaction://hlinksldjump"/>
              </a:rPr>
              <a:t>Method</a:t>
            </a:r>
          </a:p>
          <a:p>
            <a:pPr>
              <a:lnSpc>
                <a:spcPct val="100000"/>
              </a:lnSpc>
              <a:spcBef>
                <a:spcPts val="420"/>
              </a:spcBef>
              <a:buClr>
                <a:srgbClr val="FFFFFF"/>
              </a:buClr>
              <a:buFont typeface="Bookman Old Style"/>
              <a:buAutoNum type="arabicPlain" startAt="2"/>
            </a:pPr>
            <a:endParaRPr spc="-10" dirty="0">
              <a:solidFill>
                <a:srgbClr val="CCD7E3"/>
              </a:solidFill>
              <a:hlinkClick r:id="rId5" action="ppaction://hlinksldjump"/>
            </a:endParaRPr>
          </a:p>
          <a:p>
            <a:pPr marL="168275" indent="-155575">
              <a:lnSpc>
                <a:spcPct val="100000"/>
              </a:lnSpc>
              <a:buClr>
                <a:srgbClr val="FFFFFF"/>
              </a:buClr>
              <a:buSzPct val="90000"/>
              <a:buAutoNum type="arabicPlain" startAt="2"/>
              <a:tabLst>
                <a:tab pos="168275" algn="l"/>
              </a:tabLst>
            </a:pPr>
            <a:r>
              <a:rPr spc="-50" dirty="0">
                <a:solidFill>
                  <a:srgbClr val="CCD7E3"/>
                </a:solidFill>
                <a:hlinkClick r:id="rId6" action="ppaction://hlinksldjump"/>
              </a:rPr>
              <a:t>Data</a:t>
            </a:r>
            <a:r>
              <a:rPr spc="-85" dirty="0">
                <a:solidFill>
                  <a:srgbClr val="CCD7E3"/>
                </a:solidFill>
                <a:hlinkClick r:id="rId6" action="ppaction://hlinksldjump"/>
              </a:rPr>
              <a:t> </a:t>
            </a:r>
            <a:r>
              <a:rPr spc="-105" dirty="0">
                <a:solidFill>
                  <a:srgbClr val="CCD7E3"/>
                </a:solidFill>
                <a:hlinkClick r:id="rId6" action="ppaction://hlinksldjump"/>
              </a:rPr>
              <a:t>&amp;</a:t>
            </a:r>
            <a:r>
              <a:rPr spc="-75" dirty="0">
                <a:solidFill>
                  <a:srgbClr val="CCD7E3"/>
                </a:solidFill>
                <a:hlinkClick r:id="rId6" action="ppaction://hlinksldjump"/>
              </a:rPr>
              <a:t> </a:t>
            </a:r>
            <a:r>
              <a:rPr spc="-10" dirty="0">
                <a:solidFill>
                  <a:srgbClr val="CCD7E3"/>
                </a:solidFill>
                <a:hlinkClick r:id="rId6" action="ppaction://hlinksldjump"/>
              </a:rPr>
              <a:t>Experiments</a:t>
            </a:r>
          </a:p>
          <a:p>
            <a:pPr>
              <a:lnSpc>
                <a:spcPct val="100000"/>
              </a:lnSpc>
              <a:spcBef>
                <a:spcPts val="420"/>
              </a:spcBef>
              <a:buClr>
                <a:srgbClr val="FFFFFF"/>
              </a:buClr>
              <a:buFont typeface="Bookman Old Style"/>
              <a:buAutoNum type="arabicPlain" startAt="2"/>
            </a:pPr>
            <a:endParaRPr spc="-10" dirty="0">
              <a:solidFill>
                <a:srgbClr val="CCD7E3"/>
              </a:solidFill>
              <a:hlinkClick r:id="rId6" action="ppaction://hlinksldjump"/>
            </a:endParaRPr>
          </a:p>
          <a:p>
            <a:pPr marL="168275" indent="-155575">
              <a:lnSpc>
                <a:spcPct val="100000"/>
              </a:lnSpc>
              <a:buClr>
                <a:srgbClr val="FFFFFF"/>
              </a:buClr>
              <a:buSzPct val="90000"/>
              <a:buAutoNum type="arabicPlain" startAt="2"/>
              <a:tabLst>
                <a:tab pos="168275" algn="l"/>
              </a:tabLst>
            </a:pPr>
            <a:r>
              <a:rPr spc="-35" dirty="0">
                <a:solidFill>
                  <a:srgbClr val="CCD7E3"/>
                </a:solidFill>
                <a:hlinkClick r:id="rId7" action="ppaction://hlinksldjump"/>
              </a:rPr>
              <a:t>Code</a:t>
            </a:r>
            <a:r>
              <a:rPr spc="-60" dirty="0">
                <a:solidFill>
                  <a:srgbClr val="CCD7E3"/>
                </a:solidFill>
                <a:hlinkClick r:id="rId7" action="ppaction://hlinksldjump"/>
              </a:rPr>
              <a:t> </a:t>
            </a:r>
            <a:r>
              <a:rPr spc="-10" dirty="0">
                <a:solidFill>
                  <a:srgbClr val="CCD7E3"/>
                </a:solidFill>
                <a:hlinkClick r:id="rId7" action="ppaction://hlinksldjump"/>
              </a:rPr>
              <a:t>Execution</a:t>
            </a:r>
          </a:p>
          <a:p>
            <a:pPr>
              <a:lnSpc>
                <a:spcPct val="100000"/>
              </a:lnSpc>
              <a:spcBef>
                <a:spcPts val="420"/>
              </a:spcBef>
              <a:buClr>
                <a:srgbClr val="FFFFFF"/>
              </a:buClr>
              <a:buFont typeface="Bookman Old Style"/>
              <a:buAutoNum type="arabicPlain" startAt="2"/>
            </a:pPr>
            <a:endParaRPr spc="-10" dirty="0">
              <a:solidFill>
                <a:srgbClr val="CCD7E3"/>
              </a:solidFill>
              <a:hlinkClick r:id="rId7" action="ppaction://hlinksldjump"/>
            </a:endParaRPr>
          </a:p>
          <a:p>
            <a:pPr marL="168275" indent="-155575">
              <a:lnSpc>
                <a:spcPct val="100000"/>
              </a:lnSpc>
              <a:buClr>
                <a:srgbClr val="FFFFFF"/>
              </a:buClr>
              <a:buSzPct val="90000"/>
              <a:buAutoNum type="arabicPlain" startAt="2"/>
              <a:tabLst>
                <a:tab pos="168275" algn="l"/>
              </a:tabLst>
            </a:pPr>
            <a:r>
              <a:rPr spc="-45" dirty="0">
                <a:solidFill>
                  <a:srgbClr val="CCD7E3"/>
                </a:solidFill>
                <a:hlinkClick r:id="rId8" action="ppaction://hlinksldjump"/>
              </a:rPr>
              <a:t>Other</a:t>
            </a:r>
            <a:r>
              <a:rPr spc="-50" dirty="0">
                <a:solidFill>
                  <a:srgbClr val="CCD7E3"/>
                </a:solidFill>
                <a:hlinkClick r:id="rId8" action="ppaction://hlinksldjump"/>
              </a:rPr>
              <a:t> </a:t>
            </a:r>
            <a:r>
              <a:rPr spc="-40" dirty="0">
                <a:solidFill>
                  <a:srgbClr val="CCD7E3"/>
                </a:solidFill>
                <a:hlinkClick r:id="rId8" action="ppaction://hlinksldjump"/>
              </a:rPr>
              <a:t>Applications</a:t>
            </a:r>
            <a:r>
              <a:rPr spc="-50" dirty="0">
                <a:solidFill>
                  <a:srgbClr val="CCD7E3"/>
                </a:solidFill>
                <a:hlinkClick r:id="rId8" action="ppaction://hlinksldjump"/>
              </a:rPr>
              <a:t> </a:t>
            </a:r>
            <a:r>
              <a:rPr spc="-105" dirty="0">
                <a:solidFill>
                  <a:srgbClr val="CCD7E3"/>
                </a:solidFill>
                <a:hlinkClick r:id="rId8" action="ppaction://hlinksldjump"/>
              </a:rPr>
              <a:t>&amp;</a:t>
            </a:r>
            <a:r>
              <a:rPr spc="-45" dirty="0">
                <a:solidFill>
                  <a:srgbClr val="CCD7E3"/>
                </a:solidFill>
                <a:hlinkClick r:id="rId8" action="ppaction://hlinksldjump"/>
              </a:rPr>
              <a:t> </a:t>
            </a:r>
            <a:r>
              <a:rPr spc="-10" dirty="0">
                <a:solidFill>
                  <a:srgbClr val="CCD7E3"/>
                </a:solidFill>
                <a:hlinkClick r:id="rId8" action="ppaction://hlinksldjump"/>
              </a:rPr>
              <a:t>Analysis</a:t>
            </a:r>
          </a:p>
          <a:p>
            <a:pPr>
              <a:lnSpc>
                <a:spcPct val="100000"/>
              </a:lnSpc>
              <a:spcBef>
                <a:spcPts val="420"/>
              </a:spcBef>
              <a:buClr>
                <a:srgbClr val="FFFFFF"/>
              </a:buClr>
              <a:buFont typeface="Bookman Old Style"/>
              <a:buAutoNum type="arabicPlain" startAt="2"/>
            </a:pPr>
            <a:endParaRPr spc="-10" dirty="0">
              <a:solidFill>
                <a:srgbClr val="CCD7E3"/>
              </a:solidFill>
              <a:hlinkClick r:id="rId8" action="ppaction://hlinksldjump"/>
            </a:endParaRPr>
          </a:p>
          <a:p>
            <a:pPr marL="168275" indent="-155575">
              <a:lnSpc>
                <a:spcPct val="100000"/>
              </a:lnSpc>
              <a:spcBef>
                <a:spcPts val="5"/>
              </a:spcBef>
              <a:buClr>
                <a:srgbClr val="FFFFFF"/>
              </a:buClr>
              <a:buSzPct val="90000"/>
              <a:buAutoNum type="arabicPlain" startAt="2"/>
              <a:tabLst>
                <a:tab pos="168275" algn="l"/>
              </a:tabLst>
            </a:pPr>
            <a:r>
              <a:rPr spc="-25" dirty="0">
                <a:solidFill>
                  <a:srgbClr val="CCD7E3"/>
                </a:solidFill>
                <a:hlinkClick r:id="rId9" action="ppaction://hlinksldjump"/>
              </a:rPr>
              <a:t>Implementing</a:t>
            </a:r>
            <a:r>
              <a:rPr spc="-60" dirty="0">
                <a:solidFill>
                  <a:srgbClr val="CCD7E3"/>
                </a:solidFill>
                <a:hlinkClick r:id="rId9" action="ppaction://hlinksldjump"/>
              </a:rPr>
              <a:t> </a:t>
            </a:r>
            <a:r>
              <a:rPr spc="-40" dirty="0">
                <a:solidFill>
                  <a:srgbClr val="CCD7E3"/>
                </a:solidFill>
                <a:hlinkClick r:id="rId9" action="ppaction://hlinksldjump"/>
              </a:rPr>
              <a:t>the</a:t>
            </a:r>
            <a:r>
              <a:rPr spc="-50" dirty="0">
                <a:solidFill>
                  <a:srgbClr val="CCD7E3"/>
                </a:solidFill>
                <a:hlinkClick r:id="rId9" action="ppaction://hlinksldjump"/>
              </a:rPr>
              <a:t> </a:t>
            </a:r>
            <a:r>
              <a:rPr spc="-20" dirty="0">
                <a:solidFill>
                  <a:srgbClr val="CCD7E3"/>
                </a:solidFill>
                <a:hlinkClick r:id="rId9" action="ppaction://hlinksldjump"/>
              </a:rPr>
              <a:t>Idea</a:t>
            </a:r>
          </a:p>
        </p:txBody>
      </p:sp>
      <p:grpSp>
        <p:nvGrpSpPr>
          <p:cNvPr id="70" name="object 70"/>
          <p:cNvGrpSpPr/>
          <p:nvPr/>
        </p:nvGrpSpPr>
        <p:grpSpPr>
          <a:xfrm>
            <a:off x="0" y="3131464"/>
            <a:ext cx="5760085" cy="108585"/>
            <a:chOff x="0" y="3131464"/>
            <a:chExt cx="5760085" cy="108585"/>
          </a:xfrm>
        </p:grpSpPr>
        <p:sp>
          <p:nvSpPr>
            <p:cNvPr id="71" name="object 71"/>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2" name="object 72"/>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3" name="object 73"/>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4" name="object 7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5" name="object 75"/>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6" name="object 76"/>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7" name="object 77"/>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7</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2"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4" action="ppaction://hlinksldjump"/>
              </a:rPr>
              <a:t>Background:</a:t>
            </a:r>
            <a:r>
              <a:rPr sz="550" b="0" spc="-25" dirty="0">
                <a:solidFill>
                  <a:srgbClr val="FFFFFF"/>
                </a:solidFill>
                <a:latin typeface="Bookman Old Style"/>
                <a:cs typeface="Bookman Old Style"/>
                <a:hlinkClick r:id="rId4" action="ppaction://hlinksldjump"/>
              </a:rPr>
              <a:t> Compositional</a:t>
            </a:r>
            <a:r>
              <a:rPr sz="550" b="0" spc="-55" dirty="0">
                <a:solidFill>
                  <a:srgbClr val="FFFFFF"/>
                </a:solidFill>
                <a:latin typeface="Bookman Old Style"/>
                <a:cs typeface="Bookman Old Style"/>
                <a:hlinkClick r:id="rId4" action="ppaction://hlinksldjump"/>
              </a:rPr>
              <a:t> </a:t>
            </a:r>
            <a:r>
              <a:rPr sz="550" b="0" spc="-40" dirty="0">
                <a:solidFill>
                  <a:srgbClr val="FFFFFF"/>
                </a:solidFill>
                <a:latin typeface="Bookman Old Style"/>
                <a:cs typeface="Bookman Old Style"/>
                <a:hlinkClick r:id="rId4" action="ppaction://hlinksldjump"/>
              </a:rPr>
              <a:t>Data</a:t>
            </a:r>
            <a:r>
              <a:rPr sz="550" b="0" spc="-55" dirty="0">
                <a:solidFill>
                  <a:srgbClr val="FFFFFF"/>
                </a:solidFill>
                <a:latin typeface="Bookman Old Style"/>
                <a:cs typeface="Bookman Old Style"/>
                <a:hlinkClick r:id="rId4" action="ppaction://hlinksldjump"/>
              </a:rPr>
              <a:t> </a:t>
            </a:r>
            <a:r>
              <a:rPr sz="550" b="0" spc="-10" dirty="0">
                <a:solidFill>
                  <a:srgbClr val="FFFFFF"/>
                </a:solidFill>
                <a:latin typeface="Bookman Old Style"/>
                <a:cs typeface="Bookman Old Style"/>
                <a:hlinkClick r:id="rId4"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0"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0" dirty="0"/>
              <a:t>Deﬁnition</a:t>
            </a:r>
            <a:r>
              <a:rPr spc="-50" dirty="0"/>
              <a:t> </a:t>
            </a:r>
            <a:r>
              <a:rPr spc="-55" dirty="0"/>
              <a:t>and</a:t>
            </a:r>
            <a:r>
              <a:rPr spc="-40" dirty="0"/>
              <a:t> </a:t>
            </a:r>
            <a:r>
              <a:rPr spc="-55" dirty="0"/>
              <a:t>Challenges</a:t>
            </a:r>
            <a:r>
              <a:rPr spc="-45" dirty="0"/>
              <a:t> </a:t>
            </a:r>
            <a:r>
              <a:rPr dirty="0"/>
              <a:t>of</a:t>
            </a:r>
            <a:r>
              <a:rPr spc="-50" dirty="0"/>
              <a:t> </a:t>
            </a:r>
            <a:r>
              <a:rPr spc="-35" dirty="0"/>
              <a:t>Compositional</a:t>
            </a:r>
            <a:r>
              <a:rPr spc="-45" dirty="0"/>
              <a:t> </a:t>
            </a:r>
            <a:r>
              <a:rPr spc="-20" dirty="0"/>
              <a:t>Data</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21894" y="542852"/>
            <a:ext cx="4937125" cy="828040"/>
          </a:xfrm>
          <a:prstGeom prst="rect">
            <a:avLst/>
          </a:prstGeom>
        </p:spPr>
        <p:txBody>
          <a:bodyPr vert="horz" wrap="square" lIns="0" tIns="69850" rIns="0" bIns="0" rtlCol="0">
            <a:spAutoFit/>
          </a:bodyPr>
          <a:lstStyle/>
          <a:p>
            <a:pPr marL="38100">
              <a:lnSpc>
                <a:spcPct val="100000"/>
              </a:lnSpc>
              <a:spcBef>
                <a:spcPts val="550"/>
              </a:spcBef>
            </a:pPr>
            <a:r>
              <a:rPr sz="1000" b="1" spc="-10" dirty="0">
                <a:latin typeface="Book Antiqua"/>
                <a:cs typeface="Book Antiqua"/>
              </a:rPr>
              <a:t>Deﬁnition:</a:t>
            </a:r>
            <a:endParaRPr sz="1000">
              <a:latin typeface="Book Antiqua"/>
              <a:cs typeface="Book Antiqua"/>
            </a:endParaRPr>
          </a:p>
          <a:p>
            <a:pPr marL="313690" marR="30480" indent="-132080">
              <a:lnSpc>
                <a:spcPct val="112900"/>
              </a:lnSpc>
              <a:spcBef>
                <a:spcPts val="300"/>
              </a:spcBef>
              <a:buClr>
                <a:srgbClr val="003874"/>
              </a:buClr>
              <a:buFont typeface="Meiryo UI"/>
              <a:buChar char="•"/>
              <a:tabLst>
                <a:tab pos="314960" algn="l"/>
              </a:tabLst>
            </a:pPr>
            <a:r>
              <a:rPr sz="1000" b="0" spc="-35" dirty="0">
                <a:latin typeface="Bookman Old Style"/>
                <a:cs typeface="Bookman Old Style"/>
              </a:rPr>
              <a:t>Compositional</a:t>
            </a:r>
            <a:r>
              <a:rPr sz="1000" b="0" spc="-55" dirty="0">
                <a:latin typeface="Bookman Old Style"/>
                <a:cs typeface="Bookman Old Style"/>
              </a:rPr>
              <a:t> </a:t>
            </a:r>
            <a:r>
              <a:rPr sz="1000" b="0" spc="-50" dirty="0">
                <a:latin typeface="Bookman Old Style"/>
                <a:cs typeface="Bookman Old Style"/>
              </a:rPr>
              <a:t>data</a:t>
            </a:r>
            <a:r>
              <a:rPr sz="1000" b="0" spc="-55" dirty="0">
                <a:latin typeface="Bookman Old Style"/>
                <a:cs typeface="Bookman Old Style"/>
              </a:rPr>
              <a:t> </a:t>
            </a:r>
            <a:r>
              <a:rPr sz="1000" b="0" spc="-50" dirty="0">
                <a:latin typeface="Bookman Old Style"/>
                <a:cs typeface="Bookman Old Style"/>
              </a:rPr>
              <a:t>are</a:t>
            </a:r>
            <a:r>
              <a:rPr sz="1000" b="0" spc="-55" dirty="0">
                <a:latin typeface="Bookman Old Style"/>
                <a:cs typeface="Bookman Old Style"/>
              </a:rPr>
              <a:t> </a:t>
            </a:r>
            <a:r>
              <a:rPr sz="1000" b="0" spc="-40" dirty="0">
                <a:latin typeface="Bookman Old Style"/>
                <a:cs typeface="Bookman Old Style"/>
              </a:rPr>
              <a:t>vectors</a:t>
            </a:r>
            <a:r>
              <a:rPr sz="1000" b="0" spc="-55" dirty="0">
                <a:latin typeface="Bookman Old Style"/>
                <a:cs typeface="Bookman Old Style"/>
              </a:rPr>
              <a:t> </a:t>
            </a:r>
            <a:r>
              <a:rPr sz="1000" b="0" spc="-40" dirty="0">
                <a:latin typeface="Bookman Old Style"/>
                <a:cs typeface="Bookman Old Style"/>
              </a:rPr>
              <a:t>where</a:t>
            </a:r>
            <a:r>
              <a:rPr sz="1000" b="0" spc="-55" dirty="0">
                <a:latin typeface="Bookman Old Style"/>
                <a:cs typeface="Bookman Old Style"/>
              </a:rPr>
              <a:t> </a:t>
            </a:r>
            <a:r>
              <a:rPr sz="1000" b="0" spc="-45" dirty="0">
                <a:latin typeface="Bookman Old Style"/>
                <a:cs typeface="Bookman Old Style"/>
              </a:rPr>
              <a:t>each</a:t>
            </a:r>
            <a:r>
              <a:rPr sz="1000" b="0" spc="-50" dirty="0">
                <a:latin typeface="Bookman Old Style"/>
                <a:cs typeface="Bookman Old Style"/>
              </a:rPr>
              <a:t> </a:t>
            </a:r>
            <a:r>
              <a:rPr sz="1000" b="0" spc="-30" dirty="0">
                <a:latin typeface="Bookman Old Style"/>
                <a:cs typeface="Bookman Old Style"/>
              </a:rPr>
              <a:t>element</a:t>
            </a:r>
            <a:r>
              <a:rPr sz="1000" b="0" spc="-55" dirty="0">
                <a:latin typeface="Bookman Old Style"/>
                <a:cs typeface="Bookman Old Style"/>
              </a:rPr>
              <a:t> represents </a:t>
            </a:r>
            <a:r>
              <a:rPr sz="1000" b="0" spc="-60" dirty="0">
                <a:latin typeface="Bookman Old Style"/>
                <a:cs typeface="Bookman Old Style"/>
              </a:rPr>
              <a:t>a</a:t>
            </a:r>
            <a:r>
              <a:rPr sz="1000" b="0" spc="-55" dirty="0">
                <a:latin typeface="Bookman Old Style"/>
                <a:cs typeface="Bookman Old Style"/>
              </a:rPr>
              <a:t> </a:t>
            </a:r>
            <a:r>
              <a:rPr sz="1000" b="0" spc="-40" dirty="0">
                <a:latin typeface="Bookman Old Style"/>
                <a:cs typeface="Bookman Old Style"/>
              </a:rPr>
              <a:t>part</a:t>
            </a:r>
            <a:r>
              <a:rPr sz="1000" b="0" spc="-55" dirty="0">
                <a:latin typeface="Bookman Old Style"/>
                <a:cs typeface="Bookman Old Style"/>
              </a:rPr>
              <a:t> </a:t>
            </a:r>
            <a:r>
              <a:rPr sz="1000" b="0" dirty="0">
                <a:latin typeface="Bookman Old Style"/>
                <a:cs typeface="Bookman Old Style"/>
              </a:rPr>
              <a:t>of</a:t>
            </a:r>
            <a:r>
              <a:rPr sz="1000" b="0" spc="-50" dirty="0">
                <a:latin typeface="Bookman Old Style"/>
                <a:cs typeface="Bookman Old Style"/>
              </a:rPr>
              <a:t> </a:t>
            </a:r>
            <a:r>
              <a:rPr sz="1000" b="0" spc="-60" dirty="0">
                <a:latin typeface="Bookman Old Style"/>
                <a:cs typeface="Bookman Old Style"/>
              </a:rPr>
              <a:t>a</a:t>
            </a:r>
            <a:r>
              <a:rPr sz="1000" b="0" spc="-55" dirty="0">
                <a:latin typeface="Bookman Old Style"/>
                <a:cs typeface="Bookman Old Style"/>
              </a:rPr>
              <a:t> </a:t>
            </a:r>
            <a:r>
              <a:rPr sz="1000" b="0" spc="-10" dirty="0">
                <a:latin typeface="Bookman Old Style"/>
                <a:cs typeface="Bookman Old Style"/>
              </a:rPr>
              <a:t>whole 	</a:t>
            </a:r>
            <a:r>
              <a:rPr sz="1000" b="0" spc="-35" dirty="0">
                <a:latin typeface="Bookman Old Style"/>
                <a:cs typeface="Bookman Old Style"/>
              </a:rPr>
              <a:t>(e.g.,</a:t>
            </a:r>
            <a:r>
              <a:rPr sz="1000" b="0" spc="-45" dirty="0">
                <a:latin typeface="Bookman Old Style"/>
                <a:cs typeface="Bookman Old Style"/>
              </a:rPr>
              <a:t> </a:t>
            </a:r>
            <a:r>
              <a:rPr sz="1000" b="0" spc="-35" dirty="0">
                <a:latin typeface="Bookman Old Style"/>
                <a:cs typeface="Bookman Old Style"/>
              </a:rPr>
              <a:t>proportions,</a:t>
            </a:r>
            <a:r>
              <a:rPr sz="1000" b="0" spc="-45" dirty="0">
                <a:latin typeface="Bookman Old Style"/>
                <a:cs typeface="Bookman Old Style"/>
              </a:rPr>
              <a:t> </a:t>
            </a:r>
            <a:r>
              <a:rPr sz="1000" b="0" spc="-10" dirty="0">
                <a:latin typeface="Bookman Old Style"/>
                <a:cs typeface="Bookman Old Style"/>
              </a:rPr>
              <a:t>percentages).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55" dirty="0">
                <a:latin typeface="Bookman Old Style"/>
                <a:cs typeface="Bookman Old Style"/>
              </a:rPr>
              <a:t>Example:</a:t>
            </a:r>
            <a:r>
              <a:rPr sz="1000" b="0" spc="20" dirty="0">
                <a:latin typeface="Bookman Old Style"/>
                <a:cs typeface="Bookman Old Style"/>
              </a:rPr>
              <a:t> </a:t>
            </a:r>
            <a:r>
              <a:rPr sz="1000" b="1" dirty="0">
                <a:latin typeface="Book Antiqua"/>
                <a:cs typeface="Book Antiqua"/>
              </a:rPr>
              <a:t>x</a:t>
            </a:r>
            <a:r>
              <a:rPr sz="1000" b="1" spc="-30" dirty="0">
                <a:latin typeface="Book Antiqua"/>
                <a:cs typeface="Book Antiqua"/>
              </a:rPr>
              <a:t> </a:t>
            </a:r>
            <a:r>
              <a:rPr sz="1000" i="1" spc="-80" dirty="0">
                <a:latin typeface="Meiryo UI"/>
                <a:cs typeface="Meiryo UI"/>
              </a:rPr>
              <a:t>=</a:t>
            </a:r>
            <a:r>
              <a:rPr sz="1000" i="1" spc="-114" dirty="0">
                <a:latin typeface="Meiryo UI"/>
                <a:cs typeface="Meiryo UI"/>
              </a:rPr>
              <a:t> </a:t>
            </a:r>
            <a:r>
              <a:rPr sz="1000" b="0" spc="-25" dirty="0">
                <a:latin typeface="Bookman Old Style"/>
                <a:cs typeface="Bookman Old Style"/>
              </a:rPr>
              <a:t>[</a:t>
            </a:r>
            <a:r>
              <a:rPr sz="1000" b="0" i="1" spc="-25" dirty="0">
                <a:latin typeface="Bookman Old Style"/>
                <a:cs typeface="Bookman Old Style"/>
              </a:rPr>
              <a:t>x</a:t>
            </a:r>
            <a:r>
              <a:rPr sz="1125" b="0" spc="-37" baseline="-11111" dirty="0">
                <a:latin typeface="Bookman Old Style"/>
                <a:cs typeface="Bookman Old Style"/>
              </a:rPr>
              <a:t>1</a:t>
            </a:r>
            <a:r>
              <a:rPr sz="1000" b="0" spc="-25" dirty="0">
                <a:latin typeface="Bookman Old Style"/>
                <a:cs typeface="Bookman Old Style"/>
              </a:rPr>
              <a:t>,</a:t>
            </a:r>
            <a:r>
              <a:rPr sz="1000" b="0" spc="-190" dirty="0">
                <a:latin typeface="Bookman Old Style"/>
                <a:cs typeface="Bookman Old Style"/>
              </a:rPr>
              <a:t> </a:t>
            </a:r>
            <a:r>
              <a:rPr sz="1000" b="0" i="1" dirty="0">
                <a:latin typeface="Bookman Old Style"/>
                <a:cs typeface="Bookman Old Style"/>
              </a:rPr>
              <a:t>x</a:t>
            </a:r>
            <a:r>
              <a:rPr sz="1125" b="0" baseline="-11111" dirty="0">
                <a:latin typeface="Bookman Old Style"/>
                <a:cs typeface="Bookman Old Style"/>
              </a:rPr>
              <a:t>2</a:t>
            </a:r>
            <a:r>
              <a:rPr sz="1000" b="0" dirty="0">
                <a:latin typeface="Bookman Old Style"/>
                <a:cs typeface="Bookman Old Style"/>
              </a:rPr>
              <a:t>,...,</a:t>
            </a:r>
            <a:r>
              <a:rPr sz="1000" b="0" spc="-195" dirty="0">
                <a:latin typeface="Bookman Old Style"/>
                <a:cs typeface="Bookman Old Style"/>
              </a:rPr>
              <a:t> </a:t>
            </a:r>
            <a:r>
              <a:rPr sz="1000" b="0" i="1" dirty="0">
                <a:latin typeface="Bookman Old Style"/>
                <a:cs typeface="Bookman Old Style"/>
              </a:rPr>
              <a:t>x</a:t>
            </a:r>
            <a:r>
              <a:rPr sz="1125" b="0" i="1" baseline="-11111" dirty="0">
                <a:latin typeface="Bookman Old Style"/>
                <a:cs typeface="Bookman Old Style"/>
              </a:rPr>
              <a:t>D</a:t>
            </a:r>
            <a:r>
              <a:rPr sz="1000" b="0" dirty="0">
                <a:latin typeface="Bookman Old Style"/>
                <a:cs typeface="Bookman Old Style"/>
              </a:rPr>
              <a:t>]</a:t>
            </a:r>
            <a:r>
              <a:rPr sz="1000" b="0" spc="-45" dirty="0">
                <a:latin typeface="Bookman Old Style"/>
                <a:cs typeface="Bookman Old Style"/>
              </a:rPr>
              <a:t> </a:t>
            </a:r>
            <a:r>
              <a:rPr sz="1000" b="0" spc="-65" dirty="0">
                <a:latin typeface="Bookman Old Style"/>
                <a:cs typeface="Bookman Old Style"/>
              </a:rPr>
              <a:t>such</a:t>
            </a:r>
            <a:r>
              <a:rPr sz="1000" b="0" spc="-45" dirty="0">
                <a:latin typeface="Bookman Old Style"/>
                <a:cs typeface="Bookman Old Style"/>
              </a:rPr>
              <a:t> </a:t>
            </a:r>
            <a:r>
              <a:rPr sz="1000" b="0" spc="-10" dirty="0">
                <a:latin typeface="Bookman Old Style"/>
                <a:cs typeface="Bookman Old Style"/>
              </a:rPr>
              <a:t>that:</a:t>
            </a:r>
            <a:endParaRPr sz="1000">
              <a:latin typeface="Bookman Old Style"/>
              <a:cs typeface="Bookman Old Style"/>
            </a:endParaRPr>
          </a:p>
        </p:txBody>
      </p:sp>
      <p:sp>
        <p:nvSpPr>
          <p:cNvPr id="70" name="object 70"/>
          <p:cNvSpPr txBox="1"/>
          <p:nvPr/>
        </p:nvSpPr>
        <p:spPr>
          <a:xfrm>
            <a:off x="309194" y="1755628"/>
            <a:ext cx="4829175" cy="1172845"/>
          </a:xfrm>
          <a:prstGeom prst="rect">
            <a:avLst/>
          </a:prstGeom>
        </p:spPr>
        <p:txBody>
          <a:bodyPr vert="horz" wrap="square" lIns="0" tIns="13970" rIns="0" bIns="0" rtlCol="0">
            <a:spAutoFit/>
          </a:bodyPr>
          <a:lstStyle/>
          <a:p>
            <a:pPr marR="680720" algn="ctr">
              <a:lnSpc>
                <a:spcPct val="100000"/>
              </a:lnSpc>
              <a:spcBef>
                <a:spcPts val="110"/>
              </a:spcBef>
            </a:pPr>
            <a:endParaRPr sz="750" dirty="0">
              <a:latin typeface="Bookman Old Style"/>
              <a:cs typeface="Bookman Old Style"/>
            </a:endParaRPr>
          </a:p>
          <a:p>
            <a:pPr>
              <a:lnSpc>
                <a:spcPct val="100000"/>
              </a:lnSpc>
              <a:spcBef>
                <a:spcPts val="25"/>
              </a:spcBef>
            </a:pPr>
            <a:endParaRPr sz="750" dirty="0">
              <a:latin typeface="Bookman Old Style"/>
              <a:cs typeface="Bookman Old Style"/>
            </a:endParaRPr>
          </a:p>
          <a:p>
            <a:pPr marL="50800">
              <a:lnSpc>
                <a:spcPct val="100000"/>
              </a:lnSpc>
            </a:pPr>
            <a:r>
              <a:rPr sz="1000" b="1" spc="-10" dirty="0">
                <a:latin typeface="Book Antiqua"/>
                <a:cs typeface="Book Antiqua"/>
              </a:rPr>
              <a:t>Challenges:</a:t>
            </a:r>
            <a:endParaRPr sz="1000" dirty="0">
              <a:latin typeface="Book Antiqua"/>
              <a:cs typeface="Book Antiqua"/>
            </a:endParaRPr>
          </a:p>
          <a:p>
            <a:pPr marL="326390" marR="43180" indent="-132080">
              <a:lnSpc>
                <a:spcPct val="112900"/>
              </a:lnSpc>
              <a:spcBef>
                <a:spcPts val="300"/>
              </a:spcBef>
              <a:buClr>
                <a:srgbClr val="003874"/>
              </a:buClr>
              <a:buFont typeface="Meiryo UI"/>
              <a:buChar char="•"/>
              <a:tabLst>
                <a:tab pos="327660" algn="l"/>
              </a:tabLst>
            </a:pPr>
            <a:r>
              <a:rPr sz="1000" b="0" spc="-35" dirty="0">
                <a:latin typeface="Bookman Old Style"/>
                <a:cs typeface="Bookman Old Style"/>
              </a:rPr>
              <a:t>Compositional</a:t>
            </a:r>
            <a:r>
              <a:rPr sz="1000" b="0" spc="-45" dirty="0">
                <a:latin typeface="Bookman Old Style"/>
                <a:cs typeface="Bookman Old Style"/>
              </a:rPr>
              <a:t> </a:t>
            </a:r>
            <a:r>
              <a:rPr sz="1000" b="0" spc="-50" dirty="0">
                <a:latin typeface="Bookman Old Style"/>
                <a:cs typeface="Bookman Old Style"/>
              </a:rPr>
              <a:t>data</a:t>
            </a:r>
            <a:r>
              <a:rPr sz="1000" b="0" spc="-40" dirty="0">
                <a:latin typeface="Bookman Old Style"/>
                <a:cs typeface="Bookman Old Style"/>
              </a:rPr>
              <a:t> </a:t>
            </a:r>
            <a:r>
              <a:rPr sz="1000" b="0" spc="-15" dirty="0">
                <a:latin typeface="Bookman Old Style"/>
                <a:cs typeface="Bookman Old Style"/>
              </a:rPr>
              <a:t>lie</a:t>
            </a:r>
            <a:r>
              <a:rPr sz="1000" b="0" spc="-45" dirty="0">
                <a:latin typeface="Bookman Old Style"/>
                <a:cs typeface="Bookman Old Style"/>
              </a:rPr>
              <a:t> </a:t>
            </a:r>
            <a:r>
              <a:rPr sz="1000" b="0" spc="-35" dirty="0">
                <a:latin typeface="Bookman Old Style"/>
                <a:cs typeface="Bookman Old Style"/>
              </a:rPr>
              <a:t>in</a:t>
            </a:r>
            <a:r>
              <a:rPr sz="1000" b="0" spc="-40" dirty="0">
                <a:latin typeface="Bookman Old Style"/>
                <a:cs typeface="Bookman Old Style"/>
              </a:rPr>
              <a:t> </a:t>
            </a:r>
            <a:r>
              <a:rPr sz="1000" b="0" spc="-60" dirty="0">
                <a:latin typeface="Bookman Old Style"/>
                <a:cs typeface="Bookman Old Style"/>
              </a:rPr>
              <a:t>a</a:t>
            </a:r>
            <a:r>
              <a:rPr sz="1000" b="0" spc="-40" dirty="0">
                <a:latin typeface="Bookman Old Style"/>
                <a:cs typeface="Bookman Old Style"/>
              </a:rPr>
              <a:t> constrained</a:t>
            </a:r>
            <a:r>
              <a:rPr sz="1000" b="0" spc="-45" dirty="0">
                <a:latin typeface="Bookman Old Style"/>
                <a:cs typeface="Bookman Old Style"/>
              </a:rPr>
              <a:t> simplex,</a:t>
            </a:r>
            <a:r>
              <a:rPr sz="1000" b="0" spc="-40" dirty="0">
                <a:latin typeface="Bookman Old Style"/>
                <a:cs typeface="Bookman Old Style"/>
              </a:rPr>
              <a:t> </a:t>
            </a:r>
            <a:r>
              <a:rPr sz="1000" b="0" spc="-50" dirty="0">
                <a:latin typeface="Bookman Old Style"/>
                <a:cs typeface="Bookman Old Style"/>
              </a:rPr>
              <a:t>making</a:t>
            </a:r>
            <a:r>
              <a:rPr sz="1000" b="0" spc="-40" dirty="0">
                <a:latin typeface="Bookman Old Style"/>
                <a:cs typeface="Bookman Old Style"/>
              </a:rPr>
              <a:t> traditional</a:t>
            </a:r>
            <a:r>
              <a:rPr sz="1000" b="0" spc="-45" dirty="0">
                <a:latin typeface="Bookman Old Style"/>
                <a:cs typeface="Bookman Old Style"/>
              </a:rPr>
              <a:t> </a:t>
            </a:r>
            <a:r>
              <a:rPr sz="1000" b="0" spc="-40" dirty="0">
                <a:latin typeface="Bookman Old Style"/>
                <a:cs typeface="Bookman Old Style"/>
              </a:rPr>
              <a:t>statistical 	techniques</a:t>
            </a:r>
            <a:r>
              <a:rPr sz="1000" b="0" spc="-25" dirty="0">
                <a:latin typeface="Bookman Old Style"/>
                <a:cs typeface="Bookman Old Style"/>
              </a:rPr>
              <a:t> </a:t>
            </a:r>
            <a:r>
              <a:rPr sz="1000" b="0" spc="-10" dirty="0">
                <a:latin typeface="Bookman Old Style"/>
                <a:cs typeface="Bookman Old Style"/>
              </a:rPr>
              <a:t>unsuitable.</a:t>
            </a:r>
            <a:endParaRPr sz="1000" dirty="0">
              <a:latin typeface="Bookman Old Style"/>
              <a:cs typeface="Bookman Old Style"/>
            </a:endParaRPr>
          </a:p>
          <a:p>
            <a:pPr marL="326390" marR="174625" indent="-132080">
              <a:lnSpc>
                <a:spcPct val="112900"/>
              </a:lnSpc>
              <a:spcBef>
                <a:spcPts val="295"/>
              </a:spcBef>
              <a:buClr>
                <a:srgbClr val="003874"/>
              </a:buClr>
              <a:buFont typeface="Meiryo UI"/>
              <a:buChar char="•"/>
              <a:tabLst>
                <a:tab pos="327660" algn="l"/>
              </a:tabLst>
            </a:pPr>
            <a:r>
              <a:rPr sz="1000" b="0" spc="-50" dirty="0">
                <a:latin typeface="Bookman Old Style"/>
                <a:cs typeface="Bookman Old Style"/>
              </a:rPr>
              <a:t>Solutions</a:t>
            </a:r>
            <a:r>
              <a:rPr sz="1000" b="0" spc="-55" dirty="0">
                <a:latin typeface="Bookman Old Style"/>
                <a:cs typeface="Bookman Old Style"/>
              </a:rPr>
              <a:t> </a:t>
            </a:r>
            <a:r>
              <a:rPr sz="1000" b="0" spc="-40" dirty="0">
                <a:latin typeface="Bookman Old Style"/>
                <a:cs typeface="Bookman Old Style"/>
              </a:rPr>
              <a:t>require</a:t>
            </a:r>
            <a:r>
              <a:rPr sz="1000" b="0" spc="-55" dirty="0">
                <a:latin typeface="Bookman Old Style"/>
                <a:cs typeface="Bookman Old Style"/>
              </a:rPr>
              <a:t> </a:t>
            </a:r>
            <a:r>
              <a:rPr sz="1000" b="0" spc="-45" dirty="0">
                <a:latin typeface="Bookman Old Style"/>
                <a:cs typeface="Bookman Old Style"/>
              </a:rPr>
              <a:t>transformations</a:t>
            </a:r>
            <a:r>
              <a:rPr sz="1000" b="0" spc="-50" dirty="0">
                <a:latin typeface="Bookman Old Style"/>
                <a:cs typeface="Bookman Old Style"/>
              </a:rPr>
              <a:t> that</a:t>
            </a:r>
            <a:r>
              <a:rPr sz="1000" b="0" spc="-60" dirty="0">
                <a:latin typeface="Bookman Old Style"/>
                <a:cs typeface="Bookman Old Style"/>
              </a:rPr>
              <a:t> </a:t>
            </a:r>
            <a:r>
              <a:rPr sz="1000" b="0" spc="-35" dirty="0">
                <a:latin typeface="Bookman Old Style"/>
                <a:cs typeface="Bookman Old Style"/>
              </a:rPr>
              <a:t>map</a:t>
            </a:r>
            <a:r>
              <a:rPr sz="1000" b="0" spc="-55"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data</a:t>
            </a:r>
            <a:r>
              <a:rPr sz="1000" b="0" spc="-55" dirty="0">
                <a:latin typeface="Bookman Old Style"/>
                <a:cs typeface="Bookman Old Style"/>
              </a:rPr>
              <a:t> </a:t>
            </a:r>
            <a:r>
              <a:rPr sz="1000" b="0" spc="-25" dirty="0">
                <a:latin typeface="Bookman Old Style"/>
                <a:cs typeface="Bookman Old Style"/>
              </a:rPr>
              <a:t>from</a:t>
            </a:r>
            <a:r>
              <a:rPr sz="1000" b="0" spc="-55"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a:t>
            </a:r>
            <a:r>
              <a:rPr sz="1000" b="0" spc="-40" dirty="0">
                <a:latin typeface="Bookman Old Style"/>
                <a:cs typeface="Bookman Old Style"/>
              </a:rPr>
              <a:t>simplex</a:t>
            </a:r>
            <a:r>
              <a:rPr sz="1000" b="0" spc="-55" dirty="0">
                <a:latin typeface="Bookman Old Style"/>
                <a:cs typeface="Bookman Old Style"/>
              </a:rPr>
              <a:t> </a:t>
            </a:r>
            <a:r>
              <a:rPr sz="1000" b="0" spc="-10" dirty="0">
                <a:latin typeface="Bookman Old Style"/>
                <a:cs typeface="Bookman Old Style"/>
              </a:rPr>
              <a:t>to</a:t>
            </a:r>
            <a:r>
              <a:rPr sz="1000" b="0" spc="-55" dirty="0">
                <a:latin typeface="Bookman Old Style"/>
                <a:cs typeface="Bookman Old Style"/>
              </a:rPr>
              <a:t> </a:t>
            </a:r>
            <a:r>
              <a:rPr sz="1000" b="0" spc="-25" dirty="0">
                <a:latin typeface="Bookman Old Style"/>
                <a:cs typeface="Bookman Old Style"/>
              </a:rPr>
              <a:t>an 	</a:t>
            </a:r>
            <a:r>
              <a:rPr sz="1000" b="0" spc="-45" dirty="0">
                <a:latin typeface="Bookman Old Style"/>
                <a:cs typeface="Bookman Old Style"/>
              </a:rPr>
              <a:t>unconstrained</a:t>
            </a:r>
            <a:r>
              <a:rPr sz="1000" b="0" spc="10" dirty="0">
                <a:latin typeface="Bookman Old Style"/>
                <a:cs typeface="Bookman Old Style"/>
              </a:rPr>
              <a:t> </a:t>
            </a:r>
            <a:r>
              <a:rPr sz="1000" b="0" spc="-10" dirty="0">
                <a:latin typeface="Bookman Old Style"/>
                <a:cs typeface="Bookman Old Style"/>
              </a:rPr>
              <a:t>space.</a:t>
            </a:r>
            <a:endParaRPr sz="1000" dirty="0">
              <a:latin typeface="Bookman Old Style"/>
              <a:cs typeface="Bookman Old Style"/>
            </a:endParaRPr>
          </a:p>
        </p:txBody>
      </p:sp>
      <p:grpSp>
        <p:nvGrpSpPr>
          <p:cNvPr id="71" name="object 71"/>
          <p:cNvGrpSpPr/>
          <p:nvPr/>
        </p:nvGrpSpPr>
        <p:grpSpPr>
          <a:xfrm>
            <a:off x="0" y="3131464"/>
            <a:ext cx="5760085" cy="108585"/>
            <a:chOff x="0" y="3131464"/>
            <a:chExt cx="5760085" cy="108585"/>
          </a:xfrm>
        </p:grpSpPr>
        <p:sp>
          <p:nvSpPr>
            <p:cNvPr id="72" name="object 72"/>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3" name="object 73"/>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4" name="object 74"/>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5" name="object 7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6" name="object 76"/>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77" name="object 77"/>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8" name="object 78"/>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8</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pic>
        <p:nvPicPr>
          <p:cNvPr id="80" name="Picture 79">
            <a:extLst>
              <a:ext uri="{FF2B5EF4-FFF2-40B4-BE49-F238E27FC236}">
                <a16:creationId xmlns:a16="http://schemas.microsoft.com/office/drawing/2014/main" id="{6F1CE01E-52F6-04E6-9805-357522C38602}"/>
              </a:ext>
            </a:extLst>
          </p:cNvPr>
          <p:cNvPicPr>
            <a:picLocks noChangeAspect="1"/>
          </p:cNvPicPr>
          <p:nvPr/>
        </p:nvPicPr>
        <p:blipFill>
          <a:blip r:embed="rId12"/>
          <a:stretch>
            <a:fillRect/>
          </a:stretch>
        </p:blipFill>
        <p:spPr>
          <a:xfrm>
            <a:off x="2044700" y="1429145"/>
            <a:ext cx="1648816" cy="498080"/>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2"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70148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4" action="ppaction://hlinksldjump"/>
              </a:rPr>
              <a:t>Background:</a:t>
            </a:r>
            <a:r>
              <a:rPr sz="550" b="0" spc="-25" dirty="0">
                <a:solidFill>
                  <a:srgbClr val="FFFFFF"/>
                </a:solidFill>
                <a:latin typeface="Bookman Old Style"/>
                <a:cs typeface="Bookman Old Style"/>
                <a:hlinkClick r:id="rId4" action="ppaction://hlinksldjump"/>
              </a:rPr>
              <a:t> Compositional</a:t>
            </a:r>
            <a:r>
              <a:rPr sz="550" b="0" spc="-55" dirty="0">
                <a:solidFill>
                  <a:srgbClr val="FFFFFF"/>
                </a:solidFill>
                <a:latin typeface="Bookman Old Style"/>
                <a:cs typeface="Bookman Old Style"/>
                <a:hlinkClick r:id="rId4" action="ppaction://hlinksldjump"/>
              </a:rPr>
              <a:t> </a:t>
            </a:r>
            <a:r>
              <a:rPr sz="550" b="0" spc="-40" dirty="0">
                <a:solidFill>
                  <a:srgbClr val="FFFFFF"/>
                </a:solidFill>
                <a:latin typeface="Bookman Old Style"/>
                <a:cs typeface="Bookman Old Style"/>
                <a:hlinkClick r:id="rId4" action="ppaction://hlinksldjump"/>
              </a:rPr>
              <a:t>Data</a:t>
            </a:r>
            <a:r>
              <a:rPr sz="550" b="0" spc="-55" dirty="0">
                <a:solidFill>
                  <a:srgbClr val="FFFFFF"/>
                </a:solidFill>
                <a:latin typeface="Bookman Old Style"/>
                <a:cs typeface="Bookman Old Style"/>
                <a:hlinkClick r:id="rId4" action="ppaction://hlinksldjump"/>
              </a:rPr>
              <a:t> </a:t>
            </a:r>
            <a:r>
              <a:rPr sz="550" b="0" spc="-10" dirty="0">
                <a:solidFill>
                  <a:srgbClr val="FFFFFF"/>
                </a:solidFill>
                <a:latin typeface="Bookman Old Style"/>
                <a:cs typeface="Bookman Old Style"/>
                <a:hlinkClick r:id="rId4"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0"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xfrm>
            <a:off x="95300" y="215813"/>
            <a:ext cx="2327910" cy="193040"/>
          </a:xfrm>
          <a:prstGeom prst="rect">
            <a:avLst/>
          </a:prstGeom>
        </p:spPr>
        <p:txBody>
          <a:bodyPr vert="horz" wrap="square" lIns="0" tIns="12700" rIns="0" bIns="0" rtlCol="0">
            <a:spAutoFit/>
          </a:bodyPr>
          <a:lstStyle/>
          <a:p>
            <a:pPr marL="12700">
              <a:lnSpc>
                <a:spcPct val="100000"/>
              </a:lnSpc>
              <a:spcBef>
                <a:spcPts val="100"/>
              </a:spcBef>
            </a:pPr>
            <a:r>
              <a:rPr spc="-35" dirty="0"/>
              <a:t>Mapping</a:t>
            </a:r>
            <a:r>
              <a:rPr spc="-70" dirty="0"/>
              <a:t> </a:t>
            </a:r>
            <a:r>
              <a:rPr spc="-20" dirty="0"/>
              <a:t>to</a:t>
            </a:r>
            <a:r>
              <a:rPr spc="-60" dirty="0"/>
              <a:t> an</a:t>
            </a:r>
            <a:r>
              <a:rPr spc="-65" dirty="0"/>
              <a:t> </a:t>
            </a:r>
            <a:r>
              <a:rPr spc="-50" dirty="0"/>
              <a:t>Unconstrained</a:t>
            </a:r>
            <a:r>
              <a:rPr spc="-65" dirty="0"/>
              <a:t> </a:t>
            </a:r>
            <a:r>
              <a:rPr spc="-25" dirty="0"/>
              <a:t>Space</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47294" y="797567"/>
            <a:ext cx="215074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Centered</a:t>
            </a:r>
            <a:r>
              <a:rPr sz="1000" b="1" spc="50" dirty="0">
                <a:latin typeface="Book Antiqua"/>
                <a:cs typeface="Book Antiqua"/>
              </a:rPr>
              <a:t> </a:t>
            </a:r>
            <a:r>
              <a:rPr sz="1000" b="1" dirty="0">
                <a:latin typeface="Book Antiqua"/>
                <a:cs typeface="Book Antiqua"/>
              </a:rPr>
              <a:t>Log-Ratio</a:t>
            </a:r>
            <a:r>
              <a:rPr sz="1000" b="1" spc="40" dirty="0">
                <a:latin typeface="Book Antiqua"/>
                <a:cs typeface="Book Antiqua"/>
              </a:rPr>
              <a:t> </a:t>
            </a:r>
            <a:r>
              <a:rPr sz="1000" b="1" dirty="0">
                <a:latin typeface="Book Antiqua"/>
                <a:cs typeface="Book Antiqua"/>
              </a:rPr>
              <a:t>(clr)</a:t>
            </a:r>
            <a:r>
              <a:rPr sz="1000" b="1" spc="50" dirty="0">
                <a:latin typeface="Book Antiqua"/>
                <a:cs typeface="Book Antiqua"/>
              </a:rPr>
              <a:t> </a:t>
            </a:r>
            <a:r>
              <a:rPr sz="1000" b="1" spc="-10" dirty="0">
                <a:latin typeface="Book Antiqua"/>
                <a:cs typeface="Book Antiqua"/>
              </a:rPr>
              <a:t>Transform:</a:t>
            </a:r>
            <a:endParaRPr sz="1000">
              <a:latin typeface="Book Antiqua"/>
              <a:cs typeface="Book Antiqua"/>
            </a:endParaRPr>
          </a:p>
        </p:txBody>
      </p:sp>
      <p:sp>
        <p:nvSpPr>
          <p:cNvPr id="80" name="object 80"/>
          <p:cNvSpPr txBox="1"/>
          <p:nvPr/>
        </p:nvSpPr>
        <p:spPr>
          <a:xfrm>
            <a:off x="347294" y="1611802"/>
            <a:ext cx="751840" cy="178435"/>
          </a:xfrm>
          <a:prstGeom prst="rect">
            <a:avLst/>
          </a:prstGeom>
        </p:spPr>
        <p:txBody>
          <a:bodyPr vert="horz" wrap="square" lIns="0" tIns="12700" rIns="0" bIns="0" rtlCol="0">
            <a:spAutoFit/>
          </a:bodyPr>
          <a:lstStyle/>
          <a:p>
            <a:pPr marL="12700">
              <a:lnSpc>
                <a:spcPct val="100000"/>
              </a:lnSpc>
              <a:spcBef>
                <a:spcPts val="100"/>
              </a:spcBef>
            </a:pPr>
            <a:r>
              <a:rPr sz="1000" b="0" spc="-40" dirty="0">
                <a:latin typeface="Bookman Old Style"/>
                <a:cs typeface="Bookman Old Style"/>
              </a:rPr>
              <a:t>where</a:t>
            </a:r>
            <a:r>
              <a:rPr sz="1000" b="0" spc="-5" dirty="0">
                <a:latin typeface="Bookman Old Style"/>
                <a:cs typeface="Bookman Old Style"/>
              </a:rPr>
              <a:t> </a:t>
            </a:r>
            <a:r>
              <a:rPr sz="1000" b="0" i="1" dirty="0">
                <a:latin typeface="Bookman Old Style"/>
                <a:cs typeface="Bookman Old Style"/>
              </a:rPr>
              <a:t>g</a:t>
            </a:r>
            <a:r>
              <a:rPr sz="1000" b="0" dirty="0">
                <a:latin typeface="Bookman Old Style"/>
                <a:cs typeface="Bookman Old Style"/>
              </a:rPr>
              <a:t>(</a:t>
            </a:r>
            <a:r>
              <a:rPr sz="1000" b="1" dirty="0">
                <a:latin typeface="Book Antiqua"/>
                <a:cs typeface="Book Antiqua"/>
              </a:rPr>
              <a:t>x</a:t>
            </a:r>
            <a:r>
              <a:rPr sz="1000" b="0" dirty="0">
                <a:latin typeface="Bookman Old Style"/>
                <a:cs typeface="Bookman Old Style"/>
              </a:rPr>
              <a:t>)</a:t>
            </a:r>
            <a:r>
              <a:rPr sz="1000" b="0" spc="-60" dirty="0">
                <a:latin typeface="Bookman Old Style"/>
                <a:cs typeface="Bookman Old Style"/>
              </a:rPr>
              <a:t> </a:t>
            </a:r>
            <a:r>
              <a:rPr sz="1000" i="1" spc="-50" dirty="0">
                <a:latin typeface="Meiryo UI"/>
                <a:cs typeface="Meiryo UI"/>
              </a:rPr>
              <a:t>=</a:t>
            </a:r>
            <a:endParaRPr sz="1000">
              <a:latin typeface="Meiryo UI"/>
              <a:cs typeface="Meiryo UI"/>
            </a:endParaRPr>
          </a:p>
        </p:txBody>
      </p:sp>
      <p:sp>
        <p:nvSpPr>
          <p:cNvPr id="81" name="object 81"/>
          <p:cNvSpPr txBox="1"/>
          <p:nvPr/>
        </p:nvSpPr>
        <p:spPr>
          <a:xfrm>
            <a:off x="1145299" y="1603356"/>
            <a:ext cx="133985" cy="178435"/>
          </a:xfrm>
          <a:prstGeom prst="rect">
            <a:avLst/>
          </a:prstGeom>
        </p:spPr>
        <p:txBody>
          <a:bodyPr vert="horz" wrap="square" lIns="0" tIns="12700" rIns="0" bIns="0" rtlCol="0">
            <a:spAutoFit/>
          </a:bodyPr>
          <a:lstStyle/>
          <a:p>
            <a:pPr marL="12700">
              <a:lnSpc>
                <a:spcPct val="100000"/>
              </a:lnSpc>
              <a:spcBef>
                <a:spcPts val="100"/>
              </a:spcBef>
            </a:pPr>
            <a:r>
              <a:rPr sz="1000" spc="-50" dirty="0">
                <a:latin typeface="Georgia"/>
                <a:cs typeface="Georgia"/>
              </a:rPr>
              <a:t>∏</a:t>
            </a:r>
            <a:endParaRPr sz="1000" dirty="0">
              <a:latin typeface="Georgia"/>
              <a:cs typeface="Georgia"/>
            </a:endParaRPr>
          </a:p>
        </p:txBody>
      </p:sp>
      <p:sp>
        <p:nvSpPr>
          <p:cNvPr id="82" name="object 82"/>
          <p:cNvSpPr txBox="1"/>
          <p:nvPr/>
        </p:nvSpPr>
        <p:spPr>
          <a:xfrm>
            <a:off x="1254823" y="1590097"/>
            <a:ext cx="178435" cy="240665"/>
          </a:xfrm>
          <a:prstGeom prst="rect">
            <a:avLst/>
          </a:prstGeom>
        </p:spPr>
        <p:txBody>
          <a:bodyPr vert="horz" wrap="square" lIns="0" tIns="13970" rIns="0" bIns="0" rtlCol="0">
            <a:spAutoFit/>
          </a:bodyPr>
          <a:lstStyle/>
          <a:p>
            <a:pPr marL="12700">
              <a:lnSpc>
                <a:spcPts val="840"/>
              </a:lnSpc>
              <a:spcBef>
                <a:spcPts val="110"/>
              </a:spcBef>
            </a:pPr>
            <a:r>
              <a:rPr sz="750" b="0" i="1" spc="-50" dirty="0">
                <a:latin typeface="Bookman Old Style"/>
                <a:cs typeface="Bookman Old Style"/>
              </a:rPr>
              <a:t>D</a:t>
            </a:r>
            <a:endParaRPr sz="750">
              <a:latin typeface="Bookman Old Style"/>
              <a:cs typeface="Bookman Old Style"/>
            </a:endParaRPr>
          </a:p>
          <a:p>
            <a:pPr marL="12700">
              <a:lnSpc>
                <a:spcPts val="840"/>
              </a:lnSpc>
            </a:pPr>
            <a:r>
              <a:rPr sz="750" b="0" i="1" spc="-25" dirty="0">
                <a:latin typeface="Bookman Old Style"/>
                <a:cs typeface="Bookman Old Style"/>
              </a:rPr>
              <a:t>i</a:t>
            </a:r>
            <a:r>
              <a:rPr sz="750" i="1" spc="-25" dirty="0">
                <a:latin typeface="Meiryo UI"/>
                <a:cs typeface="Meiryo UI"/>
              </a:rPr>
              <a:t>=</a:t>
            </a:r>
            <a:r>
              <a:rPr sz="750" b="0" spc="-25" dirty="0">
                <a:latin typeface="Bookman Old Style"/>
                <a:cs typeface="Bookman Old Style"/>
              </a:rPr>
              <a:t>1</a:t>
            </a:r>
            <a:endParaRPr sz="750">
              <a:latin typeface="Bookman Old Style"/>
              <a:cs typeface="Bookman Old Style"/>
            </a:endParaRPr>
          </a:p>
        </p:txBody>
      </p:sp>
      <p:sp>
        <p:nvSpPr>
          <p:cNvPr id="83" name="object 83"/>
          <p:cNvSpPr txBox="1"/>
          <p:nvPr/>
        </p:nvSpPr>
        <p:spPr>
          <a:xfrm>
            <a:off x="1492986" y="1663426"/>
            <a:ext cx="56515" cy="141605"/>
          </a:xfrm>
          <a:prstGeom prst="rect">
            <a:avLst/>
          </a:prstGeom>
        </p:spPr>
        <p:txBody>
          <a:bodyPr vert="horz" wrap="square" lIns="0" tIns="13970" rIns="0" bIns="0" rtlCol="0">
            <a:spAutoFit/>
          </a:bodyPr>
          <a:lstStyle/>
          <a:p>
            <a:pPr marL="12700">
              <a:lnSpc>
                <a:spcPct val="100000"/>
              </a:lnSpc>
              <a:spcBef>
                <a:spcPts val="110"/>
              </a:spcBef>
            </a:pPr>
            <a:r>
              <a:rPr sz="750" b="0" i="1" spc="-50" dirty="0">
                <a:latin typeface="Bookman Old Style"/>
                <a:cs typeface="Bookman Old Style"/>
              </a:rPr>
              <a:t>i</a:t>
            </a:r>
            <a:endParaRPr sz="750">
              <a:latin typeface="Bookman Old Style"/>
              <a:cs typeface="Bookman Old Style"/>
            </a:endParaRPr>
          </a:p>
        </p:txBody>
      </p:sp>
      <p:sp>
        <p:nvSpPr>
          <p:cNvPr id="84" name="object 84"/>
          <p:cNvSpPr txBox="1"/>
          <p:nvPr/>
        </p:nvSpPr>
        <p:spPr>
          <a:xfrm>
            <a:off x="1100286" y="1622913"/>
            <a:ext cx="508634" cy="178435"/>
          </a:xfrm>
          <a:prstGeom prst="rect">
            <a:avLst/>
          </a:prstGeom>
        </p:spPr>
        <p:txBody>
          <a:bodyPr vert="horz" wrap="square" lIns="0" tIns="12700" rIns="0" bIns="0" rtlCol="0">
            <a:spAutoFit/>
          </a:bodyPr>
          <a:lstStyle/>
          <a:p>
            <a:pPr marL="12700">
              <a:lnSpc>
                <a:spcPct val="100000"/>
              </a:lnSpc>
              <a:spcBef>
                <a:spcPts val="100"/>
              </a:spcBef>
              <a:tabLst>
                <a:tab pos="445770" algn="l"/>
              </a:tabLst>
            </a:pPr>
            <a:r>
              <a:rPr sz="1000" spc="-50" dirty="0">
                <a:latin typeface="Georgia"/>
                <a:cs typeface="Georgia"/>
              </a:rPr>
              <a:t>(</a:t>
            </a:r>
            <a:r>
              <a:rPr sz="1000" dirty="0">
                <a:latin typeface="Georgia"/>
                <a:cs typeface="Georgia"/>
              </a:rPr>
              <a:t>	</a:t>
            </a:r>
            <a:r>
              <a:rPr sz="1000" spc="-50" dirty="0">
                <a:latin typeface="Georgia"/>
                <a:cs typeface="Georgia"/>
              </a:rPr>
              <a:t>)</a:t>
            </a:r>
            <a:endParaRPr sz="1000" dirty="0">
              <a:latin typeface="Georgia"/>
              <a:cs typeface="Georgia"/>
            </a:endParaRPr>
          </a:p>
        </p:txBody>
      </p:sp>
      <p:sp>
        <p:nvSpPr>
          <p:cNvPr id="85" name="object 85"/>
          <p:cNvSpPr txBox="1"/>
          <p:nvPr/>
        </p:nvSpPr>
        <p:spPr>
          <a:xfrm>
            <a:off x="1595666" y="1550868"/>
            <a:ext cx="71120" cy="109220"/>
          </a:xfrm>
          <a:prstGeom prst="rect">
            <a:avLst/>
          </a:prstGeom>
        </p:spPr>
        <p:txBody>
          <a:bodyPr vert="horz" wrap="square" lIns="0" tIns="12700" rIns="0" bIns="0" rtlCol="0">
            <a:spAutoFit/>
          </a:bodyPr>
          <a:lstStyle/>
          <a:p>
            <a:pPr marL="12700">
              <a:lnSpc>
                <a:spcPct val="100000"/>
              </a:lnSpc>
              <a:spcBef>
                <a:spcPts val="100"/>
              </a:spcBef>
            </a:pPr>
            <a:r>
              <a:rPr sz="550" b="0" u="sng" spc="-100" dirty="0">
                <a:uFill>
                  <a:solidFill>
                    <a:srgbClr val="000000"/>
                  </a:solidFill>
                </a:uFill>
                <a:latin typeface="Bookman Old Style"/>
                <a:cs typeface="Bookman Old Style"/>
              </a:rPr>
              <a:t> </a:t>
            </a:r>
            <a:r>
              <a:rPr sz="550" b="0" u="sng" spc="-50" dirty="0">
                <a:uFill>
                  <a:solidFill>
                    <a:srgbClr val="000000"/>
                  </a:solidFill>
                </a:uFill>
                <a:latin typeface="Bookman Old Style"/>
                <a:cs typeface="Bookman Old Style"/>
              </a:rPr>
              <a:t>1</a:t>
            </a:r>
            <a:endParaRPr sz="550">
              <a:latin typeface="Bookman Old Style"/>
              <a:cs typeface="Bookman Old Style"/>
            </a:endParaRPr>
          </a:p>
        </p:txBody>
      </p:sp>
      <p:sp>
        <p:nvSpPr>
          <p:cNvPr id="86" name="object 86"/>
          <p:cNvSpPr txBox="1"/>
          <p:nvPr/>
        </p:nvSpPr>
        <p:spPr>
          <a:xfrm>
            <a:off x="1595666" y="1628477"/>
            <a:ext cx="78740" cy="109220"/>
          </a:xfrm>
          <a:prstGeom prst="rect">
            <a:avLst/>
          </a:prstGeom>
        </p:spPr>
        <p:txBody>
          <a:bodyPr vert="horz" wrap="square" lIns="0" tIns="12700" rIns="0" bIns="0" rtlCol="0">
            <a:spAutoFit/>
          </a:bodyPr>
          <a:lstStyle/>
          <a:p>
            <a:pPr marL="12700">
              <a:lnSpc>
                <a:spcPct val="100000"/>
              </a:lnSpc>
              <a:spcBef>
                <a:spcPts val="100"/>
              </a:spcBef>
            </a:pPr>
            <a:r>
              <a:rPr sz="550" b="0" i="1" spc="-50" dirty="0">
                <a:latin typeface="Bookman Old Style"/>
                <a:cs typeface="Bookman Old Style"/>
              </a:rPr>
              <a:t>D</a:t>
            </a:r>
            <a:endParaRPr sz="550">
              <a:latin typeface="Bookman Old Style"/>
              <a:cs typeface="Bookman Old Style"/>
            </a:endParaRPr>
          </a:p>
        </p:txBody>
      </p:sp>
      <p:sp>
        <p:nvSpPr>
          <p:cNvPr id="87" name="object 87"/>
          <p:cNvSpPr txBox="1"/>
          <p:nvPr/>
        </p:nvSpPr>
        <p:spPr>
          <a:xfrm>
            <a:off x="1427175" y="1611802"/>
            <a:ext cx="1609090" cy="178435"/>
          </a:xfrm>
          <a:prstGeom prst="rect">
            <a:avLst/>
          </a:prstGeom>
        </p:spPr>
        <p:txBody>
          <a:bodyPr vert="horz" wrap="square" lIns="0" tIns="12700" rIns="0" bIns="0" rtlCol="0">
            <a:spAutoFit/>
          </a:bodyPr>
          <a:lstStyle/>
          <a:p>
            <a:pPr marL="12700">
              <a:lnSpc>
                <a:spcPct val="100000"/>
              </a:lnSpc>
              <a:spcBef>
                <a:spcPts val="100"/>
              </a:spcBef>
              <a:tabLst>
                <a:tab pos="284480" algn="l"/>
              </a:tabLst>
            </a:pPr>
            <a:r>
              <a:rPr sz="1000" b="0" i="1" spc="-50" dirty="0">
                <a:latin typeface="Bookman Old Style"/>
                <a:cs typeface="Bookman Old Style"/>
              </a:rPr>
              <a:t>x</a:t>
            </a:r>
            <a:r>
              <a:rPr sz="1000" b="0" i="1"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25" dirty="0">
                <a:latin typeface="Bookman Old Style"/>
                <a:cs typeface="Bookman Old Style"/>
              </a:rPr>
              <a:t>geometric</a:t>
            </a:r>
            <a:r>
              <a:rPr sz="1000" b="0" spc="-60" dirty="0">
                <a:latin typeface="Bookman Old Style"/>
                <a:cs typeface="Bookman Old Style"/>
              </a:rPr>
              <a:t> </a:t>
            </a:r>
            <a:r>
              <a:rPr sz="1000" b="0" spc="-30" dirty="0">
                <a:latin typeface="Bookman Old Style"/>
                <a:cs typeface="Bookman Old Style"/>
              </a:rPr>
              <a:t>mean.</a:t>
            </a:r>
            <a:endParaRPr sz="1000">
              <a:latin typeface="Bookman Old Style"/>
              <a:cs typeface="Bookman Old Style"/>
            </a:endParaRPr>
          </a:p>
        </p:txBody>
      </p:sp>
      <p:sp>
        <p:nvSpPr>
          <p:cNvPr id="88" name="object 88"/>
          <p:cNvSpPr txBox="1"/>
          <p:nvPr/>
        </p:nvSpPr>
        <p:spPr>
          <a:xfrm>
            <a:off x="347294" y="1891875"/>
            <a:ext cx="2106295" cy="178435"/>
          </a:xfrm>
          <a:prstGeom prst="rect">
            <a:avLst/>
          </a:prstGeom>
        </p:spPr>
        <p:txBody>
          <a:bodyPr vert="horz" wrap="square" lIns="0" tIns="12700" rIns="0" bIns="0" rtlCol="0">
            <a:spAutoFit/>
          </a:bodyPr>
          <a:lstStyle/>
          <a:p>
            <a:pPr marL="12700">
              <a:lnSpc>
                <a:spcPct val="100000"/>
              </a:lnSpc>
              <a:spcBef>
                <a:spcPts val="100"/>
              </a:spcBef>
            </a:pPr>
            <a:r>
              <a:rPr sz="1000" b="1" spc="-30" dirty="0">
                <a:latin typeface="Book Antiqua"/>
                <a:cs typeface="Book Antiqua"/>
              </a:rPr>
              <a:t>Additive</a:t>
            </a:r>
            <a:r>
              <a:rPr sz="1000" b="1" spc="30" dirty="0">
                <a:latin typeface="Book Antiqua"/>
                <a:cs typeface="Book Antiqua"/>
              </a:rPr>
              <a:t> </a:t>
            </a:r>
            <a:r>
              <a:rPr sz="1000" b="1" dirty="0">
                <a:latin typeface="Book Antiqua"/>
                <a:cs typeface="Book Antiqua"/>
              </a:rPr>
              <a:t>Log-Ratio</a:t>
            </a:r>
            <a:r>
              <a:rPr sz="1000" b="1" spc="30" dirty="0">
                <a:latin typeface="Book Antiqua"/>
                <a:cs typeface="Book Antiqua"/>
              </a:rPr>
              <a:t> </a:t>
            </a:r>
            <a:r>
              <a:rPr sz="1000" b="1" dirty="0">
                <a:latin typeface="Book Antiqua"/>
                <a:cs typeface="Book Antiqua"/>
              </a:rPr>
              <a:t>(alr)</a:t>
            </a:r>
            <a:r>
              <a:rPr sz="1000" b="1" spc="30" dirty="0">
                <a:latin typeface="Book Antiqua"/>
                <a:cs typeface="Book Antiqua"/>
              </a:rPr>
              <a:t> </a:t>
            </a:r>
            <a:r>
              <a:rPr sz="1000" b="1" spc="-10" dirty="0">
                <a:latin typeface="Book Antiqua"/>
                <a:cs typeface="Book Antiqua"/>
              </a:rPr>
              <a:t>Transform:</a:t>
            </a:r>
            <a:endParaRPr sz="1000">
              <a:latin typeface="Book Antiqua"/>
              <a:cs typeface="Book Antiqua"/>
            </a:endParaRPr>
          </a:p>
        </p:txBody>
      </p:sp>
      <p:grpSp>
        <p:nvGrpSpPr>
          <p:cNvPr id="104" name="object 104"/>
          <p:cNvGrpSpPr/>
          <p:nvPr/>
        </p:nvGrpSpPr>
        <p:grpSpPr>
          <a:xfrm>
            <a:off x="0" y="3131464"/>
            <a:ext cx="5760085" cy="108585"/>
            <a:chOff x="0" y="3131464"/>
            <a:chExt cx="5760085" cy="108585"/>
          </a:xfrm>
        </p:grpSpPr>
        <p:sp>
          <p:nvSpPr>
            <p:cNvPr id="105" name="object 105"/>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106" name="object 106"/>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107" name="object 107"/>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108" name="object 108"/>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109" name="object 109"/>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110" name="object 110"/>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111" name="object 111"/>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9</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pic>
        <p:nvPicPr>
          <p:cNvPr id="113" name="Picture 112">
            <a:extLst>
              <a:ext uri="{FF2B5EF4-FFF2-40B4-BE49-F238E27FC236}">
                <a16:creationId xmlns:a16="http://schemas.microsoft.com/office/drawing/2014/main" id="{E4E7EF8F-9082-2FEE-FA00-5CF3E9975D24}"/>
              </a:ext>
            </a:extLst>
          </p:cNvPr>
          <p:cNvPicPr>
            <a:picLocks noChangeAspect="1"/>
          </p:cNvPicPr>
          <p:nvPr/>
        </p:nvPicPr>
        <p:blipFill>
          <a:blip r:embed="rId12"/>
          <a:stretch>
            <a:fillRect/>
          </a:stretch>
        </p:blipFill>
        <p:spPr>
          <a:xfrm>
            <a:off x="1697470" y="1113214"/>
            <a:ext cx="2365080" cy="377879"/>
          </a:xfrm>
          <a:prstGeom prst="rect">
            <a:avLst/>
          </a:prstGeom>
        </p:spPr>
      </p:pic>
      <p:pic>
        <p:nvPicPr>
          <p:cNvPr id="115" name="Picture 114">
            <a:extLst>
              <a:ext uri="{FF2B5EF4-FFF2-40B4-BE49-F238E27FC236}">
                <a16:creationId xmlns:a16="http://schemas.microsoft.com/office/drawing/2014/main" id="{84D92695-94F4-13B1-E5A5-C015B038BBBB}"/>
              </a:ext>
            </a:extLst>
          </p:cNvPr>
          <p:cNvPicPr>
            <a:picLocks noChangeAspect="1"/>
          </p:cNvPicPr>
          <p:nvPr/>
        </p:nvPicPr>
        <p:blipFill>
          <a:blip r:embed="rId13"/>
          <a:stretch>
            <a:fillRect/>
          </a:stretch>
        </p:blipFill>
        <p:spPr>
          <a:xfrm>
            <a:off x="1674406" y="2165164"/>
            <a:ext cx="2420634" cy="387083"/>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TotalTime>
  <Words>3714</Words>
  <Application>Microsoft Office PowerPoint</Application>
  <PresentationFormat>Custom</PresentationFormat>
  <Paragraphs>591</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Meiryo UI</vt:lpstr>
      <vt:lpstr>Aptos</vt:lpstr>
      <vt:lpstr>Arial</vt:lpstr>
      <vt:lpstr>Book Antiqua</vt:lpstr>
      <vt:lpstr>Bookman Old Style</vt:lpstr>
      <vt:lpstr>Georgia</vt:lpstr>
      <vt:lpstr>Times New Roman</vt:lpstr>
      <vt:lpstr>Office Theme</vt:lpstr>
      <vt:lpstr>Robust Classiﬁcation via Regression for Learning with Noisy Labels</vt:lpstr>
      <vt:lpstr>PowerPoint Presentation</vt:lpstr>
      <vt:lpstr>1 Introduction</vt:lpstr>
      <vt:lpstr>Background and Motivation</vt:lpstr>
      <vt:lpstr>Why This Paper?</vt:lpstr>
      <vt:lpstr>Contributions of the Paper</vt:lpstr>
      <vt:lpstr>1 Introduction</vt:lpstr>
      <vt:lpstr>Deﬁnition and Challenges of Compositional Data</vt:lpstr>
      <vt:lpstr>Mapping to an Unconstrained Space</vt:lpstr>
      <vt:lpstr>Isometric Log-Ratio (ilr) Transformation</vt:lpstr>
      <vt:lpstr>Advantages of Log-Ratio Transforms</vt:lpstr>
      <vt:lpstr>PowerPoint Presentation</vt:lpstr>
      <vt:lpstr>Three-Step Process for Robust Classiﬁcation</vt:lpstr>
      <vt:lpstr>Label Smoothing and Log-Ratio Transform</vt:lpstr>
      <vt:lpstr>Handling Noisy Labels with a Gaussian Noise Model</vt:lpstr>
      <vt:lpstr>Mapping Predictions Back to the Simplex</vt:lpstr>
      <vt:lpstr>Uniﬁed Approach for Handling Noisy Labels</vt:lpstr>
      <vt:lpstr>PowerPoint Presentation</vt:lpstr>
      <vt:lpstr>Synthetic Datasets</vt:lpstr>
      <vt:lpstr>Training and Evaluation Details</vt:lpstr>
      <vt:lpstr>CIFAR-10 and CIFAR-100 Results</vt:lpstr>
      <vt:lpstr>Key Insights</vt:lpstr>
      <vt:lpstr>PowerPoint Presentation</vt:lpstr>
      <vt:lpstr>Our Results vs. SGN</vt:lpstr>
      <vt:lpstr>Performance on CIFAR-10</vt:lpstr>
      <vt:lpstr>Performance on CIFAR-100</vt:lpstr>
      <vt:lpstr>Comparison Across Both Datasets</vt:lpstr>
      <vt:lpstr>PowerPoint Presentation</vt:lpstr>
      <vt:lpstr>Applications of Robust Learning Techniques</vt:lpstr>
      <vt:lpstr>Analysis of the SGN Approach</vt:lpstr>
      <vt:lpstr>Potential Enhancements to SGN</vt:lpstr>
      <vt:lpstr>PowerPoint Presentation</vt:lpstr>
      <vt:lpstr>Testing the Model on Fashion-MNIST</vt:lpstr>
      <vt:lpstr>Training Details and Evaluation Metrics</vt:lpstr>
      <vt:lpstr>Comparison of SGN and Our Implementation</vt:lpstr>
      <vt:lpstr>Analysis of Results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Classification via Regression for Learning with Noisy Labels</dc:title>
  <dc:creator>Sid Bhatia &amp; Aaron Shamouli</dc:creator>
  <cp:lastModifiedBy>Sid Bhatia</cp:lastModifiedBy>
  <cp:revision>1</cp:revision>
  <dcterms:created xsi:type="dcterms:W3CDTF">2024-12-02T20:00:50Z</dcterms:created>
  <dcterms:modified xsi:type="dcterms:W3CDTF">2024-12-02T20:20:02Z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2024-12-02T00:00:00Z</vt:filetime>
  </property>
  <property fmtid="{D5CDD505-2E9C-101B-9397-08002B2CF9AE}" pid="3" name="Creator">
    <vt:lpwstr>LaTeX with Beamer class</vt:lpwstr>
  </property>
  <property fmtid="{D5CDD505-2E9C-101B-9397-08002B2CF9AE}" pid="4" name="Producer">
    <vt:lpwstr>xdvipdfmx (20240305)</vt:lpwstr>
  </property>
  <property fmtid="{D5CDD505-2E9C-101B-9397-08002B2CF9AE}" pid="5" name="LastSaved">
    <vt:filetime>2024-12-02T00:00:00Z</vt:filetime>
  </property>
</Properties>
</file>