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8" r:id="rId5"/>
    <p:sldId id="265" r:id="rId6"/>
    <p:sldId id="259" r:id="rId7"/>
    <p:sldId id="260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2" r:id="rId25"/>
    <p:sldId id="284" r:id="rId26"/>
    <p:sldId id="285" r:id="rId27"/>
    <p:sldId id="286" r:id="rId28"/>
    <p:sldId id="287" r:id="rId29"/>
    <p:sldId id="289" r:id="rId30"/>
    <p:sldId id="288" r:id="rId31"/>
    <p:sldId id="291" r:id="rId32"/>
    <p:sldId id="290" r:id="rId33"/>
    <p:sldId id="292" r:id="rId34"/>
    <p:sldId id="293" r:id="rId35"/>
    <p:sldId id="294" r:id="rId36"/>
    <p:sldId id="295" r:id="rId37"/>
    <p:sldId id="296" r:id="rId38"/>
    <p:sldId id="298" r:id="rId39"/>
    <p:sldId id="297" r:id="rId40"/>
    <p:sldId id="262" r:id="rId41"/>
    <p:sldId id="26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-2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1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7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6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9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4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4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415A-ED4C-F049-B1EC-6403452F0569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ohannes-raida.de/tutorials.ht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oji/gl-matrix" TargetMode="External"/><Relationship Id="rId3" Type="http://schemas.openxmlformats.org/officeDocument/2006/relationships/hyperlink" Target="http://threejs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docs/" TargetMode="External"/><Relationship Id="rId4" Type="http://schemas.openxmlformats.org/officeDocument/2006/relationships/hyperlink" Target="http://nehe.gamedev.net/tutorial/lessons_01__05/22004/" TargetMode="External"/><Relationship Id="rId5" Type="http://schemas.openxmlformats.org/officeDocument/2006/relationships/hyperlink" Target="http://learningwebgl.com/" TargetMode="External"/><Relationship Id="rId6" Type="http://schemas.openxmlformats.org/officeDocument/2006/relationships/hyperlink" Target="http://www.johannes-raida.de/tutorials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reejs.org/example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glsamples.org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va-graphics/webgl.git" TargetMode="External"/><Relationship Id="rId3" Type="http://schemas.openxmlformats.org/officeDocument/2006/relationships/hyperlink" Target="http://localhost:8000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00/webgl/lesson01.html" TargetMode="External"/><Relationship Id="rId3" Type="http://schemas.openxmlformats.org/officeDocument/2006/relationships/hyperlink" Target="file://localhost/view-source/http/::localhost/8000:webgl:lesson01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lmatrix.net/" TargetMode="External"/><Relationship Id="rId3" Type="http://schemas.openxmlformats.org/officeDocument/2006/relationships/hyperlink" Target="http://localhost:8000/webgl/glMatrix-0.9.5.min.j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663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err="1" smtClean="0"/>
              <a:t>WebGL</a:t>
            </a:r>
            <a:r>
              <a:rPr lang="en-US" sz="4900" dirty="0">
                <a:hlinkClick r:id="rId2"/>
              </a:rPr>
              <a:t/>
            </a:r>
            <a:br>
              <a:rPr lang="en-US" sz="4900" dirty="0">
                <a:hlinkClick r:id="rId2"/>
              </a:rPr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4900" dirty="0" smtClean="0"/>
              <a:t>Connelly Barnes</a:t>
            </a:r>
            <a:br>
              <a:rPr lang="en-US" sz="4900" dirty="0" smtClean="0"/>
            </a:b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4900" dirty="0" smtClean="0"/>
              <a:t>CS 4810: Graphics</a:t>
            </a:r>
            <a:br>
              <a:rPr lang="en-US" sz="49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100" dirty="0" smtClean="0"/>
              <a:t>Acknowledgement: Content from tutorials by </a:t>
            </a:r>
            <a:r>
              <a:rPr lang="en-US" sz="3100" dirty="0" err="1" smtClean="0"/>
              <a:t>NeHe</a:t>
            </a:r>
            <a:r>
              <a:rPr lang="en-US" sz="3100" dirty="0" smtClean="0"/>
              <a:t> Productions, Giles Thomas, Johannes </a:t>
            </a:r>
            <a:r>
              <a:rPr lang="en-US" sz="3100" dirty="0" err="1" smtClean="0"/>
              <a:t>Raida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5914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1639003"/>
          </a:xfrm>
        </p:spPr>
        <p:txBody>
          <a:bodyPr>
            <a:noAutofit/>
          </a:bodyPr>
          <a:lstStyle/>
          <a:p>
            <a:r>
              <a:rPr lang="en-US" dirty="0" smtClean="0"/>
              <a:t>Creates a vertex </a:t>
            </a:r>
            <a:r>
              <a:rPr lang="en-US" dirty="0" err="1" smtClean="0"/>
              <a:t>shader</a:t>
            </a:r>
            <a:r>
              <a:rPr lang="en-US" dirty="0" smtClean="0"/>
              <a:t>. This transforms model coordinates to screen coordinates.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2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1639003"/>
          </a:xfrm>
        </p:spPr>
        <p:txBody>
          <a:bodyPr>
            <a:noAutofit/>
          </a:bodyPr>
          <a:lstStyle/>
          <a:p>
            <a:r>
              <a:rPr lang="en-US" dirty="0"/>
              <a:t>Multiply by “</a:t>
            </a:r>
            <a:r>
              <a:rPr lang="en-US" dirty="0" err="1"/>
              <a:t>modelview</a:t>
            </a:r>
            <a:r>
              <a:rPr lang="en-US" dirty="0"/>
              <a:t>” matrix (model to world)</a:t>
            </a:r>
          </a:p>
          <a:p>
            <a:r>
              <a:rPr lang="en-US" dirty="0"/>
              <a:t>Multiply by “perspective” matrix (world to screen)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9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1639003"/>
          </a:xfrm>
        </p:spPr>
        <p:txBody>
          <a:bodyPr>
            <a:noAutofit/>
          </a:bodyPr>
          <a:lstStyle/>
          <a:p>
            <a:r>
              <a:rPr lang="en-US" dirty="0" smtClean="0"/>
              <a:t>“Uniform” variables are global arguments to the </a:t>
            </a:r>
            <a:r>
              <a:rPr lang="en-US" dirty="0" err="1" smtClean="0"/>
              <a:t>shader</a:t>
            </a:r>
            <a:r>
              <a:rPr lang="en-US" dirty="0" smtClean="0"/>
              <a:t> that do not change with vertex/fragment.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</a:t>
            </a:r>
            <a:r>
              <a:rPr lang="en-US" dirty="0" err="1" smtClean="0"/>
              <a:t>gl</a:t>
            </a:r>
            <a:r>
              <a:rPr lang="en-US" dirty="0" smtClean="0"/>
              <a:t> context from canvas.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"&gt;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(canvas)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try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canvas.getContext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("experimental-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 catch (e)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if 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alert("Could not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initialise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sorry :-(");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8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Generic function for getting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id) {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(id);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if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return null;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1881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</a:t>
            </a:r>
            <a:r>
              <a:rPr lang="en-US" dirty="0" err="1" smtClean="0"/>
              <a:t>shaders</a:t>
            </a:r>
            <a:r>
              <a:rPr lang="en-US" dirty="0" smtClean="0"/>
              <a:t> and set up their uniform vars.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fragmentShader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shader-fs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vertexShader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gl.attachShader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vertexShader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gl.attachShader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fragmentShader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gl.linkProgram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if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gl.getProgramParameter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			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gl.LINK_STATUS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alert("Could not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initialise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gl.useProgram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gl.getAttribLocation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gl.enableVertexAttribArray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shaderProgram.pMatrixUniform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gl.getUniformLocation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shaderProgram.mvMatrixUniform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gl.getUniformLocation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3059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modelview</a:t>
            </a:r>
            <a:r>
              <a:rPr lang="en-US" dirty="0" smtClean="0"/>
              <a:t> and perspective matrix from global variables.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gl.uniformMatrix4fv(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shaderProgram.pMatrixUniform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gl.uniformMatrix4fv(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shaderProgram.mvMatrixUniform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33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Build triangle and quadrilateral in buffers.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99" y="1914074"/>
            <a:ext cx="8686799" cy="89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initBuffers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0.0,  1.0,  0.0,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1594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Build triangle and quadrilateral in buffers.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99" y="1914074"/>
            <a:ext cx="868679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Float32Array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0422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the scene, using </a:t>
            </a:r>
            <a:r>
              <a:rPr lang="en-US" dirty="0" err="1" smtClean="0"/>
              <a:t>glMatrix</a:t>
            </a:r>
            <a:r>
              <a:rPr lang="en-US" dirty="0" smtClean="0"/>
              <a:t> as a helper.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(0, 0,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gl.clear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gl.COLOR_BUFFER_BIT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|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gl.DEPTH_BUFFER_BIT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mat4.perspective(45,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0.1, 100.0,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mat4.identity(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[-1.5, 0.0, -7.0]);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523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WebGL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A JavaScript API for rendering 2D/3D graphics.</a:t>
            </a:r>
          </a:p>
          <a:p>
            <a:r>
              <a:rPr lang="en-US" dirty="0" smtClean="0"/>
              <a:t>Based on OpenGL ES (Embedded Systems) 2.0</a:t>
            </a:r>
          </a:p>
          <a:p>
            <a:r>
              <a:rPr lang="en-US" dirty="0" smtClean="0"/>
              <a:t>Programmable pipeline only (</a:t>
            </a:r>
            <a:r>
              <a:rPr lang="en-US" dirty="0" err="1" smtClean="0"/>
              <a:t>shaders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fixed-function pipeline</a:t>
            </a:r>
            <a:br>
              <a:rPr lang="en-US" dirty="0" smtClean="0"/>
            </a:br>
            <a:r>
              <a:rPr lang="en-US" dirty="0" smtClean="0"/>
              <a:t>(no </a:t>
            </a:r>
            <a:r>
              <a:rPr lang="en-US" dirty="0" err="1" smtClean="0"/>
              <a:t>glTranslate</a:t>
            </a:r>
            <a:r>
              <a:rPr lang="en-US" dirty="0" smtClean="0"/>
              <a:t>, </a:t>
            </a:r>
            <a:r>
              <a:rPr lang="en-US" dirty="0" err="1" smtClean="0"/>
              <a:t>glColor</a:t>
            </a:r>
            <a:r>
              <a:rPr lang="en-US" dirty="0" smtClean="0"/>
              <a:t>, </a:t>
            </a:r>
            <a:r>
              <a:rPr lang="en-US" dirty="0" err="1" smtClean="0"/>
              <a:t>glLight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But these are emulated by libraries such as </a:t>
            </a:r>
            <a:r>
              <a:rPr lang="en-US" dirty="0" smtClean="0">
                <a:hlinkClick r:id="rId2"/>
              </a:rPr>
              <a:t>glMatrix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2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the scene, using </a:t>
            </a:r>
            <a:r>
              <a:rPr lang="en-US" dirty="0" err="1" smtClean="0"/>
              <a:t>glMatrix</a:t>
            </a:r>
            <a:r>
              <a:rPr lang="en-US" dirty="0" smtClean="0"/>
              <a:t> as a helper.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(0, 0,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gl.clear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gl.COLOR_BUFFER_BIT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|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gl.DEPTH_BUFFER_BIT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mat4.perspective(45,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0.1, 100.0,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mat4.identity(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45393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triangle.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mat4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[-1.5, 0.0, -7.0]);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0);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gl.drawArrays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gl.TRIANGLES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6860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quad.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mat4.translate(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[3.0, 0.0, 0.0]);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0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gl.drawArrays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gl.TRIANGLE_STRIP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1478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2: Colored Triangle </a:t>
            </a:r>
            <a:r>
              <a:rPr lang="en-US" b="1" dirty="0" smtClean="0"/>
              <a:t>and Quad</a:t>
            </a:r>
            <a:endParaRPr lang="en-US" b="1" dirty="0"/>
          </a:p>
        </p:txBody>
      </p:sp>
      <p:pic>
        <p:nvPicPr>
          <p:cNvPr id="3" name="Picture 2" descr="Screen Shot 2015-04-16 at 4.2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46" y="1288319"/>
            <a:ext cx="5368509" cy="53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9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2: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Add varying color parameter to vertex </a:t>
            </a:r>
            <a:r>
              <a:rPr lang="en-US" dirty="0" err="1" smtClean="0"/>
              <a:t>shader</a:t>
            </a:r>
            <a:r>
              <a:rPr lang="en-US" dirty="0" smtClean="0"/>
              <a:t>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attribute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attribute 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varying 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*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vec4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8086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2: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Make fragment </a:t>
            </a:r>
            <a:r>
              <a:rPr lang="en-US" dirty="0" err="1" smtClean="0"/>
              <a:t>shader</a:t>
            </a:r>
            <a:r>
              <a:rPr lang="en-US" dirty="0" smtClean="0"/>
              <a:t> return (interpolated) color.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-fragment"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precision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mediump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float;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varying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void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gl_FragColor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}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58402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2: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Get vertex color attribute in </a:t>
            </a:r>
            <a:r>
              <a:rPr lang="en-US" dirty="0" err="1" smtClean="0"/>
              <a:t>initShaders</a:t>
            </a:r>
            <a:r>
              <a:rPr lang="en-US" dirty="0" smtClean="0"/>
              <a:t>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gl.getAttribLocation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gl.enableVertexAttribArray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82742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2: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Define additional global buffer variables to hold color buffers.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2316802"/>
            <a:ext cx="97249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984807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984807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;			// New variable</a:t>
            </a:r>
            <a:endParaRPr lang="en-US" dirty="0">
              <a:solidFill>
                <a:srgbClr val="984807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squareVertexColorBuffer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;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         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/</a:t>
            </a:r>
            <a:r>
              <a:rPr lang="en-US" dirty="0">
                <a:solidFill>
                  <a:srgbClr val="984807"/>
                </a:solidFill>
                <a:latin typeface="Lucida Console"/>
                <a:cs typeface="Lucida Console"/>
              </a:rPr>
              <a:t>/ New variable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6406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2: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color buffers in </a:t>
            </a:r>
            <a:r>
              <a:rPr lang="en-US" dirty="0" err="1" smtClean="0"/>
              <a:t>initBuffers</a:t>
            </a:r>
            <a:r>
              <a:rPr lang="en-US" dirty="0" smtClean="0"/>
              <a:t>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initBuffers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colors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1.0, 0.0, 0.0, 1.0,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0.0, 1.0, 0.0, 1.0,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0.0, 0.0, 1.0, 1.0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Float32Array(colors),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224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2: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color buffers in </a:t>
            </a:r>
            <a:r>
              <a:rPr lang="en-US" dirty="0" err="1" smtClean="0"/>
              <a:t>initBuffers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Do the same for the quad.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8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Three.js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examples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documentation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NeHe</a:t>
            </a:r>
            <a:r>
              <a:rPr lang="en-US" dirty="0" smtClean="0">
                <a:hlinkClick r:id="rId4"/>
              </a:rPr>
              <a:t> OpenGL tutorials</a:t>
            </a:r>
            <a:endParaRPr lang="en-US" dirty="0" smtClean="0"/>
          </a:p>
          <a:p>
            <a:r>
              <a:rPr lang="en-US" dirty="0" err="1" smtClean="0"/>
              <a:t>WebGL</a:t>
            </a:r>
            <a:r>
              <a:rPr lang="en-US" dirty="0" smtClean="0"/>
              <a:t> tutorial by Giles Thomas, from </a:t>
            </a:r>
            <a:r>
              <a:rPr lang="en-US" dirty="0" smtClean="0">
                <a:hlinkClick r:id="rId5"/>
              </a:rPr>
              <a:t>http://learningwebgl.com/</a:t>
            </a:r>
            <a:endParaRPr lang="en-US" dirty="0"/>
          </a:p>
          <a:p>
            <a:r>
              <a:rPr lang="en-US" dirty="0" err="1" smtClean="0"/>
              <a:t>Three.js</a:t>
            </a:r>
            <a:r>
              <a:rPr lang="en-US" dirty="0" smtClean="0"/>
              <a:t> </a:t>
            </a:r>
            <a:r>
              <a:rPr lang="en-US" dirty="0" err="1" smtClean="0"/>
              <a:t>WebGL</a:t>
            </a:r>
            <a:r>
              <a:rPr lang="en-US" dirty="0" smtClean="0"/>
              <a:t> tutorial by Johannes </a:t>
            </a:r>
            <a:r>
              <a:rPr lang="en-US" dirty="0" err="1" smtClean="0"/>
              <a:t>Raida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http://www.johannes-raida.de/tutorials.htm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48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2: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Make </a:t>
            </a:r>
            <a:r>
              <a:rPr lang="en-US" dirty="0" err="1" smtClean="0"/>
              <a:t>drawScene</a:t>
            </a:r>
            <a:r>
              <a:rPr lang="en-US" dirty="0" smtClean="0"/>
              <a:t>() use the new color attributes.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// Before drawing triangle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false, 0, 0);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// Before drawing quad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false, 0, 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88985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2: Movement</a:t>
            </a:r>
            <a:endParaRPr lang="en-US" b="1" dirty="0"/>
          </a:p>
        </p:txBody>
      </p:sp>
      <p:pic>
        <p:nvPicPr>
          <p:cNvPr id="4" name="Picture 3" descr="Screen Shot 2015-04-16 at 4.4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72" y="1288319"/>
            <a:ext cx="5115056" cy="51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3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Call a function that “repaints” a new frame.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webGLStart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tick();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3419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Repaint the new frame.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tick()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requestAnimFrame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(tick);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/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 Uses Google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webgl-utils.js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to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    //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register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tick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as “repaint” callback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animate();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05152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Declare global rotation variables.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rTri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6045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Advance rotation variables in animate().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animate()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new Date().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if 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!= 0)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elapsed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-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rTri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+= (90 * elapsed) / 1000.0;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+= (75 * elapsed) / 1000.0;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82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drawScene</a:t>
            </a:r>
            <a:r>
              <a:rPr lang="en-US" dirty="0" smtClean="0"/>
              <a:t>(), rotate triangle/quad.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mvPushMatrix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mat4.rotate(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degToRad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), [1, 0, 0]);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// Draw triangle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175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</a:t>
            </a:r>
            <a:r>
              <a:rPr lang="en-US" b="1" dirty="0" smtClean="0"/>
              <a:t>and </a:t>
            </a:r>
            <a:r>
              <a:rPr lang="en-US" b="1" dirty="0" smtClean="0"/>
              <a:t>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Helper functions to handle our own matrix stack: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779686"/>
            <a:ext cx="972496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[];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mvPushMatrix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copy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mat4.set(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copy);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mvMatrixStack.push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(copy);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if 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mvMatrixStack.length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== 0)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throw "Invalid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!";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mvMatrixStack.pop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35778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Exciting </a:t>
            </a:r>
            <a:r>
              <a:rPr lang="en-US" dirty="0" err="1" smtClean="0"/>
              <a:t>WebGL</a:t>
            </a:r>
            <a:r>
              <a:rPr lang="en-US" dirty="0" smtClean="0"/>
              <a:t>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webglsamples.org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04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Three.js</a:t>
            </a:r>
            <a:r>
              <a:rPr lang="en-US" dirty="0" smtClean="0"/>
              <a:t> to make </a:t>
            </a:r>
            <a:r>
              <a:rPr lang="en-US" dirty="0" err="1" smtClean="0"/>
              <a:t>WebGL</a:t>
            </a:r>
            <a:r>
              <a:rPr lang="en-US" dirty="0" smtClean="0"/>
              <a:t> more sane.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Setup Stage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the following at command line: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clone </a:t>
            </a:r>
            <a:r>
              <a:rPr lang="en-US" sz="2800" dirty="0" smtClean="0">
                <a:hlinkClick r:id="rId2"/>
              </a:rPr>
              <a:t>https://github.com/uva-graphics/webgl.git</a:t>
            </a:r>
            <a:endParaRPr lang="en-US" sz="2800" dirty="0" smtClean="0"/>
          </a:p>
          <a:p>
            <a:r>
              <a:rPr lang="en-US" sz="2800" dirty="0" smtClean="0"/>
              <a:t>cd </a:t>
            </a:r>
            <a:r>
              <a:rPr lang="en-US" sz="2800" dirty="0" err="1" smtClean="0"/>
              <a:t>webgl</a:t>
            </a:r>
            <a:endParaRPr lang="en-US" sz="2800" dirty="0"/>
          </a:p>
          <a:p>
            <a:r>
              <a:rPr lang="en-US" sz="2800" dirty="0" smtClean="0"/>
              <a:t>python -m </a:t>
            </a:r>
            <a:r>
              <a:rPr lang="en-US" sz="2800" dirty="0" err="1" smtClean="0"/>
              <a:t>SimpleHTTPServer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dirty="0" smtClean="0"/>
              <a:t>Point a Web browser to </a:t>
            </a:r>
            <a:r>
              <a:rPr lang="en-US" dirty="0" smtClean="0">
                <a:hlinkClick r:id="rId3"/>
              </a:rPr>
              <a:t>http://localhost:8000</a:t>
            </a:r>
            <a:r>
              <a:rPr lang="en-US" dirty="0" smtClean="0">
                <a:hlinkClick r:id="rId3"/>
              </a:rPr>
              <a:t>/</a:t>
            </a:r>
          </a:p>
          <a:p>
            <a:r>
              <a:rPr lang="en-US" dirty="0" smtClean="0"/>
              <a:t>The links in later slides assume that a local server</a:t>
            </a:r>
            <a:r>
              <a:rPr lang="en-US" dirty="0"/>
              <a:t> </a:t>
            </a:r>
            <a:r>
              <a:rPr lang="en-US" dirty="0" smtClean="0"/>
              <a:t>has been created in this manner.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28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Three.js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5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Three.js</a:t>
            </a:r>
            <a:r>
              <a:rPr lang="en-US" b="1" dirty="0" smtClean="0"/>
              <a:t> Mesh Loader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tutorial </a:t>
            </a:r>
            <a:r>
              <a:rPr lang="en-US" dirty="0" err="1" smtClean="0"/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6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8408"/>
            <a:ext cx="8686800" cy="5067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&lt;html&gt;&lt;head&gt;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"&gt;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function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webGLStart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() {</a:t>
            </a:r>
            <a:b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canvas = </a:t>
            </a:r>
            <a:r>
              <a:rPr lang="en-US" sz="2300" dirty="0" err="1">
                <a:solidFill>
                  <a:srgbClr val="660066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("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cvs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"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);</a:t>
            </a:r>
            <a:endParaRPr lang="en-US" sz="2300" dirty="0" smtClean="0">
              <a:solidFill>
                <a:srgbClr val="660066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gl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= </a:t>
            </a:r>
            <a:r>
              <a:rPr lang="en-US" sz="2300" dirty="0" err="1">
                <a:solidFill>
                  <a:srgbClr val="660066"/>
                </a:solidFill>
                <a:latin typeface="Lucida Console"/>
                <a:cs typeface="Lucida Console"/>
              </a:rPr>
              <a:t>canvas.getContext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("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webgl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-test");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gl.clearColor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(0, 0, 0, 1);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…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&lt;/head&gt;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body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onload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webGLStart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();"&gt;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canvas id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cvs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" width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="500" height="500"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/canvas&gt;</a:t>
            </a:r>
          </a:p>
        </p:txBody>
      </p:sp>
    </p:spTree>
    <p:extLst>
      <p:ext uri="{BB962C8B-B14F-4D97-AF65-F5344CB8AC3E}">
        <p14:creationId xmlns:p14="http://schemas.microsoft.com/office/powerpoint/2010/main" val="304736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1: Triangle and Quad</a:t>
            </a:r>
            <a:endParaRPr lang="en-US" b="1" dirty="0"/>
          </a:p>
        </p:txBody>
      </p:sp>
      <p:pic>
        <p:nvPicPr>
          <p:cNvPr id="4" name="Picture 3" descr="Screen Shot 2015-04-14 at 4.2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83" y="1417639"/>
            <a:ext cx="5206234" cy="52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0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WebGL lesson</a:t>
            </a:r>
            <a:r>
              <a:rPr lang="en-US" dirty="0" smtClean="0"/>
              <a:t> (also, </a:t>
            </a:r>
            <a:r>
              <a:rPr lang="en-US" dirty="0" smtClean="0">
                <a:hlinkClick r:id="rId3" action="ppaction://hlinkfile"/>
              </a:rPr>
              <a:t>view source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the </a:t>
            </a:r>
            <a:r>
              <a:rPr lang="en-US" dirty="0" err="1" smtClean="0">
                <a:hlinkClick r:id="rId2"/>
              </a:rPr>
              <a:t>glMatrix</a:t>
            </a:r>
            <a:r>
              <a:rPr lang="en-US" dirty="0" smtClean="0">
                <a:hlinkClick r:id="rId2"/>
              </a:rPr>
              <a:t> library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”</a:t>
            </a:r>
            <a:b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src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800" u="sng" dirty="0" smtClean="0">
                <a:solidFill>
                  <a:srgbClr val="0000FF"/>
                </a:solidFill>
                <a:latin typeface="Lucida Console"/>
                <a:cs typeface="Lucida Console"/>
                <a:hlinkClick r:id="rId3"/>
              </a:rPr>
              <a:t>glMatrix</a:t>
            </a:r>
            <a:r>
              <a:rPr lang="en-US" sz="2800" u="sng" dirty="0">
                <a:solidFill>
                  <a:srgbClr val="0000FF"/>
                </a:solidFill>
                <a:latin typeface="Lucida Console"/>
                <a:cs typeface="Lucida Console"/>
                <a:hlinkClick r:id="rId3"/>
              </a:rPr>
              <a:t>-0.9.5.min.js"&gt;&lt;/script&gt;</a:t>
            </a: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4353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smtClean="0"/>
              <a:t>Creates a fragment </a:t>
            </a:r>
            <a:r>
              <a:rPr lang="en-US" sz="3800" dirty="0" err="1" smtClean="0"/>
              <a:t>shader</a:t>
            </a:r>
            <a:r>
              <a:rPr lang="en-US" sz="3800" dirty="0" smtClean="0"/>
              <a:t>. This determines the RGBA colors of fragments (pixels).</a:t>
            </a:r>
            <a:endParaRPr lang="en-US" sz="3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script id="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shader-</a:t>
            </a: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fs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="x-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/x-fragment"&gt;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precision 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mediump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float;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void main(void)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gl_FragColor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= vec4(1.0, 1.0, 1.0, 1.0);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280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1839</Words>
  <Application>Microsoft Macintosh PowerPoint</Application>
  <PresentationFormat>On-screen Show (4:3)</PresentationFormat>
  <Paragraphs>408</Paragraphs>
  <Slides>41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  WebGL  Connelly Barnes  CS 4810: Graphics   Acknowledgement: Content from tutorials by NeHe Productions, Giles Thomas, Johannes Raida</vt:lpstr>
      <vt:lpstr>What is WebGL?</vt:lpstr>
      <vt:lpstr>Resources</vt:lpstr>
      <vt:lpstr>Setup Stage</vt:lpstr>
      <vt:lpstr>Basics</vt:lpstr>
      <vt:lpstr>Lesson 1: Triangle and Quad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Movement</vt:lpstr>
      <vt:lpstr>Lesson 3: Colored Triangle and Quad</vt:lpstr>
      <vt:lpstr>Lesson 3: Colored Triangle and Quad</vt:lpstr>
      <vt:lpstr>Lesson 3: Colored Triangle and Quad</vt:lpstr>
      <vt:lpstr>Lesson 3: Colored Triangle and Quad</vt:lpstr>
      <vt:lpstr>Lesson 3: Colored Triangle and Quad</vt:lpstr>
      <vt:lpstr>Lesson 3: Colored Triangle and Quad</vt:lpstr>
      <vt:lpstr>More Exciting WebGL Samples</vt:lpstr>
      <vt:lpstr>Next Time…</vt:lpstr>
      <vt:lpstr>Lesson 1: Triangle and Quad (Three.js)</vt:lpstr>
      <vt:lpstr>Three.js Mesh Loader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Tutorial  (following NeHe tutorials adapted for WebGL by Giles Thomas)  Connelly Barnes </dc:title>
  <dc:creator>First</dc:creator>
  <cp:lastModifiedBy>First</cp:lastModifiedBy>
  <cp:revision>28</cp:revision>
  <dcterms:created xsi:type="dcterms:W3CDTF">2015-04-14T20:16:38Z</dcterms:created>
  <dcterms:modified xsi:type="dcterms:W3CDTF">2015-04-16T22:30:38Z</dcterms:modified>
</cp:coreProperties>
</file>