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12"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3" autoAdjust="0"/>
    <p:restoredTop sz="72326" autoAdjust="0"/>
  </p:normalViewPr>
  <p:slideViewPr>
    <p:cSldViewPr snapToGrid="0">
      <p:cViewPr varScale="1">
        <p:scale>
          <a:sx n="63" d="100"/>
          <a:sy n="63" d="100"/>
        </p:scale>
        <p:origin x="-1426" y="-72"/>
      </p:cViewPr>
      <p:guideLst>
        <p:guide orient="horz" pos="2160"/>
        <p:guide pos="3840"/>
      </p:guideLst>
    </p:cSldViewPr>
  </p:slideViewPr>
  <p:outlineViewPr>
    <p:cViewPr>
      <p:scale>
        <a:sx n="33" d="100"/>
        <a:sy n="33" d="100"/>
      </p:scale>
      <p:origin x="0" y="-9264"/>
    </p:cViewPr>
  </p:outlineViewPr>
  <p:notesTextViewPr>
    <p:cViewPr>
      <p:scale>
        <a:sx n="1" d="1"/>
        <a:sy n="1" d="1"/>
      </p:scale>
      <p:origin x="0" y="0"/>
    </p:cViewPr>
  </p:notesTextViewPr>
  <p:notesViewPr>
    <p:cSldViewPr snapToGrid="0">
      <p:cViewPr varScale="1">
        <p:scale>
          <a:sx n="60" d="100"/>
          <a:sy n="60" d="100"/>
        </p:scale>
        <p:origin x="17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332A7-8841-4108-896E-7A167BF10CA9}" type="datetimeFigureOut">
              <a:rPr lang="en-IE" smtClean="0"/>
              <a:t>04/04/2016</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7228E-FB6A-49D8-BE6B-9A7EBC95761B}" type="slidenum">
              <a:rPr lang="en-IE" smtClean="0"/>
              <a:t>‹#›</a:t>
            </a:fld>
            <a:endParaRPr lang="en-IE"/>
          </a:p>
        </p:txBody>
      </p:sp>
    </p:spTree>
    <p:extLst>
      <p:ext uri="{BB962C8B-B14F-4D97-AF65-F5344CB8AC3E}">
        <p14:creationId xmlns:p14="http://schemas.microsoft.com/office/powerpoint/2010/main" val="2846433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People are not comfortable with turning over many day</a:t>
            </a:r>
            <a:r>
              <a:rPr lang="en-IE" baseline="0" dirty="0" smtClean="0"/>
              <a:t> to day decisions to machines and analytics processes.</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2</a:t>
            </a:fld>
            <a:endParaRPr lang="en-IE"/>
          </a:p>
        </p:txBody>
      </p:sp>
    </p:spTree>
    <p:extLst>
      <p:ext uri="{BB962C8B-B14F-4D97-AF65-F5344CB8AC3E}">
        <p14:creationId xmlns:p14="http://schemas.microsoft.com/office/powerpoint/2010/main" val="1810777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When an organisation allows decisions to be proactively</a:t>
            </a:r>
            <a:r>
              <a:rPr lang="en-IE" baseline="0" dirty="0" smtClean="0"/>
              <a:t> and automatically made by algorithms, things can go wrong.</a:t>
            </a:r>
          </a:p>
          <a:p>
            <a:r>
              <a:rPr lang="en-IE" baseline="0" dirty="0" smtClean="0"/>
              <a:t>Speed of analytics matters, the quicker the data can travel and be analysed the better, development of new data transmission lines from new York to </a:t>
            </a:r>
            <a:r>
              <a:rPr lang="en-IE" baseline="0" dirty="0" err="1" smtClean="0"/>
              <a:t>chigago</a:t>
            </a:r>
            <a:r>
              <a:rPr lang="en-IE" baseline="0" dirty="0" smtClean="0"/>
              <a:t> go a direct route (buying up rights of way) so as to save in milliseconds of data transfer!</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12</a:t>
            </a:fld>
            <a:endParaRPr lang="en-IE"/>
          </a:p>
        </p:txBody>
      </p:sp>
    </p:spTree>
    <p:extLst>
      <p:ext uri="{BB962C8B-B14F-4D97-AF65-F5344CB8AC3E}">
        <p14:creationId xmlns:p14="http://schemas.microsoft.com/office/powerpoint/2010/main" val="4246403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13</a:t>
            </a:fld>
            <a:endParaRPr lang="en-IE"/>
          </a:p>
        </p:txBody>
      </p:sp>
    </p:spTree>
    <p:extLst>
      <p:ext uri="{BB962C8B-B14F-4D97-AF65-F5344CB8AC3E}">
        <p14:creationId xmlns:p14="http://schemas.microsoft.com/office/powerpoint/2010/main" val="2384964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Improving call</a:t>
            </a:r>
            <a:r>
              <a:rPr lang="en-IE" baseline="0" dirty="0" smtClean="0"/>
              <a:t> centres: algorithms now identify a lot about callers and their moods from how they speak, identify accents, a call centre can then route calls to someone specific to match accent. </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14</a:t>
            </a:fld>
            <a:endParaRPr lang="en-IE"/>
          </a:p>
        </p:txBody>
      </p:sp>
    </p:spTree>
    <p:extLst>
      <p:ext uri="{BB962C8B-B14F-4D97-AF65-F5344CB8AC3E}">
        <p14:creationId xmlns:p14="http://schemas.microsoft.com/office/powerpoint/2010/main" val="3687986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15</a:t>
            </a:fld>
            <a:endParaRPr lang="en-IE"/>
          </a:p>
        </p:txBody>
      </p:sp>
    </p:spTree>
    <p:extLst>
      <p:ext uri="{BB962C8B-B14F-4D97-AF65-F5344CB8AC3E}">
        <p14:creationId xmlns:p14="http://schemas.microsoft.com/office/powerpoint/2010/main" val="3118464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Individual decisions: small tactical day to day decisions,</a:t>
            </a:r>
            <a:r>
              <a:rPr lang="en-IE" baseline="0" dirty="0" smtClean="0"/>
              <a:t> not strategic, happen moment to moment in a day of business. E.g. customising the next web page based on their historical and current usage and doing that prior to loading the next page. This would happen for each customer. E.g. engine sensor data is allowing manufacturers to derive better service schedules. Data coming from engine sensors is analysed real time, if a pattern is found which leads to a problem and intervention is made to avoid the problem or to fix it. Driver getting an alert about a problem is operational analytics.</a:t>
            </a:r>
          </a:p>
          <a:p>
            <a:endParaRPr lang="en-IE" baseline="0" dirty="0" smtClean="0"/>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3</a:t>
            </a:fld>
            <a:endParaRPr lang="en-IE"/>
          </a:p>
        </p:txBody>
      </p:sp>
    </p:spTree>
    <p:extLst>
      <p:ext uri="{BB962C8B-B14F-4D97-AF65-F5344CB8AC3E}">
        <p14:creationId xmlns:p14="http://schemas.microsoft.com/office/powerpoint/2010/main" val="61348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Descriptive: how many sales each</a:t>
            </a:r>
            <a:r>
              <a:rPr lang="en-IE" baseline="0" dirty="0" smtClean="0"/>
              <a:t> region had? How many deliveries on time?</a:t>
            </a:r>
          </a:p>
          <a:p>
            <a:r>
              <a:rPr lang="en-IE" baseline="0" dirty="0" smtClean="0"/>
              <a:t>Predictive: How can on time delivery rates be influenced moving forward? Which customers are most likely to respond to the next marketing offer?</a:t>
            </a:r>
          </a:p>
          <a:p>
            <a:r>
              <a:rPr lang="en-IE" baseline="0" dirty="0" smtClean="0"/>
              <a:t>Prescriptive: identify the actions that influence delivery rates on time and makes the actions occur. So if sales show certain patterns or products that need delivery in a certain format then that action is taken based on the current sales data.</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4</a:t>
            </a:fld>
            <a:endParaRPr lang="en-IE"/>
          </a:p>
        </p:txBody>
      </p:sp>
    </p:spTree>
    <p:extLst>
      <p:ext uri="{BB962C8B-B14F-4D97-AF65-F5344CB8AC3E}">
        <p14:creationId xmlns:p14="http://schemas.microsoft.com/office/powerpoint/2010/main" val="2051989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E" dirty="0" err="1" smtClean="0"/>
              <a:t>Trad</a:t>
            </a:r>
            <a:r>
              <a:rPr lang="en-IE" dirty="0" smtClean="0"/>
              <a:t> analytics run</a:t>
            </a:r>
            <a:r>
              <a:rPr lang="en-IE" baseline="0" dirty="0" smtClean="0"/>
              <a:t> offline and then ship results to user.</a:t>
            </a:r>
          </a:p>
          <a:p>
            <a:pPr marL="228600" indent="-228600">
              <a:buAutoNum type="arabicPeriod"/>
            </a:pPr>
            <a:r>
              <a:rPr lang="en-IE" baseline="0" dirty="0" smtClean="0"/>
              <a:t>Prescribe and action.</a:t>
            </a:r>
          </a:p>
          <a:p>
            <a:pPr marL="228600" indent="-228600">
              <a:buAutoNum type="arabicPeriod"/>
            </a:pPr>
            <a:r>
              <a:rPr lang="en-IE" baseline="0" dirty="0" smtClean="0"/>
              <a:t>Not recommending a decision, actually making the decision and driving action on that decision.</a:t>
            </a:r>
          </a:p>
          <a:p>
            <a:pPr marL="228600" indent="-228600">
              <a:buAutoNum type="arabicPeriod"/>
            </a:pPr>
            <a:r>
              <a:rPr lang="en-IE" baseline="0" dirty="0" smtClean="0"/>
              <a:t>Real time in most cases. Analytics applied to incoming stream of data, not in a batch window.</a:t>
            </a:r>
          </a:p>
          <a:p>
            <a:pPr marL="228600" indent="-228600">
              <a:buAutoNum type="arabicPeriod"/>
            </a:pPr>
            <a:endParaRPr lang="en-IE" baseline="0" dirty="0" smtClean="0"/>
          </a:p>
          <a:p>
            <a:pPr marL="0" indent="0">
              <a:buNone/>
            </a:pPr>
            <a:endParaRPr lang="en-IE" baseline="0" dirty="0" smtClean="0"/>
          </a:p>
          <a:p>
            <a:pPr marL="228600" indent="-228600">
              <a:buAutoNum type="arabicPeriod"/>
            </a:pP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5</a:t>
            </a:fld>
            <a:endParaRPr lang="en-IE"/>
          </a:p>
        </p:txBody>
      </p:sp>
    </p:spTree>
    <p:extLst>
      <p:ext uri="{BB962C8B-B14F-4D97-AF65-F5344CB8AC3E}">
        <p14:creationId xmlns:p14="http://schemas.microsoft.com/office/powerpoint/2010/main" val="2827663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1.0-3.0 evolution of analytics over time, created by the international institute</a:t>
            </a:r>
            <a:r>
              <a:rPr lang="en-IE" baseline="0" dirty="0" smtClean="0"/>
              <a:t> for analytics IIA.</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6</a:t>
            </a:fld>
            <a:endParaRPr lang="en-IE"/>
          </a:p>
        </p:txBody>
      </p:sp>
    </p:spTree>
    <p:extLst>
      <p:ext uri="{BB962C8B-B14F-4D97-AF65-F5344CB8AC3E}">
        <p14:creationId xmlns:p14="http://schemas.microsoft.com/office/powerpoint/2010/main" val="258822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Data analyst</a:t>
            </a:r>
            <a:r>
              <a:rPr lang="en-IE" baseline="0" dirty="0" smtClean="0"/>
              <a:t> use similar skill set to data scientist, differences largely semantics and tactical</a:t>
            </a:r>
          </a:p>
          <a:p>
            <a:r>
              <a:rPr lang="en-IE" baseline="0" dirty="0" smtClean="0"/>
              <a:t>Analysts are part of decision makers now or certainly influencers, in analytics 1.0 they were back office.</a:t>
            </a:r>
          </a:p>
          <a:p>
            <a:endParaRPr lang="en-IE" baseline="0" dirty="0" smtClean="0"/>
          </a:p>
          <a:p>
            <a:r>
              <a:rPr lang="en-IE" baseline="0" dirty="0" smtClean="0"/>
              <a:t>A lot of data now comes from sensors and therefore a lot of operational analytics will be tied to the IOT. Sensor data means IOT Smart houses, learns your preference of lighting, heating </a:t>
            </a:r>
            <a:r>
              <a:rPr lang="en-IE" baseline="0" dirty="0" err="1" smtClean="0"/>
              <a:t>etc</a:t>
            </a:r>
            <a:r>
              <a:rPr lang="en-IE" baseline="0" dirty="0" smtClean="0"/>
              <a:t>, grocery lists based on what you have consumed and what is close to empty or expiration</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7</a:t>
            </a:fld>
            <a:endParaRPr lang="en-IE"/>
          </a:p>
        </p:txBody>
      </p:sp>
    </p:spTree>
    <p:extLst>
      <p:ext uri="{BB962C8B-B14F-4D97-AF65-F5344CB8AC3E}">
        <p14:creationId xmlns:p14="http://schemas.microsoft.com/office/powerpoint/2010/main" val="1369350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OA help organisations</a:t>
            </a:r>
            <a:r>
              <a:rPr lang="en-IE" baseline="0" dirty="0" smtClean="0"/>
              <a:t> to be proactive in its actions. Instead of responding as issues arise, operational analytics usually aim to avoid problems altogether. Where it </a:t>
            </a:r>
            <a:r>
              <a:rPr lang="en-IE" baseline="0" dirty="0" err="1" smtClean="0"/>
              <a:t>ins’t</a:t>
            </a:r>
            <a:r>
              <a:rPr lang="en-IE" baseline="0" dirty="0" smtClean="0"/>
              <a:t> possible to avoid problems, OA aim to deal with problems that arise quickly and automatically.</a:t>
            </a:r>
          </a:p>
          <a:p>
            <a:endParaRPr lang="en-IE" baseline="0" dirty="0" smtClean="0"/>
          </a:p>
          <a:p>
            <a:r>
              <a:rPr lang="en-IE" baseline="0" dirty="0" smtClean="0"/>
              <a:t>Large proportion of OA will be tied to </a:t>
            </a:r>
            <a:r>
              <a:rPr lang="en-IE" baseline="0" dirty="0" err="1" smtClean="0"/>
              <a:t>to</a:t>
            </a:r>
            <a:r>
              <a:rPr lang="en-IE" baseline="0" dirty="0" smtClean="0"/>
              <a:t> IOT</a:t>
            </a:r>
          </a:p>
          <a:p>
            <a:endParaRPr lang="en-IE" baseline="0" dirty="0" smtClean="0"/>
          </a:p>
          <a:p>
            <a:r>
              <a:rPr lang="en-IE" baseline="0" dirty="0" smtClean="0"/>
              <a:t>Disney: crowd movements and the impact on guest experiences. They developed </a:t>
            </a:r>
            <a:r>
              <a:rPr lang="en-IE" baseline="0" dirty="0" err="1" smtClean="0"/>
              <a:t>MagicBands</a:t>
            </a:r>
            <a:r>
              <a:rPr lang="en-IE" baseline="0" dirty="0" smtClean="0"/>
              <a:t> (guest ticket) it can generate operational and traditional analytics to help improve the experience. RFID tags in the </a:t>
            </a:r>
            <a:r>
              <a:rPr lang="en-IE" baseline="0" dirty="0" err="1" smtClean="0"/>
              <a:t>magicband</a:t>
            </a:r>
            <a:r>
              <a:rPr lang="en-IE" baseline="0" dirty="0" smtClean="0"/>
              <a:t>. It is used as a credit card and as the ticket for entry and fast passes. It allows Disney to study part traffic at a </a:t>
            </a:r>
            <a:r>
              <a:rPr lang="en-IE" baseline="0" dirty="0" err="1" smtClean="0"/>
              <a:t>grandular</a:t>
            </a:r>
            <a:r>
              <a:rPr lang="en-IE" baseline="0" dirty="0" smtClean="0"/>
              <a:t> level (</a:t>
            </a:r>
            <a:r>
              <a:rPr lang="en-IE" baseline="0" dirty="0" err="1" smtClean="0"/>
              <a:t>previsoulsy</a:t>
            </a:r>
            <a:r>
              <a:rPr lang="en-IE" baseline="0" dirty="0" smtClean="0"/>
              <a:t> it was a high level of large crowd) they can see individual guests movement within a crowd. Guests might be offered a discounted snack to get them to stay at the food area longer if the next set of queues are long, or alerted to a lower crowd level in another area of the park.</a:t>
            </a:r>
          </a:p>
          <a:p>
            <a:endParaRPr lang="en-IE" baseline="0" dirty="0" smtClean="0"/>
          </a:p>
          <a:p>
            <a:r>
              <a:rPr lang="en-IE" baseline="0" dirty="0" smtClean="0"/>
              <a:t>Imagine as characters walk up to children they know the kids name where they are from </a:t>
            </a:r>
            <a:r>
              <a:rPr lang="en-IE" baseline="0" dirty="0" err="1" smtClean="0"/>
              <a:t>etc</a:t>
            </a:r>
            <a:r>
              <a:rPr lang="en-IE" baseline="0" dirty="0" smtClean="0"/>
              <a:t> (privacy issues)</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9</a:t>
            </a:fld>
            <a:endParaRPr lang="en-IE"/>
          </a:p>
        </p:txBody>
      </p:sp>
    </p:spTree>
    <p:extLst>
      <p:ext uri="{BB962C8B-B14F-4D97-AF65-F5344CB8AC3E}">
        <p14:creationId xmlns:p14="http://schemas.microsoft.com/office/powerpoint/2010/main" val="174241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10</a:t>
            </a:fld>
            <a:endParaRPr lang="en-IE"/>
          </a:p>
        </p:txBody>
      </p:sp>
    </p:spTree>
    <p:extLst>
      <p:ext uri="{BB962C8B-B14F-4D97-AF65-F5344CB8AC3E}">
        <p14:creationId xmlns:p14="http://schemas.microsoft.com/office/powerpoint/2010/main" val="385131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11</a:t>
            </a:fld>
            <a:endParaRPr lang="en-IE"/>
          </a:p>
        </p:txBody>
      </p:sp>
    </p:spTree>
    <p:extLst>
      <p:ext uri="{BB962C8B-B14F-4D97-AF65-F5344CB8AC3E}">
        <p14:creationId xmlns:p14="http://schemas.microsoft.com/office/powerpoint/2010/main" val="2815701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B1A36C92-6815-4E04-A839-A18A43E73973}" type="datetime1">
              <a:rPr lang="en-IE" smtClean="0"/>
              <a:t>04/04/2016</a:t>
            </a:fld>
            <a:endParaRPr lang="en-IE"/>
          </a:p>
        </p:txBody>
      </p:sp>
      <p:sp>
        <p:nvSpPr>
          <p:cNvPr id="5" name="Footer Placeholder 4"/>
          <p:cNvSpPr>
            <a:spLocks noGrp="1"/>
          </p:cNvSpPr>
          <p:nvPr>
            <p:ph type="ftr" sz="quarter" idx="11"/>
          </p:nvPr>
        </p:nvSpPr>
        <p:spPr/>
        <p:txBody>
          <a:bodyPr/>
          <a:lstStyle/>
          <a:p>
            <a:endParaRPr lang="en-I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F4D4D4FF-0E3E-4E59-B5C3-4C1190DFE5CF}" type="slidenum">
              <a:rPr lang="en-IE" smtClean="0"/>
              <a:t>‹#›</a:t>
            </a:fld>
            <a:endParaRPr lang="en-I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6328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BBA22-4AD5-4A47-8229-D5BFCFB85B50}" type="datetime1">
              <a:rPr lang="en-IE" smtClean="0"/>
              <a:t>04/04/2016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110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8ED94-3AD5-4747-A64C-8B4C64046AD0}" type="datetime1">
              <a:rPr lang="en-IE" smtClean="0"/>
              <a:t>04/04/2016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21621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045C6-6EE4-4432-AF83-758A41562887}" type="datetime1">
              <a:rPr lang="en-IE" smtClean="0"/>
              <a:t>04/04/2016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92310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E3F168EB-D606-41AD-A62C-0885EEB9BCF5}" type="datetime1">
              <a:rPr lang="en-IE" smtClean="0"/>
              <a:t>04/04/2016</a:t>
            </a:fld>
            <a:endParaRPr lang="en-I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883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E146A5-986D-474B-953D-0B5984D9A801}" type="datetime1">
              <a:rPr lang="en-IE" smtClean="0"/>
              <a:t>04/04/2016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9798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C4F09C-C47D-4FFD-A7A0-5216420F70BA}" type="datetime1">
              <a:rPr lang="en-IE" smtClean="0"/>
              <a:t>04/04/2016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91044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36D0FB-A6B6-457A-9608-988E89BD7D9D}" type="datetime1">
              <a:rPr lang="en-IE" smtClean="0"/>
              <a:t>04/04/2016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3526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4BEB3C43-1E16-40B6-B2CB-B431175C5A02}" type="datetime1">
              <a:rPr lang="en-IE" smtClean="0"/>
              <a:t>04/04/2016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5269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8D548E-6F62-46D9-B097-B499E30F5628}" type="datetime1">
              <a:rPr lang="en-IE" smtClean="0"/>
              <a:t>04/04/2016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443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3A2AD5F-134A-4604-B849-A2250386F03B}" type="datetime1">
              <a:rPr lang="en-IE" smtClean="0"/>
              <a:t>04/04/2016</a:t>
            </a:fld>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p:txBody>
          <a:bodyPr/>
          <a:lstStyle/>
          <a:p>
            <a:endParaRPr lang="en-I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470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10841152-6114-48DC-A61E-A8E742144FE0}" type="datetime1">
              <a:rPr lang="en-IE" smtClean="0"/>
              <a:t>04/04/2016</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F4D4D4FF-0E3E-4E59-B5C3-4C1190DFE5CF}" type="slidenum">
              <a:rPr lang="en-IE" smtClean="0"/>
              <a:t>‹#›</a:t>
            </a:fld>
            <a:endParaRPr lang="en-I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951951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err="1" smtClean="0"/>
              <a:t>Dr.</a:t>
            </a:r>
            <a:r>
              <a:rPr lang="en-IE" dirty="0" smtClean="0"/>
              <a:t> Brenda Mullally</a:t>
            </a:r>
            <a:endParaRPr lang="en-IE" dirty="0"/>
          </a:p>
        </p:txBody>
      </p:sp>
      <p:sp>
        <p:nvSpPr>
          <p:cNvPr id="2" name="Title 1"/>
          <p:cNvSpPr>
            <a:spLocks noGrp="1"/>
          </p:cNvSpPr>
          <p:nvPr>
            <p:ph type="ctrTitle"/>
          </p:nvPr>
        </p:nvSpPr>
        <p:spPr/>
        <p:txBody>
          <a:bodyPr/>
          <a:lstStyle/>
          <a:p>
            <a:r>
              <a:rPr lang="en-IE" dirty="0" smtClean="0"/>
              <a:t>Data Analytics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a:t>
            </a:fld>
            <a:endParaRPr lang="en-IE"/>
          </a:p>
        </p:txBody>
      </p:sp>
    </p:spTree>
    <p:extLst>
      <p:ext uri="{BB962C8B-B14F-4D97-AF65-F5344CB8AC3E}">
        <p14:creationId xmlns:p14="http://schemas.microsoft.com/office/powerpoint/2010/main" val="383844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t>
            </a:r>
            <a:r>
              <a:rPr lang="en-GB" dirty="0" smtClean="0"/>
              <a:t>analytics in action</a:t>
            </a:r>
            <a:endParaRPr lang="en-IE" dirty="0"/>
          </a:p>
        </p:txBody>
      </p:sp>
      <p:sp>
        <p:nvSpPr>
          <p:cNvPr id="3" name="Content Placeholder 2"/>
          <p:cNvSpPr>
            <a:spLocks noGrp="1"/>
          </p:cNvSpPr>
          <p:nvPr>
            <p:ph idx="1"/>
          </p:nvPr>
        </p:nvSpPr>
        <p:spPr/>
        <p:txBody>
          <a:bodyPr/>
          <a:lstStyle/>
          <a:p>
            <a:pPr lvl="1"/>
            <a:endParaRPr lang="en-IE" dirty="0" smtClean="0"/>
          </a:p>
          <a:p>
            <a:pPr lvl="1"/>
            <a:endParaRPr lang="en-IE" dirty="0" smtClean="0"/>
          </a:p>
          <a:p>
            <a:pPr lvl="1"/>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10</a:t>
            </a:fld>
            <a:endParaRPr lang="en-IE"/>
          </a:p>
        </p:txBody>
      </p:sp>
      <p:sp>
        <p:nvSpPr>
          <p:cNvPr id="6" name="Content Placeholder 2"/>
          <p:cNvSpPr txBox="1">
            <a:spLocks/>
          </p:cNvSpPr>
          <p:nvPr/>
        </p:nvSpPr>
        <p:spPr>
          <a:xfrm>
            <a:off x="762000" y="1905001"/>
            <a:ext cx="10972800" cy="43735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IE" sz="2400" dirty="0" smtClean="0"/>
              <a:t>Enabling customer transparency- how sensors can serve customers:</a:t>
            </a:r>
          </a:p>
          <a:p>
            <a:pPr lvl="1"/>
            <a:r>
              <a:rPr lang="en-IE" sz="2000" dirty="0" err="1" smtClean="0"/>
              <a:t>SenseAware</a:t>
            </a:r>
            <a:r>
              <a:rPr lang="en-IE" sz="2000" dirty="0" smtClean="0"/>
              <a:t> from FedEx. It allows a device outfitted with sensors to be included with a package that is being shipped. Sensors track a variety of environmental factors. The sensor is suitable for expensive items and sensitive to the environment. Fine art, collectibles, perishable items.</a:t>
            </a:r>
          </a:p>
          <a:p>
            <a:pPr lvl="1"/>
            <a:r>
              <a:rPr lang="en-IE" dirty="0" smtClean="0"/>
              <a:t>Metrics include location, temperature, humidity, barometric pressure and light.</a:t>
            </a:r>
          </a:p>
          <a:p>
            <a:pPr lvl="1"/>
            <a:r>
              <a:rPr lang="en-IE" sz="2000" dirty="0" smtClean="0"/>
              <a:t>Data transmitted back to FedEx in real time so the customer can monitor the package.</a:t>
            </a:r>
          </a:p>
          <a:p>
            <a:pPr lvl="1"/>
            <a:r>
              <a:rPr lang="en-IE" dirty="0" smtClean="0"/>
              <a:t>Good for customer and for FedEx</a:t>
            </a:r>
            <a:endParaRPr lang="en-IE" sz="2000" dirty="0" smtClean="0"/>
          </a:p>
          <a:p>
            <a:pPr lvl="1"/>
            <a:endParaRPr lang="en-IE" dirty="0" smtClean="0"/>
          </a:p>
          <a:p>
            <a:pPr lvl="1"/>
            <a:endParaRPr lang="en-IE" dirty="0" smtClean="0"/>
          </a:p>
          <a:p>
            <a:pPr lvl="1"/>
            <a:endParaRPr lang="en-IE" dirty="0"/>
          </a:p>
        </p:txBody>
      </p:sp>
    </p:spTree>
    <p:extLst>
      <p:ext uri="{BB962C8B-B14F-4D97-AF65-F5344CB8AC3E}">
        <p14:creationId xmlns:p14="http://schemas.microsoft.com/office/powerpoint/2010/main" val="4069077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t>
            </a:r>
            <a:r>
              <a:rPr lang="en-GB" dirty="0" smtClean="0"/>
              <a:t>analytics in action</a:t>
            </a:r>
            <a:endParaRPr lang="en-IE" dirty="0"/>
          </a:p>
        </p:txBody>
      </p:sp>
      <p:sp>
        <p:nvSpPr>
          <p:cNvPr id="3" name="Content Placeholder 2"/>
          <p:cNvSpPr>
            <a:spLocks noGrp="1"/>
          </p:cNvSpPr>
          <p:nvPr>
            <p:ph idx="1"/>
          </p:nvPr>
        </p:nvSpPr>
        <p:spPr/>
        <p:txBody>
          <a:bodyPr/>
          <a:lstStyle/>
          <a:p>
            <a:pPr lvl="1"/>
            <a:endParaRPr lang="en-IE" dirty="0" smtClean="0"/>
          </a:p>
          <a:p>
            <a:pPr lvl="1"/>
            <a:endParaRPr lang="en-IE" dirty="0" smtClean="0"/>
          </a:p>
          <a:p>
            <a:pPr lvl="1"/>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11</a:t>
            </a:fld>
            <a:endParaRPr lang="en-IE"/>
          </a:p>
        </p:txBody>
      </p:sp>
      <p:sp>
        <p:nvSpPr>
          <p:cNvPr id="5" name="Content Placeholder 2"/>
          <p:cNvSpPr txBox="1">
            <a:spLocks/>
          </p:cNvSpPr>
          <p:nvPr/>
        </p:nvSpPr>
        <p:spPr>
          <a:xfrm>
            <a:off x="762000" y="1921934"/>
            <a:ext cx="10972800" cy="43735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IE" dirty="0" smtClean="0"/>
              <a:t>Upgrading customer service – improve customer satisfaction and lower operational costs:</a:t>
            </a:r>
          </a:p>
          <a:p>
            <a:pPr lvl="1"/>
            <a:r>
              <a:rPr lang="en-IE" sz="2000" dirty="0" smtClean="0"/>
              <a:t>Re-routing customers when flights are disrupted.</a:t>
            </a:r>
          </a:p>
          <a:p>
            <a:pPr lvl="1"/>
            <a:r>
              <a:rPr lang="en-IE" dirty="0" smtClean="0"/>
              <a:t>Once it is known about a delay the airline can identify which passengers will have an issue, who needs assistance and what alternatives are available. It can prioritise which customers get which alternatives based on ticket price, frequent flyer status, prior travel disruptions and many other factors. (also possibly using models of how a customer will respond to varying degrees of disruption).</a:t>
            </a:r>
            <a:endParaRPr lang="en-IE" sz="2000" dirty="0" smtClean="0"/>
          </a:p>
          <a:p>
            <a:r>
              <a:rPr lang="en-IE" dirty="0"/>
              <a:t>Enhancing the online experience – web personalisation.</a:t>
            </a:r>
          </a:p>
          <a:p>
            <a:pPr lvl="1"/>
            <a:r>
              <a:rPr lang="en-IE" dirty="0"/>
              <a:t>Optimise personal experience real time based on all customer data up to an including the last click made</a:t>
            </a:r>
          </a:p>
          <a:p>
            <a:endParaRPr lang="en-IE" b="1" dirty="0" smtClean="0"/>
          </a:p>
          <a:p>
            <a:pPr lvl="1"/>
            <a:endParaRPr lang="en-IE" dirty="0" smtClean="0"/>
          </a:p>
          <a:p>
            <a:pPr lvl="1"/>
            <a:endParaRPr lang="en-IE" dirty="0"/>
          </a:p>
        </p:txBody>
      </p:sp>
    </p:spTree>
    <p:extLst>
      <p:ext uri="{BB962C8B-B14F-4D97-AF65-F5344CB8AC3E}">
        <p14:creationId xmlns:p14="http://schemas.microsoft.com/office/powerpoint/2010/main" val="3742736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t>
            </a:r>
            <a:r>
              <a:rPr lang="en-GB" dirty="0" smtClean="0"/>
              <a:t>analytics in action</a:t>
            </a:r>
            <a:endParaRPr lang="en-IE" dirty="0"/>
          </a:p>
        </p:txBody>
      </p:sp>
      <p:sp>
        <p:nvSpPr>
          <p:cNvPr id="3" name="Content Placeholder 2"/>
          <p:cNvSpPr>
            <a:spLocks noGrp="1"/>
          </p:cNvSpPr>
          <p:nvPr>
            <p:ph idx="1"/>
          </p:nvPr>
        </p:nvSpPr>
        <p:spPr/>
        <p:txBody>
          <a:bodyPr/>
          <a:lstStyle/>
          <a:p>
            <a:pPr marL="411480" lvl="1" indent="0">
              <a:buNone/>
            </a:pPr>
            <a:endParaRPr lang="en-IE" dirty="0" smtClean="0"/>
          </a:p>
          <a:p>
            <a:pPr lvl="1"/>
            <a:endParaRPr lang="en-IE" dirty="0" smtClean="0"/>
          </a:p>
          <a:p>
            <a:pPr lvl="1"/>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12</a:t>
            </a:fld>
            <a:endParaRPr lang="en-IE"/>
          </a:p>
        </p:txBody>
      </p:sp>
      <p:sp>
        <p:nvSpPr>
          <p:cNvPr id="5" name="Content Placeholder 2"/>
          <p:cNvSpPr txBox="1">
            <a:spLocks/>
          </p:cNvSpPr>
          <p:nvPr/>
        </p:nvSpPr>
        <p:spPr>
          <a:xfrm>
            <a:off x="762000" y="1905001"/>
            <a:ext cx="10972800" cy="43735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571500" indent="-457200">
              <a:buFont typeface="+mj-lt"/>
              <a:buAutoNum type="arabicPeriod" startAt="2"/>
            </a:pPr>
            <a:r>
              <a:rPr lang="en-IE" sz="2400" b="1" dirty="0" smtClean="0"/>
              <a:t>Time is of the Essence –</a:t>
            </a:r>
            <a:r>
              <a:rPr lang="en-IE" sz="2400" dirty="0" smtClean="0"/>
              <a:t> Speed of analytics is increasing.</a:t>
            </a:r>
          </a:p>
          <a:p>
            <a:pPr marL="114300" indent="0">
              <a:buNone/>
            </a:pPr>
            <a:endParaRPr lang="en-IE" sz="2400" dirty="0" smtClean="0"/>
          </a:p>
          <a:p>
            <a:pPr lvl="1"/>
            <a:r>
              <a:rPr lang="en-IE" sz="2000" dirty="0" smtClean="0"/>
              <a:t>Security through analytics: The international air transport association (IATA) envisions a future where security lines at airports are monitored by very sophisticated and real time analytics. </a:t>
            </a:r>
            <a:r>
              <a:rPr lang="en-IE" dirty="0" smtClean="0"/>
              <a:t>Security tunnels where each passengers risk is assessed prior to arrival and the tunnel conducted appropriate security checks based on that risk assessment. (10 second window) analysis determines if a threat exists or not.</a:t>
            </a:r>
          </a:p>
          <a:p>
            <a:pPr lvl="1"/>
            <a:r>
              <a:rPr lang="en-IE" sz="2000" dirty="0" smtClean="0"/>
              <a:t>Hundred million dollar millisecond: complex analytical algorithms now predominately buy and sell stock automatically. Flash Crash 2010, a massive drop in the market occurred  out of nowhere for no reason. It was a trading program gone wrong.</a:t>
            </a:r>
            <a:endParaRPr lang="en-IE" sz="2000" dirty="0"/>
          </a:p>
          <a:p>
            <a:endParaRPr lang="en-IE" sz="2400" dirty="0" smtClean="0"/>
          </a:p>
          <a:p>
            <a:pPr lvl="1"/>
            <a:endParaRPr lang="en-IE" dirty="0" smtClean="0"/>
          </a:p>
          <a:p>
            <a:pPr lvl="1"/>
            <a:endParaRPr lang="en-IE" dirty="0" smtClean="0"/>
          </a:p>
          <a:p>
            <a:pPr lvl="1"/>
            <a:endParaRPr lang="en-IE" dirty="0"/>
          </a:p>
        </p:txBody>
      </p:sp>
    </p:spTree>
    <p:extLst>
      <p:ext uri="{BB962C8B-B14F-4D97-AF65-F5344CB8AC3E}">
        <p14:creationId xmlns:p14="http://schemas.microsoft.com/office/powerpoint/2010/main" val="236452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t>
            </a:r>
            <a:r>
              <a:rPr lang="en-GB" dirty="0" smtClean="0"/>
              <a:t>analytics in action</a:t>
            </a:r>
            <a:endParaRPr lang="en-IE" dirty="0"/>
          </a:p>
        </p:txBody>
      </p:sp>
      <p:sp>
        <p:nvSpPr>
          <p:cNvPr id="3" name="Content Placeholder 2"/>
          <p:cNvSpPr>
            <a:spLocks noGrp="1"/>
          </p:cNvSpPr>
          <p:nvPr>
            <p:ph idx="1"/>
          </p:nvPr>
        </p:nvSpPr>
        <p:spPr/>
        <p:txBody>
          <a:bodyPr/>
          <a:lstStyle/>
          <a:p>
            <a:pPr lvl="1"/>
            <a:endParaRPr lang="en-IE" dirty="0" smtClean="0"/>
          </a:p>
          <a:p>
            <a:pPr lvl="1"/>
            <a:endParaRPr lang="en-IE" dirty="0" smtClean="0"/>
          </a:p>
          <a:p>
            <a:pPr lvl="1"/>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13</a:t>
            </a:fld>
            <a:endParaRPr lang="en-IE"/>
          </a:p>
        </p:txBody>
      </p:sp>
      <p:sp>
        <p:nvSpPr>
          <p:cNvPr id="5" name="Content Placeholder 2"/>
          <p:cNvSpPr txBox="1">
            <a:spLocks/>
          </p:cNvSpPr>
          <p:nvPr/>
        </p:nvSpPr>
        <p:spPr>
          <a:xfrm>
            <a:off x="762000" y="1905001"/>
            <a:ext cx="10972800" cy="43735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571500" indent="-457200">
              <a:buFont typeface="+mj-lt"/>
              <a:buAutoNum type="arabicPeriod" startAt="3"/>
            </a:pPr>
            <a:r>
              <a:rPr lang="en-IE" b="1" dirty="0" smtClean="0"/>
              <a:t>Making us safer </a:t>
            </a:r>
            <a:r>
              <a:rPr lang="en-IE" dirty="0" smtClean="0"/>
              <a:t>– some OA aims to keep people, products or property safe.</a:t>
            </a:r>
          </a:p>
          <a:p>
            <a:pPr lvl="1"/>
            <a:r>
              <a:rPr lang="en-IE" dirty="0" smtClean="0"/>
              <a:t>Avoiding adverse events: mechanics now need as much computer systems knowledge as mechanical knowledge. Cruise control with crash avoidance techniques (</a:t>
            </a:r>
            <a:r>
              <a:rPr lang="en-IE" dirty="0" err="1" smtClean="0"/>
              <a:t>vw</a:t>
            </a:r>
            <a:r>
              <a:rPr lang="en-IE" dirty="0" smtClean="0"/>
              <a:t> golf). Analyses current speed and </a:t>
            </a:r>
            <a:r>
              <a:rPr lang="en-IE" dirty="0" err="1" smtClean="0"/>
              <a:t>whats</a:t>
            </a:r>
            <a:r>
              <a:rPr lang="en-IE" dirty="0" smtClean="0"/>
              <a:t> in front of the car, applies brakes where necessary. Reverse parking sensors.</a:t>
            </a:r>
          </a:p>
          <a:p>
            <a:pPr lvl="1"/>
            <a:r>
              <a:rPr lang="en-IE" dirty="0" smtClean="0"/>
              <a:t>Product freshness: fresh produce stored on pallets requires temperature control and humidity. Specific pallets impacted by breakdowns in air conditioners can be identified easily.</a:t>
            </a:r>
          </a:p>
          <a:p>
            <a:pPr lvl="1"/>
            <a:r>
              <a:rPr lang="en-IE" dirty="0" err="1" smtClean="0"/>
              <a:t>Governement</a:t>
            </a:r>
            <a:r>
              <a:rPr lang="en-IE" dirty="0" smtClean="0"/>
              <a:t>: predictive policing – crime levels, staff levels, move resources as needed, social media monitoring</a:t>
            </a:r>
          </a:p>
          <a:p>
            <a:pPr lvl="1"/>
            <a:endParaRPr lang="en-IE" dirty="0" smtClean="0"/>
          </a:p>
          <a:p>
            <a:pPr lvl="1"/>
            <a:endParaRPr lang="en-IE" dirty="0" smtClean="0"/>
          </a:p>
          <a:p>
            <a:pPr lvl="1"/>
            <a:endParaRPr lang="en-IE" dirty="0"/>
          </a:p>
        </p:txBody>
      </p:sp>
    </p:spTree>
    <p:extLst>
      <p:ext uri="{BB962C8B-B14F-4D97-AF65-F5344CB8AC3E}">
        <p14:creationId xmlns:p14="http://schemas.microsoft.com/office/powerpoint/2010/main" val="1119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t>
            </a:r>
            <a:r>
              <a:rPr lang="en-GB" dirty="0" smtClean="0"/>
              <a:t>analytics in action</a:t>
            </a:r>
            <a:endParaRPr lang="en-IE" dirty="0"/>
          </a:p>
        </p:txBody>
      </p:sp>
      <p:sp>
        <p:nvSpPr>
          <p:cNvPr id="3" name="Content Placeholder 2"/>
          <p:cNvSpPr>
            <a:spLocks noGrp="1"/>
          </p:cNvSpPr>
          <p:nvPr>
            <p:ph idx="1"/>
          </p:nvPr>
        </p:nvSpPr>
        <p:spPr/>
        <p:txBody>
          <a:bodyPr/>
          <a:lstStyle/>
          <a:p>
            <a:pPr lvl="1"/>
            <a:endParaRPr lang="en-IE" dirty="0" smtClean="0"/>
          </a:p>
          <a:p>
            <a:pPr lvl="1"/>
            <a:endParaRPr lang="en-IE" dirty="0" smtClean="0"/>
          </a:p>
          <a:p>
            <a:pPr lvl="1"/>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14</a:t>
            </a:fld>
            <a:endParaRPr lang="en-IE"/>
          </a:p>
        </p:txBody>
      </p:sp>
      <p:sp>
        <p:nvSpPr>
          <p:cNvPr id="5" name="Content Placeholder 2"/>
          <p:cNvSpPr txBox="1">
            <a:spLocks/>
          </p:cNvSpPr>
          <p:nvPr/>
        </p:nvSpPr>
        <p:spPr>
          <a:xfrm>
            <a:off x="762000" y="1905001"/>
            <a:ext cx="10972800" cy="43735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628650" indent="-514350">
              <a:buFont typeface="+mj-lt"/>
              <a:buAutoNum type="arabicPeriod" startAt="4"/>
            </a:pPr>
            <a:r>
              <a:rPr lang="en-IE" sz="2800" dirty="0" smtClean="0"/>
              <a:t>Increasing operational efficiency – efficiency of business operations.</a:t>
            </a:r>
          </a:p>
          <a:p>
            <a:pPr lvl="1"/>
            <a:r>
              <a:rPr lang="en-IE" dirty="0" smtClean="0"/>
              <a:t>Maximising power capture: wind turbines – sensors track and assess information on the turbines operation and performance then altering the settings in real time.</a:t>
            </a:r>
          </a:p>
          <a:p>
            <a:pPr lvl="1"/>
            <a:r>
              <a:rPr lang="en-IE" dirty="0" smtClean="0"/>
              <a:t>Optimising power generation: gas turbines and generators analysis, tracking operating conditions and heating the fuel going into the turbines to improve performance.</a:t>
            </a:r>
          </a:p>
          <a:p>
            <a:pPr lvl="1"/>
            <a:r>
              <a:rPr lang="en-IE" dirty="0" smtClean="0"/>
              <a:t>Increasing fuel efficiency: train engineers accelerate until they have to slow and stop, this is not optimal fuel efficiency. Analysis of </a:t>
            </a:r>
            <a:r>
              <a:rPr lang="en-IE" dirty="0" err="1" smtClean="0"/>
              <a:t>gps</a:t>
            </a:r>
            <a:r>
              <a:rPr lang="en-IE" dirty="0" smtClean="0"/>
              <a:t>, traffic and fuel consumption allows better fuel efficient ways to cover routes. Calculating what speed to travel to arrive at the next point so as to travel through without stopping.</a:t>
            </a:r>
          </a:p>
          <a:p>
            <a:pPr lvl="1"/>
            <a:endParaRPr lang="en-IE" dirty="0" smtClean="0"/>
          </a:p>
          <a:p>
            <a:pPr lvl="1"/>
            <a:endParaRPr lang="en-IE" dirty="0" smtClean="0"/>
          </a:p>
          <a:p>
            <a:pPr lvl="1"/>
            <a:endParaRPr lang="en-IE" dirty="0"/>
          </a:p>
        </p:txBody>
      </p:sp>
    </p:spTree>
    <p:extLst>
      <p:ext uri="{BB962C8B-B14F-4D97-AF65-F5344CB8AC3E}">
        <p14:creationId xmlns:p14="http://schemas.microsoft.com/office/powerpoint/2010/main" val="3904705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t>
            </a:r>
            <a:r>
              <a:rPr lang="en-GB" dirty="0" smtClean="0"/>
              <a:t>analytics in action</a:t>
            </a:r>
            <a:endParaRPr lang="en-IE" dirty="0"/>
          </a:p>
        </p:txBody>
      </p:sp>
      <p:sp>
        <p:nvSpPr>
          <p:cNvPr id="3" name="Content Placeholder 2"/>
          <p:cNvSpPr>
            <a:spLocks noGrp="1"/>
          </p:cNvSpPr>
          <p:nvPr>
            <p:ph idx="1"/>
          </p:nvPr>
        </p:nvSpPr>
        <p:spPr/>
        <p:txBody>
          <a:bodyPr/>
          <a:lstStyle/>
          <a:p>
            <a:pPr lvl="1"/>
            <a:endParaRPr lang="en-IE" dirty="0" smtClean="0"/>
          </a:p>
          <a:p>
            <a:pPr lvl="1"/>
            <a:endParaRPr lang="en-IE" dirty="0" smtClean="0"/>
          </a:p>
          <a:p>
            <a:pPr lvl="1"/>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15</a:t>
            </a:fld>
            <a:endParaRPr lang="en-IE"/>
          </a:p>
        </p:txBody>
      </p:sp>
      <p:sp>
        <p:nvSpPr>
          <p:cNvPr id="5" name="Content Placeholder 2"/>
          <p:cNvSpPr txBox="1">
            <a:spLocks/>
          </p:cNvSpPr>
          <p:nvPr/>
        </p:nvSpPr>
        <p:spPr>
          <a:xfrm>
            <a:off x="762000" y="1905001"/>
            <a:ext cx="10972800" cy="4373563"/>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571500" indent="-457200">
              <a:buFont typeface="+mj-lt"/>
              <a:buAutoNum type="arabicPeriod" startAt="5"/>
            </a:pPr>
            <a:r>
              <a:rPr lang="en-IE" sz="2800" dirty="0" smtClean="0"/>
              <a:t>Improving our lives in the future – large impact on our lives</a:t>
            </a:r>
          </a:p>
          <a:p>
            <a:pPr lvl="1"/>
            <a:r>
              <a:rPr lang="en-IE" dirty="0" smtClean="0"/>
              <a:t>Freeing out time: driverless cars are possible in terms of analytics</a:t>
            </a:r>
          </a:p>
          <a:p>
            <a:pPr lvl="1"/>
            <a:r>
              <a:rPr lang="en-IE" dirty="0" smtClean="0"/>
              <a:t>Keeping us healthy: fitness bands, intersection of medicine, the internet of things and operational analytics offers vast opportunities. Diabetes – testing with blood sticks, now sensors to monitor glucose </a:t>
            </a:r>
            <a:r>
              <a:rPr lang="en-IE" smtClean="0"/>
              <a:t>levels constantly.</a:t>
            </a:r>
            <a:endParaRPr lang="en-IE" dirty="0" smtClean="0"/>
          </a:p>
          <a:p>
            <a:pPr lvl="1"/>
            <a:endParaRPr lang="en-IE" dirty="0" smtClean="0"/>
          </a:p>
          <a:p>
            <a:pPr lvl="1"/>
            <a:endParaRPr lang="en-IE" dirty="0" smtClean="0"/>
          </a:p>
          <a:p>
            <a:pPr lvl="1"/>
            <a:endParaRPr lang="en-IE" dirty="0"/>
          </a:p>
        </p:txBody>
      </p:sp>
    </p:spTree>
    <p:extLst>
      <p:ext uri="{BB962C8B-B14F-4D97-AF65-F5344CB8AC3E}">
        <p14:creationId xmlns:p14="http://schemas.microsoft.com/office/powerpoint/2010/main" val="331657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Operational analytics</a:t>
            </a:r>
            <a:endParaRPr lang="en-GB" dirty="0"/>
          </a:p>
        </p:txBody>
      </p:sp>
      <p:sp>
        <p:nvSpPr>
          <p:cNvPr id="3" name="Content Placeholder 2"/>
          <p:cNvSpPr>
            <a:spLocks noGrp="1"/>
          </p:cNvSpPr>
          <p:nvPr>
            <p:ph idx="1"/>
          </p:nvPr>
        </p:nvSpPr>
        <p:spPr/>
        <p:txBody>
          <a:bodyPr/>
          <a:lstStyle/>
          <a:p>
            <a:pPr lvl="1"/>
            <a:r>
              <a:rPr lang="en-GB" sz="2800" dirty="0" smtClean="0"/>
              <a:t>Operational analytics push the boundaries of what companies do with analytics.</a:t>
            </a:r>
          </a:p>
          <a:p>
            <a:pPr lvl="1"/>
            <a:r>
              <a:rPr lang="en-GB" sz="2800" dirty="0" smtClean="0"/>
              <a:t>Operational analytics will over time increase the number of analytics processes that must be built and the speed with which those analytics must execute.</a:t>
            </a:r>
          </a:p>
          <a:p>
            <a:pPr lvl="1"/>
            <a:r>
              <a:rPr lang="en-GB" sz="2800" dirty="0" smtClean="0"/>
              <a:t>Operational analytics require a disciplined and organised approach across </a:t>
            </a:r>
            <a:r>
              <a:rPr lang="en-GB" sz="2800" dirty="0" smtClean="0"/>
              <a:t>an </a:t>
            </a:r>
            <a:r>
              <a:rPr lang="en-GB" sz="2800" dirty="0" smtClean="0"/>
              <a:t>organisation and a lot of technological, process, and cultural change as well.</a:t>
            </a:r>
          </a:p>
          <a:p>
            <a:pPr lvl="1"/>
            <a:endParaRPr lang="en-GB" dirty="0"/>
          </a:p>
        </p:txBody>
      </p:sp>
      <p:sp>
        <p:nvSpPr>
          <p:cNvPr id="4" name="Slide Number Placeholder 3"/>
          <p:cNvSpPr>
            <a:spLocks noGrp="1"/>
          </p:cNvSpPr>
          <p:nvPr>
            <p:ph type="sldNum" sz="quarter" idx="12"/>
          </p:nvPr>
        </p:nvSpPr>
        <p:spPr/>
        <p:txBody>
          <a:bodyPr/>
          <a:lstStyle/>
          <a:p>
            <a:fld id="{F4D4D4FF-0E3E-4E59-B5C3-4C1190DFE5CF}" type="slidenum">
              <a:rPr lang="en-IE" smtClean="0"/>
              <a:t>2</a:t>
            </a:fld>
            <a:endParaRPr lang="en-IE"/>
          </a:p>
        </p:txBody>
      </p:sp>
    </p:spTree>
    <p:extLst>
      <p:ext uri="{BB962C8B-B14F-4D97-AF65-F5344CB8AC3E}">
        <p14:creationId xmlns:p14="http://schemas.microsoft.com/office/powerpoint/2010/main" val="184171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analytics</a:t>
            </a:r>
            <a:endParaRPr lang="en-IE" dirty="0"/>
          </a:p>
        </p:txBody>
      </p:sp>
      <p:sp>
        <p:nvSpPr>
          <p:cNvPr id="3" name="Content Placeholder 2"/>
          <p:cNvSpPr>
            <a:spLocks noGrp="1"/>
          </p:cNvSpPr>
          <p:nvPr>
            <p:ph idx="1"/>
          </p:nvPr>
        </p:nvSpPr>
        <p:spPr/>
        <p:txBody>
          <a:bodyPr/>
          <a:lstStyle/>
          <a:p>
            <a:r>
              <a:rPr lang="en-IE" dirty="0" smtClean="0"/>
              <a:t>Operational analytics is where analytics have become an inherent part of the individual decisions made and the individual actions taken within a business.</a:t>
            </a:r>
          </a:p>
          <a:p>
            <a:r>
              <a:rPr lang="en-IE" dirty="0" smtClean="0"/>
              <a:t>An operational analytics process does not simply suggest an action but directly causes an action to take place.</a:t>
            </a:r>
          </a:p>
          <a:p>
            <a:r>
              <a:rPr lang="en-IE" dirty="0" smtClean="0"/>
              <a:t>Driving decisions and actions without human intervention.</a:t>
            </a:r>
          </a:p>
          <a:p>
            <a:endParaRPr lang="en-IE" dirty="0"/>
          </a:p>
          <a:p>
            <a:r>
              <a:rPr lang="en-IE" dirty="0" smtClean="0"/>
              <a:t>Traditional analytics generate results that inform a decision or feed into a decision process which can also involve human judgement/intervention.</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3</a:t>
            </a:fld>
            <a:endParaRPr lang="en-IE"/>
          </a:p>
        </p:txBody>
      </p:sp>
    </p:spTree>
    <p:extLst>
      <p:ext uri="{BB962C8B-B14F-4D97-AF65-F5344CB8AC3E}">
        <p14:creationId xmlns:p14="http://schemas.microsoft.com/office/powerpoint/2010/main" val="168356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analytics</a:t>
            </a:r>
            <a:endParaRPr lang="en-IE" dirty="0"/>
          </a:p>
        </p:txBody>
      </p:sp>
      <p:sp>
        <p:nvSpPr>
          <p:cNvPr id="3" name="Content Placeholder 2"/>
          <p:cNvSpPr>
            <a:spLocks noGrp="1"/>
          </p:cNvSpPr>
          <p:nvPr>
            <p:ph idx="1"/>
          </p:nvPr>
        </p:nvSpPr>
        <p:spPr/>
        <p:txBody>
          <a:bodyPr/>
          <a:lstStyle/>
          <a:p>
            <a:r>
              <a:rPr lang="en-IE" dirty="0" smtClean="0"/>
              <a:t>Of course it takes human intervention to </a:t>
            </a:r>
            <a:r>
              <a:rPr lang="en-IE" dirty="0" smtClean="0"/>
              <a:t>decide </a:t>
            </a:r>
            <a:r>
              <a:rPr lang="en-IE" dirty="0" smtClean="0"/>
              <a:t>that an operational analytics process is needed and to build the process.</a:t>
            </a:r>
          </a:p>
          <a:p>
            <a:r>
              <a:rPr lang="en-IE" dirty="0" smtClean="0"/>
              <a:t>Having automated operational analytics in place also leads to the need for careful monitoring of the processes.</a:t>
            </a:r>
          </a:p>
          <a:p>
            <a:r>
              <a:rPr lang="en-IE" dirty="0" smtClean="0"/>
              <a:t>Descriptive analytics: summarising what has happened, describing the data. Traditional analytics.</a:t>
            </a:r>
          </a:p>
          <a:p>
            <a:r>
              <a:rPr lang="en-IE" dirty="0" smtClean="0"/>
              <a:t>Predictive analytics: Goal is to predict what will happen in the future.</a:t>
            </a:r>
          </a:p>
          <a:p>
            <a:r>
              <a:rPr lang="en-IE" dirty="0" smtClean="0"/>
              <a:t>Prescriptive analytics: actions based on the analysis of the data, operational analytics are an example of this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4</a:t>
            </a:fld>
            <a:endParaRPr lang="en-IE"/>
          </a:p>
        </p:txBody>
      </p:sp>
    </p:spTree>
    <p:extLst>
      <p:ext uri="{BB962C8B-B14F-4D97-AF65-F5344CB8AC3E}">
        <p14:creationId xmlns:p14="http://schemas.microsoft.com/office/powerpoint/2010/main" val="286548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analytics</a:t>
            </a:r>
            <a:endParaRPr lang="en-IE" dirty="0"/>
          </a:p>
        </p:txBody>
      </p:sp>
      <p:sp>
        <p:nvSpPr>
          <p:cNvPr id="3" name="Content Placeholder 2"/>
          <p:cNvSpPr>
            <a:spLocks noGrp="1"/>
          </p:cNvSpPr>
          <p:nvPr>
            <p:ph idx="1"/>
          </p:nvPr>
        </p:nvSpPr>
        <p:spPr/>
        <p:txBody>
          <a:bodyPr>
            <a:normAutofit/>
          </a:bodyPr>
          <a:lstStyle/>
          <a:p>
            <a:r>
              <a:rPr lang="en-IE" sz="2800" dirty="0" smtClean="0"/>
              <a:t>Characteristics:</a:t>
            </a:r>
          </a:p>
          <a:p>
            <a:endParaRPr lang="en-IE" sz="2800" dirty="0"/>
          </a:p>
          <a:p>
            <a:r>
              <a:rPr lang="en-IE" sz="2800" dirty="0" smtClean="0"/>
              <a:t>Operational analytics are embedded and automated.</a:t>
            </a:r>
          </a:p>
          <a:p>
            <a:r>
              <a:rPr lang="en-IE" sz="2800" dirty="0" smtClean="0"/>
              <a:t>Operational analytics are prescriptive.</a:t>
            </a:r>
          </a:p>
          <a:p>
            <a:r>
              <a:rPr lang="en-IE" sz="2800" dirty="0" smtClean="0"/>
              <a:t>Operational analytics make decisions.</a:t>
            </a:r>
          </a:p>
          <a:p>
            <a:r>
              <a:rPr lang="en-IE" sz="2800" dirty="0" smtClean="0"/>
              <a:t>Operational analytics are executed in decision time.</a:t>
            </a:r>
            <a:endParaRPr lang="en-IE" sz="2800" dirty="0"/>
          </a:p>
        </p:txBody>
      </p:sp>
      <p:sp>
        <p:nvSpPr>
          <p:cNvPr id="4" name="Slide Number Placeholder 3"/>
          <p:cNvSpPr>
            <a:spLocks noGrp="1"/>
          </p:cNvSpPr>
          <p:nvPr>
            <p:ph type="sldNum" sz="quarter" idx="12"/>
          </p:nvPr>
        </p:nvSpPr>
        <p:spPr/>
        <p:txBody>
          <a:bodyPr/>
          <a:lstStyle/>
          <a:p>
            <a:fld id="{F4D4D4FF-0E3E-4E59-B5C3-4C1190DFE5CF}" type="slidenum">
              <a:rPr lang="en-IE" smtClean="0"/>
              <a:t>5</a:t>
            </a:fld>
            <a:endParaRPr lang="en-IE"/>
          </a:p>
        </p:txBody>
      </p:sp>
    </p:spTree>
    <p:extLst>
      <p:ext uri="{BB962C8B-B14F-4D97-AF65-F5344CB8AC3E}">
        <p14:creationId xmlns:p14="http://schemas.microsoft.com/office/powerpoint/2010/main" val="177472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analytics</a:t>
            </a:r>
            <a:endParaRPr lang="en-IE" dirty="0"/>
          </a:p>
        </p:txBody>
      </p:sp>
      <p:sp>
        <p:nvSpPr>
          <p:cNvPr id="3" name="Content Placeholder 2"/>
          <p:cNvSpPr>
            <a:spLocks noGrp="1"/>
          </p:cNvSpPr>
          <p:nvPr>
            <p:ph idx="1"/>
          </p:nvPr>
        </p:nvSpPr>
        <p:spPr/>
        <p:txBody>
          <a:bodyPr/>
          <a:lstStyle/>
          <a:p>
            <a:r>
              <a:rPr lang="en-IE" dirty="0" smtClean="0"/>
              <a:t>Organisations cannot skip straight into operational analytics they must master traditional analytics first.</a:t>
            </a:r>
          </a:p>
          <a:p>
            <a:r>
              <a:rPr lang="en-IE" dirty="0" smtClean="0"/>
              <a:t>Analytics 1.0</a:t>
            </a:r>
          </a:p>
          <a:p>
            <a:pPr lvl="1"/>
            <a:r>
              <a:rPr lang="en-IE" dirty="0" smtClean="0"/>
              <a:t>Descriptive statistics, reporting, very small amount of predictive analytics</a:t>
            </a:r>
          </a:p>
          <a:p>
            <a:pPr lvl="1"/>
            <a:r>
              <a:rPr lang="en-IE" dirty="0" smtClean="0"/>
              <a:t>Internally sourced, transactional data, ERP systems.</a:t>
            </a:r>
          </a:p>
          <a:p>
            <a:pPr lvl="1"/>
            <a:r>
              <a:rPr lang="en-IE" dirty="0" smtClean="0"/>
              <a:t>Then it was large volumes, I.T. </a:t>
            </a:r>
            <a:r>
              <a:rPr lang="en-IE" dirty="0" err="1" smtClean="0"/>
              <a:t>dept</a:t>
            </a:r>
            <a:r>
              <a:rPr lang="en-IE" dirty="0" smtClean="0"/>
              <a:t> gathered data and made it available for analysis. Slow process.</a:t>
            </a:r>
          </a:p>
          <a:p>
            <a:pPr lvl="1"/>
            <a:r>
              <a:rPr lang="en-IE" dirty="0" smtClean="0"/>
              <a:t>Data aggregated, transformed, combined with other data before analysis could take place.</a:t>
            </a:r>
          </a:p>
          <a:p>
            <a:pPr lvl="1"/>
            <a:r>
              <a:rPr lang="en-IE" dirty="0" smtClean="0"/>
              <a:t>Data analyst use SAS, SQL, other BI tools</a:t>
            </a:r>
          </a:p>
          <a:p>
            <a:pPr lvl="1"/>
            <a:r>
              <a:rPr lang="en-IE" dirty="0" smtClean="0"/>
              <a:t>Creating a simple report took time and was formalised, few users were able to create their own reports.</a:t>
            </a:r>
          </a:p>
          <a:p>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6</a:t>
            </a:fld>
            <a:endParaRPr lang="en-IE"/>
          </a:p>
        </p:txBody>
      </p:sp>
    </p:spTree>
    <p:extLst>
      <p:ext uri="{BB962C8B-B14F-4D97-AF65-F5344CB8AC3E}">
        <p14:creationId xmlns:p14="http://schemas.microsoft.com/office/powerpoint/2010/main" val="315578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analytics</a:t>
            </a:r>
            <a:endParaRPr lang="en-IE" dirty="0"/>
          </a:p>
        </p:txBody>
      </p:sp>
      <p:sp>
        <p:nvSpPr>
          <p:cNvPr id="3" name="Content Placeholder 2"/>
          <p:cNvSpPr>
            <a:spLocks noGrp="1"/>
          </p:cNvSpPr>
          <p:nvPr>
            <p:ph idx="1"/>
          </p:nvPr>
        </p:nvSpPr>
        <p:spPr/>
        <p:txBody>
          <a:bodyPr/>
          <a:lstStyle/>
          <a:p>
            <a:r>
              <a:rPr lang="en-IE" dirty="0" smtClean="0"/>
              <a:t>Analytics 2.0</a:t>
            </a:r>
          </a:p>
          <a:p>
            <a:pPr lvl="1"/>
            <a:r>
              <a:rPr lang="en-IE" dirty="0" smtClean="0"/>
              <a:t>In the early 2000’s the analytics 2.0 began to guide us into the Big Data area.</a:t>
            </a:r>
          </a:p>
          <a:p>
            <a:pPr lvl="1"/>
            <a:r>
              <a:rPr lang="en-IE" dirty="0" smtClean="0"/>
              <a:t>More complex data, larger in volume, not as structured as transaction data 1.0</a:t>
            </a:r>
          </a:p>
          <a:p>
            <a:pPr lvl="1"/>
            <a:r>
              <a:rPr lang="en-IE" dirty="0" smtClean="0"/>
              <a:t>Documents, photos, videos, sensors.</a:t>
            </a:r>
          </a:p>
          <a:p>
            <a:pPr lvl="1"/>
            <a:r>
              <a:rPr lang="en-IE" dirty="0" smtClean="0"/>
              <a:t>External sources</a:t>
            </a:r>
          </a:p>
          <a:p>
            <a:pPr lvl="1"/>
            <a:r>
              <a:rPr lang="en-IE" dirty="0" smtClean="0"/>
              <a:t>New analytics techniques and new computational capabilities</a:t>
            </a:r>
          </a:p>
          <a:p>
            <a:pPr lvl="1"/>
            <a:r>
              <a:rPr lang="en-IE" dirty="0" smtClean="0"/>
              <a:t>Data scientist’s role emerged and use R, Python in Hadoop environment.</a:t>
            </a:r>
          </a:p>
          <a:p>
            <a:pPr lvl="1"/>
            <a:r>
              <a:rPr lang="en-IE" dirty="0" smtClean="0"/>
              <a:t>Tools and techniques still immature, 2.0 actually has not increased the sophistication of analytics that much as sources are complex and getting the data into the required format is difficult. 2.0 still has a lot of descriptive analytics, reporting, and only a small amount of predictive or prescriptive analytics.</a:t>
            </a:r>
          </a:p>
          <a:p>
            <a:pPr lvl="1"/>
            <a:endParaRPr lang="en-IE" dirty="0" smtClean="0"/>
          </a:p>
        </p:txBody>
      </p:sp>
      <p:sp>
        <p:nvSpPr>
          <p:cNvPr id="4" name="Slide Number Placeholder 3"/>
          <p:cNvSpPr>
            <a:spLocks noGrp="1"/>
          </p:cNvSpPr>
          <p:nvPr>
            <p:ph type="sldNum" sz="quarter" idx="12"/>
          </p:nvPr>
        </p:nvSpPr>
        <p:spPr/>
        <p:txBody>
          <a:bodyPr/>
          <a:lstStyle/>
          <a:p>
            <a:fld id="{F4D4D4FF-0E3E-4E59-B5C3-4C1190DFE5CF}" type="slidenum">
              <a:rPr lang="en-IE" smtClean="0"/>
              <a:t>7</a:t>
            </a:fld>
            <a:endParaRPr lang="en-IE"/>
          </a:p>
        </p:txBody>
      </p:sp>
    </p:spTree>
    <p:extLst>
      <p:ext uri="{BB962C8B-B14F-4D97-AF65-F5344CB8AC3E}">
        <p14:creationId xmlns:p14="http://schemas.microsoft.com/office/powerpoint/2010/main" val="326026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analytics</a:t>
            </a:r>
            <a:endParaRPr lang="en-IE" dirty="0"/>
          </a:p>
        </p:txBody>
      </p:sp>
      <p:sp>
        <p:nvSpPr>
          <p:cNvPr id="3" name="Content Placeholder 2"/>
          <p:cNvSpPr>
            <a:spLocks noGrp="1"/>
          </p:cNvSpPr>
          <p:nvPr>
            <p:ph idx="1"/>
          </p:nvPr>
        </p:nvSpPr>
        <p:spPr/>
        <p:txBody>
          <a:bodyPr/>
          <a:lstStyle/>
          <a:p>
            <a:r>
              <a:rPr lang="en-IE" dirty="0" smtClean="0"/>
              <a:t>Analytics 3.0</a:t>
            </a:r>
          </a:p>
          <a:p>
            <a:pPr lvl="1"/>
            <a:r>
              <a:rPr lang="en-IE" dirty="0" smtClean="0"/>
              <a:t>Focuses on evolving 1.0 and 2.0 not replacing them.</a:t>
            </a:r>
          </a:p>
          <a:p>
            <a:pPr lvl="1"/>
            <a:r>
              <a:rPr lang="en-IE" dirty="0" smtClean="0"/>
              <a:t>Big data doesn’t replace traditional data they have to be integrated.</a:t>
            </a:r>
          </a:p>
          <a:p>
            <a:pPr lvl="1"/>
            <a:r>
              <a:rPr lang="en-IE" dirty="0" smtClean="0"/>
              <a:t>Operational analytics is a natural part of this trend.</a:t>
            </a:r>
          </a:p>
          <a:p>
            <a:pPr lvl="1"/>
            <a:r>
              <a:rPr lang="en-IE" dirty="0" smtClean="0"/>
              <a:t>Renewed focus on the discovery process. Aimed at rapidly finding new insights in data and identifying actions, products, and services that might be derived from the insights.</a:t>
            </a:r>
          </a:p>
          <a:p>
            <a:pPr lvl="1"/>
            <a:r>
              <a:rPr lang="en-IE" dirty="0" smtClean="0"/>
              <a:t>Must be core part of enterprise strategy.</a:t>
            </a:r>
          </a:p>
          <a:p>
            <a:pPr lvl="1"/>
            <a:r>
              <a:rPr lang="en-IE" dirty="0" smtClean="0"/>
              <a:t>Variety and novelty of the data types and sources available is one of the challenges of 3.0</a:t>
            </a:r>
          </a:p>
          <a:p>
            <a:pPr lvl="1"/>
            <a:r>
              <a:rPr lang="en-IE" dirty="0" smtClean="0"/>
              <a:t>Analytics is centralised, large-scale enterprise systems, and in operational applications deployed to end users, e.g. mobile devices, ATMs and kiosks.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8</a:t>
            </a:fld>
            <a:endParaRPr lang="en-IE"/>
          </a:p>
        </p:txBody>
      </p:sp>
    </p:spTree>
    <p:extLst>
      <p:ext uri="{BB962C8B-B14F-4D97-AF65-F5344CB8AC3E}">
        <p14:creationId xmlns:p14="http://schemas.microsoft.com/office/powerpoint/2010/main" val="2055437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a:t>
            </a:r>
            <a:r>
              <a:rPr lang="en-GB" dirty="0" smtClean="0"/>
              <a:t>analytics in action</a:t>
            </a:r>
            <a:endParaRPr lang="en-IE" dirty="0"/>
          </a:p>
        </p:txBody>
      </p:sp>
      <p:sp>
        <p:nvSpPr>
          <p:cNvPr id="3" name="Content Placeholder 2"/>
          <p:cNvSpPr>
            <a:spLocks noGrp="1"/>
          </p:cNvSpPr>
          <p:nvPr>
            <p:ph idx="1"/>
          </p:nvPr>
        </p:nvSpPr>
        <p:spPr/>
        <p:txBody>
          <a:bodyPr/>
          <a:lstStyle/>
          <a:p>
            <a:pPr marL="571500" indent="-457200">
              <a:buFont typeface="+mj-lt"/>
              <a:buAutoNum type="arabicPeriod"/>
            </a:pPr>
            <a:r>
              <a:rPr lang="en-IE" b="1" dirty="0" smtClean="0"/>
              <a:t>Improving customer experiences- </a:t>
            </a:r>
            <a:r>
              <a:rPr lang="en-IE" dirty="0" smtClean="0"/>
              <a:t>day to day interactions with organisations. OA enables progress in customising and personalising.</a:t>
            </a:r>
          </a:p>
          <a:p>
            <a:endParaRPr lang="en-IE" dirty="0" smtClean="0"/>
          </a:p>
          <a:p>
            <a:pPr lvl="1"/>
            <a:r>
              <a:rPr lang="en-IE" sz="2400" dirty="0" smtClean="0"/>
              <a:t>Providing magical moments: Disney – sophisticated in analysis of guest behaviour. They aim to understand the patterns and preferences of guests so an improved experience is delivered. Crowd analysis using </a:t>
            </a:r>
            <a:r>
              <a:rPr lang="en-IE" sz="2400" dirty="0" err="1" smtClean="0"/>
              <a:t>MagicBands</a:t>
            </a:r>
            <a:r>
              <a:rPr lang="en-IE" sz="2400" dirty="0" smtClean="0"/>
              <a:t>. Helps to identify different types of customer groupings and to drive traffic patterns and distribute the guests through the park better. Also possible to personalise the experience for a guest using the </a:t>
            </a:r>
            <a:r>
              <a:rPr lang="en-IE" sz="2400" dirty="0" err="1" smtClean="0"/>
              <a:t>magicband</a:t>
            </a:r>
            <a:r>
              <a:rPr lang="en-IE" sz="2400" dirty="0" smtClean="0"/>
              <a:t>. (privacy implications)</a:t>
            </a:r>
          </a:p>
          <a:p>
            <a:pPr lvl="1"/>
            <a:endParaRPr lang="en-IE" dirty="0" smtClean="0"/>
          </a:p>
          <a:p>
            <a:pPr lvl="1"/>
            <a:endParaRPr lang="en-IE" dirty="0" smtClean="0"/>
          </a:p>
          <a:p>
            <a:pPr lvl="1"/>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9</a:t>
            </a:fld>
            <a:endParaRPr lang="en-IE"/>
          </a:p>
        </p:txBody>
      </p:sp>
    </p:spTree>
    <p:extLst>
      <p:ext uri="{BB962C8B-B14F-4D97-AF65-F5344CB8AC3E}">
        <p14:creationId xmlns:p14="http://schemas.microsoft.com/office/powerpoint/2010/main" val="770450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lyt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analytic" id="{9A28554E-78CD-4F85-AE53-59AAB432ED69}" vid="{CA8F7F4E-8027-487E-91E4-E9646DCEB1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Template>
  <TotalTime>10078</TotalTime>
  <Words>2047</Words>
  <Application>Microsoft Office PowerPoint</Application>
  <PresentationFormat>Custom</PresentationFormat>
  <Paragraphs>154</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analytic</vt:lpstr>
      <vt:lpstr>Data Analytics</vt:lpstr>
      <vt:lpstr>Operational analytics</vt:lpstr>
      <vt:lpstr>Operational analytics</vt:lpstr>
      <vt:lpstr>Operational analytics</vt:lpstr>
      <vt:lpstr>Operational analytics</vt:lpstr>
      <vt:lpstr>Operational analytics</vt:lpstr>
      <vt:lpstr>Operational analytics</vt:lpstr>
      <vt:lpstr>Operational analytics</vt:lpstr>
      <vt:lpstr>Operational analytics in action</vt:lpstr>
      <vt:lpstr>Operational analytics in action</vt:lpstr>
      <vt:lpstr>Operational analytics in action</vt:lpstr>
      <vt:lpstr>Operational analytics in action</vt:lpstr>
      <vt:lpstr>Operational analytics in action</vt:lpstr>
      <vt:lpstr>Operational analytics in action</vt:lpstr>
      <vt:lpstr>Operational analytics in action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James Mullally</dc:creator>
  <cp:lastModifiedBy>Brenda Mullally</cp:lastModifiedBy>
  <cp:revision>133</cp:revision>
  <dcterms:created xsi:type="dcterms:W3CDTF">2015-01-22T11:52:23Z</dcterms:created>
  <dcterms:modified xsi:type="dcterms:W3CDTF">2016-04-04T10:41:52Z</dcterms:modified>
</cp:coreProperties>
</file>