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6" r:id="rId9"/>
    <p:sldId id="263" r:id="rId10"/>
    <p:sldId id="264" r:id="rId11"/>
    <p:sldId id="267" r:id="rId12"/>
    <p:sldId id="271" r:id="rId13"/>
    <p:sldId id="268" r:id="rId14"/>
    <p:sldId id="272" r:id="rId15"/>
    <p:sldId id="273" r:id="rId16"/>
    <p:sldId id="274" r:id="rId17"/>
    <p:sldId id="275" r:id="rId18"/>
    <p:sldId id="276" r:id="rId19"/>
    <p:sldId id="277" r:id="rId20"/>
    <p:sldId id="278" r:id="rId21"/>
    <p:sldId id="279"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65714" autoAdjust="0"/>
  </p:normalViewPr>
  <p:slideViewPr>
    <p:cSldViewPr snapToGrid="0">
      <p:cViewPr varScale="1">
        <p:scale>
          <a:sx n="46" d="100"/>
          <a:sy n="46" d="100"/>
        </p:scale>
        <p:origin x="-106" y="-293"/>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5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C0EEF-F767-48C6-98F2-DB2445964FB9}" type="datetimeFigureOut">
              <a:rPr lang="en-IE" smtClean="0"/>
              <a:t>26/01/2015</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34600-9E36-44D8-8832-91F881A80FAA}" type="slidenum">
              <a:rPr lang="en-IE" smtClean="0"/>
              <a:t>‹#›</a:t>
            </a:fld>
            <a:endParaRPr lang="en-IE"/>
          </a:p>
        </p:txBody>
      </p:sp>
    </p:spTree>
    <p:extLst>
      <p:ext uri="{BB962C8B-B14F-4D97-AF65-F5344CB8AC3E}">
        <p14:creationId xmlns:p14="http://schemas.microsoft.com/office/powerpoint/2010/main" val="3689688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retailers:</a:t>
            </a:r>
            <a:r>
              <a:rPr lang="en-IE" baseline="0" dirty="0" smtClean="0"/>
              <a:t> point of sale, products, customers, </a:t>
            </a:r>
          </a:p>
          <a:p>
            <a:r>
              <a:rPr lang="en-IE" baseline="0" dirty="0" smtClean="0"/>
              <a:t>Credit: applications, payments </a:t>
            </a:r>
            <a:r>
              <a:rPr lang="en-IE" baseline="0" dirty="0" err="1" smtClean="0"/>
              <a:t>etc</a:t>
            </a:r>
            <a:endParaRPr lang="en-IE" baseline="0" dirty="0" smtClean="0"/>
          </a:p>
          <a:p>
            <a:r>
              <a:rPr lang="en-IE" baseline="0" dirty="0" smtClean="0"/>
              <a:t>Investment: historical patterns of stock, bonds, securities, </a:t>
            </a:r>
          </a:p>
          <a:p>
            <a:r>
              <a:rPr lang="en-IE" baseline="0" dirty="0" smtClean="0"/>
              <a:t>Government: economic trends, environment, social welfare, consumer product safety, </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2</a:t>
            </a:fld>
            <a:endParaRPr lang="en-IE"/>
          </a:p>
        </p:txBody>
      </p:sp>
    </p:spTree>
    <p:extLst>
      <p:ext uri="{BB962C8B-B14F-4D97-AF65-F5344CB8AC3E}">
        <p14:creationId xmlns:p14="http://schemas.microsoft.com/office/powerpoint/2010/main" val="849689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Discrete</a:t>
            </a:r>
            <a:r>
              <a:rPr lang="en-IE" baseline="0" dirty="0" smtClean="0"/>
              <a:t> is suitable for counts</a:t>
            </a:r>
          </a:p>
          <a:p>
            <a:r>
              <a:rPr lang="en-IE" baseline="0" dirty="0" smtClean="0"/>
              <a:t>Continuous suitable for salary, weight, height, production, sales </a:t>
            </a:r>
            <a:r>
              <a:rPr lang="en-IE" baseline="0" dirty="0" err="1" smtClean="0"/>
              <a:t>etc</a:t>
            </a:r>
            <a:endParaRPr lang="en-IE" baseline="0" dirty="0" smtClean="0"/>
          </a:p>
          <a:p>
            <a:r>
              <a:rPr lang="en-IE" baseline="0" dirty="0" smtClean="0"/>
              <a:t>The distinction is important as it will determine the analysis conducted on the data.</a:t>
            </a:r>
          </a:p>
          <a:p>
            <a:endParaRPr lang="en-IE" baseline="0" dirty="0" smtClean="0"/>
          </a:p>
          <a:p>
            <a:r>
              <a:rPr lang="en-IE" baseline="0" dirty="0" smtClean="0"/>
              <a:t>A data set can be cross sectional or time series.</a:t>
            </a:r>
          </a:p>
          <a:p>
            <a:r>
              <a:rPr lang="en-IE" baseline="0" dirty="0" smtClean="0"/>
              <a:t>Polls are cross sectional</a:t>
            </a:r>
          </a:p>
          <a:p>
            <a:r>
              <a:rPr lang="en-IE" baseline="0" dirty="0" smtClean="0"/>
              <a:t>Time series tracks one or more variables over time, daily closing values of </a:t>
            </a:r>
            <a:r>
              <a:rPr lang="en-IE" baseline="0" dirty="0" err="1" smtClean="0"/>
              <a:t>dow</a:t>
            </a:r>
            <a:r>
              <a:rPr lang="en-IE" baseline="0" dirty="0" smtClean="0"/>
              <a:t> jones.</a:t>
            </a:r>
          </a:p>
          <a:p>
            <a:endParaRPr lang="en-IE" baseline="0" dirty="0" smtClean="0"/>
          </a:p>
          <a:p>
            <a:r>
              <a:rPr lang="en-IE" baseline="0" dirty="0" smtClean="0"/>
              <a:t>Different types of </a:t>
            </a:r>
            <a:r>
              <a:rPr lang="en-IE" baseline="0" dirty="0" err="1" smtClean="0"/>
              <a:t>anlaysis</a:t>
            </a:r>
            <a:r>
              <a:rPr lang="en-IE" baseline="0" dirty="0" smtClean="0"/>
              <a:t> are appropriate on cross sectional to time series. In a time series set of data, there is usually one column that indicates the time period.</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12</a:t>
            </a:fld>
            <a:endParaRPr lang="en-IE"/>
          </a:p>
        </p:txBody>
      </p:sp>
    </p:spTree>
    <p:extLst>
      <p:ext uri="{BB962C8B-B14F-4D97-AF65-F5344CB8AC3E}">
        <p14:creationId xmlns:p14="http://schemas.microsoft.com/office/powerpoint/2010/main" val="2600213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Not appropriate to conduct arithmetic on the values there are only a few possibilities for describing the variable and these are based on counting.</a:t>
            </a:r>
          </a:p>
          <a:p>
            <a:endParaRPr lang="en-IE" dirty="0" smtClean="0"/>
          </a:p>
          <a:p>
            <a:r>
              <a:rPr lang="en-IE" dirty="0" smtClean="0"/>
              <a:t>Many categorical variables such as gender have</a:t>
            </a:r>
            <a:r>
              <a:rPr lang="en-IE" baseline="0" dirty="0" smtClean="0"/>
              <a:t> only two </a:t>
            </a:r>
            <a:r>
              <a:rPr lang="en-IE" baseline="0" dirty="0" err="1" smtClean="0"/>
              <a:t>categores</a:t>
            </a:r>
            <a:r>
              <a:rPr lang="en-IE" baseline="0" dirty="0" smtClean="0"/>
              <a:t>. Others such as region can have more. As you count the categories you can also give them names.</a:t>
            </a:r>
          </a:p>
          <a:p>
            <a:endParaRPr lang="en-IE" dirty="0" smtClean="0"/>
          </a:p>
          <a:p>
            <a:r>
              <a:rPr lang="en-IE" dirty="0" smtClean="0"/>
              <a:t>These counts can be reported as “raw counts” or transformed into percentages of totals.</a:t>
            </a:r>
          </a:p>
          <a:p>
            <a:endParaRPr lang="en-IE" dirty="0" smtClean="0"/>
          </a:p>
          <a:p>
            <a:r>
              <a:rPr lang="en-IE" dirty="0" smtClean="0"/>
              <a:t>You can report from 1000 observations there are 560 males and 440 females, or 56% males 44% female</a:t>
            </a:r>
            <a:r>
              <a:rPr lang="en-IE" baseline="0" dirty="0" smtClean="0"/>
              <a:t> and then display them graphically. </a:t>
            </a:r>
            <a:r>
              <a:rPr lang="en-IE" baseline="0" dirty="0" err="1" smtClean="0"/>
              <a:t>Eg</a:t>
            </a:r>
            <a:r>
              <a:rPr lang="en-IE" baseline="0" dirty="0" smtClean="0"/>
              <a:t> column chart.</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13</a:t>
            </a:fld>
            <a:endParaRPr lang="en-IE"/>
          </a:p>
        </p:txBody>
      </p:sp>
    </p:spTree>
    <p:extLst>
      <p:ext uri="{BB962C8B-B14F-4D97-AF65-F5344CB8AC3E}">
        <p14:creationId xmlns:p14="http://schemas.microsoft.com/office/powerpoint/2010/main" val="2206556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14000 transactions made by supermarket customers over two years.</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14</a:t>
            </a:fld>
            <a:endParaRPr lang="en-IE"/>
          </a:p>
        </p:txBody>
      </p:sp>
    </p:spTree>
    <p:extLst>
      <p:ext uri="{BB962C8B-B14F-4D97-AF65-F5344CB8AC3E}">
        <p14:creationId xmlns:p14="http://schemas.microsoft.com/office/powerpoint/2010/main" val="214486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You could manually count the instances of each category but that</a:t>
            </a:r>
            <a:r>
              <a:rPr lang="en-IE" baseline="0" dirty="0" smtClean="0"/>
              <a:t> is time consuming and error prone.</a:t>
            </a:r>
          </a:p>
          <a:p>
            <a:r>
              <a:rPr lang="en-IE" baseline="0" dirty="0" smtClean="0"/>
              <a:t>=</a:t>
            </a:r>
            <a:r>
              <a:rPr lang="en-IE" baseline="0" dirty="0" err="1" smtClean="0"/>
              <a:t>countif</a:t>
            </a:r>
            <a:r>
              <a:rPr lang="en-IE" baseline="0" dirty="0" smtClean="0"/>
              <a:t>($D$2:$D$1400,R3)</a:t>
            </a:r>
          </a:p>
          <a:p>
            <a:r>
              <a:rPr lang="en-IE" baseline="0" dirty="0" smtClean="0"/>
              <a:t>You should sum the percentages to always ensure they are correct.</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15</a:t>
            </a:fld>
            <a:endParaRPr lang="en-IE"/>
          </a:p>
        </p:txBody>
      </p:sp>
    </p:spTree>
    <p:extLst>
      <p:ext uri="{BB962C8B-B14F-4D97-AF65-F5344CB8AC3E}">
        <p14:creationId xmlns:p14="http://schemas.microsoft.com/office/powerpoint/2010/main" val="2793518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Dummy category is very useful to find count and percentage.</a:t>
            </a:r>
          </a:p>
          <a:p>
            <a:r>
              <a:rPr lang="en-IE" dirty="0" smtClean="0"/>
              <a:t>Create</a:t>
            </a:r>
            <a:r>
              <a:rPr lang="en-IE" baseline="0" dirty="0" smtClean="0"/>
              <a:t> a column for males 0 if it’s not 1 if it is.</a:t>
            </a:r>
            <a:endParaRPr lang="en-IE" dirty="0" smtClean="0"/>
          </a:p>
          <a:p>
            <a:r>
              <a:rPr lang="en-IE" dirty="0" smtClean="0"/>
              <a:t>Count gives count</a:t>
            </a:r>
            <a:r>
              <a:rPr lang="en-IE" baseline="0" dirty="0" smtClean="0"/>
              <a:t> of all 1’s and Average gives average of 1’s so if you had three entries, a zero and two 1’s = 2 divided by 3 to get average 1’s.</a:t>
            </a:r>
          </a:p>
          <a:p>
            <a:endParaRPr lang="en-IE" baseline="0" dirty="0" smtClean="0"/>
          </a:p>
          <a:p>
            <a:r>
              <a:rPr lang="en-IE" baseline="0" dirty="0" smtClean="0"/>
              <a:t>Understand this method and the arithmetic behind it, as this is why is it used so much for data analysis.</a:t>
            </a:r>
          </a:p>
          <a:p>
            <a:endParaRPr lang="en-IE" dirty="0" smtClean="0"/>
          </a:p>
          <a:p>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16</a:t>
            </a:fld>
            <a:endParaRPr lang="en-IE"/>
          </a:p>
        </p:txBody>
      </p:sp>
    </p:spTree>
    <p:extLst>
      <p:ext uri="{BB962C8B-B14F-4D97-AF65-F5344CB8AC3E}">
        <p14:creationId xmlns:p14="http://schemas.microsoft.com/office/powerpoint/2010/main" val="622992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Excel has a number of built in tools for summarising numerical variables. The </a:t>
            </a:r>
            <a:r>
              <a:rPr lang="en-IE" dirty="0" err="1" smtClean="0"/>
              <a:t>addin</a:t>
            </a:r>
            <a:r>
              <a:rPr lang="en-IE" dirty="0" smtClean="0"/>
              <a:t> tools available for Excel provide even better tools.</a:t>
            </a:r>
            <a:r>
              <a:rPr lang="en-IE" baseline="0" dirty="0" smtClean="0"/>
              <a:t> </a:t>
            </a:r>
            <a:r>
              <a:rPr lang="en-IE" baseline="0" dirty="0" err="1" smtClean="0"/>
              <a:t>StatTools</a:t>
            </a:r>
            <a:r>
              <a:rPr lang="en-IE" baseline="0" dirty="0" smtClean="0"/>
              <a:t> is one of these.</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17</a:t>
            </a:fld>
            <a:endParaRPr lang="en-IE"/>
          </a:p>
        </p:txBody>
      </p:sp>
    </p:spTree>
    <p:extLst>
      <p:ext uri="{BB962C8B-B14F-4D97-AF65-F5344CB8AC3E}">
        <p14:creationId xmlns:p14="http://schemas.microsoft.com/office/powerpoint/2010/main" val="4262723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Throughout</a:t>
            </a:r>
            <a:r>
              <a:rPr lang="en-IE" baseline="0" dirty="0" smtClean="0"/>
              <a:t> this section we focus on a salary variable, we examine the 2011 salaries for major league baseball players.</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18</a:t>
            </a:fld>
            <a:endParaRPr lang="en-IE"/>
          </a:p>
        </p:txBody>
      </p:sp>
    </p:spTree>
    <p:extLst>
      <p:ext uri="{BB962C8B-B14F-4D97-AF65-F5344CB8AC3E}">
        <p14:creationId xmlns:p14="http://schemas.microsoft.com/office/powerpoint/2010/main" val="3775412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Three most commonly methods of central tendency all try to answer the question of what is most</a:t>
            </a:r>
            <a:r>
              <a:rPr lang="en-IE" baseline="0" dirty="0" smtClean="0"/>
              <a:t> typical in the data set? Mean, Median, Mode.</a:t>
            </a:r>
          </a:p>
          <a:p>
            <a:endParaRPr lang="en-IE" baseline="0" dirty="0" smtClean="0"/>
          </a:p>
          <a:p>
            <a:r>
              <a:rPr lang="en-IE" baseline="0" dirty="0" smtClean="0"/>
              <a:t>In the formula n is the number of observations, Xi is the value of observation </a:t>
            </a:r>
            <a:r>
              <a:rPr lang="en-IE" baseline="0" dirty="0" err="1" smtClean="0"/>
              <a:t>i</a:t>
            </a:r>
            <a:r>
              <a:rPr lang="en-IE" baseline="0" dirty="0" smtClean="0"/>
              <a:t>. Add all observations and </a:t>
            </a:r>
            <a:r>
              <a:rPr lang="en-IE" baseline="0" dirty="0" err="1" smtClean="0"/>
              <a:t>divde</a:t>
            </a:r>
            <a:r>
              <a:rPr lang="en-IE" baseline="0" dirty="0" smtClean="0"/>
              <a:t> by n.</a:t>
            </a:r>
          </a:p>
          <a:p>
            <a:endParaRPr lang="en-IE" baseline="0" dirty="0" smtClean="0"/>
          </a:p>
          <a:p>
            <a:r>
              <a:rPr lang="en-IE" baseline="0" dirty="0" smtClean="0"/>
              <a:t>The average salary is 3,305,055! Is this a typical salary?</a:t>
            </a:r>
          </a:p>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20</a:t>
            </a:fld>
            <a:endParaRPr lang="en-IE"/>
          </a:p>
        </p:txBody>
      </p:sp>
    </p:spTree>
    <p:extLst>
      <p:ext uri="{BB962C8B-B14F-4D97-AF65-F5344CB8AC3E}">
        <p14:creationId xmlns:p14="http://schemas.microsoft.com/office/powerpoint/2010/main" val="1163186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median</a:t>
            </a:r>
            <a:r>
              <a:rPr lang="en-IE" baseline="0" dirty="0" smtClean="0"/>
              <a:t> salary is 1175,000 in others words half the players make less than this and half make more.</a:t>
            </a:r>
          </a:p>
          <a:p>
            <a:r>
              <a:rPr lang="en-IE" baseline="0" dirty="0" smtClean="0"/>
              <a:t>Why is the median in the example so much smaller than the mean? Which is more appropriate?</a:t>
            </a:r>
          </a:p>
          <a:p>
            <a:r>
              <a:rPr lang="en-IE" baseline="0" dirty="0" smtClean="0"/>
              <a:t>The mean is strongly influenced by those few players that have very high salaries. The median is unaffected by those high salaries.</a:t>
            </a:r>
          </a:p>
          <a:p>
            <a:endParaRPr lang="en-IE" baseline="0" dirty="0" smtClean="0"/>
          </a:p>
          <a:p>
            <a:r>
              <a:rPr lang="en-IE" baseline="0" dirty="0" smtClean="0"/>
              <a:t>In this case the median is a more representative measure however both the mean and mode are usually quoted. For those data sets that are not skewed in either direction the mean and the median are usually very close to one another.</a:t>
            </a:r>
          </a:p>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21</a:t>
            </a:fld>
            <a:endParaRPr lang="en-IE"/>
          </a:p>
        </p:txBody>
      </p:sp>
    </p:spTree>
    <p:extLst>
      <p:ext uri="{BB962C8B-B14F-4D97-AF65-F5344CB8AC3E}">
        <p14:creationId xmlns:p14="http://schemas.microsoft.com/office/powerpoint/2010/main" val="3632556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22</a:t>
            </a:fld>
            <a:endParaRPr lang="en-IE"/>
          </a:p>
        </p:txBody>
      </p:sp>
    </p:spTree>
    <p:extLst>
      <p:ext uri="{BB962C8B-B14F-4D97-AF65-F5344CB8AC3E}">
        <p14:creationId xmlns:p14="http://schemas.microsoft.com/office/powerpoint/2010/main" val="416701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Basic skills that should be part of everyone’s toolset and should be consulted every single time we explore new data. </a:t>
            </a:r>
          </a:p>
          <a:p>
            <a:r>
              <a:rPr lang="en-IE" dirty="0" smtClean="0"/>
              <a:t>These are</a:t>
            </a:r>
            <a:r>
              <a:rPr lang="en-IE" baseline="0" dirty="0" smtClean="0"/>
              <a:t> the minimum toolset that each analyst should possess. Mastering these tools is an absolute must.</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3</a:t>
            </a:fld>
            <a:endParaRPr lang="en-IE"/>
          </a:p>
        </p:txBody>
      </p:sp>
    </p:spTree>
    <p:extLst>
      <p:ext uri="{BB962C8B-B14F-4D97-AF65-F5344CB8AC3E}">
        <p14:creationId xmlns:p14="http://schemas.microsoft.com/office/powerpoint/2010/main" val="2181510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You probably</a:t>
            </a:r>
            <a:r>
              <a:rPr lang="en-IE" baseline="0" dirty="0" smtClean="0"/>
              <a:t> have come across percentiles before, standardised tests in schools now from 1</a:t>
            </a:r>
            <a:r>
              <a:rPr lang="en-IE" baseline="30000" dirty="0" smtClean="0"/>
              <a:t>st</a:t>
            </a:r>
            <a:r>
              <a:rPr lang="en-IE" baseline="0" dirty="0" smtClean="0"/>
              <a:t> class on show where a child is in terms of the norms, so if you result is in the 95% percentile then you scored higher than 95% of those taking the test. Same with weights and heights for </a:t>
            </a:r>
            <a:r>
              <a:rPr lang="en-IE" baseline="0" dirty="0" err="1" smtClean="0"/>
              <a:t>childrens</a:t>
            </a:r>
            <a:r>
              <a:rPr lang="en-IE" baseline="0" dirty="0" smtClean="0"/>
              <a:t> development.</a:t>
            </a:r>
          </a:p>
          <a:p>
            <a:endParaRPr lang="en-IE" baseline="0" dirty="0" smtClean="0"/>
          </a:p>
          <a:p>
            <a:r>
              <a:rPr lang="en-IE" baseline="0" dirty="0" smtClean="0"/>
              <a:t>Percentile function takes two arguments, the range of data and a value of p between 0 and 1, if you want the 95</a:t>
            </a:r>
            <a:r>
              <a:rPr lang="en-IE" baseline="30000" dirty="0" smtClean="0"/>
              <a:t>th</a:t>
            </a:r>
            <a:r>
              <a:rPr lang="en-IE" baseline="0" dirty="0" smtClean="0"/>
              <a:t> percentile then enter 0.95 </a:t>
            </a:r>
          </a:p>
          <a:p>
            <a:r>
              <a:rPr lang="en-IE" baseline="0" dirty="0" smtClean="0"/>
              <a:t>Quartile function also takes two arguments, the range of data and a value of 1,2, or 3 depending on the quartile you want.</a:t>
            </a:r>
          </a:p>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23</a:t>
            </a:fld>
            <a:endParaRPr lang="en-IE"/>
          </a:p>
        </p:txBody>
      </p:sp>
    </p:spTree>
    <p:extLst>
      <p:ext uri="{BB962C8B-B14F-4D97-AF65-F5344CB8AC3E}">
        <p14:creationId xmlns:p14="http://schemas.microsoft.com/office/powerpoint/2010/main" val="3541714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4</a:t>
            </a:fld>
            <a:endParaRPr lang="en-IE"/>
          </a:p>
        </p:txBody>
      </p:sp>
    </p:spTree>
    <p:extLst>
      <p:ext uri="{BB962C8B-B14F-4D97-AF65-F5344CB8AC3E}">
        <p14:creationId xmlns:p14="http://schemas.microsoft.com/office/powerpoint/2010/main" val="382419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first step is to recognize a problem that needs to be solved. E.g. Perhaps a retail company is experiencing decreased sales in a particular region or or a par-</a:t>
            </a:r>
          </a:p>
          <a:p>
            <a:r>
              <a:rPr lang="en-IE" dirty="0" err="1" smtClean="0"/>
              <a:t>ticular</a:t>
            </a:r>
            <a:r>
              <a:rPr lang="en-IE" dirty="0" smtClean="0"/>
              <a:t> product. Why is this happening?</a:t>
            </a:r>
          </a:p>
          <a:p>
            <a:pPr marL="114300" indent="0">
              <a:buFont typeface="+mj-lt"/>
              <a:buNone/>
            </a:pPr>
            <a:r>
              <a:rPr lang="en-IE" dirty="0" smtClean="0"/>
              <a:t>The second step is to gather data to help understand and then solve the problem. This might be done through a survey of customers, by assembling data from already-existing company systems, by finding relevant data on the Web, or from other sources. Once the data is gathered, the third step is to </a:t>
            </a:r>
            <a:r>
              <a:rPr lang="en-IE" dirty="0" err="1" smtClean="0"/>
              <a:t>analyze</a:t>
            </a:r>
            <a:r>
              <a:rPr lang="en-IE" dirty="0" smtClean="0"/>
              <a:t> the data using the tools you will learn in this module. The fourth step is to act on this analysis by changing policies, undertaking initiatives, publishing reports, and so on. Of course, the analysis can sometimes repeat steps. For example, once a given set of data is </a:t>
            </a:r>
            <a:r>
              <a:rPr lang="en-IE" dirty="0" err="1" smtClean="0"/>
              <a:t>analyzed</a:t>
            </a:r>
            <a:r>
              <a:rPr lang="en-IE" dirty="0" smtClean="0"/>
              <a:t>, it might be apparent that even more data needs to be collected.</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5</a:t>
            </a:fld>
            <a:endParaRPr lang="en-IE"/>
          </a:p>
        </p:txBody>
      </p:sp>
    </p:spTree>
    <p:extLst>
      <p:ext uri="{BB962C8B-B14F-4D97-AF65-F5344CB8AC3E}">
        <p14:creationId xmlns:p14="http://schemas.microsoft.com/office/powerpoint/2010/main" val="2310148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Population</a:t>
            </a:r>
            <a:r>
              <a:rPr lang="en-IE" baseline="0" dirty="0" smtClean="0"/>
              <a:t> example: all potential voters in a presidential election, all subscribers to a cable vision service, all invoices submitted for tax deduction to medical care.</a:t>
            </a:r>
          </a:p>
          <a:p>
            <a:r>
              <a:rPr lang="en-IE" baseline="0" dirty="0" smtClean="0"/>
              <a:t>In most cases it is far too expensive to get access and gather data on all members of a population. Therefore we often try to gain insight into the characteristics of a population by examining a sample.</a:t>
            </a:r>
          </a:p>
          <a:p>
            <a:endParaRPr lang="en-IE" baseline="0" dirty="0" smtClean="0"/>
          </a:p>
          <a:p>
            <a:r>
              <a:rPr lang="en-IE" baseline="0" dirty="0" smtClean="0"/>
              <a:t>If you look at political polls the sample is representative of the general population so that the results should represent how the voting population are going to vote. Poll samples usually have 1000 to 1500 members are representative and can almost surely predict a candidates percentage of votes within 3 percent.</a:t>
            </a:r>
          </a:p>
        </p:txBody>
      </p:sp>
      <p:sp>
        <p:nvSpPr>
          <p:cNvPr id="4" name="Slide Number Placeholder 3"/>
          <p:cNvSpPr>
            <a:spLocks noGrp="1"/>
          </p:cNvSpPr>
          <p:nvPr>
            <p:ph type="sldNum" sz="quarter" idx="10"/>
          </p:nvPr>
        </p:nvSpPr>
        <p:spPr/>
        <p:txBody>
          <a:bodyPr/>
          <a:lstStyle/>
          <a:p>
            <a:fld id="{35434600-9E36-44D8-8832-91F881A80FAA}" type="slidenum">
              <a:rPr lang="en-IE" smtClean="0"/>
              <a:t>6</a:t>
            </a:fld>
            <a:endParaRPr lang="en-IE"/>
          </a:p>
        </p:txBody>
      </p:sp>
    </p:spTree>
    <p:extLst>
      <p:ext uri="{BB962C8B-B14F-4D97-AF65-F5344CB8AC3E}">
        <p14:creationId xmlns:p14="http://schemas.microsoft.com/office/powerpoint/2010/main" val="3511390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AD00D-BD54-B44B-96B2-BBD7FE054D46}" type="slidenum">
              <a:rPr lang="en-US" smtClean="0"/>
              <a:pPr/>
              <a:t>8</a:t>
            </a:fld>
            <a:endParaRPr lang="en-US" dirty="0"/>
          </a:p>
        </p:txBody>
      </p:sp>
    </p:spTree>
    <p:extLst>
      <p:ext uri="{BB962C8B-B14F-4D97-AF65-F5344CB8AC3E}">
        <p14:creationId xmlns:p14="http://schemas.microsoft.com/office/powerpoint/2010/main" val="181915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It makes sense to do arithmetic on numerical data not on categorical data.</a:t>
            </a:r>
          </a:p>
          <a:p>
            <a:r>
              <a:rPr lang="en-IE" dirty="0" smtClean="0"/>
              <a:t>For example:</a:t>
            </a:r>
            <a:r>
              <a:rPr lang="en-IE" baseline="0" dirty="0" smtClean="0"/>
              <a:t> Age, Salary and number of children are all numeric data.</a:t>
            </a:r>
          </a:p>
          <a:p>
            <a:r>
              <a:rPr lang="en-IE" baseline="0" dirty="0" smtClean="0"/>
              <a:t>You can easily average age or salary or sum them.</a:t>
            </a:r>
          </a:p>
          <a:p>
            <a:r>
              <a:rPr lang="en-IE" baseline="0" dirty="0" smtClean="0"/>
              <a:t>Gender and state are clearly categorical, they are text not numbers.</a:t>
            </a:r>
          </a:p>
          <a:p>
            <a:r>
              <a:rPr lang="en-IE" baseline="0" dirty="0" smtClean="0"/>
              <a:t>What about opinion of 1, 2, 3, 4, or 5. can you average that? No it’s not appropriate to average them. But it does have an order to the meaning of the values whereas for gender there is no order.</a:t>
            </a:r>
          </a:p>
          <a:p>
            <a:r>
              <a:rPr lang="en-IE" baseline="0" dirty="0" smtClean="0"/>
              <a:t>Both ordinal and nominal are categorical data.</a:t>
            </a:r>
          </a:p>
          <a:p>
            <a:endParaRPr lang="en-IE" baseline="0" dirty="0" smtClean="0"/>
          </a:p>
          <a:p>
            <a:r>
              <a:rPr lang="en-IE" baseline="0" dirty="0" smtClean="0"/>
              <a:t>A good tip is that Excel automatically right aligns numbers and left aligns text. You should change all of the categorical numeric data so they are centre aligned.</a:t>
            </a:r>
          </a:p>
          <a:p>
            <a:r>
              <a:rPr lang="en-IE" baseline="0" dirty="0" smtClean="0"/>
              <a:t>It is also useful to add comments to columns to remind you of what categorical numbers equate to, so for example 1=strongly agree etc.</a:t>
            </a:r>
          </a:p>
          <a:p>
            <a:endParaRPr lang="en-IE" baseline="0" dirty="0" smtClean="0"/>
          </a:p>
          <a:p>
            <a:r>
              <a:rPr lang="en-IE" baseline="0" dirty="0" smtClean="0"/>
              <a:t>Dummy variable is when you code a categorical variable, for example gender changes to 1 and 0, it can help to simplify analysis.</a:t>
            </a:r>
          </a:p>
          <a:p>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9</a:t>
            </a:fld>
            <a:endParaRPr lang="en-IE"/>
          </a:p>
        </p:txBody>
      </p:sp>
    </p:spTree>
    <p:extLst>
      <p:ext uri="{BB962C8B-B14F-4D97-AF65-F5344CB8AC3E}">
        <p14:creationId xmlns:p14="http://schemas.microsoft.com/office/powerpoint/2010/main" val="3946168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For example Age could be categorised as Young (&lt;=34), middle-aged (35-59),</a:t>
            </a:r>
            <a:r>
              <a:rPr lang="en-IE" baseline="0" dirty="0" smtClean="0"/>
              <a:t> and elderly (60+)</a:t>
            </a:r>
          </a:p>
          <a:p>
            <a:r>
              <a:rPr lang="en-IE" baseline="0" dirty="0" smtClean="0"/>
              <a:t>This is known as binning, which is putting the data into discrete bins, each category is called a bin.</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10</a:t>
            </a:fld>
            <a:endParaRPr lang="en-IE"/>
          </a:p>
        </p:txBody>
      </p:sp>
    </p:spTree>
    <p:extLst>
      <p:ext uri="{BB962C8B-B14F-4D97-AF65-F5344CB8AC3E}">
        <p14:creationId xmlns:p14="http://schemas.microsoft.com/office/powerpoint/2010/main" val="2873653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smtClean="0"/>
              <a:t>Vlookups</a:t>
            </a:r>
            <a:r>
              <a:rPr lang="en-IE" dirty="0" smtClean="0"/>
              <a:t> are used here. You can take a look at these functions to see how it works, it is a very important</a:t>
            </a:r>
            <a:r>
              <a:rPr lang="en-IE" baseline="0" dirty="0" smtClean="0"/>
              <a:t> function and very useful one in excel. Table array stores values to be evaluated against, either using TRUE for approximate, or FALSE for exact match.</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11</a:t>
            </a:fld>
            <a:endParaRPr lang="en-IE"/>
          </a:p>
        </p:txBody>
      </p:sp>
    </p:spTree>
    <p:extLst>
      <p:ext uri="{BB962C8B-B14F-4D97-AF65-F5344CB8AC3E}">
        <p14:creationId xmlns:p14="http://schemas.microsoft.com/office/powerpoint/2010/main" val="3905119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378ED7A2-2E3E-4ACB-91F9-B3C67FF01AD7}" type="datetimeFigureOut">
              <a:rPr lang="en-IE" smtClean="0"/>
              <a:t>26/01/2015</a:t>
            </a:fld>
            <a:endParaRPr lang="en-IE"/>
          </a:p>
        </p:txBody>
      </p:sp>
      <p:sp>
        <p:nvSpPr>
          <p:cNvPr id="5" name="Footer Placeholder 4"/>
          <p:cNvSpPr>
            <a:spLocks noGrp="1"/>
          </p:cNvSpPr>
          <p:nvPr>
            <p:ph type="ftr" sz="quarter" idx="11"/>
          </p:nvPr>
        </p:nvSpPr>
        <p:spPr/>
        <p:txBody>
          <a:bodyPr/>
          <a:lstStyle/>
          <a:p>
            <a:endParaRPr lang="en-IE"/>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8543611A-8B42-482E-903F-098E3C6F0491}" type="slidenum">
              <a:rPr lang="en-IE" smtClean="0"/>
              <a:t>‹#›</a:t>
            </a:fld>
            <a:endParaRPr lang="en-IE"/>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958399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8ED7A2-2E3E-4ACB-91F9-B3C67FF01AD7}" type="datetimeFigureOut">
              <a:rPr lang="en-IE" smtClean="0"/>
              <a:t>26/01/2015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543611A-8B42-482E-903F-098E3C6F0491}" type="slidenum">
              <a:rPr lang="en-IE" smtClean="0"/>
              <a:t>‹#›</a:t>
            </a:fld>
            <a:endParaRPr lang="en-IE"/>
          </a:p>
        </p:txBody>
      </p:sp>
    </p:spTree>
    <p:extLst>
      <p:ext uri="{BB962C8B-B14F-4D97-AF65-F5344CB8AC3E}">
        <p14:creationId xmlns:p14="http://schemas.microsoft.com/office/powerpoint/2010/main" val="339057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8ED7A2-2E3E-4ACB-91F9-B3C67FF01AD7}" type="datetimeFigureOut">
              <a:rPr lang="en-IE" smtClean="0"/>
              <a:t>26/01/2015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543611A-8B42-482E-903F-098E3C6F0491}" type="slidenum">
              <a:rPr lang="en-IE" smtClean="0"/>
              <a:t>‹#›</a:t>
            </a:fld>
            <a:endParaRPr lang="en-IE"/>
          </a:p>
        </p:txBody>
      </p:sp>
    </p:spTree>
    <p:extLst>
      <p:ext uri="{BB962C8B-B14F-4D97-AF65-F5344CB8AC3E}">
        <p14:creationId xmlns:p14="http://schemas.microsoft.com/office/powerpoint/2010/main" val="3962537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xample">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0"/>
            <a:ext cx="10871200" cy="1066800"/>
          </a:xfrm>
        </p:spPr>
        <p:txBody>
          <a:bodyPr/>
          <a:lstStyle>
            <a:lvl1pPr>
              <a:defRPr>
                <a:solidFill>
                  <a:schemeClr val="accent2"/>
                </a:solidFill>
              </a:defRPr>
            </a:lvl1pPr>
          </a:lstStyle>
          <a:p>
            <a:r>
              <a:rPr lang="en-US" smtClean="0"/>
              <a:t>Click to edit Master title style</a:t>
            </a:r>
            <a:endParaRPr lang="en-US" dirty="0"/>
          </a:p>
        </p:txBody>
      </p:sp>
      <p:pic>
        <p:nvPicPr>
          <p:cNvPr id="6" name="Picture 5" descr="Excel-2013.png"/>
          <p:cNvPicPr>
            <a:picLocks noChangeAspect="1"/>
          </p:cNvPicPr>
          <p:nvPr userDrawn="1"/>
        </p:nvPicPr>
        <p:blipFill>
          <a:blip r:embed="rId2" cstate="print"/>
          <a:stretch>
            <a:fillRect/>
          </a:stretch>
        </p:blipFill>
        <p:spPr>
          <a:xfrm>
            <a:off x="1" y="685801"/>
            <a:ext cx="711857" cy="533893"/>
          </a:xfrm>
          <a:prstGeom prst="rect">
            <a:avLst/>
          </a:prstGeom>
        </p:spPr>
      </p:pic>
      <p:sp>
        <p:nvSpPr>
          <p:cNvPr id="7" name="TextBox 6"/>
          <p:cNvSpPr txBox="1"/>
          <p:nvPr userDrawn="1"/>
        </p:nvSpPr>
        <p:spPr>
          <a:xfrm>
            <a:off x="812800" y="6553200"/>
            <a:ext cx="10871200"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cs typeface="Arial" charset="0"/>
              </a:rPr>
              <a:t>© 2015 Cengage Learning. All Rights Reserved. May not be scanned, copied or duplicated, or posted to a publicly accessible website, in whole or in part.</a:t>
            </a:r>
          </a:p>
        </p:txBody>
      </p:sp>
      <p:sp>
        <p:nvSpPr>
          <p:cNvPr id="9" name="Content Placeholder 7"/>
          <p:cNvSpPr>
            <a:spLocks noGrp="1"/>
          </p:cNvSpPr>
          <p:nvPr>
            <p:ph sz="quarter" idx="1"/>
          </p:nvPr>
        </p:nvSpPr>
        <p:spPr>
          <a:xfrm>
            <a:off x="816864" y="1600200"/>
            <a:ext cx="10871200" cy="4876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84471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8ED7A2-2E3E-4ACB-91F9-B3C67FF01AD7}" type="datetimeFigureOut">
              <a:rPr lang="en-IE" smtClean="0"/>
              <a:t>26/01/2015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543611A-8B42-482E-903F-098E3C6F0491}" type="slidenum">
              <a:rPr lang="en-IE" smtClean="0"/>
              <a:t>‹#›</a:t>
            </a:fld>
            <a:endParaRPr lang="en-IE"/>
          </a:p>
        </p:txBody>
      </p:sp>
    </p:spTree>
    <p:extLst>
      <p:ext uri="{BB962C8B-B14F-4D97-AF65-F5344CB8AC3E}">
        <p14:creationId xmlns:p14="http://schemas.microsoft.com/office/powerpoint/2010/main" val="3601915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378ED7A2-2E3E-4ACB-91F9-B3C67FF01AD7}" type="datetimeFigureOut">
              <a:rPr lang="en-IE" smtClean="0"/>
              <a:t>26/01/2015</a:t>
            </a:fld>
            <a:endParaRPr lang="en-IE"/>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543611A-8B42-482E-903F-098E3C6F0491}" type="slidenum">
              <a:rPr lang="en-IE" smtClean="0"/>
              <a:t>‹#›</a:t>
            </a:fld>
            <a:endParaRPr lang="en-IE"/>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94946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8ED7A2-2E3E-4ACB-91F9-B3C67FF01AD7}" type="datetimeFigureOut">
              <a:rPr lang="en-IE" smtClean="0"/>
              <a:t>26/01/2015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543611A-8B42-482E-903F-098E3C6F0491}" type="slidenum">
              <a:rPr lang="en-IE" smtClean="0"/>
              <a:t>‹#›</a:t>
            </a:fld>
            <a:endParaRPr lang="en-IE"/>
          </a:p>
        </p:txBody>
      </p:sp>
    </p:spTree>
    <p:extLst>
      <p:ext uri="{BB962C8B-B14F-4D97-AF65-F5344CB8AC3E}">
        <p14:creationId xmlns:p14="http://schemas.microsoft.com/office/powerpoint/2010/main" val="51074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8ED7A2-2E3E-4ACB-91F9-B3C67FF01AD7}" type="datetimeFigureOut">
              <a:rPr lang="en-IE" smtClean="0"/>
              <a:t>26/01/2015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8543611A-8B42-482E-903F-098E3C6F0491}" type="slidenum">
              <a:rPr lang="en-IE" smtClean="0"/>
              <a:t>‹#›</a:t>
            </a:fld>
            <a:endParaRPr lang="en-IE"/>
          </a:p>
        </p:txBody>
      </p:sp>
    </p:spTree>
    <p:extLst>
      <p:ext uri="{BB962C8B-B14F-4D97-AF65-F5344CB8AC3E}">
        <p14:creationId xmlns:p14="http://schemas.microsoft.com/office/powerpoint/2010/main" val="374600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8ED7A2-2E3E-4ACB-91F9-B3C67FF01AD7}" type="datetimeFigureOut">
              <a:rPr lang="en-IE" smtClean="0"/>
              <a:t>26/01/2015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8543611A-8B42-482E-903F-098E3C6F0491}" type="slidenum">
              <a:rPr lang="en-IE" smtClean="0"/>
              <a:t>‹#›</a:t>
            </a:fld>
            <a:endParaRPr lang="en-IE"/>
          </a:p>
        </p:txBody>
      </p:sp>
    </p:spTree>
    <p:extLst>
      <p:ext uri="{BB962C8B-B14F-4D97-AF65-F5344CB8AC3E}">
        <p14:creationId xmlns:p14="http://schemas.microsoft.com/office/powerpoint/2010/main" val="172321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p:cNvSpPr>
            <a:spLocks noGrp="1"/>
          </p:cNvSpPr>
          <p:nvPr>
            <p:ph type="dt" sz="half" idx="10"/>
          </p:nvPr>
        </p:nvSpPr>
        <p:spPr/>
        <p:txBody>
          <a:bodyPr/>
          <a:lstStyle/>
          <a:p>
            <a:fld id="{378ED7A2-2E3E-4ACB-91F9-B3C67FF01AD7}" type="datetimeFigureOut">
              <a:rPr lang="en-IE" smtClean="0"/>
              <a:t>26/01/2015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8543611A-8B42-482E-903F-098E3C6F0491}" type="slidenum">
              <a:rPr lang="en-IE" smtClean="0"/>
              <a:t>‹#›</a:t>
            </a:fld>
            <a:endParaRPr lang="en-IE"/>
          </a:p>
        </p:txBody>
      </p:sp>
    </p:spTree>
    <p:extLst>
      <p:ext uri="{BB962C8B-B14F-4D97-AF65-F5344CB8AC3E}">
        <p14:creationId xmlns:p14="http://schemas.microsoft.com/office/powerpoint/2010/main" val="206281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8ED7A2-2E3E-4ACB-91F9-B3C67FF01AD7}" type="datetimeFigureOut">
              <a:rPr lang="en-IE" smtClean="0"/>
              <a:t>26/01/2015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543611A-8B42-482E-903F-098E3C6F0491}" type="slidenum">
              <a:rPr lang="en-IE" smtClean="0"/>
              <a:t>‹#›</a:t>
            </a:fld>
            <a:endParaRPr lang="en-IE"/>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43732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378ED7A2-2E3E-4ACB-91F9-B3C67FF01AD7}" type="datetimeFigureOut">
              <a:rPr lang="en-IE" smtClean="0"/>
              <a:t>26/01/2015</a:t>
            </a:fld>
            <a:endParaRPr lang="en-IE"/>
          </a:p>
        </p:txBody>
      </p:sp>
      <p:sp>
        <p:nvSpPr>
          <p:cNvPr id="7" name="Slide Number Placeholder 6"/>
          <p:cNvSpPr>
            <a:spLocks noGrp="1"/>
          </p:cNvSpPr>
          <p:nvPr>
            <p:ph type="sldNum" sz="quarter" idx="12"/>
          </p:nvPr>
        </p:nvSpPr>
        <p:spPr/>
        <p:txBody>
          <a:bodyPr/>
          <a:lstStyle/>
          <a:p>
            <a:fld id="{8543611A-8B42-482E-903F-098E3C6F0491}" type="slidenum">
              <a:rPr lang="en-IE" smtClean="0"/>
              <a:t>‹#›</a:t>
            </a:fld>
            <a:endParaRPr lang="en-IE"/>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5"/>
          <p:cNvSpPr>
            <a:spLocks noGrp="1"/>
          </p:cNvSpPr>
          <p:nvPr>
            <p:ph type="ftr" sz="quarter" idx="11"/>
          </p:nvPr>
        </p:nvSpPr>
        <p:spPr/>
        <p:txBody>
          <a:bodyPr/>
          <a:lstStyle/>
          <a:p>
            <a:endParaRPr lang="en-IE"/>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94408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378ED7A2-2E3E-4ACB-91F9-B3C67FF01AD7}" type="datetimeFigureOut">
              <a:rPr lang="en-IE" smtClean="0"/>
              <a:t>26/01/2015</a:t>
            </a:fld>
            <a:endParaRPr lang="en-I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I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8543611A-8B42-482E-903F-098E3C6F0491}" type="slidenum">
              <a:rPr lang="en-IE" smtClean="0"/>
              <a:t>‹#›</a:t>
            </a:fld>
            <a:endParaRPr lang="en-IE"/>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299659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err="1" smtClean="0"/>
              <a:t>Dr.</a:t>
            </a:r>
            <a:r>
              <a:rPr lang="en-IE" dirty="0" smtClean="0"/>
              <a:t> Brenda </a:t>
            </a:r>
            <a:r>
              <a:rPr lang="en-IE" dirty="0" err="1" smtClean="0"/>
              <a:t>mullally</a:t>
            </a:r>
            <a:endParaRPr lang="en-IE" dirty="0"/>
          </a:p>
        </p:txBody>
      </p:sp>
      <p:sp>
        <p:nvSpPr>
          <p:cNvPr id="2" name="Title 1"/>
          <p:cNvSpPr>
            <a:spLocks noGrp="1"/>
          </p:cNvSpPr>
          <p:nvPr>
            <p:ph type="ctrTitle"/>
          </p:nvPr>
        </p:nvSpPr>
        <p:spPr/>
        <p:txBody>
          <a:bodyPr/>
          <a:lstStyle/>
          <a:p>
            <a:r>
              <a:rPr lang="en-IE" dirty="0" smtClean="0"/>
              <a:t>Data analytics</a:t>
            </a:r>
            <a:endParaRPr lang="en-IE" dirty="0"/>
          </a:p>
        </p:txBody>
      </p:sp>
    </p:spTree>
    <p:extLst>
      <p:ext uri="{BB962C8B-B14F-4D97-AF65-F5344CB8AC3E}">
        <p14:creationId xmlns:p14="http://schemas.microsoft.com/office/powerpoint/2010/main" val="964923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 Discovery</a:t>
            </a:r>
          </a:p>
        </p:txBody>
      </p:sp>
      <p:sp>
        <p:nvSpPr>
          <p:cNvPr id="3" name="Content Placeholder 2"/>
          <p:cNvSpPr>
            <a:spLocks noGrp="1"/>
          </p:cNvSpPr>
          <p:nvPr>
            <p:ph idx="1"/>
          </p:nvPr>
        </p:nvSpPr>
        <p:spPr/>
        <p:txBody>
          <a:bodyPr/>
          <a:lstStyle/>
          <a:p>
            <a:r>
              <a:rPr lang="en-IE" dirty="0" smtClean="0"/>
              <a:t>Data Types</a:t>
            </a:r>
          </a:p>
          <a:p>
            <a:pPr lvl="1"/>
            <a:r>
              <a:rPr lang="en-IE" sz="2400" dirty="0" smtClean="0"/>
              <a:t>Sometimes a number variable is coded using a category.</a:t>
            </a:r>
          </a:p>
          <a:p>
            <a:pPr lvl="1"/>
            <a:r>
              <a:rPr lang="en-IE" sz="2400" dirty="0" smtClean="0"/>
              <a:t>binning (discretising) </a:t>
            </a:r>
          </a:p>
          <a:p>
            <a:pPr lvl="1"/>
            <a:endParaRPr lang="en-IE" sz="2400" dirty="0"/>
          </a:p>
        </p:txBody>
      </p:sp>
    </p:spTree>
    <p:extLst>
      <p:ext uri="{BB962C8B-B14F-4D97-AF65-F5344CB8AC3E}">
        <p14:creationId xmlns:p14="http://schemas.microsoft.com/office/powerpoint/2010/main" val="2835342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Environmental Data </a:t>
            </a:r>
            <a:br>
              <a:rPr lang="en-US" dirty="0" smtClean="0"/>
            </a:br>
            <a:r>
              <a:rPr lang="en-US" dirty="0" smtClean="0"/>
              <a:t>Using a Different Coding  </a:t>
            </a:r>
            <a:r>
              <a:rPr lang="en-US" sz="2200" dirty="0"/>
              <a:t>(slide 3 of 5)</a:t>
            </a:r>
          </a:p>
        </p:txBody>
      </p:sp>
      <p:pic>
        <p:nvPicPr>
          <p:cNvPr id="9" name="Content Placeholder 8"/>
          <p:cNvPicPr>
            <a:picLocks noGrp="1" noChangeAspect="1"/>
          </p:cNvPicPr>
          <p:nvPr>
            <p:ph sz="quarter" idx="1"/>
          </p:nvPr>
        </p:nvPicPr>
        <p:blipFill>
          <a:blip r:embed="rId3" cstate="print"/>
          <a:srcRect t="-9876" b="-9876"/>
          <a:stretch>
            <a:fillRect/>
          </a:stretch>
        </p:blipFill>
        <p:spPr>
          <a:xfrm>
            <a:off x="179285" y="1447800"/>
            <a:ext cx="11791999" cy="4700081"/>
          </a:xfrm>
        </p:spPr>
      </p:pic>
    </p:spTree>
    <p:extLst>
      <p:ext uri="{BB962C8B-B14F-4D97-AF65-F5344CB8AC3E}">
        <p14:creationId xmlns:p14="http://schemas.microsoft.com/office/powerpoint/2010/main" val="727599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t>Types of </a:t>
            </a:r>
            <a:r>
              <a:rPr lang="en-US" sz="4900" dirty="0" smtClean="0"/>
              <a:t>Data</a:t>
            </a:r>
            <a:endParaRPr lang="en-US" sz="2200" dirty="0"/>
          </a:p>
        </p:txBody>
      </p:sp>
      <p:sp>
        <p:nvSpPr>
          <p:cNvPr id="3" name="Content Placeholder 2"/>
          <p:cNvSpPr>
            <a:spLocks noGrp="1"/>
          </p:cNvSpPr>
          <p:nvPr>
            <p:ph sz="quarter" idx="1"/>
          </p:nvPr>
        </p:nvSpPr>
        <p:spPr/>
        <p:txBody>
          <a:bodyPr>
            <a:normAutofit/>
          </a:bodyPr>
          <a:lstStyle/>
          <a:p>
            <a:r>
              <a:rPr lang="en-US" dirty="0"/>
              <a:t>A numerical </a:t>
            </a:r>
            <a:r>
              <a:rPr lang="en-US" dirty="0">
                <a:solidFill>
                  <a:srgbClr val="000000"/>
                </a:solidFill>
              </a:rPr>
              <a:t>variable is </a:t>
            </a:r>
            <a:r>
              <a:rPr lang="en-US" b="1" dirty="0">
                <a:solidFill>
                  <a:srgbClr val="04617B"/>
                </a:solidFill>
              </a:rPr>
              <a:t>discrete</a:t>
            </a:r>
            <a:r>
              <a:rPr lang="en-US" dirty="0">
                <a:solidFill>
                  <a:srgbClr val="000000"/>
                </a:solidFill>
              </a:rPr>
              <a:t> if it results from a count, such as the number of children. </a:t>
            </a:r>
            <a:endParaRPr lang="en-US" dirty="0" smtClean="0">
              <a:solidFill>
                <a:srgbClr val="000000"/>
              </a:solidFill>
            </a:endParaRPr>
          </a:p>
          <a:p>
            <a:r>
              <a:rPr lang="en-US" dirty="0" smtClean="0">
                <a:solidFill>
                  <a:srgbClr val="000000"/>
                </a:solidFill>
              </a:rPr>
              <a:t>A </a:t>
            </a:r>
            <a:r>
              <a:rPr lang="en-US" b="1" dirty="0">
                <a:solidFill>
                  <a:srgbClr val="04617B"/>
                </a:solidFill>
              </a:rPr>
              <a:t>continuous</a:t>
            </a:r>
            <a:r>
              <a:rPr lang="en-US" dirty="0">
                <a:solidFill>
                  <a:srgbClr val="000000"/>
                </a:solidFill>
              </a:rPr>
              <a:t> variable is the result of an essentially continuous measurement, such as weight or height</a:t>
            </a:r>
            <a:r>
              <a:rPr lang="en-US" dirty="0" smtClean="0">
                <a:solidFill>
                  <a:srgbClr val="000000"/>
                </a:solidFill>
              </a:rPr>
              <a:t>.</a:t>
            </a:r>
          </a:p>
          <a:p>
            <a:r>
              <a:rPr lang="en-US" dirty="0" smtClean="0">
                <a:solidFill>
                  <a:srgbClr val="000000"/>
                </a:solidFill>
              </a:rPr>
              <a:t>Data Set:</a:t>
            </a:r>
            <a:endParaRPr lang="en-US" dirty="0">
              <a:solidFill>
                <a:srgbClr val="000000"/>
              </a:solidFill>
            </a:endParaRPr>
          </a:p>
          <a:p>
            <a:r>
              <a:rPr lang="en-US" b="1" dirty="0">
                <a:solidFill>
                  <a:srgbClr val="04617B"/>
                </a:solidFill>
              </a:rPr>
              <a:t>Cross-sectional </a:t>
            </a:r>
            <a:r>
              <a:rPr lang="en-US" dirty="0">
                <a:solidFill>
                  <a:srgbClr val="000000"/>
                </a:solidFill>
              </a:rPr>
              <a:t>data are data on a cross section of a population at a distinct point in time</a:t>
            </a:r>
            <a:r>
              <a:rPr lang="en-US" dirty="0" smtClean="0">
                <a:solidFill>
                  <a:srgbClr val="000000"/>
                </a:solidFill>
              </a:rPr>
              <a:t>.</a:t>
            </a:r>
          </a:p>
          <a:p>
            <a:r>
              <a:rPr lang="en-US" dirty="0" smtClean="0">
                <a:solidFill>
                  <a:srgbClr val="000000"/>
                </a:solidFill>
              </a:rPr>
              <a:t> </a:t>
            </a:r>
            <a:r>
              <a:rPr lang="en-US" b="1" dirty="0">
                <a:solidFill>
                  <a:srgbClr val="04617B"/>
                </a:solidFill>
              </a:rPr>
              <a:t>Time series </a:t>
            </a:r>
            <a:r>
              <a:rPr lang="en-US" dirty="0" smtClean="0">
                <a:solidFill>
                  <a:srgbClr val="000000"/>
                </a:solidFill>
              </a:rPr>
              <a:t>data </a:t>
            </a:r>
            <a:r>
              <a:rPr lang="en-US" dirty="0">
                <a:solidFill>
                  <a:srgbClr val="000000"/>
                </a:solidFill>
              </a:rPr>
              <a:t>are data collected over time.</a:t>
            </a:r>
          </a:p>
          <a:p>
            <a:endParaRPr lang="en-US" dirty="0">
              <a:solidFill>
                <a:srgbClr val="000000"/>
              </a:solidFill>
            </a:endParaRPr>
          </a:p>
        </p:txBody>
      </p:sp>
    </p:spTree>
    <p:extLst>
      <p:ext uri="{BB962C8B-B14F-4D97-AF65-F5344CB8AC3E}">
        <p14:creationId xmlns:p14="http://schemas.microsoft.com/office/powerpoint/2010/main" val="3059386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describe categorical variables?</a:t>
            </a:r>
            <a:endParaRPr lang="en-IE" dirty="0"/>
          </a:p>
        </p:txBody>
      </p:sp>
      <p:sp>
        <p:nvSpPr>
          <p:cNvPr id="3" name="Content Placeholder 2"/>
          <p:cNvSpPr>
            <a:spLocks noGrp="1"/>
          </p:cNvSpPr>
          <p:nvPr>
            <p:ph idx="1"/>
          </p:nvPr>
        </p:nvSpPr>
        <p:spPr/>
        <p:txBody>
          <a:bodyPr>
            <a:normAutofit/>
          </a:bodyPr>
          <a:lstStyle/>
          <a:p>
            <a:r>
              <a:rPr lang="en-US" dirty="0">
                <a:solidFill>
                  <a:srgbClr val="000000"/>
                </a:solidFill>
              </a:rPr>
              <a:t>There are only a few possibilities for describing a categorical variable, all based on </a:t>
            </a:r>
            <a:r>
              <a:rPr lang="en-US" i="1" dirty="0">
                <a:solidFill>
                  <a:srgbClr val="000000"/>
                </a:solidFill>
              </a:rPr>
              <a:t>counting</a:t>
            </a:r>
            <a:r>
              <a:rPr lang="en-US" dirty="0">
                <a:solidFill>
                  <a:srgbClr val="000000"/>
                </a:solidFill>
              </a:rPr>
              <a:t>:</a:t>
            </a:r>
          </a:p>
          <a:p>
            <a:pPr lvl="1"/>
            <a:r>
              <a:rPr lang="en-US" sz="2400" dirty="0">
                <a:solidFill>
                  <a:srgbClr val="000000"/>
                </a:solidFill>
              </a:rPr>
              <a:t>Count the number of categories.</a:t>
            </a:r>
          </a:p>
          <a:p>
            <a:pPr lvl="1"/>
            <a:r>
              <a:rPr lang="en-US" sz="2400" dirty="0">
                <a:solidFill>
                  <a:srgbClr val="000000"/>
                </a:solidFill>
              </a:rPr>
              <a:t>Give the categories names.</a:t>
            </a:r>
          </a:p>
          <a:p>
            <a:pPr lvl="1"/>
            <a:r>
              <a:rPr lang="en-US" sz="2400" dirty="0">
                <a:solidFill>
                  <a:srgbClr val="000000"/>
                </a:solidFill>
              </a:rPr>
              <a:t>Count the number of observations in each category (referred to as the </a:t>
            </a:r>
            <a:r>
              <a:rPr lang="en-US" sz="2400" b="1" dirty="0">
                <a:solidFill>
                  <a:srgbClr val="04617B"/>
                </a:solidFill>
              </a:rPr>
              <a:t>count of categories</a:t>
            </a:r>
            <a:r>
              <a:rPr lang="en-US" sz="2400" dirty="0">
                <a:solidFill>
                  <a:srgbClr val="000000"/>
                </a:solidFill>
              </a:rPr>
              <a:t>).</a:t>
            </a:r>
          </a:p>
          <a:p>
            <a:pPr lvl="2"/>
            <a:r>
              <a:rPr lang="en-US" sz="2400" dirty="0">
                <a:solidFill>
                  <a:srgbClr val="000000"/>
                </a:solidFill>
              </a:rPr>
              <a:t>Once you have the counts, you can display them graphically, usually in a column chart or a pie chart.</a:t>
            </a:r>
          </a:p>
          <a:p>
            <a:endParaRPr lang="en-IE" dirty="0"/>
          </a:p>
        </p:txBody>
      </p:sp>
    </p:spTree>
    <p:extLst>
      <p:ext uri="{BB962C8B-B14F-4D97-AF65-F5344CB8AC3E}">
        <p14:creationId xmlns:p14="http://schemas.microsoft.com/office/powerpoint/2010/main" val="1027859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700" y="434546"/>
            <a:ext cx="10871200" cy="1066800"/>
          </a:xfrm>
        </p:spPr>
        <p:txBody>
          <a:bodyPr>
            <a:noAutofit/>
          </a:bodyPr>
          <a:lstStyle/>
          <a:p>
            <a:r>
              <a:rPr lang="en-US" dirty="0">
                <a:solidFill>
                  <a:schemeClr val="accent1">
                    <a:lumMod val="75000"/>
                  </a:schemeClr>
                </a:solidFill>
              </a:rPr>
              <a:t>Example 2.2: </a:t>
            </a:r>
            <a:br>
              <a:rPr lang="en-US" dirty="0">
                <a:solidFill>
                  <a:schemeClr val="accent1">
                    <a:lumMod val="75000"/>
                  </a:schemeClr>
                </a:solidFill>
              </a:rPr>
            </a:br>
            <a:r>
              <a:rPr lang="en-US" dirty="0">
                <a:solidFill>
                  <a:schemeClr val="accent1">
                    <a:lumMod val="75000"/>
                  </a:schemeClr>
                </a:solidFill>
              </a:rPr>
              <a:t>Supermarket Transactions.xlsx </a:t>
            </a:r>
          </a:p>
        </p:txBody>
      </p:sp>
      <p:sp>
        <p:nvSpPr>
          <p:cNvPr id="3" name="Content Placeholder 2"/>
          <p:cNvSpPr>
            <a:spLocks noGrp="1"/>
          </p:cNvSpPr>
          <p:nvPr>
            <p:ph sz="quarter" idx="1"/>
          </p:nvPr>
        </p:nvSpPr>
        <p:spPr>
          <a:xfrm>
            <a:off x="381987" y="1797908"/>
            <a:ext cx="11579353" cy="2378676"/>
          </a:xfrm>
        </p:spPr>
        <p:txBody>
          <a:bodyPr>
            <a:normAutofit fontScale="92500" lnSpcReduction="20000"/>
          </a:bodyPr>
          <a:lstStyle/>
          <a:p>
            <a:pPr>
              <a:buSzPct val="70000"/>
            </a:pPr>
            <a:r>
              <a:rPr lang="en-US" b="1" dirty="0"/>
              <a:t>Objective</a:t>
            </a:r>
            <a:r>
              <a:rPr lang="en-US" dirty="0"/>
              <a:t>: To summarize categorical variables in a large data set.</a:t>
            </a:r>
          </a:p>
          <a:p>
            <a:r>
              <a:rPr lang="en-US" b="1" dirty="0"/>
              <a:t>Solution</a:t>
            </a:r>
            <a:r>
              <a:rPr lang="en-US" dirty="0"/>
              <a:t>: </a:t>
            </a:r>
            <a:r>
              <a:rPr lang="en-US" dirty="0" smtClean="0"/>
              <a:t>Data set contains transactions made by supermarket customers over a two-year period.</a:t>
            </a:r>
          </a:p>
          <a:p>
            <a:r>
              <a:rPr lang="en-US" dirty="0" smtClean="0"/>
              <a:t>Children, Units Sold, and Revenue are numerical. </a:t>
            </a:r>
          </a:p>
          <a:p>
            <a:r>
              <a:rPr lang="en-US" dirty="0" smtClean="0"/>
              <a:t>Purchase Date is a date variable.</a:t>
            </a:r>
          </a:p>
          <a:p>
            <a:r>
              <a:rPr lang="en-US" dirty="0" smtClean="0"/>
              <a:t>Transaction and Customer ID are used only to identify. </a:t>
            </a:r>
          </a:p>
          <a:p>
            <a:r>
              <a:rPr lang="en-US" dirty="0" smtClean="0"/>
              <a:t>All of the other variables are categorical.</a:t>
            </a:r>
          </a:p>
          <a:p>
            <a:endParaRPr lang="en-US" dirty="0"/>
          </a:p>
        </p:txBody>
      </p:sp>
      <p:pic>
        <p:nvPicPr>
          <p:cNvPr id="4" name="Picture 3"/>
          <p:cNvPicPr>
            <a:picLocks noChangeAspect="1"/>
          </p:cNvPicPr>
          <p:nvPr/>
        </p:nvPicPr>
        <p:blipFill>
          <a:blip r:embed="rId3" cstate="print"/>
          <a:stretch>
            <a:fillRect/>
          </a:stretch>
        </p:blipFill>
        <p:spPr>
          <a:xfrm>
            <a:off x="208004" y="4176584"/>
            <a:ext cx="9527005" cy="2100648"/>
          </a:xfrm>
          <a:prstGeom prst="rect">
            <a:avLst/>
          </a:prstGeom>
        </p:spPr>
      </p:pic>
    </p:spTree>
    <p:extLst>
      <p:ext uri="{BB962C8B-B14F-4D97-AF65-F5344CB8AC3E}">
        <p14:creationId xmlns:p14="http://schemas.microsoft.com/office/powerpoint/2010/main" val="171939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325398"/>
            <a:ext cx="10871200" cy="1066800"/>
          </a:xfrm>
        </p:spPr>
        <p:txBody>
          <a:bodyPr>
            <a:noAutofit/>
          </a:bodyPr>
          <a:lstStyle/>
          <a:p>
            <a:r>
              <a:rPr lang="en-US" dirty="0">
                <a:solidFill>
                  <a:schemeClr val="accent1">
                    <a:lumMod val="75000"/>
                  </a:schemeClr>
                </a:solidFill>
              </a:rPr>
              <a:t>Example 2.2: </a:t>
            </a:r>
            <a:br>
              <a:rPr lang="en-US" dirty="0">
                <a:solidFill>
                  <a:schemeClr val="accent1">
                    <a:lumMod val="75000"/>
                  </a:schemeClr>
                </a:solidFill>
              </a:rPr>
            </a:br>
            <a:r>
              <a:rPr lang="en-US" dirty="0">
                <a:solidFill>
                  <a:schemeClr val="accent1">
                    <a:lumMod val="75000"/>
                  </a:schemeClr>
                </a:solidFill>
              </a:rPr>
              <a:t>Supermarket Transactions.xlsx </a:t>
            </a:r>
          </a:p>
        </p:txBody>
      </p:sp>
      <p:sp>
        <p:nvSpPr>
          <p:cNvPr id="3" name="Content Placeholder 2"/>
          <p:cNvSpPr>
            <a:spLocks noGrp="1"/>
          </p:cNvSpPr>
          <p:nvPr>
            <p:ph sz="quarter" idx="1"/>
          </p:nvPr>
        </p:nvSpPr>
        <p:spPr>
          <a:xfrm>
            <a:off x="529691" y="1773194"/>
            <a:ext cx="3696320" cy="4528751"/>
          </a:xfrm>
        </p:spPr>
        <p:txBody>
          <a:bodyPr>
            <a:normAutofit fontScale="92500" lnSpcReduction="20000"/>
          </a:bodyPr>
          <a:lstStyle/>
          <a:p>
            <a:pPr>
              <a:buSzPct val="70000"/>
            </a:pPr>
            <a:r>
              <a:rPr lang="en-US" dirty="0" smtClean="0"/>
              <a:t>To get the counts </a:t>
            </a:r>
            <a:r>
              <a:rPr lang="en-US" dirty="0"/>
              <a:t>in column </a:t>
            </a:r>
            <a:r>
              <a:rPr lang="en-US" dirty="0" smtClean="0"/>
              <a:t>S, use Excel’s </a:t>
            </a:r>
            <a:r>
              <a:rPr lang="en-US" i="1" dirty="0"/>
              <a:t>COUNTIF</a:t>
            </a:r>
            <a:r>
              <a:rPr lang="en-US" dirty="0"/>
              <a:t> function.</a:t>
            </a:r>
          </a:p>
          <a:p>
            <a:pPr marL="320040" lvl="1" indent="-320040">
              <a:spcBef>
                <a:spcPts val="700"/>
              </a:spcBef>
              <a:buFont typeface="Wingdings"/>
              <a:buChar char=""/>
            </a:pPr>
            <a:r>
              <a:rPr lang="en-US" sz="2900" dirty="0"/>
              <a:t>To get the percentages in column T, divide each count by the total number of observations.</a:t>
            </a:r>
          </a:p>
          <a:p>
            <a:pPr marL="320040" lvl="1" indent="-320040">
              <a:spcBef>
                <a:spcPts val="700"/>
              </a:spcBef>
              <a:buFont typeface="Wingdings"/>
              <a:buChar char=""/>
              <a:defRPr/>
            </a:pPr>
            <a:r>
              <a:rPr lang="en-US" sz="2900" dirty="0"/>
              <a:t>When creating charts, be careful to use appropriate scales.</a:t>
            </a:r>
            <a:endParaRPr lang="en-US" dirty="0"/>
          </a:p>
          <a:p>
            <a:endParaRPr lang="en-US" dirty="0"/>
          </a:p>
        </p:txBody>
      </p:sp>
      <p:pic>
        <p:nvPicPr>
          <p:cNvPr id="4" name="Content Placeholder 3"/>
          <p:cNvPicPr>
            <a:picLocks noChangeAspect="1"/>
          </p:cNvPicPr>
          <p:nvPr/>
        </p:nvPicPr>
        <p:blipFill>
          <a:blip r:embed="rId3" cstate="print"/>
          <a:srcRect l="-3988" r="-3988"/>
          <a:stretch>
            <a:fillRect/>
          </a:stretch>
        </p:blipFill>
        <p:spPr>
          <a:xfrm>
            <a:off x="4112493" y="1773195"/>
            <a:ext cx="7571507" cy="4528751"/>
          </a:xfrm>
          <a:prstGeom prst="rect">
            <a:avLst/>
          </a:prstGeom>
        </p:spPr>
      </p:pic>
    </p:spTree>
    <p:extLst>
      <p:ext uri="{BB962C8B-B14F-4D97-AF65-F5344CB8AC3E}">
        <p14:creationId xmlns:p14="http://schemas.microsoft.com/office/powerpoint/2010/main" val="2676890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chemeClr val="accent1">
                    <a:lumMod val="75000"/>
                  </a:schemeClr>
                </a:solidFill>
              </a:rPr>
              <a:t>Example 2.2: </a:t>
            </a:r>
            <a:br>
              <a:rPr lang="en-US" dirty="0">
                <a:solidFill>
                  <a:schemeClr val="accent1">
                    <a:lumMod val="75000"/>
                  </a:schemeClr>
                </a:solidFill>
              </a:rPr>
            </a:br>
            <a:r>
              <a:rPr lang="en-US" dirty="0">
                <a:solidFill>
                  <a:schemeClr val="accent1">
                    <a:lumMod val="75000"/>
                  </a:schemeClr>
                </a:solidFill>
              </a:rPr>
              <a:t>Supermarket Transactions.xlsx </a:t>
            </a:r>
          </a:p>
        </p:txBody>
      </p:sp>
      <p:sp>
        <p:nvSpPr>
          <p:cNvPr id="3" name="Content Placeholder 2"/>
          <p:cNvSpPr>
            <a:spLocks noGrp="1"/>
          </p:cNvSpPr>
          <p:nvPr>
            <p:ph sz="quarter" idx="1"/>
          </p:nvPr>
        </p:nvSpPr>
        <p:spPr>
          <a:xfrm>
            <a:off x="332561" y="1822622"/>
            <a:ext cx="4857277" cy="4182762"/>
          </a:xfrm>
        </p:spPr>
        <p:txBody>
          <a:bodyPr>
            <a:normAutofit fontScale="92500" lnSpcReduction="10000"/>
          </a:bodyPr>
          <a:lstStyle/>
          <a:p>
            <a:r>
              <a:rPr lang="en-US" dirty="0"/>
              <a:t>Another efficient way to find counts for a categorical variable is to use dummy (0–1) variables.</a:t>
            </a:r>
          </a:p>
          <a:p>
            <a:pPr lvl="1"/>
            <a:r>
              <a:rPr lang="en-US" dirty="0"/>
              <a:t>Recode each variable so that one category is replaced by 1 and all others by 0.</a:t>
            </a:r>
          </a:p>
          <a:p>
            <a:pPr lvl="2"/>
            <a:r>
              <a:rPr lang="en-US" dirty="0"/>
              <a:t>This can be done using a simple IF formula.</a:t>
            </a:r>
          </a:p>
          <a:p>
            <a:pPr lvl="1"/>
            <a:r>
              <a:rPr lang="en-US" dirty="0"/>
              <a:t>Find the count of that category by summing the 0s and 1s.</a:t>
            </a:r>
          </a:p>
          <a:p>
            <a:pPr lvl="1"/>
            <a:r>
              <a:rPr lang="en-US" dirty="0"/>
              <a:t>Find the percentage of that category by averaging the 0s and 1s</a:t>
            </a:r>
            <a:r>
              <a:rPr lang="en-US" dirty="0" smtClean="0"/>
              <a:t>.</a:t>
            </a:r>
            <a:endParaRPr lang="en-US" dirty="0"/>
          </a:p>
          <a:p>
            <a:endParaRPr lang="en-US" dirty="0"/>
          </a:p>
        </p:txBody>
      </p:sp>
      <p:pic>
        <p:nvPicPr>
          <p:cNvPr id="5" name="Content Placeholder 4"/>
          <p:cNvPicPr>
            <a:picLocks noChangeAspect="1"/>
          </p:cNvPicPr>
          <p:nvPr/>
        </p:nvPicPr>
        <p:blipFill rotWithShape="1">
          <a:blip r:embed="rId3" cstate="print"/>
          <a:srcRect l="-2301" r="-4711"/>
          <a:stretch/>
        </p:blipFill>
        <p:spPr>
          <a:xfrm>
            <a:off x="5797901" y="1729300"/>
            <a:ext cx="5886099" cy="4453844"/>
          </a:xfrm>
          <a:prstGeom prst="rect">
            <a:avLst/>
          </a:prstGeom>
        </p:spPr>
      </p:pic>
    </p:spTree>
    <p:extLst>
      <p:ext uri="{BB962C8B-B14F-4D97-AF65-F5344CB8AC3E}">
        <p14:creationId xmlns:p14="http://schemas.microsoft.com/office/powerpoint/2010/main" val="2015882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Measures for </a:t>
            </a:r>
            <a:br>
              <a:rPr lang="en-US" dirty="0" smtClean="0"/>
            </a:br>
            <a:r>
              <a:rPr lang="en-US" dirty="0" smtClean="0"/>
              <a:t>Numerical Variables</a:t>
            </a:r>
            <a:endParaRPr lang="en-US" dirty="0"/>
          </a:p>
        </p:txBody>
      </p:sp>
      <p:sp>
        <p:nvSpPr>
          <p:cNvPr id="3" name="Content Placeholder 2"/>
          <p:cNvSpPr>
            <a:spLocks noGrp="1"/>
          </p:cNvSpPr>
          <p:nvPr>
            <p:ph sz="quarter" idx="1"/>
          </p:nvPr>
        </p:nvSpPr>
        <p:spPr/>
        <p:txBody>
          <a:bodyPr>
            <a:normAutofit/>
          </a:bodyPr>
          <a:lstStyle/>
          <a:p>
            <a:r>
              <a:rPr lang="en-US" dirty="0"/>
              <a:t>There are many ways to summarize numerical variables, both with numerical summary measures and with charts.</a:t>
            </a:r>
          </a:p>
          <a:p>
            <a:r>
              <a:rPr lang="en-US" dirty="0" smtClean="0"/>
              <a:t>To learn </a:t>
            </a:r>
            <a:r>
              <a:rPr lang="en-US" dirty="0"/>
              <a:t>how the values of a variable are distributed, </a:t>
            </a:r>
            <a:r>
              <a:rPr lang="en-US" dirty="0" smtClean="0"/>
              <a:t>ask:</a:t>
            </a:r>
            <a:endParaRPr lang="en-US" dirty="0"/>
          </a:p>
          <a:p>
            <a:pPr lvl="1">
              <a:buFont typeface="Wingdings 2" charset="2"/>
              <a:buChar char=""/>
            </a:pPr>
            <a:r>
              <a:rPr lang="en-US" sz="2400" dirty="0"/>
              <a:t>What are the most “typical” values?</a:t>
            </a:r>
          </a:p>
          <a:p>
            <a:pPr lvl="1"/>
            <a:r>
              <a:rPr lang="en-US" sz="2400" dirty="0"/>
              <a:t>How spread out are the values?</a:t>
            </a:r>
          </a:p>
          <a:p>
            <a:pPr lvl="1"/>
            <a:r>
              <a:rPr lang="en-US" sz="2400" dirty="0"/>
              <a:t>What are the “extreme” values on either end?</a:t>
            </a:r>
          </a:p>
          <a:p>
            <a:pPr lvl="1"/>
            <a:r>
              <a:rPr lang="en-US" sz="2400" dirty="0"/>
              <a:t>Is the chart of the values symmetric about some middle value, or is it skewed in some direction? </a:t>
            </a:r>
            <a:r>
              <a:rPr lang="en-US" sz="2400" dirty="0" smtClean="0"/>
              <a:t>Does </a:t>
            </a:r>
            <a:r>
              <a:rPr lang="en-US" sz="2400" dirty="0"/>
              <a:t>it have any other peculiar features besides possible skewness?</a:t>
            </a:r>
          </a:p>
          <a:p>
            <a:endParaRPr lang="en-US" dirty="0"/>
          </a:p>
        </p:txBody>
      </p:sp>
    </p:spTree>
    <p:extLst>
      <p:ext uri="{BB962C8B-B14F-4D97-AF65-F5344CB8AC3E}">
        <p14:creationId xmlns:p14="http://schemas.microsoft.com/office/powerpoint/2010/main" val="720717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accent1">
                    <a:lumMod val="75000"/>
                  </a:schemeClr>
                </a:solidFill>
              </a:rPr>
              <a:t>Example 2.3:</a:t>
            </a:r>
            <a:br>
              <a:rPr lang="en-US" sz="3200" dirty="0">
                <a:solidFill>
                  <a:schemeClr val="accent1">
                    <a:lumMod val="75000"/>
                  </a:schemeClr>
                </a:solidFill>
              </a:rPr>
            </a:br>
            <a:r>
              <a:rPr lang="en-US" sz="3200" dirty="0">
                <a:solidFill>
                  <a:schemeClr val="accent1">
                    <a:lumMod val="75000"/>
                  </a:schemeClr>
                </a:solidFill>
              </a:rPr>
              <a:t>Baseball Salaries </a:t>
            </a:r>
            <a:r>
              <a:rPr lang="en-US" sz="3200" dirty="0" smtClean="0">
                <a:solidFill>
                  <a:schemeClr val="accent1">
                    <a:lumMod val="75000"/>
                  </a:schemeClr>
                </a:solidFill>
              </a:rPr>
              <a:t>2011.xlsx</a:t>
            </a:r>
            <a:endParaRPr lang="en-US" sz="3200" dirty="0">
              <a:solidFill>
                <a:schemeClr val="accent1">
                  <a:lumMod val="75000"/>
                </a:schemeClr>
              </a:solidFill>
            </a:endParaRPr>
          </a:p>
        </p:txBody>
      </p:sp>
      <p:sp>
        <p:nvSpPr>
          <p:cNvPr id="3" name="Content Placeholder 2"/>
          <p:cNvSpPr>
            <a:spLocks noGrp="1"/>
          </p:cNvSpPr>
          <p:nvPr>
            <p:ph sz="quarter" idx="1"/>
          </p:nvPr>
        </p:nvSpPr>
        <p:spPr>
          <a:xfrm>
            <a:off x="357275" y="1872049"/>
            <a:ext cx="4214725" cy="4701746"/>
          </a:xfrm>
        </p:spPr>
        <p:txBody>
          <a:bodyPr>
            <a:normAutofit fontScale="92500"/>
          </a:bodyPr>
          <a:lstStyle/>
          <a:p>
            <a:pPr>
              <a:buSzPct val="70000"/>
            </a:pPr>
            <a:r>
              <a:rPr lang="en-US" b="1" dirty="0"/>
              <a:t>Objective</a:t>
            </a:r>
            <a:r>
              <a:rPr lang="en-US" dirty="0"/>
              <a:t>: To learn how salaries are distributed across all </a:t>
            </a:r>
            <a:r>
              <a:rPr lang="en-US" dirty="0" smtClean="0"/>
              <a:t>2011 </a:t>
            </a:r>
            <a:r>
              <a:rPr lang="en-US" dirty="0"/>
              <a:t>MLB players.</a:t>
            </a:r>
          </a:p>
          <a:p>
            <a:r>
              <a:rPr lang="en-US" b="1" dirty="0"/>
              <a:t>Solution</a:t>
            </a:r>
            <a:r>
              <a:rPr lang="en-US" dirty="0"/>
              <a:t>: </a:t>
            </a:r>
            <a:r>
              <a:rPr lang="en-US" dirty="0" smtClean="0"/>
              <a:t>Data set contains data on 843 Major League Baseball players in the 2011 season.</a:t>
            </a:r>
          </a:p>
          <a:p>
            <a:r>
              <a:rPr lang="en-US" dirty="0" smtClean="0"/>
              <a:t>Variables are player’s name, team, position, and salary.</a:t>
            </a:r>
          </a:p>
          <a:p>
            <a:r>
              <a:rPr lang="en-US" dirty="0" smtClean="0"/>
              <a:t>Create summary measures of baseball salaries using Excel functions.</a:t>
            </a:r>
          </a:p>
          <a:p>
            <a:pPr marL="0" indent="0">
              <a:buNone/>
            </a:pPr>
            <a:endParaRPr lang="en-US" dirty="0"/>
          </a:p>
        </p:txBody>
      </p:sp>
      <p:pic>
        <p:nvPicPr>
          <p:cNvPr id="4" name="Picture 3"/>
          <p:cNvPicPr>
            <a:picLocks noChangeAspect="1"/>
          </p:cNvPicPr>
          <p:nvPr/>
        </p:nvPicPr>
        <p:blipFill>
          <a:blip r:embed="rId3" cstate="print"/>
          <a:stretch>
            <a:fillRect/>
          </a:stretch>
        </p:blipFill>
        <p:spPr>
          <a:xfrm>
            <a:off x="4572000" y="1978938"/>
            <a:ext cx="7463068" cy="4100586"/>
          </a:xfrm>
          <a:prstGeom prst="rect">
            <a:avLst/>
          </a:prstGeom>
        </p:spPr>
      </p:pic>
    </p:spTree>
    <p:extLst>
      <p:ext uri="{BB962C8B-B14F-4D97-AF65-F5344CB8AC3E}">
        <p14:creationId xmlns:p14="http://schemas.microsoft.com/office/powerpoint/2010/main" val="1190795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accent1">
                    <a:lumMod val="75000"/>
                  </a:schemeClr>
                </a:solidFill>
              </a:rPr>
              <a:t>Example 2.3:</a:t>
            </a:r>
            <a:br>
              <a:rPr lang="en-US" sz="3200" dirty="0">
                <a:solidFill>
                  <a:schemeClr val="accent1">
                    <a:lumMod val="75000"/>
                  </a:schemeClr>
                </a:solidFill>
              </a:rPr>
            </a:br>
            <a:r>
              <a:rPr lang="en-US" sz="3200" dirty="0">
                <a:solidFill>
                  <a:schemeClr val="accent1">
                    <a:lumMod val="75000"/>
                  </a:schemeClr>
                </a:solidFill>
              </a:rPr>
              <a:t>Baseball Salaries </a:t>
            </a:r>
            <a:r>
              <a:rPr lang="en-US" sz="3200" dirty="0" smtClean="0">
                <a:solidFill>
                  <a:schemeClr val="accent1">
                    <a:lumMod val="75000"/>
                  </a:schemeClr>
                </a:solidFill>
              </a:rPr>
              <a:t>2011.xlsx</a:t>
            </a:r>
            <a:endParaRPr lang="en-US" sz="3200" dirty="0">
              <a:solidFill>
                <a:schemeClr val="accent1">
                  <a:lumMod val="75000"/>
                </a:schemeClr>
              </a:solidFill>
            </a:endParaRPr>
          </a:p>
        </p:txBody>
      </p:sp>
      <p:pic>
        <p:nvPicPr>
          <p:cNvPr id="4" name="Content Placeholder 3"/>
          <p:cNvPicPr>
            <a:picLocks noGrp="1" noChangeAspect="1"/>
          </p:cNvPicPr>
          <p:nvPr>
            <p:ph sz="quarter" idx="1"/>
          </p:nvPr>
        </p:nvPicPr>
        <p:blipFill>
          <a:blip r:embed="rId2" cstate="print"/>
          <a:srcRect t="416" b="416"/>
          <a:stretch>
            <a:fillRect/>
          </a:stretch>
        </p:blipFill>
        <p:spPr/>
      </p:pic>
    </p:spTree>
    <p:extLst>
      <p:ext uri="{BB962C8B-B14F-4D97-AF65-F5344CB8AC3E}">
        <p14:creationId xmlns:p14="http://schemas.microsoft.com/office/powerpoint/2010/main" val="1588457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Age of technology</a:t>
            </a:r>
            <a:endParaRPr lang="en-IE" dirty="0"/>
          </a:p>
        </p:txBody>
      </p:sp>
      <p:sp>
        <p:nvSpPr>
          <p:cNvPr id="3" name="Content Placeholder 2"/>
          <p:cNvSpPr>
            <a:spLocks noGrp="1"/>
          </p:cNvSpPr>
          <p:nvPr>
            <p:ph idx="1"/>
          </p:nvPr>
        </p:nvSpPr>
        <p:spPr/>
        <p:txBody>
          <a:bodyPr>
            <a:normAutofit lnSpcReduction="10000"/>
          </a:bodyPr>
          <a:lstStyle/>
          <a:p>
            <a:r>
              <a:rPr lang="en-IE" dirty="0" smtClean="0"/>
              <a:t>Technology has made it possible to collect and store huge amounts of data.</a:t>
            </a:r>
          </a:p>
          <a:p>
            <a:pPr lvl="1"/>
            <a:r>
              <a:rPr lang="en-IE" dirty="0" smtClean="0"/>
              <a:t>Retailers, credit agencies, investment companies, government agencies, </a:t>
            </a:r>
          </a:p>
          <a:p>
            <a:r>
              <a:rPr lang="en-IE" dirty="0" smtClean="0"/>
              <a:t>It is difficult for businesses to make sense of all of the data collected.</a:t>
            </a:r>
          </a:p>
          <a:p>
            <a:r>
              <a:rPr lang="en-IE" dirty="0" smtClean="0"/>
              <a:t>Many more people now have the power to analyse data and make decisions on the basis of quantitative analysis.</a:t>
            </a:r>
          </a:p>
          <a:p>
            <a:r>
              <a:rPr lang="en-IE" dirty="0" smtClean="0"/>
              <a:t>Quantitative analysis is now conducted by people other than those that traditionally had done the number crunching. </a:t>
            </a:r>
          </a:p>
          <a:p>
            <a:r>
              <a:rPr lang="en-IE" dirty="0" smtClean="0"/>
              <a:t>Most employees now have access to software to analyse data, particularly spreadsheet and database software.</a:t>
            </a:r>
          </a:p>
          <a:p>
            <a:r>
              <a:rPr lang="en-IE" dirty="0" smtClean="0"/>
              <a:t>Quantitative analysis is now an integral part of these people’s job.</a:t>
            </a:r>
            <a:endParaRPr lang="en-IE" dirty="0"/>
          </a:p>
        </p:txBody>
      </p:sp>
    </p:spTree>
    <p:extLst>
      <p:ext uri="{BB962C8B-B14F-4D97-AF65-F5344CB8AC3E}">
        <p14:creationId xmlns:p14="http://schemas.microsoft.com/office/powerpoint/2010/main" val="1156654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900" dirty="0">
                <a:latin typeface="+mn-lt"/>
                <a:ea typeface="+mn-ea"/>
                <a:cs typeface="+mn-cs"/>
              </a:rPr>
              <a:t>Measures of Central </a:t>
            </a:r>
            <a:r>
              <a:rPr lang="en-US" sz="4900" dirty="0" smtClean="0">
                <a:latin typeface="+mn-lt"/>
                <a:ea typeface="+mn-ea"/>
                <a:cs typeface="+mn-cs"/>
              </a:rPr>
              <a:t>Tendency</a:t>
            </a:r>
            <a:endParaRPr lang="en-US" sz="2200" dirty="0">
              <a:latin typeface="+mn-lt"/>
              <a:ea typeface="+mn-ea"/>
              <a:cs typeface="+mn-cs"/>
            </a:endParaRPr>
          </a:p>
        </p:txBody>
      </p:sp>
      <p:sp>
        <p:nvSpPr>
          <p:cNvPr id="5" name="Content Placeholder 4"/>
          <p:cNvSpPr>
            <a:spLocks noGrp="1"/>
          </p:cNvSpPr>
          <p:nvPr>
            <p:ph sz="quarter" idx="1"/>
          </p:nvPr>
        </p:nvSpPr>
        <p:spPr/>
        <p:txBody>
          <a:bodyPr>
            <a:normAutofit/>
          </a:bodyPr>
          <a:lstStyle/>
          <a:p>
            <a:r>
              <a:rPr lang="en-US" dirty="0" smtClean="0"/>
              <a:t>The </a:t>
            </a:r>
            <a:r>
              <a:rPr lang="en-US" b="1" dirty="0" smtClean="0">
                <a:solidFill>
                  <a:schemeClr val="tx2"/>
                </a:solidFill>
              </a:rPr>
              <a:t>mean </a:t>
            </a:r>
            <a:r>
              <a:rPr lang="en-US" dirty="0" smtClean="0"/>
              <a:t>is the average of all values.</a:t>
            </a:r>
          </a:p>
          <a:p>
            <a:pPr lvl="1"/>
            <a:r>
              <a:rPr lang="en-US" sz="2400" dirty="0" smtClean="0"/>
              <a:t>If the data set represents a sample from some larger population, this measure is called the </a:t>
            </a:r>
            <a:r>
              <a:rPr lang="en-US" sz="2400" b="1" dirty="0" smtClean="0">
                <a:solidFill>
                  <a:schemeClr val="tx2"/>
                </a:solidFill>
              </a:rPr>
              <a:t>sample mean </a:t>
            </a:r>
            <a:r>
              <a:rPr lang="en-US" sz="2400" dirty="0" smtClean="0"/>
              <a:t>and is denoted by </a:t>
            </a:r>
            <a:r>
              <a:rPr lang="en-US" sz="2400" i="1" dirty="0" smtClean="0"/>
              <a:t>X</a:t>
            </a:r>
            <a:r>
              <a:rPr lang="en-US" sz="2400" dirty="0" smtClean="0"/>
              <a:t>. </a:t>
            </a:r>
          </a:p>
          <a:p>
            <a:pPr lvl="1"/>
            <a:r>
              <a:rPr lang="en-US" sz="2400" dirty="0" smtClean="0"/>
              <a:t>If the data set represents the entire population, it is called the</a:t>
            </a:r>
            <a:r>
              <a:rPr lang="en-US" sz="2400" b="1" dirty="0" smtClean="0">
                <a:solidFill>
                  <a:schemeClr val="tx2"/>
                </a:solidFill>
              </a:rPr>
              <a:t> population mean </a:t>
            </a:r>
            <a:r>
              <a:rPr lang="en-US" sz="2400" dirty="0" smtClean="0"/>
              <a:t>and is denoted by </a:t>
            </a:r>
            <a:r>
              <a:rPr lang="en-US" sz="2400" i="1" dirty="0" smtClean="0"/>
              <a:t>μ.</a:t>
            </a:r>
          </a:p>
          <a:p>
            <a:pPr lvl="1"/>
            <a:endParaRPr lang="en-US" sz="2400" i="1" dirty="0"/>
          </a:p>
          <a:p>
            <a:pPr lvl="1"/>
            <a:endParaRPr lang="en-US" sz="2400" i="1" dirty="0" smtClean="0"/>
          </a:p>
          <a:p>
            <a:pPr marL="365760" lvl="1" indent="0">
              <a:buNone/>
            </a:pPr>
            <a:endParaRPr lang="en-US" sz="2400" i="1" dirty="0" smtClean="0"/>
          </a:p>
          <a:p>
            <a:r>
              <a:rPr lang="en-US" dirty="0" smtClean="0"/>
              <a:t>In Excel, the mean can </a:t>
            </a:r>
            <a:r>
              <a:rPr lang="en-US" dirty="0"/>
              <a:t>be calculated with the </a:t>
            </a:r>
            <a:r>
              <a:rPr lang="en-US" i="1" dirty="0"/>
              <a:t>AVERAGE</a:t>
            </a:r>
            <a:r>
              <a:rPr lang="en-US" dirty="0"/>
              <a:t> function</a:t>
            </a:r>
            <a:r>
              <a:rPr lang="en-US" dirty="0" smtClean="0"/>
              <a:t>.</a:t>
            </a:r>
            <a:endParaRPr lang="de-DE" dirty="0"/>
          </a:p>
        </p:txBody>
      </p:sp>
      <p:cxnSp>
        <p:nvCxnSpPr>
          <p:cNvPr id="10" name="Straight Connector 9"/>
          <p:cNvCxnSpPr/>
          <p:nvPr/>
        </p:nvCxnSpPr>
        <p:spPr>
          <a:xfrm flipH="1">
            <a:off x="5334000" y="283464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054" name="Picture 6"/>
          <p:cNvPicPr>
            <a:picLocks noChangeAspect="1" noChangeArrowheads="1"/>
          </p:cNvPicPr>
          <p:nvPr/>
        </p:nvPicPr>
        <p:blipFill>
          <a:blip r:embed="rId3" cstate="print"/>
          <a:srcRect/>
          <a:stretch>
            <a:fillRect/>
          </a:stretch>
        </p:blipFill>
        <p:spPr bwMode="auto">
          <a:xfrm>
            <a:off x="8377881" y="3641124"/>
            <a:ext cx="2209800" cy="1377442"/>
          </a:xfrm>
          <a:prstGeom prst="rect">
            <a:avLst/>
          </a:prstGeom>
          <a:noFill/>
          <a:ln w="9525">
            <a:noFill/>
            <a:miter lim="800000"/>
            <a:headEnd/>
            <a:tailEnd/>
          </a:ln>
        </p:spPr>
      </p:pic>
    </p:spTree>
    <p:extLst>
      <p:ext uri="{BB962C8B-B14F-4D97-AF65-F5344CB8AC3E}">
        <p14:creationId xmlns:p14="http://schemas.microsoft.com/office/powerpoint/2010/main" val="7149514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900" dirty="0">
                <a:latin typeface="+mn-lt"/>
                <a:ea typeface="+mn-ea"/>
                <a:cs typeface="+mn-cs"/>
              </a:rPr>
              <a:t>Measures of Central Tendency</a:t>
            </a:r>
            <a:br>
              <a:rPr lang="en-US" sz="4900" dirty="0">
                <a:latin typeface="+mn-lt"/>
                <a:ea typeface="+mn-ea"/>
                <a:cs typeface="+mn-cs"/>
              </a:rPr>
            </a:br>
            <a:r>
              <a:rPr lang="en-US" sz="2200" dirty="0">
                <a:latin typeface="+mn-lt"/>
                <a:ea typeface="+mn-ea"/>
                <a:cs typeface="+mn-cs"/>
              </a:rPr>
              <a:t>(slide 2 of 3)</a:t>
            </a:r>
          </a:p>
        </p:txBody>
      </p:sp>
      <p:sp>
        <p:nvSpPr>
          <p:cNvPr id="5" name="Content Placeholder 4"/>
          <p:cNvSpPr>
            <a:spLocks noGrp="1"/>
          </p:cNvSpPr>
          <p:nvPr>
            <p:ph sz="quarter" idx="1"/>
          </p:nvPr>
        </p:nvSpPr>
        <p:spPr/>
        <p:txBody>
          <a:bodyPr>
            <a:normAutofit/>
          </a:bodyPr>
          <a:lstStyle/>
          <a:p>
            <a:r>
              <a:rPr lang="en-US" sz="2800" dirty="0"/>
              <a:t>The </a:t>
            </a:r>
            <a:r>
              <a:rPr lang="en-US" sz="2800" b="1" dirty="0">
                <a:solidFill>
                  <a:srgbClr val="04617B"/>
                </a:solidFill>
              </a:rPr>
              <a:t>median</a:t>
            </a:r>
            <a:r>
              <a:rPr lang="en-US" sz="2800" dirty="0">
                <a:solidFill>
                  <a:srgbClr val="000000"/>
                </a:solidFill>
              </a:rPr>
              <a:t> is the middle observation when the data </a:t>
            </a:r>
            <a:r>
              <a:rPr lang="en-US" sz="2800" dirty="0" smtClean="0">
                <a:solidFill>
                  <a:srgbClr val="000000"/>
                </a:solidFill>
              </a:rPr>
              <a:t>are sorted from </a:t>
            </a:r>
            <a:r>
              <a:rPr lang="en-US" sz="2800" dirty="0">
                <a:solidFill>
                  <a:srgbClr val="000000"/>
                </a:solidFill>
              </a:rPr>
              <a:t>smallest to largest.</a:t>
            </a:r>
          </a:p>
          <a:p>
            <a:pPr lvl="1"/>
            <a:r>
              <a:rPr lang="en-US" sz="2800" dirty="0">
                <a:solidFill>
                  <a:srgbClr val="000000"/>
                </a:solidFill>
              </a:rPr>
              <a:t>If the number of observations is odd, the median is literally the middle observation.</a:t>
            </a:r>
          </a:p>
          <a:p>
            <a:pPr lvl="1"/>
            <a:r>
              <a:rPr lang="en-US" sz="2800" dirty="0">
                <a:solidFill>
                  <a:srgbClr val="000000"/>
                </a:solidFill>
              </a:rPr>
              <a:t>If the number of observations is even, the median is usually defined as the average of the two middle observations.</a:t>
            </a:r>
          </a:p>
          <a:p>
            <a:r>
              <a:rPr lang="en-US" sz="2800" dirty="0">
                <a:solidFill>
                  <a:srgbClr val="000000"/>
                </a:solidFill>
              </a:rPr>
              <a:t>In Excel, the median can be calculated with the </a:t>
            </a:r>
            <a:r>
              <a:rPr lang="en-US" sz="2800" i="1" dirty="0">
                <a:solidFill>
                  <a:srgbClr val="000000"/>
                </a:solidFill>
              </a:rPr>
              <a:t>MEDIAN</a:t>
            </a:r>
            <a:r>
              <a:rPr lang="en-US" sz="2800" dirty="0">
                <a:solidFill>
                  <a:srgbClr val="000000"/>
                </a:solidFill>
              </a:rPr>
              <a:t> function</a:t>
            </a:r>
            <a:r>
              <a:rPr lang="en-US" sz="2800" dirty="0" smtClean="0">
                <a:solidFill>
                  <a:srgbClr val="000000"/>
                </a:solidFill>
              </a:rPr>
              <a:t>.</a:t>
            </a:r>
            <a:endParaRPr lang="en-US" sz="2800" dirty="0">
              <a:solidFill>
                <a:srgbClr val="000000"/>
              </a:solidFill>
            </a:endParaRPr>
          </a:p>
        </p:txBody>
      </p:sp>
    </p:spTree>
    <p:extLst>
      <p:ext uri="{BB962C8B-B14F-4D97-AF65-F5344CB8AC3E}">
        <p14:creationId xmlns:p14="http://schemas.microsoft.com/office/powerpoint/2010/main" val="8839925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900" dirty="0">
                <a:latin typeface="+mn-lt"/>
                <a:ea typeface="+mn-ea"/>
                <a:cs typeface="+mn-cs"/>
              </a:rPr>
              <a:t>Measures of Central Tendency</a:t>
            </a:r>
            <a:br>
              <a:rPr lang="en-US" sz="4900" dirty="0">
                <a:latin typeface="+mn-lt"/>
                <a:ea typeface="+mn-ea"/>
                <a:cs typeface="+mn-cs"/>
              </a:rPr>
            </a:br>
            <a:r>
              <a:rPr lang="en-US" sz="2200" dirty="0">
                <a:latin typeface="+mn-lt"/>
                <a:ea typeface="+mn-ea"/>
                <a:cs typeface="+mn-cs"/>
              </a:rPr>
              <a:t>(slide 3 of 3)</a:t>
            </a:r>
          </a:p>
        </p:txBody>
      </p:sp>
      <p:sp>
        <p:nvSpPr>
          <p:cNvPr id="5" name="Content Placeholder 4"/>
          <p:cNvSpPr>
            <a:spLocks noGrp="1"/>
          </p:cNvSpPr>
          <p:nvPr>
            <p:ph sz="quarter" idx="1"/>
          </p:nvPr>
        </p:nvSpPr>
        <p:spPr/>
        <p:txBody>
          <a:bodyPr>
            <a:normAutofit/>
          </a:bodyPr>
          <a:lstStyle/>
          <a:p>
            <a:r>
              <a:rPr lang="en-US" sz="2800" dirty="0">
                <a:solidFill>
                  <a:srgbClr val="000000"/>
                </a:solidFill>
              </a:rPr>
              <a:t>The </a:t>
            </a:r>
            <a:r>
              <a:rPr lang="en-US" sz="2800" b="1" dirty="0">
                <a:solidFill>
                  <a:srgbClr val="04617B"/>
                </a:solidFill>
              </a:rPr>
              <a:t>mode</a:t>
            </a:r>
            <a:r>
              <a:rPr lang="en-US" sz="2800" dirty="0">
                <a:solidFill>
                  <a:srgbClr val="000000"/>
                </a:solidFill>
              </a:rPr>
              <a:t> is the value that appears most often.</a:t>
            </a:r>
          </a:p>
          <a:p>
            <a:pPr lvl="1"/>
            <a:r>
              <a:rPr lang="en-US" sz="2800" dirty="0">
                <a:solidFill>
                  <a:srgbClr val="000000"/>
                </a:solidFill>
              </a:rPr>
              <a:t>In most cases where a variable is essentially continuous, the mode is not very interesting because it is often the result of a few lucky ties</a:t>
            </a:r>
            <a:r>
              <a:rPr lang="en-US" sz="2800" dirty="0" smtClean="0">
                <a:solidFill>
                  <a:srgbClr val="000000"/>
                </a:solidFill>
              </a:rPr>
              <a:t>.</a:t>
            </a:r>
          </a:p>
          <a:p>
            <a:pPr lvl="1"/>
            <a:r>
              <a:rPr lang="en-US" sz="2800" dirty="0" smtClean="0">
                <a:solidFill>
                  <a:srgbClr val="000000"/>
                </a:solidFill>
              </a:rPr>
              <a:t>However, it is not always a result of luck and may reveal interesting information.</a:t>
            </a:r>
          </a:p>
          <a:p>
            <a:r>
              <a:rPr lang="en-US" sz="2800" dirty="0" smtClean="0">
                <a:solidFill>
                  <a:srgbClr val="000000"/>
                </a:solidFill>
              </a:rPr>
              <a:t>In </a:t>
            </a:r>
            <a:r>
              <a:rPr lang="en-US" sz="2800" dirty="0">
                <a:solidFill>
                  <a:srgbClr val="000000"/>
                </a:solidFill>
              </a:rPr>
              <a:t>Excel, the mode can be calculated with the </a:t>
            </a:r>
            <a:r>
              <a:rPr lang="en-US" sz="2800" i="1" dirty="0" smtClean="0">
                <a:solidFill>
                  <a:srgbClr val="000000"/>
                </a:solidFill>
              </a:rPr>
              <a:t>MODE.SNGL</a:t>
            </a:r>
            <a:r>
              <a:rPr lang="en-US" sz="2800" dirty="0" smtClean="0">
                <a:solidFill>
                  <a:srgbClr val="000000"/>
                </a:solidFill>
              </a:rPr>
              <a:t> </a:t>
            </a:r>
            <a:r>
              <a:rPr lang="en-US" sz="2800" dirty="0">
                <a:solidFill>
                  <a:srgbClr val="000000"/>
                </a:solidFill>
              </a:rPr>
              <a:t>function.</a:t>
            </a:r>
          </a:p>
        </p:txBody>
      </p:sp>
    </p:spTree>
    <p:extLst>
      <p:ext uri="{BB962C8B-B14F-4D97-AF65-F5344CB8AC3E}">
        <p14:creationId xmlns:p14="http://schemas.microsoft.com/office/powerpoint/2010/main" val="14872395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Minimum, Maximum, </a:t>
            </a:r>
            <a:r>
              <a:rPr lang="de-DE" dirty="0" smtClean="0"/>
              <a:t/>
            </a:r>
            <a:br>
              <a:rPr lang="de-DE" dirty="0" smtClean="0"/>
            </a:br>
            <a:r>
              <a:rPr lang="de-DE" dirty="0" err="1" smtClean="0"/>
              <a:t>Percentiles</a:t>
            </a:r>
            <a:r>
              <a:rPr lang="de-DE" dirty="0"/>
              <a:t>, </a:t>
            </a:r>
            <a:r>
              <a:rPr lang="de-DE" dirty="0" err="1"/>
              <a:t>and</a:t>
            </a:r>
            <a:r>
              <a:rPr lang="de-DE" dirty="0"/>
              <a:t> </a:t>
            </a:r>
            <a:r>
              <a:rPr lang="de-DE" dirty="0" err="1"/>
              <a:t>Quartiles</a:t>
            </a:r>
            <a:endParaRPr lang="en-US" dirty="0"/>
          </a:p>
        </p:txBody>
      </p:sp>
      <p:sp>
        <p:nvSpPr>
          <p:cNvPr id="3" name="Content Placeholder 2"/>
          <p:cNvSpPr>
            <a:spLocks noGrp="1"/>
          </p:cNvSpPr>
          <p:nvPr>
            <p:ph sz="quarter" idx="1"/>
          </p:nvPr>
        </p:nvSpPr>
        <p:spPr/>
        <p:txBody>
          <a:bodyPr>
            <a:normAutofit/>
          </a:bodyPr>
          <a:lstStyle/>
          <a:p>
            <a:r>
              <a:rPr lang="en-US" dirty="0"/>
              <a:t>For </a:t>
            </a:r>
            <a:r>
              <a:rPr lang="en-US" dirty="0">
                <a:solidFill>
                  <a:srgbClr val="000000"/>
                </a:solidFill>
              </a:rPr>
              <a:t>any percentage </a:t>
            </a:r>
            <a:r>
              <a:rPr lang="en-US" i="1" dirty="0">
                <a:solidFill>
                  <a:srgbClr val="000000"/>
                </a:solidFill>
              </a:rPr>
              <a:t>p</a:t>
            </a:r>
            <a:r>
              <a:rPr lang="en-US" dirty="0">
                <a:solidFill>
                  <a:srgbClr val="000000"/>
                </a:solidFill>
              </a:rPr>
              <a:t>, the </a:t>
            </a:r>
            <a:r>
              <a:rPr lang="en-US" i="1" dirty="0">
                <a:solidFill>
                  <a:srgbClr val="000000"/>
                </a:solidFill>
              </a:rPr>
              <a:t>p</a:t>
            </a:r>
            <a:r>
              <a:rPr lang="en-US" dirty="0">
                <a:solidFill>
                  <a:srgbClr val="000000"/>
                </a:solidFill>
              </a:rPr>
              <a:t>th </a:t>
            </a:r>
            <a:r>
              <a:rPr lang="en-US" b="1" dirty="0">
                <a:solidFill>
                  <a:srgbClr val="04617B"/>
                </a:solidFill>
              </a:rPr>
              <a:t>percentile</a:t>
            </a:r>
            <a:r>
              <a:rPr lang="en-US" dirty="0">
                <a:solidFill>
                  <a:srgbClr val="000000"/>
                </a:solidFill>
              </a:rPr>
              <a:t> is the value such that a percentage </a:t>
            </a:r>
            <a:r>
              <a:rPr lang="en-US" i="1" dirty="0">
                <a:solidFill>
                  <a:srgbClr val="000000"/>
                </a:solidFill>
              </a:rPr>
              <a:t>p</a:t>
            </a:r>
            <a:r>
              <a:rPr lang="en-US" dirty="0">
                <a:solidFill>
                  <a:srgbClr val="000000"/>
                </a:solidFill>
              </a:rPr>
              <a:t> of all values are less than it.</a:t>
            </a:r>
          </a:p>
          <a:p>
            <a:r>
              <a:rPr lang="en-US" dirty="0">
                <a:solidFill>
                  <a:srgbClr val="000000"/>
                </a:solidFill>
              </a:rPr>
              <a:t>The </a:t>
            </a:r>
            <a:r>
              <a:rPr lang="en-US" b="1" dirty="0">
                <a:solidFill>
                  <a:srgbClr val="04617B"/>
                </a:solidFill>
              </a:rPr>
              <a:t>quartiles</a:t>
            </a:r>
            <a:r>
              <a:rPr lang="en-US" dirty="0">
                <a:solidFill>
                  <a:srgbClr val="000000"/>
                </a:solidFill>
              </a:rPr>
              <a:t> divide the data into four groups, each with (approximately) a quarter of all observations.</a:t>
            </a:r>
          </a:p>
          <a:p>
            <a:pPr lvl="1"/>
            <a:r>
              <a:rPr lang="en-US" dirty="0" smtClean="0">
                <a:solidFill>
                  <a:srgbClr val="000000"/>
                </a:solidFill>
              </a:rPr>
              <a:t>The first</a:t>
            </a:r>
            <a:r>
              <a:rPr lang="en-US" dirty="0">
                <a:solidFill>
                  <a:srgbClr val="000000"/>
                </a:solidFill>
              </a:rPr>
              <a:t>, second and third quartiles are the percentiles corresponding to </a:t>
            </a:r>
            <a:r>
              <a:rPr lang="en-US" i="1" dirty="0">
                <a:solidFill>
                  <a:srgbClr val="000000"/>
                </a:solidFill>
              </a:rPr>
              <a:t>p</a:t>
            </a:r>
            <a:r>
              <a:rPr lang="en-US" dirty="0">
                <a:solidFill>
                  <a:srgbClr val="000000"/>
                </a:solidFill>
              </a:rPr>
              <a:t> = 25%, </a:t>
            </a:r>
            <a:r>
              <a:rPr lang="en-US" i="1" dirty="0">
                <a:solidFill>
                  <a:srgbClr val="000000"/>
                </a:solidFill>
              </a:rPr>
              <a:t>p</a:t>
            </a:r>
            <a:r>
              <a:rPr lang="en-US" dirty="0">
                <a:solidFill>
                  <a:srgbClr val="000000"/>
                </a:solidFill>
              </a:rPr>
              <a:t> = 50%,</a:t>
            </a:r>
            <a:br>
              <a:rPr lang="en-US" dirty="0">
                <a:solidFill>
                  <a:srgbClr val="000000"/>
                </a:solidFill>
              </a:rPr>
            </a:br>
            <a:r>
              <a:rPr lang="en-US" dirty="0">
                <a:solidFill>
                  <a:srgbClr val="000000"/>
                </a:solidFill>
              </a:rPr>
              <a:t>and </a:t>
            </a:r>
            <a:r>
              <a:rPr lang="en-US" i="1" dirty="0">
                <a:solidFill>
                  <a:srgbClr val="000000"/>
                </a:solidFill>
              </a:rPr>
              <a:t>p</a:t>
            </a:r>
            <a:r>
              <a:rPr lang="en-US" dirty="0">
                <a:solidFill>
                  <a:srgbClr val="000000"/>
                </a:solidFill>
              </a:rPr>
              <a:t> = 75%.</a:t>
            </a:r>
          </a:p>
          <a:p>
            <a:pPr lvl="1"/>
            <a:r>
              <a:rPr lang="en-US" dirty="0">
                <a:solidFill>
                  <a:srgbClr val="000000"/>
                </a:solidFill>
              </a:rPr>
              <a:t>By definition, the second quartile (</a:t>
            </a:r>
            <a:r>
              <a:rPr lang="en-US" i="1" dirty="0">
                <a:solidFill>
                  <a:srgbClr val="000000"/>
                </a:solidFill>
              </a:rPr>
              <a:t>p</a:t>
            </a:r>
            <a:r>
              <a:rPr lang="en-US" dirty="0">
                <a:solidFill>
                  <a:srgbClr val="000000"/>
                </a:solidFill>
              </a:rPr>
              <a:t> = 50%) is equal to the median.</a:t>
            </a:r>
          </a:p>
          <a:p>
            <a:r>
              <a:rPr lang="en-US" dirty="0">
                <a:solidFill>
                  <a:srgbClr val="000000"/>
                </a:solidFill>
              </a:rPr>
              <a:t>The </a:t>
            </a:r>
            <a:r>
              <a:rPr lang="en-US" b="1" dirty="0">
                <a:solidFill>
                  <a:srgbClr val="04617B"/>
                </a:solidFill>
              </a:rPr>
              <a:t>minimum</a:t>
            </a:r>
            <a:r>
              <a:rPr lang="en-US" dirty="0">
                <a:solidFill>
                  <a:srgbClr val="000000"/>
                </a:solidFill>
              </a:rPr>
              <a:t> and </a:t>
            </a:r>
            <a:r>
              <a:rPr lang="en-US" b="1" dirty="0">
                <a:solidFill>
                  <a:srgbClr val="04617B"/>
                </a:solidFill>
              </a:rPr>
              <a:t>maximum</a:t>
            </a:r>
            <a:r>
              <a:rPr lang="en-US" dirty="0">
                <a:solidFill>
                  <a:srgbClr val="000000"/>
                </a:solidFill>
              </a:rPr>
              <a:t> values can be calculated with </a:t>
            </a:r>
            <a:r>
              <a:rPr lang="en-US" dirty="0" smtClean="0">
                <a:solidFill>
                  <a:srgbClr val="000000"/>
                </a:solidFill>
              </a:rPr>
              <a:t>Excel’s </a:t>
            </a:r>
            <a:r>
              <a:rPr lang="en-US" i="1" dirty="0">
                <a:solidFill>
                  <a:srgbClr val="000000"/>
                </a:solidFill>
              </a:rPr>
              <a:t>MIN</a:t>
            </a:r>
            <a:r>
              <a:rPr lang="en-US" dirty="0">
                <a:solidFill>
                  <a:srgbClr val="000000"/>
                </a:solidFill>
              </a:rPr>
              <a:t> and </a:t>
            </a:r>
            <a:r>
              <a:rPr lang="en-US" i="1" dirty="0">
                <a:solidFill>
                  <a:srgbClr val="000000"/>
                </a:solidFill>
              </a:rPr>
              <a:t>MAX</a:t>
            </a:r>
            <a:r>
              <a:rPr lang="en-US" dirty="0">
                <a:solidFill>
                  <a:srgbClr val="000000"/>
                </a:solidFill>
              </a:rPr>
              <a:t> functions, and the percentiles and quartiles with </a:t>
            </a:r>
            <a:r>
              <a:rPr lang="en-US" dirty="0" smtClean="0">
                <a:solidFill>
                  <a:srgbClr val="000000"/>
                </a:solidFill>
              </a:rPr>
              <a:t>Excel’s </a:t>
            </a:r>
            <a:r>
              <a:rPr lang="en-US" i="1" dirty="0">
                <a:solidFill>
                  <a:srgbClr val="000000"/>
                </a:solidFill>
              </a:rPr>
              <a:t>PERCENTILE</a:t>
            </a:r>
            <a:r>
              <a:rPr lang="en-US" dirty="0">
                <a:solidFill>
                  <a:srgbClr val="000000"/>
                </a:solidFill>
              </a:rPr>
              <a:t> and </a:t>
            </a:r>
            <a:r>
              <a:rPr lang="en-US" i="1" dirty="0">
                <a:solidFill>
                  <a:srgbClr val="000000"/>
                </a:solidFill>
              </a:rPr>
              <a:t>QUARTILE</a:t>
            </a:r>
            <a:r>
              <a:rPr lang="en-US" dirty="0">
                <a:solidFill>
                  <a:srgbClr val="000000"/>
                </a:solidFill>
              </a:rPr>
              <a:t> functions.</a:t>
            </a:r>
          </a:p>
          <a:p>
            <a:endParaRPr lang="en-US" dirty="0"/>
          </a:p>
        </p:txBody>
      </p:sp>
    </p:spTree>
    <p:extLst>
      <p:ext uri="{BB962C8B-B14F-4D97-AF65-F5344CB8AC3E}">
        <p14:creationId xmlns:p14="http://schemas.microsoft.com/office/powerpoint/2010/main" val="261199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Discovery</a:t>
            </a:r>
            <a:endParaRPr lang="en-IE" dirty="0"/>
          </a:p>
        </p:txBody>
      </p:sp>
      <p:sp>
        <p:nvSpPr>
          <p:cNvPr id="3" name="Content Placeholder 2"/>
          <p:cNvSpPr>
            <a:spLocks noGrp="1"/>
          </p:cNvSpPr>
          <p:nvPr>
            <p:ph idx="1"/>
          </p:nvPr>
        </p:nvSpPr>
        <p:spPr/>
        <p:txBody>
          <a:bodyPr/>
          <a:lstStyle/>
          <a:p>
            <a:r>
              <a:rPr lang="en-IE" dirty="0" smtClean="0"/>
              <a:t>Basic data summaries and visualisations:</a:t>
            </a:r>
          </a:p>
          <a:p>
            <a:pPr lvl="1"/>
            <a:r>
              <a:rPr lang="en-IE" dirty="0" smtClean="0"/>
              <a:t>Summary statistics</a:t>
            </a:r>
          </a:p>
          <a:p>
            <a:pPr lvl="1"/>
            <a:r>
              <a:rPr lang="en-IE" dirty="0" smtClean="0"/>
              <a:t>Frequency tables</a:t>
            </a:r>
          </a:p>
          <a:p>
            <a:pPr lvl="1"/>
            <a:r>
              <a:rPr lang="en-IE" dirty="0" smtClean="0"/>
              <a:t>Histograms</a:t>
            </a:r>
          </a:p>
          <a:p>
            <a:pPr lvl="1"/>
            <a:r>
              <a:rPr lang="en-IE" dirty="0" smtClean="0"/>
              <a:t>Boxplots</a:t>
            </a:r>
          </a:p>
          <a:p>
            <a:pPr lvl="1"/>
            <a:r>
              <a:rPr lang="en-IE" dirty="0" smtClean="0"/>
              <a:t>Scatterplots</a:t>
            </a:r>
          </a:p>
          <a:p>
            <a:pPr lvl="1"/>
            <a:r>
              <a:rPr lang="en-IE" dirty="0" smtClean="0"/>
              <a:t>Correlation tables</a:t>
            </a:r>
          </a:p>
          <a:p>
            <a:pPr lvl="1"/>
            <a:r>
              <a:rPr lang="en-IE" dirty="0" smtClean="0"/>
              <a:t>Cross-tabulations</a:t>
            </a:r>
            <a:endParaRPr lang="en-IE" dirty="0"/>
          </a:p>
        </p:txBody>
      </p:sp>
    </p:spTree>
    <p:extLst>
      <p:ext uri="{BB962C8B-B14F-4D97-AF65-F5344CB8AC3E}">
        <p14:creationId xmlns:p14="http://schemas.microsoft.com/office/powerpoint/2010/main" val="3912416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Discovery</a:t>
            </a:r>
            <a:endParaRPr lang="en-IE" dirty="0"/>
          </a:p>
        </p:txBody>
      </p:sp>
      <p:sp>
        <p:nvSpPr>
          <p:cNvPr id="3" name="Content Placeholder 2"/>
          <p:cNvSpPr>
            <a:spLocks noGrp="1"/>
          </p:cNvSpPr>
          <p:nvPr>
            <p:ph idx="1"/>
          </p:nvPr>
        </p:nvSpPr>
        <p:spPr/>
        <p:txBody>
          <a:bodyPr>
            <a:normAutofit/>
          </a:bodyPr>
          <a:lstStyle/>
          <a:p>
            <a:r>
              <a:rPr lang="en-IE" dirty="0"/>
              <a:t>Typical employees today not just the managers and technical </a:t>
            </a:r>
            <a:r>
              <a:rPr lang="en-IE" dirty="0" smtClean="0"/>
              <a:t>specialists have </a:t>
            </a:r>
            <a:r>
              <a:rPr lang="en-IE" dirty="0"/>
              <a:t>a wealth </a:t>
            </a:r>
            <a:r>
              <a:rPr lang="en-IE" dirty="0" smtClean="0"/>
              <a:t>of </a:t>
            </a:r>
            <a:r>
              <a:rPr lang="en-IE" dirty="0"/>
              <a:t>easy-to-use tools at their disposal, and it is </a:t>
            </a:r>
            <a:r>
              <a:rPr lang="en-IE" dirty="0" smtClean="0"/>
              <a:t>frequently </a:t>
            </a:r>
            <a:r>
              <a:rPr lang="en-IE" dirty="0"/>
              <a:t>up to them to </a:t>
            </a:r>
            <a:r>
              <a:rPr lang="en-IE" dirty="0" smtClean="0"/>
              <a:t>summarize </a:t>
            </a:r>
            <a:r>
              <a:rPr lang="en-IE" dirty="0"/>
              <a:t>data in a way that is both </a:t>
            </a:r>
            <a:r>
              <a:rPr lang="en-IE" dirty="0" smtClean="0"/>
              <a:t>meaningful </a:t>
            </a:r>
            <a:r>
              <a:rPr lang="en-IE" dirty="0"/>
              <a:t>and </a:t>
            </a:r>
            <a:r>
              <a:rPr lang="en-IE" dirty="0" smtClean="0"/>
              <a:t>useful </a:t>
            </a:r>
            <a:r>
              <a:rPr lang="en-IE" dirty="0"/>
              <a:t>to their constituents: people within </a:t>
            </a:r>
            <a:r>
              <a:rPr lang="en-IE" dirty="0" smtClean="0"/>
              <a:t>their </a:t>
            </a:r>
            <a:r>
              <a:rPr lang="en-IE" dirty="0"/>
              <a:t>company, their company’s suppliers, and their company’s customers. It takes some </a:t>
            </a:r>
            <a:r>
              <a:rPr lang="en-IE" dirty="0" smtClean="0"/>
              <a:t>training </a:t>
            </a:r>
            <a:r>
              <a:rPr lang="en-IE" dirty="0"/>
              <a:t>and practice to do this </a:t>
            </a:r>
            <a:r>
              <a:rPr lang="en-IE" dirty="0" smtClean="0"/>
              <a:t>effectively.</a:t>
            </a:r>
          </a:p>
          <a:p>
            <a:endParaRPr lang="en-IE" dirty="0"/>
          </a:p>
        </p:txBody>
      </p:sp>
    </p:spTree>
    <p:extLst>
      <p:ext uri="{BB962C8B-B14F-4D97-AF65-F5344CB8AC3E}">
        <p14:creationId xmlns:p14="http://schemas.microsoft.com/office/powerpoint/2010/main" val="133143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Discovery</a:t>
            </a:r>
            <a:endParaRPr lang="en-IE" dirty="0"/>
          </a:p>
        </p:txBody>
      </p:sp>
      <p:sp>
        <p:nvSpPr>
          <p:cNvPr id="3" name="Content Placeholder 2"/>
          <p:cNvSpPr>
            <a:spLocks noGrp="1"/>
          </p:cNvSpPr>
          <p:nvPr>
            <p:ph idx="1"/>
          </p:nvPr>
        </p:nvSpPr>
        <p:spPr/>
        <p:txBody>
          <a:bodyPr>
            <a:normAutofit/>
          </a:bodyPr>
          <a:lstStyle/>
          <a:p>
            <a:r>
              <a:rPr lang="en-IE" dirty="0"/>
              <a:t>Data analysis in the real world is never done in a vacuum. It is done to solve a problem. Typically, there are four steps that are followed, whether the context is business,  medical science, or any other field. </a:t>
            </a:r>
            <a:endParaRPr lang="en-IE" dirty="0" smtClean="0"/>
          </a:p>
          <a:p>
            <a:pPr marL="571500" indent="-457200">
              <a:buFont typeface="+mj-lt"/>
              <a:buAutoNum type="arabicPeriod"/>
            </a:pPr>
            <a:r>
              <a:rPr lang="en-IE" dirty="0" smtClean="0"/>
              <a:t>Recognise a problem that needs solving</a:t>
            </a:r>
          </a:p>
          <a:p>
            <a:pPr marL="571500" indent="-457200">
              <a:buFont typeface="+mj-lt"/>
              <a:buAutoNum type="arabicPeriod"/>
            </a:pPr>
            <a:r>
              <a:rPr lang="en-IE" dirty="0" smtClean="0"/>
              <a:t>Gather data to help understand and then solve the problem.</a:t>
            </a:r>
          </a:p>
          <a:p>
            <a:pPr marL="571500" indent="-457200">
              <a:buFont typeface="+mj-lt"/>
              <a:buAutoNum type="arabicPeriod"/>
            </a:pPr>
            <a:r>
              <a:rPr lang="en-IE" dirty="0" smtClean="0"/>
              <a:t>Analyse the data</a:t>
            </a:r>
          </a:p>
          <a:p>
            <a:pPr marL="571500" indent="-457200">
              <a:buFont typeface="+mj-lt"/>
              <a:buAutoNum type="arabicPeriod"/>
            </a:pPr>
            <a:r>
              <a:rPr lang="en-IE" dirty="0" smtClean="0"/>
              <a:t>Act on the analysis by changing policies, undertaking initiatives, publishing records etc.</a:t>
            </a:r>
          </a:p>
          <a:p>
            <a:pPr marL="114300" indent="0">
              <a:buNone/>
            </a:pPr>
            <a:endParaRPr lang="en-IE" dirty="0" smtClean="0"/>
          </a:p>
        </p:txBody>
      </p:sp>
    </p:spTree>
    <p:extLst>
      <p:ext uri="{BB962C8B-B14F-4D97-AF65-F5344CB8AC3E}">
        <p14:creationId xmlns:p14="http://schemas.microsoft.com/office/powerpoint/2010/main" val="260752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Discovery</a:t>
            </a:r>
            <a:endParaRPr lang="en-IE" dirty="0"/>
          </a:p>
        </p:txBody>
      </p:sp>
      <p:sp>
        <p:nvSpPr>
          <p:cNvPr id="3" name="Content Placeholder 2"/>
          <p:cNvSpPr>
            <a:spLocks noGrp="1"/>
          </p:cNvSpPr>
          <p:nvPr>
            <p:ph idx="1"/>
          </p:nvPr>
        </p:nvSpPr>
        <p:spPr/>
        <p:txBody>
          <a:bodyPr/>
          <a:lstStyle/>
          <a:p>
            <a:r>
              <a:rPr lang="en-IE" dirty="0" smtClean="0"/>
              <a:t>Populations and Samples</a:t>
            </a:r>
          </a:p>
          <a:p>
            <a:pPr lvl="1"/>
            <a:r>
              <a:rPr lang="en-IE" sz="2400" dirty="0" smtClean="0"/>
              <a:t>Population includes all of the entities of interest: people, households, machines, or whatever.</a:t>
            </a:r>
          </a:p>
          <a:p>
            <a:pPr lvl="1"/>
            <a:r>
              <a:rPr lang="en-IE" sz="2400" dirty="0" smtClean="0"/>
              <a:t>Sample is a subset of a population, often randomly chosen and preferably representative of the population as a whole.</a:t>
            </a:r>
          </a:p>
          <a:p>
            <a:r>
              <a:rPr lang="en-IE" dirty="0" smtClean="0"/>
              <a:t>It is very important that the sample is representative of the population. This means that any observed characteristics of the sample can be generalised to the population as a whole.</a:t>
            </a:r>
            <a:endParaRPr lang="en-IE" dirty="0"/>
          </a:p>
        </p:txBody>
      </p:sp>
    </p:spTree>
    <p:extLst>
      <p:ext uri="{BB962C8B-B14F-4D97-AF65-F5344CB8AC3E}">
        <p14:creationId xmlns:p14="http://schemas.microsoft.com/office/powerpoint/2010/main" val="16347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Discovery</a:t>
            </a:r>
            <a:endParaRPr lang="en-IE" dirty="0"/>
          </a:p>
        </p:txBody>
      </p:sp>
      <p:sp>
        <p:nvSpPr>
          <p:cNvPr id="3" name="Content Placeholder 2"/>
          <p:cNvSpPr>
            <a:spLocks noGrp="1"/>
          </p:cNvSpPr>
          <p:nvPr>
            <p:ph idx="1"/>
          </p:nvPr>
        </p:nvSpPr>
        <p:spPr/>
        <p:txBody>
          <a:bodyPr/>
          <a:lstStyle/>
          <a:p>
            <a:r>
              <a:rPr lang="en-IE" dirty="0" smtClean="0"/>
              <a:t>Data Sets, Variables, and Observations</a:t>
            </a:r>
          </a:p>
          <a:p>
            <a:pPr lvl="1"/>
            <a:r>
              <a:rPr lang="en-IE" sz="2400" dirty="0" smtClean="0"/>
              <a:t>Data set: a rectangular array of data where columns contain Variables, such as height, gender, and income.</a:t>
            </a:r>
          </a:p>
          <a:p>
            <a:pPr lvl="1"/>
            <a:r>
              <a:rPr lang="en-IE" sz="2400" dirty="0" smtClean="0"/>
              <a:t>Each row contains an observation.</a:t>
            </a:r>
          </a:p>
          <a:p>
            <a:pPr lvl="1"/>
            <a:r>
              <a:rPr lang="en-IE" sz="2400" dirty="0" smtClean="0"/>
              <a:t>Each observation contains the attributes of a particular member of a population: a person, a company, a city, a machine…</a:t>
            </a:r>
          </a:p>
          <a:p>
            <a:pPr lvl="1"/>
            <a:r>
              <a:rPr lang="en-IE" sz="2400" dirty="0" smtClean="0"/>
              <a:t>A variable (column) is often called a field or an attribute.</a:t>
            </a:r>
          </a:p>
          <a:p>
            <a:pPr lvl="1"/>
            <a:r>
              <a:rPr lang="en-IE" sz="2400" dirty="0" smtClean="0"/>
              <a:t>An observation (row) is often called a case or a record.</a:t>
            </a:r>
            <a:endParaRPr lang="en-IE" sz="2400" dirty="0"/>
          </a:p>
        </p:txBody>
      </p:sp>
    </p:spTree>
    <p:extLst>
      <p:ext uri="{BB962C8B-B14F-4D97-AF65-F5344CB8AC3E}">
        <p14:creationId xmlns:p14="http://schemas.microsoft.com/office/powerpoint/2010/main" val="4256724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7703" y="385860"/>
            <a:ext cx="10871200" cy="1066800"/>
          </a:xfrm>
        </p:spPr>
        <p:txBody>
          <a:bodyPr>
            <a:normAutofit/>
          </a:bodyPr>
          <a:lstStyle/>
          <a:p>
            <a:r>
              <a:rPr lang="en-US" sz="3200" dirty="0">
                <a:solidFill>
                  <a:schemeClr val="accent1">
                    <a:lumMod val="75000"/>
                  </a:schemeClr>
                </a:solidFill>
              </a:rPr>
              <a:t>Example 2.1:</a:t>
            </a:r>
            <a:br>
              <a:rPr lang="en-US" sz="3200" dirty="0">
                <a:solidFill>
                  <a:schemeClr val="accent1">
                    <a:lumMod val="75000"/>
                  </a:schemeClr>
                </a:solidFill>
              </a:rPr>
            </a:br>
            <a:r>
              <a:rPr lang="en-US" sz="3200" dirty="0">
                <a:solidFill>
                  <a:schemeClr val="accent1">
                    <a:lumMod val="75000"/>
                  </a:schemeClr>
                </a:solidFill>
              </a:rPr>
              <a:t>Questionnaire Data.xlsx</a:t>
            </a:r>
          </a:p>
        </p:txBody>
      </p:sp>
      <p:sp>
        <p:nvSpPr>
          <p:cNvPr id="5" name="Content Placeholder 4"/>
          <p:cNvSpPr>
            <a:spLocks noGrp="1"/>
          </p:cNvSpPr>
          <p:nvPr>
            <p:ph sz="quarter" idx="1"/>
          </p:nvPr>
        </p:nvSpPr>
        <p:spPr>
          <a:xfrm>
            <a:off x="544749" y="1600199"/>
            <a:ext cx="5447489" cy="4820055"/>
          </a:xfrm>
        </p:spPr>
        <p:txBody>
          <a:bodyPr>
            <a:normAutofit fontScale="92500"/>
          </a:bodyPr>
          <a:lstStyle/>
          <a:p>
            <a:pPr>
              <a:buSzPct val="70000"/>
            </a:pPr>
            <a:r>
              <a:rPr lang="en-US" b="1" dirty="0" smtClean="0"/>
              <a:t>Objective: </a:t>
            </a:r>
            <a:r>
              <a:rPr lang="en-US" dirty="0" smtClean="0"/>
              <a:t>To illustrate variables and observations in a typical data set.</a:t>
            </a:r>
          </a:p>
          <a:p>
            <a:r>
              <a:rPr lang="en-US" b="1" dirty="0" smtClean="0"/>
              <a:t>Solution: </a:t>
            </a:r>
            <a:r>
              <a:rPr lang="en-US" dirty="0" smtClean="0"/>
              <a:t>Data set includes observations on 30 people who responded to a questionnaire on the president’s environmental policies.</a:t>
            </a:r>
          </a:p>
          <a:p>
            <a:r>
              <a:rPr lang="en-US" dirty="0" smtClean="0"/>
              <a:t>Variables include: age, gender, state, children, salary, opinion.</a:t>
            </a:r>
          </a:p>
          <a:p>
            <a:r>
              <a:rPr lang="en-US" dirty="0" smtClean="0"/>
              <a:t>Include a row that lists variable names.</a:t>
            </a:r>
          </a:p>
          <a:p>
            <a:r>
              <a:rPr lang="en-US" dirty="0" smtClean="0"/>
              <a:t>Include a column that shows an index of the observation.</a:t>
            </a:r>
          </a:p>
          <a:p>
            <a:endParaRPr lang="en-US" dirty="0"/>
          </a:p>
        </p:txBody>
      </p:sp>
      <p:pic>
        <p:nvPicPr>
          <p:cNvPr id="2" name="Picture 1"/>
          <p:cNvPicPr>
            <a:picLocks noChangeAspect="1"/>
          </p:cNvPicPr>
          <p:nvPr/>
        </p:nvPicPr>
        <p:blipFill>
          <a:blip r:embed="rId3" cstate="print"/>
          <a:stretch>
            <a:fillRect/>
          </a:stretch>
        </p:blipFill>
        <p:spPr>
          <a:xfrm>
            <a:off x="6275962" y="3009900"/>
            <a:ext cx="5676948" cy="2826696"/>
          </a:xfrm>
          <a:prstGeom prst="rect">
            <a:avLst/>
          </a:prstGeom>
        </p:spPr>
      </p:pic>
    </p:spTree>
    <p:extLst>
      <p:ext uri="{BB962C8B-B14F-4D97-AF65-F5344CB8AC3E}">
        <p14:creationId xmlns:p14="http://schemas.microsoft.com/office/powerpoint/2010/main" val="1569922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Discovery</a:t>
            </a:r>
            <a:endParaRPr lang="en-IE" dirty="0"/>
          </a:p>
        </p:txBody>
      </p:sp>
      <p:sp>
        <p:nvSpPr>
          <p:cNvPr id="3" name="Content Placeholder 2"/>
          <p:cNvSpPr>
            <a:spLocks noGrp="1"/>
          </p:cNvSpPr>
          <p:nvPr>
            <p:ph idx="1"/>
          </p:nvPr>
        </p:nvSpPr>
        <p:spPr/>
        <p:txBody>
          <a:bodyPr/>
          <a:lstStyle/>
          <a:p>
            <a:r>
              <a:rPr lang="en-IE" dirty="0" smtClean="0"/>
              <a:t>Data Types</a:t>
            </a:r>
          </a:p>
          <a:p>
            <a:pPr lvl="1"/>
            <a:r>
              <a:rPr lang="en-IE" sz="2400" dirty="0" smtClean="0"/>
              <a:t>Numerical and Categorical data</a:t>
            </a:r>
          </a:p>
          <a:p>
            <a:pPr lvl="1"/>
            <a:r>
              <a:rPr lang="en-IE" sz="2400" dirty="0" smtClean="0"/>
              <a:t>Do you want to do arithmetic on the data?</a:t>
            </a:r>
          </a:p>
          <a:p>
            <a:pPr lvl="1"/>
            <a:r>
              <a:rPr lang="en-IE" sz="2400" dirty="0" smtClean="0"/>
              <a:t>Can you average days of the week or gender?</a:t>
            </a:r>
          </a:p>
          <a:p>
            <a:pPr lvl="1"/>
            <a:r>
              <a:rPr lang="en-IE" sz="2400" dirty="0" smtClean="0"/>
              <a:t>What about a variable that has 1, 2, 3, 4, or 5 as its value?</a:t>
            </a:r>
          </a:p>
          <a:p>
            <a:pPr lvl="1"/>
            <a:r>
              <a:rPr lang="en-IE" sz="2400" dirty="0" smtClean="0"/>
              <a:t>Ordinal: a natural ordering to categories.</a:t>
            </a:r>
          </a:p>
          <a:p>
            <a:pPr lvl="1"/>
            <a:r>
              <a:rPr lang="en-IE" sz="2400" dirty="0" smtClean="0"/>
              <a:t>Nominal: no natural order to categories.</a:t>
            </a:r>
          </a:p>
          <a:p>
            <a:pPr lvl="1"/>
            <a:r>
              <a:rPr lang="en-IE" sz="2400" dirty="0" smtClean="0"/>
              <a:t>All categorical variables can be encoded with numbers but not all are, it is personal choice.</a:t>
            </a:r>
          </a:p>
          <a:p>
            <a:pPr lvl="1"/>
            <a:r>
              <a:rPr lang="en-IE" sz="2400" dirty="0" smtClean="0"/>
              <a:t>Dummy variable</a:t>
            </a:r>
          </a:p>
          <a:p>
            <a:pPr lvl="1"/>
            <a:endParaRPr lang="en-IE" dirty="0"/>
          </a:p>
        </p:txBody>
      </p:sp>
    </p:spTree>
    <p:extLst>
      <p:ext uri="{BB962C8B-B14F-4D97-AF65-F5344CB8AC3E}">
        <p14:creationId xmlns:p14="http://schemas.microsoft.com/office/powerpoint/2010/main" val="1432846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alytic">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analytic" id="{9A28554E-78CD-4F85-AE53-59AAB432ED69}" vid="{CA8F7F4E-8027-487E-91E4-E9646DCEB1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Template>
  <TotalTime>8530</TotalTime>
  <Words>2735</Words>
  <Application>Microsoft Office PowerPoint</Application>
  <PresentationFormat>Custom</PresentationFormat>
  <Paragraphs>214</Paragraphs>
  <Slides>23</Slides>
  <Notes>20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analytic</vt:lpstr>
      <vt:lpstr>Data analytics</vt:lpstr>
      <vt:lpstr>Age of technology</vt:lpstr>
      <vt:lpstr>Data Discovery</vt:lpstr>
      <vt:lpstr>Data Discovery</vt:lpstr>
      <vt:lpstr>Data Discovery</vt:lpstr>
      <vt:lpstr>Data Discovery</vt:lpstr>
      <vt:lpstr>Data Discovery</vt:lpstr>
      <vt:lpstr>Example 2.1: Questionnaire Data.xlsx</vt:lpstr>
      <vt:lpstr>Data Discovery</vt:lpstr>
      <vt:lpstr>Data Discovery</vt:lpstr>
      <vt:lpstr>Environmental Data  Using a Different Coding  (slide 3 of 5)</vt:lpstr>
      <vt:lpstr>Types of Data</vt:lpstr>
      <vt:lpstr>How to describe categorical variables?</vt:lpstr>
      <vt:lpstr>Example 2.2:  Supermarket Transactions.xlsx </vt:lpstr>
      <vt:lpstr>Example 2.2:  Supermarket Transactions.xlsx </vt:lpstr>
      <vt:lpstr>Example 2.2:  Supermarket Transactions.xlsx </vt:lpstr>
      <vt:lpstr>Descriptive Measures for  Numerical Variables</vt:lpstr>
      <vt:lpstr>Example 2.3: Baseball Salaries 2011.xlsx</vt:lpstr>
      <vt:lpstr>Example 2.3: Baseball Salaries 2011.xlsx</vt:lpstr>
      <vt:lpstr>Measures of Central Tendency</vt:lpstr>
      <vt:lpstr>Measures of Central Tendency (slide 2 of 3)</vt:lpstr>
      <vt:lpstr>Measures of Central Tendency (slide 3 of 3)</vt:lpstr>
      <vt:lpstr>Minimum, Maximum,  Percentiles, and Quartiles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James Mullally</dc:creator>
  <cp:lastModifiedBy>Brenda Mullally</cp:lastModifiedBy>
  <cp:revision>26</cp:revision>
  <dcterms:created xsi:type="dcterms:W3CDTF">2015-01-15T12:14:08Z</dcterms:created>
  <dcterms:modified xsi:type="dcterms:W3CDTF">2015-01-26T14:15:59Z</dcterms:modified>
</cp:coreProperties>
</file>