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5" r:id="rId3"/>
    <p:sldId id="267" r:id="rId4"/>
    <p:sldId id="268" r:id="rId5"/>
    <p:sldId id="269" r:id="rId6"/>
    <p:sldId id="271" r:id="rId7"/>
    <p:sldId id="272" r:id="rId8"/>
    <p:sldId id="273" r:id="rId9"/>
    <p:sldId id="274" r:id="rId10"/>
    <p:sldId id="275" r:id="rId11"/>
    <p:sldId id="282" r:id="rId12"/>
    <p:sldId id="276" r:id="rId13"/>
    <p:sldId id="277" r:id="rId14"/>
    <p:sldId id="278" r:id="rId15"/>
    <p:sldId id="279" r:id="rId16"/>
    <p:sldId id="283" r:id="rId17"/>
    <p:sldId id="284" r:id="rId18"/>
    <p:sldId id="285" r:id="rId19"/>
    <p:sldId id="286" r:id="rId20"/>
    <p:sldId id="287" r:id="rId21"/>
    <p:sldId id="288" r:id="rId22"/>
    <p:sldId id="291" r:id="rId23"/>
    <p:sldId id="289"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0803" autoAdjust="0"/>
  </p:normalViewPr>
  <p:slideViewPr>
    <p:cSldViewPr snapToGrid="0">
      <p:cViewPr varScale="1">
        <p:scale>
          <a:sx n="46" d="100"/>
          <a:sy n="46" d="100"/>
        </p:scale>
        <p:origin x="-101" y="-3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02/02/2015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If you learn that the mean or</a:t>
            </a:r>
            <a:r>
              <a:rPr lang="en-IE" baseline="0" dirty="0" smtClean="0"/>
              <a:t> median salary is $100,000 this tells you the typical salary but it tells you nothing about the variability of the salaries.</a:t>
            </a:r>
          </a:p>
          <a:p>
            <a:r>
              <a:rPr lang="en-IE" baseline="0" dirty="0" smtClean="0"/>
              <a:t>The range is a fairly crude measure of variability. It is sensitive to the extremes.</a:t>
            </a:r>
          </a:p>
          <a:p>
            <a:r>
              <a:rPr lang="en-IE" baseline="0" dirty="0" err="1" smtClean="0"/>
              <a:t>Eg</a:t>
            </a:r>
            <a:r>
              <a:rPr lang="en-IE" baseline="0" dirty="0" smtClean="0"/>
              <a:t> if one players salary increased to 40 million the range would increase by 10 million just because of one player.</a:t>
            </a:r>
          </a:p>
          <a:p>
            <a:r>
              <a:rPr lang="en-IE" baseline="0" dirty="0" smtClean="0"/>
              <a:t>More frequently used is the variance and </a:t>
            </a:r>
            <a:r>
              <a:rPr lang="en-IE" baseline="0" dirty="0" err="1" smtClean="0"/>
              <a:t>std</a:t>
            </a:r>
            <a:r>
              <a:rPr lang="en-IE" baseline="0" dirty="0" smtClean="0"/>
              <a:t> dev. </a:t>
            </a:r>
          </a:p>
          <a:p>
            <a:endParaRPr lang="en-IE" baseline="0" dirty="0" smtClean="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3851820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411159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box</a:t>
            </a:r>
            <a:r>
              <a:rPr lang="en-GB" baseline="0" dirty="0" smtClean="0"/>
              <a:t> plot is not as popular as the histogram but side by side box plots are useful for comparing distributions such as salaries for men versus salaries for women. They show you at a glance some of the key features of the distribution</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16</a:t>
            </a:fld>
            <a:endParaRPr lang="en-IE"/>
          </a:p>
        </p:txBody>
      </p:sp>
    </p:spTree>
    <p:extLst>
      <p:ext uri="{BB962C8B-B14F-4D97-AF65-F5344CB8AC3E}">
        <p14:creationId xmlns:p14="http://schemas.microsoft.com/office/powerpoint/2010/main" val="147589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box extends left to right from the 1</a:t>
            </a:r>
            <a:r>
              <a:rPr lang="en-GB" baseline="30000" dirty="0" smtClean="0"/>
              <a:t>st</a:t>
            </a:r>
            <a:r>
              <a:rPr lang="en-GB" dirty="0" smtClean="0"/>
              <a:t> quartile to the 3</a:t>
            </a:r>
            <a:r>
              <a:rPr lang="en-GB" baseline="30000" dirty="0" smtClean="0"/>
              <a:t>rd</a:t>
            </a:r>
            <a:r>
              <a:rPr lang="en-GB" baseline="0" dirty="0" smtClean="0"/>
              <a:t> quartile. The box contains the middle half of the data, the line in the box is the median, the line to the right is a whisker that extends to the outliers. It shows again that it is a right skewed distribution. Box plots and histograms are </a:t>
            </a:r>
            <a:r>
              <a:rPr lang="en-GB" baseline="0" dirty="0" err="1" smtClean="0"/>
              <a:t>complemntary</a:t>
            </a:r>
            <a:r>
              <a:rPr lang="en-GB" baseline="0" dirty="0" smtClean="0"/>
              <a:t> ways of </a:t>
            </a:r>
            <a:r>
              <a:rPr lang="en-GB" baseline="0" dirty="0" err="1" smtClean="0"/>
              <a:t>displying</a:t>
            </a:r>
            <a:r>
              <a:rPr lang="en-GB" baseline="0" dirty="0" smtClean="0"/>
              <a:t> the distribution of a numerical variable, histograms are more popular and intuitive.</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17</a:t>
            </a:fld>
            <a:endParaRPr lang="en-IE"/>
          </a:p>
        </p:txBody>
      </p:sp>
    </p:spTree>
    <p:extLst>
      <p:ext uri="{BB962C8B-B14F-4D97-AF65-F5344CB8AC3E}">
        <p14:creationId xmlns:p14="http://schemas.microsoft.com/office/powerpoint/2010/main" val="726695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analyse time series data summary measures such as means and </a:t>
            </a:r>
            <a:r>
              <a:rPr lang="en-GB" baseline="0" dirty="0" err="1" smtClean="0"/>
              <a:t>std</a:t>
            </a:r>
            <a:r>
              <a:rPr lang="en-GB" baseline="0" dirty="0" smtClean="0"/>
              <a:t> </a:t>
            </a:r>
            <a:r>
              <a:rPr lang="en-GB" baseline="0" dirty="0" err="1" smtClean="0"/>
              <a:t>dev</a:t>
            </a:r>
            <a:r>
              <a:rPr lang="en-GB" baseline="0" dirty="0" smtClean="0"/>
              <a:t> and charts often don’t make much sense.</a:t>
            </a:r>
          </a:p>
          <a:p>
            <a:r>
              <a:rPr lang="en-GB" baseline="0" dirty="0" smtClean="0"/>
              <a:t>If you are interested in daily closing prices of a stock, if you create a histogram you will get counts for each bin range of closing value but you won’t know when they occurred, if you report the mean of stock prices over 40 years it really isn’t useful or relevant.</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18</a:t>
            </a:fld>
            <a:endParaRPr lang="en-IE"/>
          </a:p>
        </p:txBody>
      </p:sp>
    </p:spTree>
    <p:extLst>
      <p:ext uri="{BB962C8B-B14F-4D97-AF65-F5344CB8AC3E}">
        <p14:creationId xmlns:p14="http://schemas.microsoft.com/office/powerpoint/2010/main" val="263263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Crime</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19</a:t>
            </a:fld>
            <a:endParaRPr lang="en-IE"/>
          </a:p>
        </p:txBody>
      </p:sp>
    </p:spTree>
    <p:extLst>
      <p:ext uri="{BB962C8B-B14F-4D97-AF65-F5344CB8AC3E}">
        <p14:creationId xmlns:p14="http://schemas.microsoft.com/office/powerpoint/2010/main" val="4113766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21</a:t>
            </a:fld>
            <a:endParaRPr lang="en-IE"/>
          </a:p>
        </p:txBody>
      </p:sp>
    </p:spTree>
    <p:extLst>
      <p:ext uri="{BB962C8B-B14F-4D97-AF65-F5344CB8AC3E}">
        <p14:creationId xmlns:p14="http://schemas.microsoft.com/office/powerpoint/2010/main" val="19497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22</a:t>
            </a:fld>
            <a:endParaRPr lang="en-IE"/>
          </a:p>
        </p:txBody>
      </p:sp>
    </p:spTree>
    <p:extLst>
      <p:ext uri="{BB962C8B-B14F-4D97-AF65-F5344CB8AC3E}">
        <p14:creationId xmlns:p14="http://schemas.microsoft.com/office/powerpoint/2010/main" val="537257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As mentioned,</a:t>
            </a:r>
            <a:r>
              <a:rPr lang="en-GB" baseline="0" dirty="0" smtClean="0"/>
              <a:t> traditional summaries such as means, medians and </a:t>
            </a:r>
            <a:r>
              <a:rPr lang="en-GB" baseline="0" dirty="0" err="1" smtClean="0"/>
              <a:t>std</a:t>
            </a:r>
            <a:r>
              <a:rPr lang="en-GB" baseline="0" dirty="0" smtClean="0"/>
              <a:t> </a:t>
            </a:r>
            <a:r>
              <a:rPr lang="en-GB" baseline="0" dirty="0" err="1" smtClean="0"/>
              <a:t>dev</a:t>
            </a:r>
            <a:r>
              <a:rPr lang="en-GB" baseline="0" dirty="0" smtClean="0"/>
              <a:t> are not often very meaningful. It is useful to find differences or percentage changes in the data from period to period and then report traditional summaries of these.</a:t>
            </a:r>
            <a:endParaRPr lang="en-GB" dirty="0" smtClean="0"/>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23</a:t>
            </a:fld>
            <a:endParaRPr lang="en-IE"/>
          </a:p>
        </p:txBody>
      </p:sp>
    </p:spTree>
    <p:extLst>
      <p:ext uri="{BB962C8B-B14F-4D97-AF65-F5344CB8AC3E}">
        <p14:creationId xmlns:p14="http://schemas.microsoft.com/office/powerpoint/2010/main" val="15735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percentage changes</a:t>
            </a:r>
            <a:r>
              <a:rPr lang="en-GB" baseline="0" dirty="0" smtClean="0"/>
              <a:t> in the DOW have </a:t>
            </a:r>
            <a:r>
              <a:rPr lang="en-GB" baseline="0" smtClean="0"/>
              <a:t>been calculated</a:t>
            </a:r>
            <a:endParaRPr lang="en-GB"/>
          </a:p>
        </p:txBody>
      </p:sp>
      <p:sp>
        <p:nvSpPr>
          <p:cNvPr id="4" name="Slide Number Placeholder 3"/>
          <p:cNvSpPr>
            <a:spLocks noGrp="1"/>
          </p:cNvSpPr>
          <p:nvPr>
            <p:ph type="sldNum" sz="quarter" idx="10"/>
          </p:nvPr>
        </p:nvSpPr>
        <p:spPr/>
        <p:txBody>
          <a:bodyPr/>
          <a:lstStyle/>
          <a:p>
            <a:fld id="{FAC7228E-FB6A-49D8-BE6B-9A7EBC95761B}" type="slidenum">
              <a:rPr lang="en-IE" smtClean="0"/>
              <a:t>24</a:t>
            </a:fld>
            <a:endParaRPr lang="en-IE"/>
          </a:p>
        </p:txBody>
      </p:sp>
    </p:spTree>
    <p:extLst>
      <p:ext uri="{BB962C8B-B14F-4D97-AF65-F5344CB8AC3E}">
        <p14:creationId xmlns:p14="http://schemas.microsoft.com/office/powerpoint/2010/main" val="287234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baseline="0" dirty="0" smtClean="0"/>
              <a:t>Sample variance (VAR function) and population variance (VARP function)</a:t>
            </a:r>
          </a:p>
          <a:p>
            <a:endParaRPr lang="en-IE" dirty="0" smtClean="0"/>
          </a:p>
        </p:txBody>
      </p:sp>
      <p:sp>
        <p:nvSpPr>
          <p:cNvPr id="4" name="Slide Number Placeholder 3"/>
          <p:cNvSpPr>
            <a:spLocks noGrp="1"/>
          </p:cNvSpPr>
          <p:nvPr>
            <p:ph type="sldNum" sz="quarter" idx="10"/>
          </p:nvPr>
        </p:nvSpPr>
        <p:spPr/>
        <p:txBody>
          <a:bodyPr/>
          <a:lstStyle/>
          <a:p>
            <a:fld id="{FAC7228E-FB6A-49D8-BE6B-9A7EBC95761B}" type="slidenum">
              <a:rPr lang="en-IE" smtClean="0"/>
              <a:t>4</a:t>
            </a:fld>
            <a:endParaRPr lang="en-IE"/>
          </a:p>
        </p:txBody>
      </p:sp>
    </p:spTree>
    <p:extLst>
      <p:ext uri="{BB962C8B-B14F-4D97-AF65-F5344CB8AC3E}">
        <p14:creationId xmlns:p14="http://schemas.microsoft.com/office/powerpoint/2010/main" val="4080213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Squared dollars don’t</a:t>
            </a:r>
            <a:r>
              <a:rPr lang="en-IE" baseline="0" dirty="0" smtClean="0"/>
              <a:t> mean much..</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5</a:t>
            </a:fld>
            <a:endParaRPr lang="en-IE"/>
          </a:p>
        </p:txBody>
      </p:sp>
    </p:spTree>
    <p:extLst>
      <p:ext uri="{BB962C8B-B14F-4D97-AF65-F5344CB8AC3E}">
        <p14:creationId xmlns:p14="http://schemas.microsoft.com/office/powerpoint/2010/main" val="227509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a:t>
            </a:r>
            <a:r>
              <a:rPr lang="en-IE" baseline="0" dirty="0" smtClean="0"/>
              <a:t> example shows why variability is important.</a:t>
            </a:r>
          </a:p>
          <a:p>
            <a:r>
              <a:rPr lang="en-IE" baseline="0" dirty="0" smtClean="0"/>
              <a:t>Both suppliers have an average diameter of 100 for the product, however the variance shown by supplier 2 is much larger.</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295351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Fortunately many variables in real world data are approximately normally distributed, so these</a:t>
            </a:r>
            <a:r>
              <a:rPr lang="en-IE" baseline="0" dirty="0" smtClean="0"/>
              <a:t> rules apply.</a:t>
            </a:r>
          </a:p>
          <a:p>
            <a:r>
              <a:rPr lang="en-IE" baseline="0" dirty="0" smtClean="0"/>
              <a:t>If supplier 1’s diameters are normally distributed then the rules apply as follows:</a:t>
            </a:r>
          </a:p>
          <a:p>
            <a:r>
              <a:rPr lang="en-IE" baseline="0" dirty="0" smtClean="0"/>
              <a:t>68% of suppliers parts will have diameters from 97 to 103 (+- 3 for one standard </a:t>
            </a:r>
            <a:r>
              <a:rPr lang="en-IE" baseline="0" dirty="0" err="1" smtClean="0"/>
              <a:t>dev</a:t>
            </a:r>
            <a:r>
              <a:rPr lang="en-IE" baseline="0" dirty="0" smtClean="0"/>
              <a:t>)</a:t>
            </a:r>
          </a:p>
          <a:p>
            <a:r>
              <a:rPr lang="en-IE" baseline="0" dirty="0" smtClean="0"/>
              <a:t>95% of parts will be 94 to 106</a:t>
            </a:r>
          </a:p>
          <a:p>
            <a:r>
              <a:rPr lang="en-IE" baseline="0" dirty="0" smtClean="0"/>
              <a:t>99% will be 91 to 109</a:t>
            </a:r>
          </a:p>
          <a:p>
            <a:endParaRPr lang="en-IE" baseline="0" dirty="0" smtClean="0"/>
          </a:p>
          <a:p>
            <a:r>
              <a:rPr lang="en-IE" baseline="0" dirty="0" smtClean="0"/>
              <a:t>For supplier 2 it is much worse, with the </a:t>
            </a:r>
            <a:r>
              <a:rPr lang="en-IE" baseline="0" dirty="0" err="1" smtClean="0"/>
              <a:t>std</a:t>
            </a:r>
            <a:r>
              <a:rPr lang="en-IE" baseline="0" dirty="0" smtClean="0"/>
              <a:t> </a:t>
            </a:r>
            <a:r>
              <a:rPr lang="en-IE" baseline="0" dirty="0" err="1" smtClean="0"/>
              <a:t>dev</a:t>
            </a:r>
            <a:r>
              <a:rPr lang="en-IE" baseline="0" dirty="0" smtClean="0"/>
              <a:t> larger than 25 the variability is large.</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1815716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Std</a:t>
            </a:r>
            <a:r>
              <a:rPr lang="en-IE" dirty="0" smtClean="0"/>
              <a:t> </a:t>
            </a:r>
            <a:r>
              <a:rPr lang="en-IE" dirty="0" err="1" smtClean="0"/>
              <a:t>dev</a:t>
            </a:r>
            <a:r>
              <a:rPr lang="en-IE" dirty="0" smtClean="0"/>
              <a:t> of salaries was 4.535 million (the</a:t>
            </a:r>
            <a:r>
              <a:rPr lang="en-IE" baseline="0" dirty="0" smtClean="0"/>
              <a:t> variance is shown but because it is in squared dollars it is huge and has no meaningful interpretation)</a:t>
            </a:r>
          </a:p>
          <a:p>
            <a:r>
              <a:rPr lang="en-IE" baseline="0" dirty="0" smtClean="0"/>
              <a:t>You can always try to apply the </a:t>
            </a:r>
            <a:r>
              <a:rPr lang="en-IE" baseline="0" dirty="0" err="1" smtClean="0"/>
              <a:t>emipirical</a:t>
            </a:r>
            <a:r>
              <a:rPr lang="en-IE" baseline="0" dirty="0" smtClean="0"/>
              <a:t> rules but if the salaries are not at least approximately normally distributed the rules won’t be very accurate. Because of the </a:t>
            </a:r>
            <a:r>
              <a:rPr lang="en-IE" baseline="0" dirty="0" err="1" smtClean="0"/>
              <a:t>skewness</a:t>
            </a:r>
            <a:r>
              <a:rPr lang="en-IE" baseline="0" dirty="0" smtClean="0"/>
              <a:t> in this data we can assume it is not normally distributed.</a:t>
            </a:r>
          </a:p>
          <a:p>
            <a:endParaRPr lang="en-IE" baseline="0" dirty="0" smtClean="0"/>
          </a:p>
          <a:p>
            <a:r>
              <a:rPr lang="en-IE" baseline="0" dirty="0" smtClean="0"/>
              <a:t>In this example the standard </a:t>
            </a:r>
            <a:r>
              <a:rPr lang="en-IE" baseline="0" dirty="0" err="1" smtClean="0"/>
              <a:t>dev</a:t>
            </a:r>
            <a:r>
              <a:rPr lang="en-IE" baseline="0" dirty="0" smtClean="0"/>
              <a:t> is larger than the mean!, thus all three lower end points are negative</a:t>
            </a:r>
          </a:p>
          <a:p>
            <a:endParaRPr lang="en-IE" baseline="0" dirty="0" smtClean="0"/>
          </a:p>
          <a:p>
            <a:r>
              <a:rPr lang="en-IE" baseline="0" dirty="0" smtClean="0"/>
              <a:t>The percentages given at the end show the difference from the rules of 68%, 95% and 99%</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8</a:t>
            </a:fld>
            <a:endParaRPr lang="en-IE"/>
          </a:p>
        </p:txBody>
      </p:sp>
    </p:spTree>
    <p:extLst>
      <p:ext uri="{BB962C8B-B14F-4D97-AF65-F5344CB8AC3E}">
        <p14:creationId xmlns:p14="http://schemas.microsoft.com/office/powerpoint/2010/main" val="343145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Skewness</a:t>
            </a:r>
            <a:r>
              <a:rPr lang="en-IE" dirty="0" smtClean="0"/>
              <a:t> occurs where</a:t>
            </a:r>
            <a:r>
              <a:rPr lang="en-IE" baseline="0" dirty="0" smtClean="0"/>
              <a:t> there is a lack of symmetry. A few players have really large salaries and no players have really small salaries. The largest salaries are much further to the right of the mean than the smallest salaries are to the left of the mean. This is apparent when you draw a histogram.</a:t>
            </a:r>
          </a:p>
          <a:p>
            <a:r>
              <a:rPr lang="en-IE" baseline="0" dirty="0" smtClean="0"/>
              <a:t>These salaries are skewed to the right or positively skewed.</a:t>
            </a:r>
          </a:p>
          <a:p>
            <a:endParaRPr lang="en-IE" baseline="0" dirty="0" smtClean="0"/>
          </a:p>
          <a:p>
            <a:r>
              <a:rPr lang="en-IE" baseline="0" dirty="0" smtClean="0"/>
              <a:t>The value doesn’t make much difference, positive is skewed right, negative is skewed left and zero is </a:t>
            </a:r>
            <a:r>
              <a:rPr lang="en-IE" baseline="0" smtClean="0"/>
              <a:t>no skew.</a:t>
            </a:r>
            <a:endParaRPr lang="en-IE"/>
          </a:p>
        </p:txBody>
      </p:sp>
      <p:sp>
        <p:nvSpPr>
          <p:cNvPr id="4" name="Slide Number Placeholder 3"/>
          <p:cNvSpPr>
            <a:spLocks noGrp="1"/>
          </p:cNvSpPr>
          <p:nvPr>
            <p:ph type="sldNum" sz="quarter" idx="10"/>
          </p:nvPr>
        </p:nvSpPr>
        <p:spPr/>
        <p:txBody>
          <a:bodyPr/>
          <a:lstStyle/>
          <a:p>
            <a:fld id="{FAC7228E-FB6A-49D8-BE6B-9A7EBC95761B}" type="slidenum">
              <a:rPr lang="en-IE" smtClean="0"/>
              <a:t>9</a:t>
            </a:fld>
            <a:endParaRPr lang="en-IE"/>
          </a:p>
        </p:txBody>
      </p:sp>
    </p:spTree>
    <p:extLst>
      <p:ext uri="{BB962C8B-B14F-4D97-AF65-F5344CB8AC3E}">
        <p14:creationId xmlns:p14="http://schemas.microsoft.com/office/powerpoint/2010/main" val="55368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12</a:t>
            </a:fld>
            <a:endParaRPr lang="en-IE"/>
          </a:p>
        </p:txBody>
      </p:sp>
    </p:spTree>
    <p:extLst>
      <p:ext uri="{BB962C8B-B14F-4D97-AF65-F5344CB8AC3E}">
        <p14:creationId xmlns:p14="http://schemas.microsoft.com/office/powerpoint/2010/main" val="2810270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are particularly interested in whether the distribution is symmetric or is skewed in one direction.</a:t>
            </a:r>
          </a:p>
          <a:p>
            <a:r>
              <a:rPr lang="en-GB" dirty="0" smtClean="0"/>
              <a:t>Each</a:t>
            </a:r>
            <a:r>
              <a:rPr lang="en-GB" baseline="0" dirty="0" smtClean="0"/>
              <a:t> of the summary measures discussed on numerical variables (mean </a:t>
            </a:r>
            <a:r>
              <a:rPr lang="en-GB" baseline="0" dirty="0" err="1" smtClean="0"/>
              <a:t>etc</a:t>
            </a:r>
            <a:r>
              <a:rPr lang="en-GB" baseline="0" dirty="0" smtClean="0"/>
              <a:t>) describe only one aspect of a numerical variable. In contrast a histogram provides the complete picture. It indicates the centre, the variability, the </a:t>
            </a:r>
            <a:r>
              <a:rPr lang="en-GB" baseline="0" dirty="0" err="1" smtClean="0"/>
              <a:t>skewness</a:t>
            </a:r>
            <a:r>
              <a:rPr lang="en-GB" baseline="0" dirty="0" smtClean="0"/>
              <a:t> all in one chart.</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90289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6A5F1B1E-E166-4A75-AEBB-2186B377CC3F}" type="datetime1">
              <a:rPr lang="en-IE" smtClean="0"/>
              <a:t>02/02/2015</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BAF86-5923-4E67-AB0B-D124D539B304}" type="datetime1">
              <a:rPr lang="en-IE" smtClean="0"/>
              <a:t>02/02/2015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8E17CB-40D7-4321-AB51-F445F86DDAFB}" type="datetime1">
              <a:rPr lang="en-IE" smtClean="0"/>
              <a:t>02/02/2015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871200" cy="1066800"/>
          </a:xfrm>
        </p:spPr>
        <p:txBody>
          <a:bodyPr/>
          <a:lstStyle>
            <a:lvl1pPr>
              <a:defRPr>
                <a:solidFill>
                  <a:schemeClr val="accent2"/>
                </a:solidFill>
              </a:defRPr>
            </a:lvl1pPr>
          </a:lstStyle>
          <a:p>
            <a:r>
              <a:rPr lang="en-US" smtClean="0"/>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857" cy="533893"/>
          </a:xfrm>
          <a:prstGeom prst="rect">
            <a:avLst/>
          </a:prstGeom>
        </p:spPr>
      </p:pic>
      <p:sp>
        <p:nvSpPr>
          <p:cNvPr id="7" name="TextBox 6"/>
          <p:cNvSpPr txBox="1"/>
          <p:nvPr userDrawn="1"/>
        </p:nvSpPr>
        <p:spPr>
          <a:xfrm>
            <a:off x="812800" y="6553200"/>
            <a:ext cx="10871200"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864" y="1600200"/>
            <a:ext cx="10871200" cy="487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71003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5C954-39E8-4353-9BB5-0C094CC5FD59}" type="datetime1">
              <a:rPr lang="en-IE" smtClean="0"/>
              <a:t>02/02/2015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A40BB453-4F70-4D78-B5DA-7D7BCF250FC1}" type="datetime1">
              <a:rPr lang="en-IE" smtClean="0"/>
              <a:t>02/02/2015</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B8D4F8-314F-4F79-839B-5CF6C56C337E}" type="datetime1">
              <a:rPr lang="en-IE" smtClean="0"/>
              <a:t>02/02/2015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3C5CA-BC61-470C-9C40-BF117B8CE524}" type="datetime1">
              <a:rPr lang="en-IE" smtClean="0"/>
              <a:t>02/02/2015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2E2690-4D56-4704-B550-E706F8F429E3}" type="datetime1">
              <a:rPr lang="en-IE" smtClean="0"/>
              <a:t>02/02/2015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9041328A-5E99-4290-B222-D3170E00DC4A}" type="datetime1">
              <a:rPr lang="en-IE" smtClean="0"/>
              <a:t>02/02/2015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0ADCB3-1132-47C0-B08C-001180196EDD}" type="datetime1">
              <a:rPr lang="en-IE" smtClean="0"/>
              <a:t>02/02/2015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24733730-B776-4188-86C2-7429131E3F38}" type="datetime1">
              <a:rPr lang="en-IE" smtClean="0"/>
              <a:t>02/02/2015</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65178996-4DE4-4DAC-8175-E7852936983F}" type="datetime1">
              <a:rPr lang="en-IE" smtClean="0"/>
              <a:t>02/02/2015</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Measures of Shape</a:t>
            </a:r>
            <a:br>
              <a:rPr lang="en-US" sz="4900" dirty="0"/>
            </a:br>
            <a:r>
              <a:rPr lang="en-US" sz="2200" dirty="0"/>
              <a:t>(slide 2 of 2)</a:t>
            </a:r>
          </a:p>
        </p:txBody>
      </p:sp>
      <p:sp>
        <p:nvSpPr>
          <p:cNvPr id="3" name="Content Placeholder 2"/>
          <p:cNvSpPr>
            <a:spLocks noGrp="1"/>
          </p:cNvSpPr>
          <p:nvPr>
            <p:ph sz="quarter" idx="1"/>
          </p:nvPr>
        </p:nvSpPr>
        <p:spPr/>
        <p:txBody>
          <a:bodyPr>
            <a:normAutofit/>
          </a:bodyPr>
          <a:lstStyle/>
          <a:p>
            <a:pPr marL="320040" lvl="1" indent="-320040">
              <a:spcBef>
                <a:spcPts val="700"/>
              </a:spcBef>
              <a:buSzPct val="60000"/>
              <a:buFont typeface="Wingdings"/>
              <a:buChar char=""/>
            </a:pPr>
            <a:r>
              <a:rPr lang="en-US" sz="2900" b="1" dirty="0">
                <a:solidFill>
                  <a:srgbClr val="04617B"/>
                </a:solidFill>
              </a:rPr>
              <a:t>Kurtosis</a:t>
            </a:r>
            <a:r>
              <a:rPr lang="en-US" sz="2900" dirty="0">
                <a:solidFill>
                  <a:srgbClr val="000000"/>
                </a:solidFill>
              </a:rPr>
              <a:t> has to do with the “fatness” of the tails of the distribution relative to the tails of a normal distribution.</a:t>
            </a:r>
          </a:p>
          <a:p>
            <a:pPr marL="320040" lvl="1" indent="-320040">
              <a:spcBef>
                <a:spcPts val="700"/>
              </a:spcBef>
              <a:buSzPct val="60000"/>
              <a:buFont typeface="Wingdings"/>
              <a:buChar char=""/>
            </a:pPr>
            <a:r>
              <a:rPr lang="en-US" sz="2900" dirty="0">
                <a:solidFill>
                  <a:srgbClr val="000000"/>
                </a:solidFill>
              </a:rPr>
              <a:t>A distribution with high kurtosis has many more extreme observations.</a:t>
            </a:r>
          </a:p>
          <a:p>
            <a:pPr marL="320040" lvl="1" indent="-320040">
              <a:spcBef>
                <a:spcPts val="700"/>
              </a:spcBef>
              <a:buSzPct val="60000"/>
              <a:buFont typeface="Wingdings"/>
              <a:buChar char=""/>
            </a:pPr>
            <a:r>
              <a:rPr lang="en-US" sz="2900" dirty="0">
                <a:solidFill>
                  <a:srgbClr val="000000"/>
                </a:solidFill>
              </a:rPr>
              <a:t>In Excel, kurtosis can be calculated with the </a:t>
            </a:r>
            <a:r>
              <a:rPr lang="en-US" sz="2900" i="1" dirty="0">
                <a:solidFill>
                  <a:srgbClr val="000000"/>
                </a:solidFill>
              </a:rPr>
              <a:t>KURT</a:t>
            </a:r>
            <a:r>
              <a:rPr lang="en-US" sz="2900" dirty="0">
                <a:solidFill>
                  <a:srgbClr val="000000"/>
                </a:solidFill>
              </a:rPr>
              <a:t> function.</a:t>
            </a:r>
          </a:p>
          <a:p>
            <a:endParaRPr lang="en-US" dirty="0">
              <a:solidFill>
                <a:srgbClr val="000000"/>
              </a:solidFill>
            </a:endParaRP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10</a:t>
            </a:fld>
            <a:endParaRPr lang="en-IE"/>
          </a:p>
        </p:txBody>
      </p:sp>
    </p:spTree>
    <p:extLst>
      <p:ext uri="{BB962C8B-B14F-4D97-AF65-F5344CB8AC3E}">
        <p14:creationId xmlns:p14="http://schemas.microsoft.com/office/powerpoint/2010/main" val="651733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Excel Tools &amp; Add-ins</a:t>
            </a:r>
            <a:endParaRPr lang="en-IE" dirty="0"/>
          </a:p>
        </p:txBody>
      </p:sp>
      <p:sp>
        <p:nvSpPr>
          <p:cNvPr id="3" name="Content Placeholder 2"/>
          <p:cNvSpPr>
            <a:spLocks noGrp="1"/>
          </p:cNvSpPr>
          <p:nvPr>
            <p:ph idx="1"/>
          </p:nvPr>
        </p:nvSpPr>
        <p:spPr/>
        <p:txBody>
          <a:bodyPr/>
          <a:lstStyle/>
          <a:p>
            <a:r>
              <a:rPr lang="en-IE" dirty="0" smtClean="0"/>
              <a:t>Excel’s built in functions (average, </a:t>
            </a:r>
            <a:r>
              <a:rPr lang="en-IE" dirty="0" err="1" smtClean="0"/>
              <a:t>stdev</a:t>
            </a:r>
            <a:r>
              <a:rPr lang="en-IE" dirty="0" smtClean="0"/>
              <a:t> and others) were used to calculate a number of summary measures. You can generate the same results using an add-in. In the next lab there is a download for </a:t>
            </a:r>
            <a:r>
              <a:rPr lang="en-IE" dirty="0" err="1" smtClean="0"/>
              <a:t>PhStat</a:t>
            </a:r>
            <a:r>
              <a:rPr lang="en-IE" dirty="0" smtClean="0"/>
              <a:t> add-in. </a:t>
            </a:r>
          </a:p>
          <a:p>
            <a:r>
              <a:rPr lang="en-IE" dirty="0" smtClean="0"/>
              <a:t>Once downloaded and you run the PHStat.xlam file the  it appears in the Add-ins tab in excel.</a:t>
            </a:r>
            <a:endParaRPr lang="en-IE" dirty="0"/>
          </a:p>
        </p:txBody>
      </p:sp>
      <p:pic>
        <p:nvPicPr>
          <p:cNvPr id="4" name="Picture 3"/>
          <p:cNvPicPr>
            <a:picLocks noChangeAspect="1"/>
          </p:cNvPicPr>
          <p:nvPr/>
        </p:nvPicPr>
        <p:blipFill>
          <a:blip r:embed="rId2"/>
          <a:stretch>
            <a:fillRect/>
          </a:stretch>
        </p:blipFill>
        <p:spPr>
          <a:xfrm>
            <a:off x="609600" y="4190191"/>
            <a:ext cx="11038297" cy="1537749"/>
          </a:xfrm>
          <a:prstGeom prst="rect">
            <a:avLst/>
          </a:prstGeom>
        </p:spPr>
      </p:pic>
      <p:sp>
        <p:nvSpPr>
          <p:cNvPr id="5" name="Slide Number Placeholder 4"/>
          <p:cNvSpPr>
            <a:spLocks noGrp="1"/>
          </p:cNvSpPr>
          <p:nvPr>
            <p:ph type="sldNum" sz="quarter" idx="12"/>
          </p:nvPr>
        </p:nvSpPr>
        <p:spPr/>
        <p:txBody>
          <a:bodyPr/>
          <a:lstStyle/>
          <a:p>
            <a:fld id="{F4D4D4FF-0E3E-4E59-B5C3-4C1190DFE5CF}" type="slidenum">
              <a:rPr lang="en-IE" smtClean="0"/>
              <a:t>11</a:t>
            </a:fld>
            <a:endParaRPr lang="en-IE"/>
          </a:p>
        </p:txBody>
      </p:sp>
    </p:spTree>
    <p:extLst>
      <p:ext uri="{BB962C8B-B14F-4D97-AF65-F5344CB8AC3E}">
        <p14:creationId xmlns:p14="http://schemas.microsoft.com/office/powerpoint/2010/main" val="328840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Charts for Numerical Variables</a:t>
            </a:r>
            <a:endParaRPr lang="en-US" dirty="0"/>
          </a:p>
        </p:txBody>
      </p:sp>
      <p:sp>
        <p:nvSpPr>
          <p:cNvPr id="3" name="Content Placeholder 2"/>
          <p:cNvSpPr>
            <a:spLocks noGrp="1"/>
          </p:cNvSpPr>
          <p:nvPr>
            <p:ph sz="quarter" idx="1"/>
          </p:nvPr>
        </p:nvSpPr>
        <p:spPr/>
        <p:txBody>
          <a:bodyPr>
            <a:normAutofit/>
          </a:bodyPr>
          <a:lstStyle/>
          <a:p>
            <a:r>
              <a:rPr lang="en-US" sz="2800" dirty="0" smtClean="0"/>
              <a:t>There are many graphical ways to indicate the distribution of a numerical variable. </a:t>
            </a:r>
          </a:p>
          <a:p>
            <a:pPr lvl="1"/>
            <a:r>
              <a:rPr lang="en-US" sz="2800" dirty="0" smtClean="0"/>
              <a:t>For cross-sectional variables:</a:t>
            </a:r>
          </a:p>
          <a:p>
            <a:pPr lvl="2"/>
            <a:r>
              <a:rPr lang="en-US" sz="2800" dirty="0" smtClean="0"/>
              <a:t>Histograms</a:t>
            </a:r>
          </a:p>
          <a:p>
            <a:pPr lvl="2"/>
            <a:r>
              <a:rPr lang="en-US" sz="2800" dirty="0" smtClean="0"/>
              <a:t>Box plots</a:t>
            </a:r>
          </a:p>
          <a:p>
            <a:pPr lvl="1"/>
            <a:r>
              <a:rPr lang="en-US" sz="2800" dirty="0" smtClean="0"/>
              <a:t>For time series variables:</a:t>
            </a:r>
          </a:p>
          <a:p>
            <a:pPr lvl="2"/>
            <a:r>
              <a:rPr lang="en-US" sz="2800" dirty="0" smtClean="0"/>
              <a:t>Time series graphs</a:t>
            </a:r>
          </a:p>
          <a:p>
            <a:endParaRPr lang="en-US" sz="2800" dirty="0"/>
          </a:p>
        </p:txBody>
      </p:sp>
      <p:sp>
        <p:nvSpPr>
          <p:cNvPr id="4" name="Slide Number Placeholder 3"/>
          <p:cNvSpPr>
            <a:spLocks noGrp="1"/>
          </p:cNvSpPr>
          <p:nvPr>
            <p:ph type="sldNum" sz="quarter" idx="12"/>
          </p:nvPr>
        </p:nvSpPr>
        <p:spPr/>
        <p:txBody>
          <a:bodyPr/>
          <a:lstStyle/>
          <a:p>
            <a:fld id="{F4D4D4FF-0E3E-4E59-B5C3-4C1190DFE5CF}" type="slidenum">
              <a:rPr lang="en-IE" smtClean="0"/>
              <a:t>12</a:t>
            </a:fld>
            <a:endParaRPr lang="en-IE"/>
          </a:p>
        </p:txBody>
      </p:sp>
    </p:spTree>
    <p:extLst>
      <p:ext uri="{BB962C8B-B14F-4D97-AF65-F5344CB8AC3E}">
        <p14:creationId xmlns:p14="http://schemas.microsoft.com/office/powerpoint/2010/main" val="758109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Histograms</a:t>
            </a:r>
            <a:r>
              <a:rPr lang="en-US" sz="4900" dirty="0"/>
              <a:t/>
            </a:r>
            <a:br>
              <a:rPr lang="en-US" sz="4900" dirty="0"/>
            </a:br>
            <a:endParaRPr lang="en-US" sz="2200" dirty="0"/>
          </a:p>
        </p:txBody>
      </p:sp>
      <p:sp>
        <p:nvSpPr>
          <p:cNvPr id="3" name="Content Placeholder 2"/>
          <p:cNvSpPr>
            <a:spLocks noGrp="1"/>
          </p:cNvSpPr>
          <p:nvPr>
            <p:ph sz="quarter" idx="1"/>
          </p:nvPr>
        </p:nvSpPr>
        <p:spPr/>
        <p:txBody>
          <a:bodyPr/>
          <a:lstStyle/>
          <a:p>
            <a:r>
              <a:rPr lang="en-US" dirty="0"/>
              <a:t>A </a:t>
            </a:r>
            <a:r>
              <a:rPr lang="en-US" b="1" dirty="0">
                <a:solidFill>
                  <a:srgbClr val="04617B"/>
                </a:solidFill>
              </a:rPr>
              <a:t>histogram</a:t>
            </a:r>
            <a:r>
              <a:rPr lang="en-US" dirty="0"/>
              <a:t> is the most common type of chart for showing the distribution of a numerical variable.</a:t>
            </a:r>
          </a:p>
          <a:p>
            <a:pPr lvl="1"/>
            <a:r>
              <a:rPr lang="en-US" dirty="0"/>
              <a:t>It is based on binning the </a:t>
            </a:r>
            <a:r>
              <a:rPr lang="en-US" dirty="0" smtClean="0"/>
              <a:t>variable—that is, dividing </a:t>
            </a:r>
            <a:r>
              <a:rPr lang="en-US" dirty="0"/>
              <a:t>it up into discrete categories</a:t>
            </a:r>
            <a:r>
              <a:rPr lang="en-US" dirty="0" smtClean="0"/>
              <a:t>.</a:t>
            </a:r>
          </a:p>
          <a:p>
            <a:pPr lvl="1"/>
            <a:r>
              <a:rPr lang="en-US" dirty="0" smtClean="0"/>
              <a:t>It is a column chart of the counts in the various categories (with no gaps between the vertical bars).</a:t>
            </a:r>
            <a:endParaRPr lang="en-US" dirty="0"/>
          </a:p>
          <a:p>
            <a:r>
              <a:rPr lang="en-US" dirty="0" smtClean="0"/>
              <a:t>A histogram </a:t>
            </a:r>
            <a:r>
              <a:rPr lang="en-US" dirty="0"/>
              <a:t>is great for showing the shape of a </a:t>
            </a:r>
            <a:r>
              <a:rPr lang="en-US" dirty="0" smtClean="0"/>
              <a:t>distribution—whether the distribution is symmetric </a:t>
            </a:r>
            <a:r>
              <a:rPr lang="en-US" dirty="0"/>
              <a:t>or skewed in one </a:t>
            </a:r>
            <a:r>
              <a:rPr lang="en-US" dirty="0" smtClean="0"/>
              <a:t>direction.</a:t>
            </a:r>
            <a:endParaRPr lang="en-US" dirty="0"/>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13</a:t>
            </a:fld>
            <a:endParaRPr lang="en-IE"/>
          </a:p>
        </p:txBody>
      </p:sp>
    </p:spTree>
    <p:extLst>
      <p:ext uri="{BB962C8B-B14F-4D97-AF65-F5344CB8AC3E}">
        <p14:creationId xmlns:p14="http://schemas.microsoft.com/office/powerpoint/2010/main" val="496340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Baseball </a:t>
            </a:r>
            <a:r>
              <a:rPr lang="en-US" dirty="0">
                <a:solidFill>
                  <a:schemeClr val="accent1">
                    <a:lumMod val="75000"/>
                  </a:schemeClr>
                </a:solidFill>
              </a:rPr>
              <a:t>Salaries 2011.xlsx  </a:t>
            </a:r>
          </a:p>
        </p:txBody>
      </p:sp>
      <p:sp>
        <p:nvSpPr>
          <p:cNvPr id="3" name="Content Placeholder 2"/>
          <p:cNvSpPr>
            <a:spLocks noGrp="1"/>
          </p:cNvSpPr>
          <p:nvPr>
            <p:ph sz="quarter" idx="1"/>
          </p:nvPr>
        </p:nvSpPr>
        <p:spPr/>
        <p:txBody>
          <a:bodyPr>
            <a:normAutofit/>
          </a:bodyPr>
          <a:lstStyle/>
          <a:p>
            <a:pPr>
              <a:buSzPct val="70000"/>
            </a:pPr>
            <a:r>
              <a:rPr lang="en-US" b="1" dirty="0"/>
              <a:t>Objective</a:t>
            </a:r>
            <a:r>
              <a:rPr lang="en-US" dirty="0"/>
              <a:t>: To see the shape of the salary distribution through a histogram.</a:t>
            </a:r>
          </a:p>
          <a:p>
            <a:pPr>
              <a:buSzPct val="70000"/>
            </a:pPr>
            <a:r>
              <a:rPr lang="en-US" b="1" dirty="0"/>
              <a:t>Solution</a:t>
            </a:r>
            <a:r>
              <a:rPr lang="en-US" dirty="0"/>
              <a:t>: </a:t>
            </a:r>
            <a:r>
              <a:rPr lang="en-US" dirty="0" smtClean="0"/>
              <a:t>It is possible to create a histogram with Excel tools only—but it can be a tedious process.</a:t>
            </a:r>
          </a:p>
          <a:p>
            <a:pPr lvl="1"/>
            <a:r>
              <a:rPr lang="en-US" dirty="0" smtClean="0">
                <a:solidFill>
                  <a:srgbClr val="000000"/>
                </a:solidFill>
              </a:rPr>
              <a:t>The resulting table of counts is usually called a </a:t>
            </a:r>
            <a:r>
              <a:rPr lang="en-US" b="1" dirty="0">
                <a:solidFill>
                  <a:srgbClr val="04617B"/>
                </a:solidFill>
              </a:rPr>
              <a:t>f</a:t>
            </a:r>
            <a:r>
              <a:rPr lang="en-US" b="1" dirty="0" smtClean="0">
                <a:solidFill>
                  <a:srgbClr val="04617B"/>
                </a:solidFill>
              </a:rPr>
              <a:t>requency table</a:t>
            </a:r>
            <a:r>
              <a:rPr lang="en-US" dirty="0" smtClean="0">
                <a:solidFill>
                  <a:srgbClr val="000000"/>
                </a:solidFill>
              </a:rPr>
              <a:t>.</a:t>
            </a:r>
          </a:p>
          <a:p>
            <a:pPr lvl="1"/>
            <a:r>
              <a:rPr lang="en-US" dirty="0" smtClean="0">
                <a:solidFill>
                  <a:srgbClr val="000000"/>
                </a:solidFill>
              </a:rPr>
              <a:t>The counts are called </a:t>
            </a:r>
            <a:r>
              <a:rPr lang="en-US" b="1" dirty="0">
                <a:solidFill>
                  <a:srgbClr val="04617B"/>
                </a:solidFill>
              </a:rPr>
              <a:t>frequencies</a:t>
            </a:r>
            <a:r>
              <a:rPr lang="en-US" dirty="0" smtClean="0">
                <a:solidFill>
                  <a:srgbClr val="000000"/>
                </a:solidFill>
              </a:rPr>
              <a:t>.</a:t>
            </a:r>
          </a:p>
          <a:p>
            <a:r>
              <a:rPr lang="en-US" dirty="0" smtClean="0">
                <a:solidFill>
                  <a:srgbClr val="000000"/>
                </a:solidFill>
              </a:rPr>
              <a:t>It is easier to create a histogram with some add-ins but many of these are at a cost. </a:t>
            </a:r>
          </a:p>
        </p:txBody>
      </p:sp>
    </p:spTree>
    <p:extLst>
      <p:ext uri="{BB962C8B-B14F-4D97-AF65-F5344CB8AC3E}">
        <p14:creationId xmlns:p14="http://schemas.microsoft.com/office/powerpoint/2010/main" val="105034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Baseball </a:t>
            </a:r>
            <a:r>
              <a:rPr lang="en-US" dirty="0">
                <a:solidFill>
                  <a:schemeClr val="accent1">
                    <a:lumMod val="75000"/>
                  </a:schemeClr>
                </a:solidFill>
              </a:rPr>
              <a:t>Salaries </a:t>
            </a:r>
            <a:r>
              <a:rPr lang="en-US" dirty="0" smtClean="0">
                <a:solidFill>
                  <a:schemeClr val="accent1">
                    <a:lumMod val="75000"/>
                  </a:schemeClr>
                </a:solidFill>
              </a:rPr>
              <a:t>2011.xlsx</a:t>
            </a:r>
            <a:endParaRPr lang="en-US" dirty="0">
              <a:solidFill>
                <a:schemeClr val="accent1">
                  <a:lumMod val="75000"/>
                </a:schemeClr>
              </a:solidFill>
            </a:endParaRPr>
          </a:p>
        </p:txBody>
      </p:sp>
      <p:sp>
        <p:nvSpPr>
          <p:cNvPr id="3" name="Content Placeholder 2"/>
          <p:cNvSpPr>
            <a:spLocks noGrp="1"/>
          </p:cNvSpPr>
          <p:nvPr>
            <p:ph sz="quarter"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76" y="1195687"/>
            <a:ext cx="6432550"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435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Plots</a:t>
            </a:r>
          </a:p>
        </p:txBody>
      </p:sp>
      <p:sp>
        <p:nvSpPr>
          <p:cNvPr id="3" name="Content Placeholder 2"/>
          <p:cNvSpPr>
            <a:spLocks noGrp="1"/>
          </p:cNvSpPr>
          <p:nvPr>
            <p:ph sz="quarter" idx="1"/>
          </p:nvPr>
        </p:nvSpPr>
        <p:spPr/>
        <p:txBody>
          <a:bodyPr/>
          <a:lstStyle/>
          <a:p>
            <a:r>
              <a:rPr lang="en-US" dirty="0"/>
              <a:t>A </a:t>
            </a:r>
            <a:r>
              <a:rPr lang="en-US" b="1" dirty="0">
                <a:solidFill>
                  <a:srgbClr val="04617B"/>
                </a:solidFill>
              </a:rPr>
              <a:t>box plot </a:t>
            </a:r>
            <a:r>
              <a:rPr lang="en-US" dirty="0">
                <a:solidFill>
                  <a:srgbClr val="000000"/>
                </a:solidFill>
              </a:rPr>
              <a:t>(or </a:t>
            </a:r>
            <a:r>
              <a:rPr lang="en-US" b="1" dirty="0">
                <a:solidFill>
                  <a:srgbClr val="04617B"/>
                </a:solidFill>
              </a:rPr>
              <a:t>box-whisker plot</a:t>
            </a:r>
            <a:r>
              <a:rPr lang="en-US" dirty="0">
                <a:solidFill>
                  <a:srgbClr val="000000"/>
                </a:solidFill>
              </a:rPr>
              <a:t>) is an alternative type of chart for showing the distribution of a </a:t>
            </a:r>
            <a:r>
              <a:rPr lang="en-US" dirty="0" smtClean="0">
                <a:solidFill>
                  <a:srgbClr val="000000"/>
                </a:solidFill>
              </a:rPr>
              <a:t>variable.</a:t>
            </a:r>
          </a:p>
          <a:p>
            <a:pPr lvl="1"/>
            <a:r>
              <a:rPr lang="en-US" dirty="0" smtClean="0">
                <a:solidFill>
                  <a:srgbClr val="000000"/>
                </a:solidFill>
              </a:rPr>
              <a:t>The elements of a generic box plot are shown below:</a:t>
            </a:r>
          </a:p>
          <a:p>
            <a:pPr marL="0" indent="0">
              <a:buNone/>
            </a:pPr>
            <a:endParaRPr lang="en-US" dirty="0"/>
          </a:p>
        </p:txBody>
      </p:sp>
      <p:pic>
        <p:nvPicPr>
          <p:cNvPr id="5" name="Picture 4"/>
          <p:cNvPicPr>
            <a:picLocks noChangeAspect="1"/>
          </p:cNvPicPr>
          <p:nvPr/>
        </p:nvPicPr>
        <p:blipFill>
          <a:blip r:embed="rId3" cstate="print"/>
          <a:stretch>
            <a:fillRect/>
          </a:stretch>
        </p:blipFill>
        <p:spPr>
          <a:xfrm>
            <a:off x="910705" y="3055302"/>
            <a:ext cx="6038736" cy="3720750"/>
          </a:xfrm>
          <a:prstGeom prst="rect">
            <a:avLst/>
          </a:prstGeom>
        </p:spPr>
      </p:pic>
      <p:sp>
        <p:nvSpPr>
          <p:cNvPr id="4" name="Slide Number Placeholder 3"/>
          <p:cNvSpPr>
            <a:spLocks noGrp="1"/>
          </p:cNvSpPr>
          <p:nvPr>
            <p:ph type="sldNum" sz="quarter" idx="12"/>
          </p:nvPr>
        </p:nvSpPr>
        <p:spPr/>
        <p:txBody>
          <a:bodyPr/>
          <a:lstStyle/>
          <a:p>
            <a:fld id="{F4D4D4FF-0E3E-4E59-B5C3-4C1190DFE5CF}" type="slidenum">
              <a:rPr lang="en-IE" smtClean="0"/>
              <a:t>16</a:t>
            </a:fld>
            <a:endParaRPr lang="en-IE"/>
          </a:p>
        </p:txBody>
      </p:sp>
    </p:spTree>
    <p:extLst>
      <p:ext uri="{BB962C8B-B14F-4D97-AF65-F5344CB8AC3E}">
        <p14:creationId xmlns:p14="http://schemas.microsoft.com/office/powerpoint/2010/main" val="2473301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Baseball </a:t>
            </a:r>
            <a:r>
              <a:rPr lang="en-US" dirty="0">
                <a:solidFill>
                  <a:schemeClr val="accent1">
                    <a:lumMod val="75000"/>
                  </a:schemeClr>
                </a:solidFill>
              </a:rPr>
              <a:t>Salaries 2011.xlsx</a:t>
            </a:r>
          </a:p>
        </p:txBody>
      </p:sp>
      <p:sp>
        <p:nvSpPr>
          <p:cNvPr id="3" name="Content Placeholder 2"/>
          <p:cNvSpPr>
            <a:spLocks noGrp="1"/>
          </p:cNvSpPr>
          <p:nvPr>
            <p:ph sz="quarter" idx="1"/>
          </p:nvPr>
        </p:nvSpPr>
        <p:spPr>
          <a:xfrm>
            <a:off x="816864" y="1600200"/>
            <a:ext cx="10871200" cy="2209800"/>
          </a:xfrm>
        </p:spPr>
        <p:txBody>
          <a:bodyPr>
            <a:normAutofit/>
          </a:bodyPr>
          <a:lstStyle/>
          <a:p>
            <a:pPr>
              <a:buSzPct val="70000"/>
            </a:pPr>
            <a:r>
              <a:rPr lang="en-US" b="1" dirty="0"/>
              <a:t>Objective</a:t>
            </a:r>
            <a:r>
              <a:rPr lang="en-US" dirty="0"/>
              <a:t>: To illustrate the features of a box plot, particularly how it indicates skewness.</a:t>
            </a:r>
          </a:p>
          <a:p>
            <a:pPr>
              <a:buSzPct val="70000"/>
            </a:pPr>
            <a:r>
              <a:rPr lang="en-US" b="1" dirty="0"/>
              <a:t>Solution</a:t>
            </a:r>
            <a:r>
              <a:rPr lang="en-US" dirty="0"/>
              <a:t>: </a:t>
            </a:r>
            <a:r>
              <a:rPr lang="en-US" dirty="0" smtClean="0"/>
              <a:t>In </a:t>
            </a:r>
            <a:r>
              <a:rPr lang="en-US" dirty="0" err="1" smtClean="0"/>
              <a:t>PhStat</a:t>
            </a:r>
            <a:r>
              <a:rPr lang="en-US" dirty="0" smtClean="0"/>
              <a:t>, select Box-Plot from the descriptive statistics dropdown list and fill in the dialog box.</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538" y="3222352"/>
            <a:ext cx="6024476" cy="3179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26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Data</a:t>
            </a:r>
            <a:endParaRPr lang="en-US" dirty="0"/>
          </a:p>
        </p:txBody>
      </p:sp>
      <p:sp>
        <p:nvSpPr>
          <p:cNvPr id="3" name="Content Placeholder 2"/>
          <p:cNvSpPr>
            <a:spLocks noGrp="1"/>
          </p:cNvSpPr>
          <p:nvPr>
            <p:ph sz="quarter" idx="1"/>
          </p:nvPr>
        </p:nvSpPr>
        <p:spPr/>
        <p:txBody>
          <a:bodyPr>
            <a:normAutofit/>
          </a:bodyPr>
          <a:lstStyle/>
          <a:p>
            <a:r>
              <a:rPr lang="en-US" dirty="0" smtClean="0">
                <a:solidFill>
                  <a:srgbClr val="000000"/>
                </a:solidFill>
              </a:rPr>
              <a:t>Our </a:t>
            </a:r>
            <a:r>
              <a:rPr lang="en-US" dirty="0">
                <a:solidFill>
                  <a:srgbClr val="000000"/>
                </a:solidFill>
              </a:rPr>
              <a:t>main interest in time series variables is how they change over time, and this information is lost in traditional summary measures and in histograms or box plots.</a:t>
            </a:r>
          </a:p>
          <a:p>
            <a:r>
              <a:rPr lang="en-US" dirty="0" smtClean="0">
                <a:solidFill>
                  <a:srgbClr val="000000"/>
                </a:solidFill>
              </a:rPr>
              <a:t>For time series data, a </a:t>
            </a:r>
            <a:r>
              <a:rPr lang="en-US" b="1" dirty="0">
                <a:solidFill>
                  <a:srgbClr val="04617B"/>
                </a:solidFill>
              </a:rPr>
              <a:t>time series </a:t>
            </a:r>
            <a:r>
              <a:rPr lang="en-US" b="1" dirty="0" smtClean="0">
                <a:solidFill>
                  <a:srgbClr val="04617B"/>
                </a:solidFill>
              </a:rPr>
              <a:t>graph</a:t>
            </a:r>
            <a:r>
              <a:rPr lang="en-US" dirty="0" smtClean="0">
                <a:solidFill>
                  <a:srgbClr val="000000"/>
                </a:solidFill>
              </a:rPr>
              <a:t> </a:t>
            </a:r>
            <a:r>
              <a:rPr lang="en-US" dirty="0">
                <a:solidFill>
                  <a:srgbClr val="000000"/>
                </a:solidFill>
              </a:rPr>
              <a:t>i</a:t>
            </a:r>
            <a:r>
              <a:rPr lang="en-US" dirty="0" smtClean="0">
                <a:solidFill>
                  <a:srgbClr val="000000"/>
                </a:solidFill>
              </a:rPr>
              <a:t>s used. </a:t>
            </a:r>
            <a:r>
              <a:rPr lang="en-US" dirty="0">
                <a:solidFill>
                  <a:srgbClr val="000000"/>
                </a:solidFill>
              </a:rPr>
              <a:t>This is </a:t>
            </a:r>
            <a:r>
              <a:rPr lang="en-US" dirty="0" smtClean="0">
                <a:solidFill>
                  <a:srgbClr val="000000"/>
                </a:solidFill>
              </a:rPr>
              <a:t>a </a:t>
            </a:r>
            <a:r>
              <a:rPr lang="en-US" dirty="0">
                <a:solidFill>
                  <a:srgbClr val="000000"/>
                </a:solidFill>
              </a:rPr>
              <a:t>graph of the values of one or more time series, using time on the horizontal </a:t>
            </a:r>
            <a:r>
              <a:rPr lang="en-US" dirty="0" smtClean="0">
                <a:solidFill>
                  <a:srgbClr val="000000"/>
                </a:solidFill>
              </a:rPr>
              <a:t>axis.</a:t>
            </a:r>
          </a:p>
          <a:p>
            <a:pPr lvl="1"/>
            <a:r>
              <a:rPr lang="en-US" dirty="0" smtClean="0">
                <a:solidFill>
                  <a:srgbClr val="000000"/>
                </a:solidFill>
              </a:rPr>
              <a:t>This is always the place to start a time series analysis.</a:t>
            </a:r>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18</a:t>
            </a:fld>
            <a:endParaRPr lang="en-IE"/>
          </a:p>
        </p:txBody>
      </p:sp>
    </p:spTree>
    <p:extLst>
      <p:ext uri="{BB962C8B-B14F-4D97-AF65-F5344CB8AC3E}">
        <p14:creationId xmlns:p14="http://schemas.microsoft.com/office/powerpoint/2010/main" val="1929838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Crime in US.xlsx</a:t>
            </a:r>
            <a:endParaRPr lang="en-US" dirty="0">
              <a:solidFill>
                <a:schemeClr val="accent1">
                  <a:lumMod val="75000"/>
                </a:schemeClr>
              </a:solidFill>
            </a:endParaRPr>
          </a:p>
        </p:txBody>
      </p:sp>
      <p:sp>
        <p:nvSpPr>
          <p:cNvPr id="3" name="Content Placeholder 2"/>
          <p:cNvSpPr>
            <a:spLocks noGrp="1"/>
          </p:cNvSpPr>
          <p:nvPr>
            <p:ph sz="quarter" idx="1"/>
          </p:nvPr>
        </p:nvSpPr>
        <p:spPr>
          <a:xfrm>
            <a:off x="816864" y="1600200"/>
            <a:ext cx="10871200" cy="1342505"/>
          </a:xfrm>
        </p:spPr>
        <p:txBody>
          <a:bodyPr>
            <a:noAutofit/>
          </a:bodyPr>
          <a:lstStyle/>
          <a:p>
            <a:pPr>
              <a:buSzPct val="70000"/>
            </a:pPr>
            <a:r>
              <a:rPr lang="en-US" sz="2000" b="1" dirty="0"/>
              <a:t>Objective</a:t>
            </a:r>
            <a:r>
              <a:rPr lang="en-US" sz="2000" dirty="0"/>
              <a:t>: To see how time series graphs help to detect trends in crime data.</a:t>
            </a:r>
          </a:p>
          <a:p>
            <a:pPr>
              <a:buSzPct val="70000"/>
            </a:pPr>
            <a:r>
              <a:rPr lang="en-US" sz="2000" b="1" dirty="0"/>
              <a:t>Solution</a:t>
            </a:r>
            <a:r>
              <a:rPr lang="en-US" sz="2000" dirty="0"/>
              <a:t>: </a:t>
            </a:r>
            <a:r>
              <a:rPr lang="en-US" sz="2000" dirty="0" smtClean="0"/>
              <a:t>Data set contains annual data on violent and property crimes for the years 1960 to 2010. </a:t>
            </a:r>
          </a:p>
        </p:txBody>
      </p:sp>
      <p:pic>
        <p:nvPicPr>
          <p:cNvPr id="5" name="Picture 4"/>
          <p:cNvPicPr>
            <a:picLocks noChangeAspect="1"/>
          </p:cNvPicPr>
          <p:nvPr/>
        </p:nvPicPr>
        <p:blipFill>
          <a:blip r:embed="rId3" cstate="print"/>
          <a:stretch>
            <a:fillRect/>
          </a:stretch>
        </p:blipFill>
        <p:spPr>
          <a:xfrm>
            <a:off x="912552" y="2970413"/>
            <a:ext cx="10270837" cy="3081251"/>
          </a:xfrm>
          <a:prstGeom prst="rect">
            <a:avLst/>
          </a:prstGeom>
        </p:spPr>
      </p:pic>
    </p:spTree>
    <p:extLst>
      <p:ext uri="{BB962C8B-B14F-4D97-AF65-F5344CB8AC3E}">
        <p14:creationId xmlns:p14="http://schemas.microsoft.com/office/powerpoint/2010/main" val="97396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4" y="409832"/>
            <a:ext cx="10871200" cy="1066800"/>
          </a:xfrm>
        </p:spPr>
        <p:txBody>
          <a:bodyPr>
            <a:noAutofit/>
          </a:bodyPr>
          <a:lstStyle/>
          <a:p>
            <a:r>
              <a:rPr lang="en-US" sz="4400" dirty="0">
                <a:solidFill>
                  <a:schemeClr val="accent1">
                    <a:lumMod val="75000"/>
                  </a:schemeClr>
                </a:solidFill>
                <a:latin typeface="+mn-lt"/>
                <a:ea typeface="+mn-ea"/>
                <a:cs typeface="+mn-cs"/>
              </a:rPr>
              <a:t>Example 2.3:</a:t>
            </a:r>
            <a:br>
              <a:rPr lang="en-US" sz="4400" dirty="0">
                <a:solidFill>
                  <a:schemeClr val="accent1">
                    <a:lumMod val="75000"/>
                  </a:schemeClr>
                </a:solidFill>
                <a:latin typeface="+mn-lt"/>
                <a:ea typeface="+mn-ea"/>
                <a:cs typeface="+mn-cs"/>
              </a:rPr>
            </a:br>
            <a:r>
              <a:rPr lang="en-US" sz="4400" dirty="0">
                <a:solidFill>
                  <a:schemeClr val="accent1">
                    <a:lumMod val="75000"/>
                  </a:schemeClr>
                </a:solidFill>
                <a:latin typeface="+mn-lt"/>
                <a:ea typeface="+mn-ea"/>
                <a:cs typeface="+mn-cs"/>
              </a:rPr>
              <a:t>Baseball Salaries 2011.xlsx </a:t>
            </a:r>
          </a:p>
        </p:txBody>
      </p:sp>
      <p:pic>
        <p:nvPicPr>
          <p:cNvPr id="4" name="Content Placeholder 3"/>
          <p:cNvPicPr>
            <a:picLocks noGrp="1" noChangeAspect="1"/>
          </p:cNvPicPr>
          <p:nvPr>
            <p:ph sz="quarter" idx="1"/>
          </p:nvPr>
        </p:nvPicPr>
        <p:blipFill>
          <a:blip r:embed="rId2" cstate="print"/>
          <a:srcRect t="416" b="416"/>
          <a:stretch>
            <a:fillRect/>
          </a:stretch>
        </p:blipFill>
        <p:spPr/>
      </p:pic>
    </p:spTree>
    <p:extLst>
      <p:ext uri="{BB962C8B-B14F-4D97-AF65-F5344CB8AC3E}">
        <p14:creationId xmlns:p14="http://schemas.microsoft.com/office/powerpoint/2010/main" val="3084946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Crime </a:t>
            </a:r>
            <a:r>
              <a:rPr lang="en-US" dirty="0">
                <a:solidFill>
                  <a:schemeClr val="accent1">
                    <a:lumMod val="75000"/>
                  </a:schemeClr>
                </a:solidFill>
              </a:rPr>
              <a:t>in </a:t>
            </a:r>
            <a:r>
              <a:rPr lang="en-US" dirty="0" smtClean="0">
                <a:solidFill>
                  <a:schemeClr val="accent1">
                    <a:lumMod val="75000"/>
                  </a:schemeClr>
                </a:solidFill>
              </a:rPr>
              <a:t>US.xlsx</a:t>
            </a:r>
            <a:endParaRPr lang="en-US" dirty="0">
              <a:solidFill>
                <a:schemeClr val="accent1">
                  <a:lumMod val="75000"/>
                </a:schemeClr>
              </a:solidFill>
            </a:endParaRPr>
          </a:p>
        </p:txBody>
      </p:sp>
      <p:sp>
        <p:nvSpPr>
          <p:cNvPr id="3" name="Content Placeholder 2"/>
          <p:cNvSpPr>
            <a:spLocks noGrp="1"/>
          </p:cNvSpPr>
          <p:nvPr>
            <p:ph sz="quarter" idx="1"/>
          </p:nvPr>
        </p:nvSpPr>
        <p:spPr>
          <a:xfrm>
            <a:off x="781396" y="1600200"/>
            <a:ext cx="10906668" cy="4876800"/>
          </a:xfrm>
        </p:spPr>
        <p:txBody>
          <a:bodyPr/>
          <a:lstStyle/>
          <a:p>
            <a:pPr marL="0" indent="0">
              <a:buNone/>
            </a:pPr>
            <a:r>
              <a:rPr lang="en-US" sz="2000" dirty="0" smtClean="0"/>
              <a:t>Total Violent and </a:t>
            </a:r>
          </a:p>
          <a:p>
            <a:pPr marL="0" indent="0">
              <a:buNone/>
            </a:pPr>
            <a:r>
              <a:rPr lang="en-US" sz="2000" dirty="0" smtClean="0"/>
              <a:t>Property Crimes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813" y="1515427"/>
            <a:ext cx="761047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76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Crime </a:t>
            </a:r>
            <a:r>
              <a:rPr lang="en-US" dirty="0">
                <a:solidFill>
                  <a:schemeClr val="accent1">
                    <a:lumMod val="75000"/>
                  </a:schemeClr>
                </a:solidFill>
              </a:rPr>
              <a:t>in </a:t>
            </a:r>
            <a:r>
              <a:rPr lang="en-US" dirty="0" smtClean="0">
                <a:solidFill>
                  <a:schemeClr val="accent1">
                    <a:lumMod val="75000"/>
                  </a:schemeClr>
                </a:solidFill>
              </a:rPr>
              <a:t>US.xlsx</a:t>
            </a:r>
            <a:endParaRPr lang="en-US" dirty="0">
              <a:solidFill>
                <a:schemeClr val="accent1">
                  <a:lumMod val="75000"/>
                </a:schemeClr>
              </a:solidFill>
            </a:endParaRPr>
          </a:p>
        </p:txBody>
      </p:sp>
      <p:sp>
        <p:nvSpPr>
          <p:cNvPr id="4" name="Content Placeholder 3"/>
          <p:cNvSpPr>
            <a:spLocks noGrp="1"/>
          </p:cNvSpPr>
          <p:nvPr>
            <p:ph sz="quarter" idx="1"/>
          </p:nvPr>
        </p:nvSpPr>
        <p:spPr/>
        <p:txBody>
          <a:bodyPr/>
          <a:lstStyle/>
          <a:p>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67" y="1293152"/>
            <a:ext cx="7902893" cy="525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527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chemeClr val="accent1">
                    <a:lumMod val="75000"/>
                  </a:schemeClr>
                </a:solidFill>
              </a:rPr>
              <a:t>Sparkline graph</a:t>
            </a:r>
            <a:endParaRPr lang="en-GB" dirty="0">
              <a:solidFill>
                <a:schemeClr val="accent1">
                  <a:lumMod val="75000"/>
                </a:schemeClr>
              </a:solidFill>
            </a:endParaRPr>
          </a:p>
        </p:txBody>
      </p:sp>
      <p:sp>
        <p:nvSpPr>
          <p:cNvPr id="3" name="Content Placeholder 2"/>
          <p:cNvSpPr>
            <a:spLocks noGrp="1"/>
          </p:cNvSpPr>
          <p:nvPr>
            <p:ph sz="quarter" idx="1"/>
          </p:nvPr>
        </p:nvSpPr>
        <p:spPr/>
        <p:txBody>
          <a:bodyPr/>
          <a:lstStyle/>
          <a:p>
            <a:r>
              <a:rPr lang="en-GB" dirty="0" smtClean="0"/>
              <a:t>New to Excel 2010 is the mini-chart embedded in a cell. It is especially useful for time series data.</a:t>
            </a:r>
          </a:p>
          <a:p>
            <a:r>
              <a:rPr lang="en-GB" dirty="0" smtClean="0"/>
              <a:t>In the cell under a set of time series data include a </a:t>
            </a:r>
            <a:r>
              <a:rPr lang="en-GB" dirty="0" err="1" smtClean="0"/>
              <a:t>sparkline</a:t>
            </a:r>
            <a:endParaRPr lang="en-GB" dirty="0" smtClean="0"/>
          </a:p>
          <a:p>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387" y="3261533"/>
            <a:ext cx="72009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978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DJIA </a:t>
            </a:r>
            <a:r>
              <a:rPr lang="en-US" dirty="0">
                <a:solidFill>
                  <a:schemeClr val="accent1">
                    <a:lumMod val="75000"/>
                  </a:schemeClr>
                </a:solidFill>
              </a:rPr>
              <a:t>Monthly </a:t>
            </a:r>
            <a:r>
              <a:rPr lang="en-US" dirty="0" smtClean="0">
                <a:solidFill>
                  <a:schemeClr val="accent1">
                    <a:lumMod val="75000"/>
                  </a:schemeClr>
                </a:solidFill>
              </a:rPr>
              <a:t>Close.xlsx</a:t>
            </a:r>
            <a:endParaRPr lang="en-US" dirty="0">
              <a:solidFill>
                <a:schemeClr val="accent1">
                  <a:lumMod val="75000"/>
                </a:schemeClr>
              </a:solidFill>
            </a:endParaRPr>
          </a:p>
        </p:txBody>
      </p:sp>
      <p:sp>
        <p:nvSpPr>
          <p:cNvPr id="3" name="Content Placeholder 2"/>
          <p:cNvSpPr>
            <a:spLocks noGrp="1"/>
          </p:cNvSpPr>
          <p:nvPr>
            <p:ph sz="quarter" idx="1"/>
          </p:nvPr>
        </p:nvSpPr>
        <p:spPr>
          <a:xfrm>
            <a:off x="816864" y="1600200"/>
            <a:ext cx="10871200" cy="2514600"/>
          </a:xfrm>
        </p:spPr>
        <p:txBody>
          <a:bodyPr>
            <a:normAutofit/>
          </a:bodyPr>
          <a:lstStyle/>
          <a:p>
            <a:pPr>
              <a:buSzPct val="70000"/>
            </a:pPr>
            <a:r>
              <a:rPr lang="en-US" b="1" dirty="0"/>
              <a:t>Objective</a:t>
            </a:r>
            <a:r>
              <a:rPr lang="en-US" dirty="0"/>
              <a:t>: To find useful ways to summarize the monthly Dow data.</a:t>
            </a:r>
          </a:p>
          <a:p>
            <a:pPr>
              <a:buSzPct val="70000"/>
            </a:pPr>
            <a:r>
              <a:rPr lang="en-US" b="1" dirty="0"/>
              <a:t>Solution</a:t>
            </a:r>
            <a:r>
              <a:rPr lang="en-US" dirty="0"/>
              <a:t>: </a:t>
            </a:r>
            <a:r>
              <a:rPr lang="en-US" dirty="0" smtClean="0"/>
              <a:t>Data set contains monthly values of the Dow from 1950 through 2011.</a:t>
            </a:r>
          </a:p>
          <a:p>
            <a:pPr>
              <a:buSzPct val="70000"/>
            </a:pPr>
            <a:r>
              <a:rPr lang="en-US" dirty="0" smtClean="0"/>
              <a:t>Create summary measures and </a:t>
            </a:r>
            <a:r>
              <a:rPr lang="en-US" dirty="0"/>
              <a:t>time series </a:t>
            </a:r>
            <a:r>
              <a:rPr lang="en-US" dirty="0" smtClean="0"/>
              <a:t>graphs for monthly values and percentage changes of the Dow.</a:t>
            </a:r>
          </a:p>
        </p:txBody>
      </p:sp>
      <p:pic>
        <p:nvPicPr>
          <p:cNvPr id="4" name="Picture 3"/>
          <p:cNvPicPr>
            <a:picLocks noChangeAspect="1"/>
          </p:cNvPicPr>
          <p:nvPr/>
        </p:nvPicPr>
        <p:blipFill>
          <a:blip r:embed="rId3" cstate="print"/>
          <a:stretch>
            <a:fillRect/>
          </a:stretch>
        </p:blipFill>
        <p:spPr>
          <a:xfrm>
            <a:off x="1625600" y="4191000"/>
            <a:ext cx="3488267" cy="1866900"/>
          </a:xfrm>
          <a:prstGeom prst="rect">
            <a:avLst/>
          </a:prstGeom>
        </p:spPr>
      </p:pic>
      <p:pic>
        <p:nvPicPr>
          <p:cNvPr id="5" name="Picture 4"/>
          <p:cNvPicPr>
            <a:picLocks noChangeAspect="1"/>
          </p:cNvPicPr>
          <p:nvPr/>
        </p:nvPicPr>
        <p:blipFill rotWithShape="1">
          <a:blip r:embed="rId4" cstate="print"/>
          <a:srcRect l="1340" t="811" r="-1340" b="-811"/>
          <a:stretch/>
        </p:blipFill>
        <p:spPr>
          <a:xfrm>
            <a:off x="6144768" y="4206240"/>
            <a:ext cx="3640667" cy="1879600"/>
          </a:xfrm>
          <a:prstGeom prst="rect">
            <a:avLst/>
          </a:prstGeom>
        </p:spPr>
      </p:pic>
    </p:spTree>
    <p:extLst>
      <p:ext uri="{BB962C8B-B14F-4D97-AF65-F5344CB8AC3E}">
        <p14:creationId xmlns:p14="http://schemas.microsoft.com/office/powerpoint/2010/main" val="2338556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rPr>
              <a:t>DJIA </a:t>
            </a:r>
            <a:r>
              <a:rPr lang="en-US" dirty="0">
                <a:solidFill>
                  <a:schemeClr val="accent1">
                    <a:lumMod val="75000"/>
                  </a:schemeClr>
                </a:solidFill>
              </a:rPr>
              <a:t>Monthly </a:t>
            </a:r>
            <a:r>
              <a:rPr lang="en-US" dirty="0" smtClean="0">
                <a:solidFill>
                  <a:schemeClr val="accent1">
                    <a:lumMod val="75000"/>
                  </a:schemeClr>
                </a:solidFill>
              </a:rPr>
              <a:t>Close.xlsx</a:t>
            </a:r>
            <a:endParaRPr lang="en-US" dirty="0">
              <a:solidFill>
                <a:schemeClr val="accent1">
                  <a:lumMod val="7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49" y="2286001"/>
            <a:ext cx="5313182" cy="3557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044" y="2340049"/>
            <a:ext cx="5575069" cy="3503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7241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900" dirty="0"/>
              <a:t>Measures of </a:t>
            </a:r>
            <a:r>
              <a:rPr lang="de-DE" sz="4900" dirty="0" smtClean="0"/>
              <a:t>Variability</a:t>
            </a:r>
            <a:endParaRPr lang="en-US" sz="2200" dirty="0"/>
          </a:p>
        </p:txBody>
      </p:sp>
      <p:sp>
        <p:nvSpPr>
          <p:cNvPr id="3" name="Content Placeholder 2"/>
          <p:cNvSpPr>
            <a:spLocks noGrp="1"/>
          </p:cNvSpPr>
          <p:nvPr>
            <p:ph sz="quarter" idx="1"/>
          </p:nvPr>
        </p:nvSpPr>
        <p:spPr>
          <a:xfrm>
            <a:off x="766119" y="1676400"/>
            <a:ext cx="10816281" cy="4876800"/>
          </a:xfrm>
        </p:spPr>
        <p:txBody>
          <a:bodyPr>
            <a:noAutofit/>
          </a:bodyPr>
          <a:lstStyle/>
          <a:p>
            <a:r>
              <a:rPr lang="en-US" sz="2800" dirty="0">
                <a:solidFill>
                  <a:srgbClr val="000000"/>
                </a:solidFill>
              </a:rPr>
              <a:t>The </a:t>
            </a:r>
            <a:r>
              <a:rPr lang="en-US" sz="2800" b="1" dirty="0">
                <a:solidFill>
                  <a:srgbClr val="04617B"/>
                </a:solidFill>
              </a:rPr>
              <a:t>range</a:t>
            </a:r>
            <a:r>
              <a:rPr lang="en-US" sz="2800" dirty="0">
                <a:solidFill>
                  <a:srgbClr val="000000"/>
                </a:solidFill>
              </a:rPr>
              <a:t> is </a:t>
            </a:r>
            <a:r>
              <a:rPr lang="en-US" sz="2800" dirty="0" smtClean="0">
                <a:solidFill>
                  <a:srgbClr val="000000"/>
                </a:solidFill>
              </a:rPr>
              <a:t>the </a:t>
            </a:r>
            <a:r>
              <a:rPr lang="en-US" sz="2800" dirty="0">
                <a:solidFill>
                  <a:srgbClr val="000000"/>
                </a:solidFill>
              </a:rPr>
              <a:t>maximum value minus the minimum value.</a:t>
            </a:r>
          </a:p>
          <a:p>
            <a:r>
              <a:rPr lang="en-US" sz="2800" dirty="0" smtClean="0">
                <a:solidFill>
                  <a:srgbClr val="000000"/>
                </a:solidFill>
              </a:rPr>
              <a:t>The </a:t>
            </a:r>
            <a:r>
              <a:rPr lang="en-US" sz="2800" b="1" dirty="0">
                <a:solidFill>
                  <a:srgbClr val="04617B"/>
                </a:solidFill>
              </a:rPr>
              <a:t>interquartile range </a:t>
            </a:r>
            <a:r>
              <a:rPr lang="en-US" sz="2800" dirty="0">
                <a:solidFill>
                  <a:srgbClr val="000000"/>
                </a:solidFill>
              </a:rPr>
              <a:t>(</a:t>
            </a:r>
            <a:r>
              <a:rPr lang="en-US" sz="2800" b="1" dirty="0">
                <a:solidFill>
                  <a:srgbClr val="04617B"/>
                </a:solidFill>
              </a:rPr>
              <a:t>IQR</a:t>
            </a:r>
            <a:r>
              <a:rPr lang="en-US" sz="2800" dirty="0">
                <a:solidFill>
                  <a:srgbClr val="000000"/>
                </a:solidFill>
              </a:rPr>
              <a:t>) is </a:t>
            </a:r>
            <a:r>
              <a:rPr lang="en-US" sz="2800" dirty="0" smtClean="0">
                <a:solidFill>
                  <a:srgbClr val="000000"/>
                </a:solidFill>
              </a:rPr>
              <a:t>the </a:t>
            </a:r>
            <a:r>
              <a:rPr lang="en-US" sz="2800" dirty="0">
                <a:solidFill>
                  <a:srgbClr val="000000"/>
                </a:solidFill>
              </a:rPr>
              <a:t>third quartile minus the first quartile.</a:t>
            </a:r>
          </a:p>
          <a:p>
            <a:pPr lvl="1"/>
            <a:r>
              <a:rPr lang="en-US" sz="2800" dirty="0">
                <a:solidFill>
                  <a:srgbClr val="000000"/>
                </a:solidFill>
              </a:rPr>
              <a:t>Thus, </a:t>
            </a:r>
            <a:r>
              <a:rPr lang="en-US" sz="2800" dirty="0" smtClean="0">
                <a:solidFill>
                  <a:srgbClr val="000000"/>
                </a:solidFill>
              </a:rPr>
              <a:t>it is the </a:t>
            </a:r>
            <a:r>
              <a:rPr lang="en-US" sz="2800" dirty="0">
                <a:solidFill>
                  <a:srgbClr val="000000"/>
                </a:solidFill>
              </a:rPr>
              <a:t>range of the middle 50% of the data.</a:t>
            </a:r>
          </a:p>
          <a:p>
            <a:pPr lvl="1"/>
            <a:r>
              <a:rPr lang="en-US" sz="2800" dirty="0">
                <a:solidFill>
                  <a:srgbClr val="000000"/>
                </a:solidFill>
              </a:rPr>
              <a:t>It is less sensitive to extreme values than the range</a:t>
            </a:r>
            <a:r>
              <a:rPr lang="en-US" sz="2800" dirty="0" smtClean="0">
                <a:solidFill>
                  <a:srgbClr val="000000"/>
                </a:solidFill>
              </a:rPr>
              <a:t>.</a:t>
            </a:r>
          </a:p>
          <a:p>
            <a:r>
              <a:rPr lang="en-US" sz="2800" dirty="0">
                <a:solidFill>
                  <a:srgbClr val="000000"/>
                </a:solidFill>
              </a:rPr>
              <a:t>The </a:t>
            </a:r>
            <a:r>
              <a:rPr lang="en-US" sz="2800" b="1" dirty="0">
                <a:solidFill>
                  <a:srgbClr val="04617B"/>
                </a:solidFill>
              </a:rPr>
              <a:t>variance</a:t>
            </a:r>
            <a:r>
              <a:rPr lang="en-US" sz="2800" dirty="0">
                <a:solidFill>
                  <a:srgbClr val="000000"/>
                </a:solidFill>
              </a:rPr>
              <a:t> is essentially the average of the squared </a:t>
            </a:r>
            <a:r>
              <a:rPr lang="en-US" sz="2800" dirty="0" smtClean="0">
                <a:solidFill>
                  <a:srgbClr val="000000"/>
                </a:solidFill>
              </a:rPr>
              <a:t>deviations </a:t>
            </a:r>
            <a:r>
              <a:rPr lang="en-US" sz="2800" dirty="0">
                <a:solidFill>
                  <a:srgbClr val="000000"/>
                </a:solidFill>
              </a:rPr>
              <a:t>from the mean</a:t>
            </a:r>
            <a:r>
              <a:rPr lang="en-US" sz="2800" dirty="0" smtClean="0">
                <a:solidFill>
                  <a:srgbClr val="000000"/>
                </a:solidFill>
              </a:rPr>
              <a:t>.</a:t>
            </a:r>
          </a:p>
          <a:p>
            <a:pPr lvl="1"/>
            <a:r>
              <a:rPr lang="en-US" sz="2800" dirty="0">
                <a:solidFill>
                  <a:srgbClr val="000000"/>
                </a:solidFill>
              </a:rPr>
              <a:t>If </a:t>
            </a:r>
            <a:r>
              <a:rPr lang="en-US" sz="2800" i="1" dirty="0">
                <a:solidFill>
                  <a:srgbClr val="000000"/>
                </a:solidFill>
              </a:rPr>
              <a:t>X</a:t>
            </a:r>
            <a:r>
              <a:rPr lang="en-US" sz="2800" i="1" baseline="-25000" dirty="0">
                <a:solidFill>
                  <a:srgbClr val="000000"/>
                </a:solidFill>
              </a:rPr>
              <a:t>i</a:t>
            </a:r>
            <a:r>
              <a:rPr lang="en-US" sz="2800" dirty="0">
                <a:solidFill>
                  <a:srgbClr val="000000"/>
                </a:solidFill>
              </a:rPr>
              <a:t> </a:t>
            </a:r>
            <a:r>
              <a:rPr lang="en-US" sz="2800" dirty="0"/>
              <a:t>is a typical observation, its squared deviation from the mean </a:t>
            </a:r>
            <a:r>
              <a:rPr lang="en-US" sz="2800" dirty="0">
                <a:solidFill>
                  <a:srgbClr val="000000"/>
                </a:solidFill>
              </a:rPr>
              <a:t>is </a:t>
            </a:r>
            <a:r>
              <a:rPr lang="en-US" sz="2800" dirty="0" smtClean="0">
                <a:solidFill>
                  <a:srgbClr val="000000"/>
                </a:solidFill>
              </a:rPr>
              <a:t>(</a:t>
            </a:r>
            <a:r>
              <a:rPr lang="en-US" sz="2800" i="1" dirty="0" smtClean="0">
                <a:solidFill>
                  <a:srgbClr val="000000"/>
                </a:solidFill>
              </a:rPr>
              <a:t>X</a:t>
            </a:r>
            <a:r>
              <a:rPr lang="en-US" sz="2800" i="1" baseline="-25000" dirty="0" smtClean="0">
                <a:solidFill>
                  <a:srgbClr val="000000"/>
                </a:solidFill>
              </a:rPr>
              <a:t>i </a:t>
            </a:r>
            <a:r>
              <a:rPr lang="en-US" sz="2800" i="1" dirty="0" smtClean="0">
                <a:solidFill>
                  <a:srgbClr val="000000"/>
                </a:solidFill>
              </a:rPr>
              <a:t>– mean)</a:t>
            </a:r>
            <a:r>
              <a:rPr lang="en-US" sz="2800" i="1" baseline="30000" dirty="0" smtClean="0">
                <a:solidFill>
                  <a:srgbClr val="000000"/>
                </a:solidFill>
              </a:rPr>
              <a:t>2</a:t>
            </a:r>
            <a:r>
              <a:rPr lang="en-US" sz="2800" dirty="0" smtClean="0">
                <a:solidFill>
                  <a:srgbClr val="000000"/>
                </a:solidFill>
              </a:rPr>
              <a:t>. </a:t>
            </a:r>
            <a:endParaRPr lang="en-US" sz="2800" dirty="0">
              <a:solidFill>
                <a:srgbClr val="000000"/>
              </a:solidFill>
            </a:endParaRPr>
          </a:p>
          <a:p>
            <a:pPr lvl="1"/>
            <a:endParaRPr lang="en-US" sz="2800" dirty="0">
              <a:solidFill>
                <a:srgbClr val="000000"/>
              </a:solidFill>
            </a:endParaRPr>
          </a:p>
          <a:p>
            <a:endParaRPr lang="en-US" sz="2800" dirty="0">
              <a:solidFill>
                <a:srgbClr val="000000"/>
              </a:solidFill>
            </a:endParaRPr>
          </a:p>
          <a:p>
            <a:endParaRPr lang="en-US" sz="2800" dirty="0"/>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2298641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900" dirty="0"/>
              <a:t>Measures of </a:t>
            </a:r>
            <a:r>
              <a:rPr lang="de-DE" sz="4900" dirty="0" smtClean="0"/>
              <a:t>Variability</a:t>
            </a:r>
            <a:endParaRPr lang="en-US" sz="2200" dirty="0"/>
          </a:p>
        </p:txBody>
      </p:sp>
      <p:sp>
        <p:nvSpPr>
          <p:cNvPr id="3" name="Content Placeholder 2"/>
          <p:cNvSpPr>
            <a:spLocks noGrp="1"/>
          </p:cNvSpPr>
          <p:nvPr>
            <p:ph sz="quarter" idx="1"/>
          </p:nvPr>
        </p:nvSpPr>
        <p:spPr/>
        <p:txBody>
          <a:bodyPr>
            <a:noAutofit/>
          </a:bodyPr>
          <a:lstStyle/>
          <a:p>
            <a:pPr lvl="1">
              <a:defRPr/>
            </a:pPr>
            <a:r>
              <a:rPr lang="en-US" sz="2400" dirty="0" smtClean="0">
                <a:solidFill>
                  <a:srgbClr val="000000"/>
                </a:solidFill>
              </a:rPr>
              <a:t>The </a:t>
            </a:r>
            <a:r>
              <a:rPr lang="en-US" sz="2400" b="1" dirty="0">
                <a:solidFill>
                  <a:srgbClr val="04617B"/>
                </a:solidFill>
              </a:rPr>
              <a:t>sample variance </a:t>
            </a:r>
            <a:r>
              <a:rPr lang="en-US" sz="2400" dirty="0">
                <a:solidFill>
                  <a:srgbClr val="000000"/>
                </a:solidFill>
              </a:rPr>
              <a:t>is denoted by </a:t>
            </a:r>
            <a:r>
              <a:rPr lang="en-US" sz="2400" i="1" dirty="0">
                <a:solidFill>
                  <a:srgbClr val="000000"/>
                </a:solidFill>
              </a:rPr>
              <a:t>s</a:t>
            </a:r>
            <a:r>
              <a:rPr lang="en-US" sz="2400" baseline="30000" dirty="0">
                <a:solidFill>
                  <a:srgbClr val="000000"/>
                </a:solidFill>
              </a:rPr>
              <a:t>2</a:t>
            </a:r>
            <a:r>
              <a:rPr lang="en-US" sz="2400" dirty="0">
                <a:solidFill>
                  <a:srgbClr val="000000"/>
                </a:solidFill>
              </a:rPr>
              <a:t>, and the </a:t>
            </a:r>
            <a:r>
              <a:rPr lang="en-US" sz="2400" b="1" dirty="0">
                <a:solidFill>
                  <a:srgbClr val="04617B"/>
                </a:solidFill>
              </a:rPr>
              <a:t>population variance </a:t>
            </a:r>
            <a:r>
              <a:rPr lang="en-US" sz="2400" dirty="0">
                <a:solidFill>
                  <a:srgbClr val="000000"/>
                </a:solidFill>
              </a:rPr>
              <a:t>by </a:t>
            </a:r>
            <a:r>
              <a:rPr lang="en-US" sz="2400" i="1" dirty="0">
                <a:solidFill>
                  <a:srgbClr val="000000"/>
                </a:solidFill>
              </a:rPr>
              <a:t>σ</a:t>
            </a:r>
            <a:r>
              <a:rPr lang="en-US" sz="2400" baseline="30000" dirty="0">
                <a:solidFill>
                  <a:srgbClr val="000000"/>
                </a:solidFill>
              </a:rPr>
              <a:t>2</a:t>
            </a:r>
            <a:r>
              <a:rPr lang="en-US" sz="2400" baseline="30000" dirty="0" smtClean="0">
                <a:solidFill>
                  <a:srgbClr val="000000"/>
                </a:solidFill>
              </a:rPr>
              <a:t>.</a:t>
            </a:r>
          </a:p>
          <a:p>
            <a:pPr>
              <a:defRPr/>
            </a:pPr>
            <a:endParaRPr lang="en-US" baseline="30000" dirty="0">
              <a:solidFill>
                <a:srgbClr val="000000"/>
              </a:solidFill>
            </a:endParaRPr>
          </a:p>
          <a:p>
            <a:pPr>
              <a:defRPr/>
            </a:pPr>
            <a:endParaRPr lang="en-US" baseline="30000" dirty="0" smtClean="0">
              <a:solidFill>
                <a:srgbClr val="000000"/>
              </a:solidFill>
            </a:endParaRPr>
          </a:p>
          <a:p>
            <a:pPr marL="0" indent="0">
              <a:buNone/>
              <a:defRPr/>
            </a:pPr>
            <a:endParaRPr lang="en-US" baseline="30000" dirty="0" smtClean="0">
              <a:solidFill>
                <a:srgbClr val="000000"/>
              </a:solidFill>
            </a:endParaRPr>
          </a:p>
          <a:p>
            <a:pPr lvl="2">
              <a:defRPr/>
            </a:pPr>
            <a:r>
              <a:rPr lang="en-US" sz="2400" dirty="0">
                <a:solidFill>
                  <a:srgbClr val="000000"/>
                </a:solidFill>
              </a:rPr>
              <a:t>If all observations are close to the mean, their squared deviations from the mean—and the variance—will be relatively small.</a:t>
            </a:r>
          </a:p>
          <a:p>
            <a:pPr lvl="2">
              <a:defRPr/>
            </a:pPr>
            <a:r>
              <a:rPr lang="en-US" sz="2400" dirty="0">
                <a:solidFill>
                  <a:srgbClr val="000000"/>
                </a:solidFill>
              </a:rPr>
              <a:t>If at least a few of the observations are far from the mean, their squared deviations from the mean—and the variance—will  be large.</a:t>
            </a:r>
          </a:p>
          <a:p>
            <a:pPr lvl="2">
              <a:defRPr/>
            </a:pPr>
            <a:r>
              <a:rPr lang="en-US" sz="2400" dirty="0" smtClean="0">
                <a:solidFill>
                  <a:srgbClr val="000000"/>
                </a:solidFill>
              </a:rPr>
              <a:t>In </a:t>
            </a:r>
            <a:r>
              <a:rPr lang="en-US" sz="2400" dirty="0">
                <a:solidFill>
                  <a:srgbClr val="000000"/>
                </a:solidFill>
              </a:rPr>
              <a:t>Excel, use the </a:t>
            </a:r>
            <a:r>
              <a:rPr lang="en-US" sz="2400" i="1" dirty="0">
                <a:solidFill>
                  <a:srgbClr val="000000"/>
                </a:solidFill>
              </a:rPr>
              <a:t>VAR</a:t>
            </a:r>
            <a:r>
              <a:rPr lang="en-US" sz="2400" dirty="0">
                <a:solidFill>
                  <a:srgbClr val="000000"/>
                </a:solidFill>
              </a:rPr>
              <a:t> function to obtain the sample variance and the </a:t>
            </a:r>
            <a:r>
              <a:rPr lang="en-US" sz="2400" i="1" dirty="0">
                <a:solidFill>
                  <a:srgbClr val="000000"/>
                </a:solidFill>
              </a:rPr>
              <a:t>VARP</a:t>
            </a:r>
            <a:r>
              <a:rPr lang="en-US" sz="2400" dirty="0">
                <a:solidFill>
                  <a:srgbClr val="000000"/>
                </a:solidFill>
              </a:rPr>
              <a:t> function to obtain the population variance.</a:t>
            </a:r>
          </a:p>
          <a:p>
            <a:pPr lvl="2">
              <a:defRPr/>
            </a:pPr>
            <a:endParaRPr lang="en-US" sz="2400" dirty="0">
              <a:solidFill>
                <a:srgbClr val="000000"/>
              </a:solidFill>
            </a:endParaRPr>
          </a:p>
          <a:p>
            <a:pPr>
              <a:defRPr/>
            </a:pPr>
            <a:endParaRPr lang="en-US" dirty="0">
              <a:solidFill>
                <a:srgbClr val="000000"/>
              </a:solidFill>
            </a:endParaRPr>
          </a:p>
          <a:p>
            <a:pPr>
              <a:defRPr/>
            </a:pPr>
            <a:endParaRPr lang="en-US" dirty="0">
              <a:solidFill>
                <a:srgbClr val="000000"/>
              </a:solidFill>
            </a:endParaRPr>
          </a:p>
          <a:p>
            <a:pPr>
              <a:defRPr/>
            </a:pPr>
            <a:endParaRPr lang="en-US" baseline="30000" dirty="0" smtClean="0">
              <a:solidFill>
                <a:srgbClr val="000000"/>
              </a:solidFill>
            </a:endParaRPr>
          </a:p>
          <a:p>
            <a:pPr>
              <a:defRPr/>
            </a:pPr>
            <a:endParaRPr lang="en-US" baseline="30000" dirty="0">
              <a:solidFill>
                <a:srgbClr val="000000"/>
              </a:solidFill>
            </a:endParaRPr>
          </a:p>
          <a:p>
            <a:pPr>
              <a:defRPr/>
            </a:pPr>
            <a:endParaRPr lang="en-US" baseline="30000" dirty="0" smtClean="0">
              <a:solidFill>
                <a:srgbClr val="000000"/>
              </a:solidFill>
            </a:endParaRPr>
          </a:p>
          <a:p>
            <a:pPr>
              <a:defRPr/>
            </a:pPr>
            <a:endParaRPr lang="en-US" baseline="30000" dirty="0">
              <a:solidFill>
                <a:srgbClr val="000000"/>
              </a:solidFill>
            </a:endParaRPr>
          </a:p>
          <a:p>
            <a:pPr>
              <a:defRPr/>
            </a:pPr>
            <a:endParaRPr lang="en-US" baseline="30000" dirty="0" smtClean="0">
              <a:solidFill>
                <a:srgbClr val="000000"/>
              </a:solidFill>
            </a:endParaRPr>
          </a:p>
          <a:p>
            <a:pPr>
              <a:defRPr/>
            </a:pPr>
            <a:endParaRPr lang="en-US" dirty="0" smtClean="0">
              <a:solidFill>
                <a:srgbClr val="000000"/>
              </a:solidFill>
            </a:endParaRPr>
          </a:p>
          <a:p>
            <a:pPr>
              <a:defRPr/>
            </a:pPr>
            <a:endParaRPr lang="en-US" baseline="30000" dirty="0">
              <a:solidFill>
                <a:srgbClr val="000000"/>
              </a:solidFill>
            </a:endParaRPr>
          </a:p>
          <a:p>
            <a:pPr marL="0" indent="0">
              <a:buNone/>
              <a:defRPr/>
            </a:pPr>
            <a:endParaRPr lang="en-US" baseline="30000" dirty="0">
              <a:solidFill>
                <a:srgbClr val="000000"/>
              </a:solidFill>
            </a:endParaRPr>
          </a:p>
        </p:txBody>
      </p:sp>
      <p:pic>
        <p:nvPicPr>
          <p:cNvPr id="4" name="Picture 3"/>
          <p:cNvPicPr>
            <a:picLocks noChangeAspect="1"/>
          </p:cNvPicPr>
          <p:nvPr/>
        </p:nvPicPr>
        <p:blipFill>
          <a:blip r:embed="rId3" cstate="print"/>
          <a:stretch>
            <a:fillRect/>
          </a:stretch>
        </p:blipFill>
        <p:spPr>
          <a:xfrm>
            <a:off x="2819400" y="2362200"/>
            <a:ext cx="2578100" cy="1130300"/>
          </a:xfrm>
          <a:prstGeom prst="rect">
            <a:avLst/>
          </a:prstGeom>
        </p:spPr>
      </p:pic>
      <p:pic>
        <p:nvPicPr>
          <p:cNvPr id="5" name="Picture 4"/>
          <p:cNvPicPr>
            <a:picLocks noChangeAspect="1"/>
          </p:cNvPicPr>
          <p:nvPr/>
        </p:nvPicPr>
        <p:blipFill>
          <a:blip r:embed="rId4" cstate="print"/>
          <a:stretch>
            <a:fillRect/>
          </a:stretch>
        </p:blipFill>
        <p:spPr>
          <a:xfrm>
            <a:off x="6248400" y="2438400"/>
            <a:ext cx="2527300" cy="1016000"/>
          </a:xfrm>
          <a:prstGeom prst="rect">
            <a:avLst/>
          </a:prstGeom>
        </p:spPr>
      </p:pic>
      <p:sp>
        <p:nvSpPr>
          <p:cNvPr id="6" name="Slide Number Placeholder 5"/>
          <p:cNvSpPr>
            <a:spLocks noGrp="1"/>
          </p:cNvSpPr>
          <p:nvPr>
            <p:ph type="sldNum" sz="quarter" idx="12"/>
          </p:nvPr>
        </p:nvSpPr>
        <p:spPr/>
        <p:txBody>
          <a:bodyPr/>
          <a:lstStyle/>
          <a:p>
            <a:fld id="{F4D4D4FF-0E3E-4E59-B5C3-4C1190DFE5CF}" type="slidenum">
              <a:rPr lang="en-IE" smtClean="0"/>
              <a:t>4</a:t>
            </a:fld>
            <a:endParaRPr lang="en-IE"/>
          </a:p>
        </p:txBody>
      </p:sp>
    </p:spTree>
    <p:extLst>
      <p:ext uri="{BB962C8B-B14F-4D97-AF65-F5344CB8AC3E}">
        <p14:creationId xmlns:p14="http://schemas.microsoft.com/office/powerpoint/2010/main" val="2885675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900" dirty="0"/>
              <a:t>Measures of </a:t>
            </a:r>
            <a:r>
              <a:rPr lang="de-DE" sz="4900" dirty="0" smtClean="0"/>
              <a:t>Variability</a:t>
            </a:r>
            <a:endParaRPr lang="en-US" sz="2200" dirty="0"/>
          </a:p>
        </p:txBody>
      </p:sp>
      <p:sp>
        <p:nvSpPr>
          <p:cNvPr id="3" name="Content Placeholder 2"/>
          <p:cNvSpPr>
            <a:spLocks noGrp="1"/>
          </p:cNvSpPr>
          <p:nvPr>
            <p:ph sz="quarter" idx="1"/>
          </p:nvPr>
        </p:nvSpPr>
        <p:spPr/>
        <p:txBody>
          <a:bodyPr>
            <a:normAutofit fontScale="92500" lnSpcReduction="20000"/>
          </a:bodyPr>
          <a:lstStyle/>
          <a:p>
            <a:pPr>
              <a:defRPr/>
            </a:pPr>
            <a:r>
              <a:rPr lang="en-US" sz="3100" dirty="0">
                <a:solidFill>
                  <a:srgbClr val="000000"/>
                </a:solidFill>
              </a:rPr>
              <a:t>A fundamental problem with variance is that it is in squared units (e.g., $ </a:t>
            </a:r>
            <a:r>
              <a:rPr lang="en-US" sz="3100" dirty="0">
                <a:solidFill>
                  <a:srgbClr val="000000"/>
                </a:solidFill>
                <a:sym typeface="Wingdings" pitchFamily="2" charset="2"/>
              </a:rPr>
              <a:t> $</a:t>
            </a:r>
            <a:r>
              <a:rPr lang="en-US" sz="3100" baseline="30000" dirty="0">
                <a:solidFill>
                  <a:srgbClr val="000000"/>
                </a:solidFill>
                <a:sym typeface="Wingdings" pitchFamily="2" charset="2"/>
              </a:rPr>
              <a:t>2</a:t>
            </a:r>
            <a:r>
              <a:rPr lang="en-US" sz="3100" dirty="0">
                <a:solidFill>
                  <a:srgbClr val="000000"/>
                </a:solidFill>
              </a:rPr>
              <a:t>).</a:t>
            </a:r>
          </a:p>
          <a:p>
            <a:pPr>
              <a:defRPr/>
            </a:pPr>
            <a:r>
              <a:rPr lang="en-US" sz="3100" dirty="0">
                <a:solidFill>
                  <a:srgbClr val="000000"/>
                </a:solidFill>
              </a:rPr>
              <a:t>A more natural measure is the </a:t>
            </a:r>
            <a:r>
              <a:rPr lang="en-US" sz="3100" b="1" dirty="0">
                <a:solidFill>
                  <a:srgbClr val="04617B"/>
                </a:solidFill>
              </a:rPr>
              <a:t>standard deviation</a:t>
            </a:r>
            <a:r>
              <a:rPr lang="en-US" sz="3100" dirty="0">
                <a:solidFill>
                  <a:srgbClr val="000000"/>
                </a:solidFill>
              </a:rPr>
              <a:t>,</a:t>
            </a:r>
            <a:r>
              <a:rPr lang="en-US" sz="3100" b="1" dirty="0">
                <a:solidFill>
                  <a:srgbClr val="04617B"/>
                </a:solidFill>
              </a:rPr>
              <a:t> </a:t>
            </a:r>
            <a:r>
              <a:rPr lang="en-US" sz="3100" dirty="0">
                <a:solidFill>
                  <a:srgbClr val="000000"/>
                </a:solidFill>
              </a:rPr>
              <a:t>which is the square root of variance.</a:t>
            </a:r>
          </a:p>
          <a:p>
            <a:pPr lvl="1">
              <a:defRPr/>
            </a:pPr>
            <a:r>
              <a:rPr lang="en-US" sz="2800" dirty="0">
                <a:solidFill>
                  <a:srgbClr val="000000"/>
                </a:solidFill>
              </a:rPr>
              <a:t>The </a:t>
            </a:r>
            <a:r>
              <a:rPr lang="en-US" sz="2800" b="1" dirty="0">
                <a:solidFill>
                  <a:srgbClr val="04617B"/>
                </a:solidFill>
              </a:rPr>
              <a:t>sample standard deviation</a:t>
            </a:r>
            <a:r>
              <a:rPr lang="en-US" sz="2800" dirty="0">
                <a:solidFill>
                  <a:srgbClr val="000000"/>
                </a:solidFill>
              </a:rPr>
              <a:t>, denoted by </a:t>
            </a:r>
            <a:r>
              <a:rPr lang="en-US" sz="2800" i="1" dirty="0">
                <a:solidFill>
                  <a:srgbClr val="000000"/>
                </a:solidFill>
              </a:rPr>
              <a:t>s</a:t>
            </a:r>
            <a:r>
              <a:rPr lang="en-US" sz="2800" dirty="0">
                <a:solidFill>
                  <a:srgbClr val="000000"/>
                </a:solidFill>
              </a:rPr>
              <a:t>, is the square root of the sample variance.</a:t>
            </a:r>
            <a:endParaRPr lang="en-US" sz="2800" b="1" dirty="0">
              <a:solidFill>
                <a:srgbClr val="04617B"/>
              </a:solidFill>
            </a:endParaRPr>
          </a:p>
          <a:p>
            <a:pPr lvl="1">
              <a:defRPr/>
            </a:pPr>
            <a:r>
              <a:rPr lang="en-US" sz="2800" dirty="0">
                <a:solidFill>
                  <a:srgbClr val="000000"/>
                </a:solidFill>
              </a:rPr>
              <a:t>The </a:t>
            </a:r>
            <a:r>
              <a:rPr lang="en-US" sz="2800" b="1" dirty="0">
                <a:solidFill>
                  <a:srgbClr val="04617B"/>
                </a:solidFill>
              </a:rPr>
              <a:t>population standard deviation</a:t>
            </a:r>
            <a:r>
              <a:rPr lang="en-US" sz="2800" dirty="0">
                <a:solidFill>
                  <a:srgbClr val="000000"/>
                </a:solidFill>
              </a:rPr>
              <a:t>,</a:t>
            </a:r>
            <a:r>
              <a:rPr lang="en-US" sz="2800" b="1" dirty="0">
                <a:solidFill>
                  <a:srgbClr val="04617B"/>
                </a:solidFill>
              </a:rPr>
              <a:t> </a:t>
            </a:r>
            <a:r>
              <a:rPr lang="en-US" sz="2800" dirty="0">
                <a:solidFill>
                  <a:srgbClr val="000000"/>
                </a:solidFill>
              </a:rPr>
              <a:t>denoted by </a:t>
            </a:r>
            <a:r>
              <a:rPr lang="en-US" sz="2800" i="1" dirty="0">
                <a:solidFill>
                  <a:srgbClr val="000000"/>
                </a:solidFill>
              </a:rPr>
              <a:t>σ, </a:t>
            </a:r>
            <a:r>
              <a:rPr lang="en-US" sz="2800" dirty="0">
                <a:solidFill>
                  <a:srgbClr val="000000"/>
                </a:solidFill>
              </a:rPr>
              <a:t>is the square root of the population variance.</a:t>
            </a:r>
          </a:p>
          <a:p>
            <a:pPr lvl="1">
              <a:defRPr/>
            </a:pPr>
            <a:r>
              <a:rPr lang="en-US" sz="2800" dirty="0">
                <a:solidFill>
                  <a:srgbClr val="000000"/>
                </a:solidFill>
              </a:rPr>
              <a:t>In Excel, use the </a:t>
            </a:r>
            <a:r>
              <a:rPr lang="en-US" sz="2800" i="1" dirty="0">
                <a:solidFill>
                  <a:srgbClr val="000000"/>
                </a:solidFill>
              </a:rPr>
              <a:t>STDEV</a:t>
            </a:r>
            <a:r>
              <a:rPr lang="en-US" sz="2800" dirty="0">
                <a:solidFill>
                  <a:srgbClr val="000000"/>
                </a:solidFill>
              </a:rPr>
              <a:t> function to find the sample standard deviation or the </a:t>
            </a:r>
            <a:r>
              <a:rPr lang="en-US" sz="2800" i="1" dirty="0">
                <a:solidFill>
                  <a:srgbClr val="000000"/>
                </a:solidFill>
              </a:rPr>
              <a:t>STDEVP </a:t>
            </a:r>
            <a:r>
              <a:rPr lang="en-US" sz="2800" dirty="0">
                <a:solidFill>
                  <a:srgbClr val="000000"/>
                </a:solidFill>
              </a:rPr>
              <a:t>function to find the population standard deviation.</a:t>
            </a:r>
          </a:p>
        </p:txBody>
      </p:sp>
      <p:sp>
        <p:nvSpPr>
          <p:cNvPr id="4" name="Slide Number Placeholder 3"/>
          <p:cNvSpPr>
            <a:spLocks noGrp="1"/>
          </p:cNvSpPr>
          <p:nvPr>
            <p:ph type="sldNum" sz="quarter" idx="12"/>
          </p:nvPr>
        </p:nvSpPr>
        <p:spPr/>
        <p:txBody>
          <a:bodyPr/>
          <a:lstStyle/>
          <a:p>
            <a:fld id="{F4D4D4FF-0E3E-4E59-B5C3-4C1190DFE5CF}" type="slidenum">
              <a:rPr lang="en-IE" smtClean="0"/>
              <a:t>5</a:t>
            </a:fld>
            <a:endParaRPr lang="en-IE"/>
          </a:p>
        </p:txBody>
      </p:sp>
    </p:spTree>
    <p:extLst>
      <p:ext uri="{BB962C8B-B14F-4D97-AF65-F5344CB8AC3E}">
        <p14:creationId xmlns:p14="http://schemas.microsoft.com/office/powerpoint/2010/main" val="567258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3" cstate="print"/>
          <a:srcRect l="-38069" r="-38069"/>
          <a:stretch>
            <a:fillRect/>
          </a:stretch>
        </p:blipFill>
        <p:spPr>
          <a:xfrm>
            <a:off x="-2321012" y="103432"/>
            <a:ext cx="11044881" cy="6606284"/>
          </a:xfrm>
        </p:spPr>
      </p:pic>
      <p:sp>
        <p:nvSpPr>
          <p:cNvPr id="3" name="Title 2"/>
          <p:cNvSpPr>
            <a:spLocks noGrp="1"/>
          </p:cNvSpPr>
          <p:nvPr>
            <p:ph type="title"/>
          </p:nvPr>
        </p:nvSpPr>
        <p:spPr/>
        <p:txBody>
          <a:bodyPr/>
          <a:lstStyle/>
          <a:p>
            <a:endParaRPr lang="en-IE"/>
          </a:p>
        </p:txBody>
      </p:sp>
      <p:sp>
        <p:nvSpPr>
          <p:cNvPr id="2" name="Slide Number Placeholder 1"/>
          <p:cNvSpPr>
            <a:spLocks noGrp="1"/>
          </p:cNvSpPr>
          <p:nvPr>
            <p:ph type="sldNum" sz="quarter" idx="12"/>
          </p:nvPr>
        </p:nvSpPr>
        <p:spPr/>
        <p:txBody>
          <a:bodyPr/>
          <a:lstStyle/>
          <a:p>
            <a:fld id="{F4D4D4FF-0E3E-4E59-B5C3-4C1190DFE5CF}" type="slidenum">
              <a:rPr lang="en-IE" smtClean="0"/>
              <a:t>6</a:t>
            </a:fld>
            <a:endParaRPr lang="en-IE"/>
          </a:p>
        </p:txBody>
      </p:sp>
    </p:spTree>
    <p:extLst>
      <p:ext uri="{BB962C8B-B14F-4D97-AF65-F5344CB8AC3E}">
        <p14:creationId xmlns:p14="http://schemas.microsoft.com/office/powerpoint/2010/main" val="1714624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Empirical Rules </a:t>
            </a:r>
            <a:r>
              <a:rPr lang="de-DE" dirty="0" smtClean="0"/>
              <a:t>for Interpreting </a:t>
            </a:r>
            <a:br>
              <a:rPr lang="de-DE" dirty="0" smtClean="0"/>
            </a:br>
            <a:r>
              <a:rPr lang="de-DE" dirty="0" smtClean="0"/>
              <a:t>Standard Deviation </a:t>
            </a:r>
            <a:endParaRPr lang="en-US" sz="2200" dirty="0"/>
          </a:p>
        </p:txBody>
      </p:sp>
      <p:sp>
        <p:nvSpPr>
          <p:cNvPr id="3" name="Content Placeholder 2"/>
          <p:cNvSpPr>
            <a:spLocks noGrp="1"/>
          </p:cNvSpPr>
          <p:nvPr>
            <p:ph sz="quarter" idx="1"/>
          </p:nvPr>
        </p:nvSpPr>
        <p:spPr/>
        <p:txBody>
          <a:bodyPr>
            <a:noAutofit/>
          </a:bodyPr>
          <a:lstStyle/>
          <a:p>
            <a:r>
              <a:rPr lang="en-US" sz="2600" dirty="0"/>
              <a:t>The </a:t>
            </a:r>
            <a:r>
              <a:rPr lang="en-US" sz="2600" dirty="0">
                <a:solidFill>
                  <a:srgbClr val="000000"/>
                </a:solidFill>
              </a:rPr>
              <a:t>interpretation of the standard deviation can be stated as three </a:t>
            </a:r>
            <a:r>
              <a:rPr lang="en-US" sz="2600" b="1" dirty="0">
                <a:solidFill>
                  <a:srgbClr val="04617B"/>
                </a:solidFill>
              </a:rPr>
              <a:t>empirical rules</a:t>
            </a:r>
            <a:r>
              <a:rPr lang="en-US" sz="2600" dirty="0">
                <a:solidFill>
                  <a:srgbClr val="000000"/>
                </a:solidFill>
              </a:rPr>
              <a:t>.</a:t>
            </a:r>
          </a:p>
          <a:p>
            <a:pPr lvl="1"/>
            <a:r>
              <a:rPr lang="en-US" sz="2600" dirty="0">
                <a:solidFill>
                  <a:srgbClr val="000000"/>
                </a:solidFill>
              </a:rPr>
              <a:t>If the values of a variable are approximately </a:t>
            </a:r>
            <a:r>
              <a:rPr lang="en-US" sz="2600" i="1" dirty="0">
                <a:solidFill>
                  <a:srgbClr val="000000"/>
                </a:solidFill>
              </a:rPr>
              <a:t>normally</a:t>
            </a:r>
            <a:r>
              <a:rPr lang="en-US" sz="2600" dirty="0">
                <a:solidFill>
                  <a:srgbClr val="000000"/>
                </a:solidFill>
              </a:rPr>
              <a:t> distributed (symmetric and bell-shaped), then the following rules hold</a:t>
            </a:r>
            <a:r>
              <a:rPr lang="en-US" sz="2600" dirty="0" smtClean="0">
                <a:solidFill>
                  <a:srgbClr val="000000"/>
                </a:solidFill>
              </a:rPr>
              <a:t>:</a:t>
            </a:r>
          </a:p>
          <a:p>
            <a:pPr lvl="2"/>
            <a:r>
              <a:rPr lang="en-US" sz="2600" dirty="0">
                <a:solidFill>
                  <a:srgbClr val="000000"/>
                </a:solidFill>
              </a:rPr>
              <a:t>Approximately 68% of the observations are within one standard deviation of the mean</a:t>
            </a:r>
            <a:r>
              <a:rPr lang="en-US" sz="2600" dirty="0" smtClean="0">
                <a:solidFill>
                  <a:srgbClr val="000000"/>
                </a:solidFill>
              </a:rPr>
              <a:t>.</a:t>
            </a:r>
          </a:p>
          <a:p>
            <a:pPr lvl="2"/>
            <a:r>
              <a:rPr lang="en-US" sz="2600" dirty="0">
                <a:solidFill>
                  <a:srgbClr val="000000"/>
                </a:solidFill>
              </a:rPr>
              <a:t>Approximately 95% of the observations are within two standard deviations of the mean</a:t>
            </a:r>
            <a:r>
              <a:rPr lang="en-US" sz="2600" dirty="0" smtClean="0">
                <a:solidFill>
                  <a:srgbClr val="000000"/>
                </a:solidFill>
              </a:rPr>
              <a:t>.</a:t>
            </a:r>
          </a:p>
          <a:p>
            <a:pPr lvl="2"/>
            <a:r>
              <a:rPr lang="en-US" sz="2600" dirty="0">
                <a:solidFill>
                  <a:srgbClr val="000000"/>
                </a:solidFill>
              </a:rPr>
              <a:t>Approximately 99.7% of the observations are within three standard deviations of the mean.</a:t>
            </a:r>
          </a:p>
          <a:p>
            <a:pPr lvl="1"/>
            <a:endParaRPr lang="en-US" sz="2600" dirty="0">
              <a:solidFill>
                <a:srgbClr val="000000"/>
              </a:solidFill>
            </a:endParaRPr>
          </a:p>
          <a:p>
            <a:pPr lvl="1"/>
            <a:endParaRPr lang="en-US" sz="2600" dirty="0">
              <a:solidFill>
                <a:srgbClr val="000000"/>
              </a:solidFill>
            </a:endParaRPr>
          </a:p>
          <a:p>
            <a:pPr lvl="1">
              <a:buFontTx/>
              <a:buNone/>
            </a:pPr>
            <a:endParaRPr lang="en-US" sz="2600" dirty="0">
              <a:solidFill>
                <a:srgbClr val="000000"/>
              </a:solidFill>
            </a:endParaRPr>
          </a:p>
        </p:txBody>
      </p:sp>
      <p:sp>
        <p:nvSpPr>
          <p:cNvPr id="4" name="Slide Number Placeholder 3"/>
          <p:cNvSpPr>
            <a:spLocks noGrp="1"/>
          </p:cNvSpPr>
          <p:nvPr>
            <p:ph type="sldNum" sz="quarter" idx="12"/>
          </p:nvPr>
        </p:nvSpPr>
        <p:spPr/>
        <p:txBody>
          <a:bodyPr/>
          <a:lstStyle/>
          <a:p>
            <a:fld id="{F4D4D4FF-0E3E-4E59-B5C3-4C1190DFE5CF}" type="slidenum">
              <a:rPr lang="en-IE" smtClean="0"/>
              <a:t>7</a:t>
            </a:fld>
            <a:endParaRPr lang="en-IE"/>
          </a:p>
        </p:txBody>
      </p:sp>
    </p:spTree>
    <p:extLst>
      <p:ext uri="{BB962C8B-B14F-4D97-AF65-F5344CB8AC3E}">
        <p14:creationId xmlns:p14="http://schemas.microsoft.com/office/powerpoint/2010/main" val="1536014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Empirical Rules for Baseball Salaries</a:t>
            </a:r>
            <a:br>
              <a:rPr lang="en-US" dirty="0" smtClean="0"/>
            </a:br>
            <a:r>
              <a:rPr lang="en-US" sz="2200" dirty="0"/>
              <a:t>(slide 2 of 3)</a:t>
            </a:r>
          </a:p>
        </p:txBody>
      </p:sp>
      <p:sp>
        <p:nvSpPr>
          <p:cNvPr id="5" name="Content Placeholder 4"/>
          <p:cNvSpPr>
            <a:spLocks noGrp="1"/>
          </p:cNvSpPr>
          <p:nvPr>
            <p:ph sz="quarter" idx="1"/>
          </p:nvPr>
        </p:nvSpPr>
        <p:spPr/>
        <p:txBody>
          <a:bodyPr/>
          <a:lstStyle/>
          <a:p>
            <a:r>
              <a:rPr lang="en-US" dirty="0" smtClean="0"/>
              <a:t>The empirical rules should be applied with caution, especially when the data are clearly skewed, as illustrated by the calculations for baseball salaries below.</a:t>
            </a:r>
          </a:p>
          <a:p>
            <a:pPr marL="0" indent="0">
              <a:buNone/>
            </a:pPr>
            <a:endParaRPr lang="en-US" dirty="0"/>
          </a:p>
        </p:txBody>
      </p:sp>
      <p:pic>
        <p:nvPicPr>
          <p:cNvPr id="6" name="Picture 5"/>
          <p:cNvPicPr>
            <a:picLocks noChangeAspect="1"/>
          </p:cNvPicPr>
          <p:nvPr/>
        </p:nvPicPr>
        <p:blipFill>
          <a:blip r:embed="rId3" cstate="print"/>
          <a:stretch>
            <a:fillRect/>
          </a:stretch>
        </p:blipFill>
        <p:spPr>
          <a:xfrm>
            <a:off x="49192" y="3412528"/>
            <a:ext cx="12028527" cy="1802027"/>
          </a:xfrm>
          <a:prstGeom prst="rect">
            <a:avLst/>
          </a:prstGeom>
        </p:spPr>
      </p:pic>
      <p:sp>
        <p:nvSpPr>
          <p:cNvPr id="3" name="Slide Number Placeholder 2"/>
          <p:cNvSpPr>
            <a:spLocks noGrp="1"/>
          </p:cNvSpPr>
          <p:nvPr>
            <p:ph type="sldNum" sz="quarter" idx="12"/>
          </p:nvPr>
        </p:nvSpPr>
        <p:spPr/>
        <p:txBody>
          <a:bodyPr/>
          <a:lstStyle/>
          <a:p>
            <a:fld id="{F4D4D4FF-0E3E-4E59-B5C3-4C1190DFE5CF}" type="slidenum">
              <a:rPr lang="en-IE" smtClean="0"/>
              <a:t>8</a:t>
            </a:fld>
            <a:endParaRPr lang="en-IE"/>
          </a:p>
        </p:txBody>
      </p:sp>
    </p:spTree>
    <p:extLst>
      <p:ext uri="{BB962C8B-B14F-4D97-AF65-F5344CB8AC3E}">
        <p14:creationId xmlns:p14="http://schemas.microsoft.com/office/powerpoint/2010/main" val="2716424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Measures of Shape</a:t>
            </a:r>
            <a:br>
              <a:rPr lang="en-US" sz="4900" dirty="0"/>
            </a:br>
            <a:r>
              <a:rPr lang="en-US" sz="2200" dirty="0"/>
              <a:t>(slide 1 of 2)</a:t>
            </a:r>
          </a:p>
        </p:txBody>
      </p:sp>
      <p:sp>
        <p:nvSpPr>
          <p:cNvPr id="3" name="Content Placeholder 2"/>
          <p:cNvSpPr>
            <a:spLocks noGrp="1"/>
          </p:cNvSpPr>
          <p:nvPr>
            <p:ph sz="quarter" idx="1"/>
          </p:nvPr>
        </p:nvSpPr>
        <p:spPr/>
        <p:txBody>
          <a:bodyPr/>
          <a:lstStyle/>
          <a:p>
            <a:r>
              <a:rPr lang="en-US" b="1" dirty="0">
                <a:solidFill>
                  <a:srgbClr val="04617B"/>
                </a:solidFill>
              </a:rPr>
              <a:t>Skewness</a:t>
            </a:r>
            <a:r>
              <a:rPr lang="en-US" dirty="0">
                <a:solidFill>
                  <a:srgbClr val="04617B"/>
                </a:solidFill>
              </a:rPr>
              <a:t> </a:t>
            </a:r>
            <a:r>
              <a:rPr lang="en-US" dirty="0">
                <a:solidFill>
                  <a:srgbClr val="000000"/>
                </a:solidFill>
              </a:rPr>
              <a:t>occurs </a:t>
            </a:r>
            <a:r>
              <a:rPr lang="en-US" dirty="0" smtClean="0">
                <a:solidFill>
                  <a:srgbClr val="000000"/>
                </a:solidFill>
              </a:rPr>
              <a:t>when there is a </a:t>
            </a:r>
            <a:r>
              <a:rPr lang="en-US" dirty="0">
                <a:solidFill>
                  <a:srgbClr val="000000"/>
                </a:solidFill>
              </a:rPr>
              <a:t>lack of symmetry</a:t>
            </a:r>
            <a:r>
              <a:rPr lang="en-US" dirty="0" smtClean="0">
                <a:solidFill>
                  <a:srgbClr val="000000"/>
                </a:solidFill>
              </a:rPr>
              <a:t>.</a:t>
            </a:r>
          </a:p>
          <a:p>
            <a:pPr marL="594360" lvl="2" indent="-320040">
              <a:spcBef>
                <a:spcPts val="700"/>
              </a:spcBef>
              <a:buSzPct val="60000"/>
              <a:buFont typeface="Wingdings"/>
              <a:buChar char=""/>
            </a:pPr>
            <a:r>
              <a:rPr lang="en-US" sz="2600" dirty="0">
                <a:solidFill>
                  <a:srgbClr val="000000"/>
                </a:solidFill>
              </a:rPr>
              <a:t>A variable can be </a:t>
            </a:r>
            <a:r>
              <a:rPr lang="en-US" sz="2600" b="1" dirty="0">
                <a:solidFill>
                  <a:srgbClr val="04617B"/>
                </a:solidFill>
              </a:rPr>
              <a:t>skewed to the right </a:t>
            </a:r>
            <a:r>
              <a:rPr lang="en-US" sz="2600" dirty="0">
                <a:solidFill>
                  <a:srgbClr val="000000"/>
                </a:solidFill>
              </a:rPr>
              <a:t>(or </a:t>
            </a:r>
            <a:r>
              <a:rPr lang="en-US" sz="2600" b="1" dirty="0">
                <a:solidFill>
                  <a:srgbClr val="04617B"/>
                </a:solidFill>
              </a:rPr>
              <a:t>positively skewed</a:t>
            </a:r>
            <a:r>
              <a:rPr lang="en-US" sz="2600" dirty="0">
                <a:solidFill>
                  <a:srgbClr val="000000"/>
                </a:solidFill>
              </a:rPr>
              <a:t>) because of some really </a:t>
            </a:r>
            <a:r>
              <a:rPr lang="en-US" sz="2600" i="1" dirty="0">
                <a:solidFill>
                  <a:srgbClr val="000000"/>
                </a:solidFill>
              </a:rPr>
              <a:t>large</a:t>
            </a:r>
            <a:r>
              <a:rPr lang="en-US" sz="2600" dirty="0">
                <a:solidFill>
                  <a:srgbClr val="000000"/>
                </a:solidFill>
              </a:rPr>
              <a:t> values (e.g., really large baseball salaries).</a:t>
            </a:r>
          </a:p>
          <a:p>
            <a:pPr marL="594360" lvl="2" indent="-320040">
              <a:spcBef>
                <a:spcPts val="700"/>
              </a:spcBef>
              <a:buSzPct val="60000"/>
              <a:buFont typeface="Wingdings"/>
              <a:buChar char=""/>
            </a:pPr>
            <a:r>
              <a:rPr lang="en-US" sz="2600" dirty="0">
                <a:solidFill>
                  <a:srgbClr val="000000"/>
                </a:solidFill>
              </a:rPr>
              <a:t>Or it can be </a:t>
            </a:r>
            <a:r>
              <a:rPr lang="en-US" sz="2600" b="1" dirty="0">
                <a:solidFill>
                  <a:srgbClr val="04617B"/>
                </a:solidFill>
              </a:rPr>
              <a:t>skewed to the left </a:t>
            </a:r>
            <a:r>
              <a:rPr lang="en-US" sz="2600" dirty="0">
                <a:solidFill>
                  <a:srgbClr val="000000"/>
                </a:solidFill>
              </a:rPr>
              <a:t>(or </a:t>
            </a:r>
            <a:r>
              <a:rPr lang="en-US" sz="2600" b="1" dirty="0">
                <a:solidFill>
                  <a:srgbClr val="04617B"/>
                </a:solidFill>
              </a:rPr>
              <a:t>negatively skewed</a:t>
            </a:r>
            <a:r>
              <a:rPr lang="en-US" sz="2600" dirty="0">
                <a:solidFill>
                  <a:srgbClr val="000000"/>
                </a:solidFill>
              </a:rPr>
              <a:t>) because of some really </a:t>
            </a:r>
            <a:r>
              <a:rPr lang="en-US" sz="2600" i="1" dirty="0">
                <a:solidFill>
                  <a:srgbClr val="000000"/>
                </a:solidFill>
              </a:rPr>
              <a:t>small</a:t>
            </a:r>
            <a:r>
              <a:rPr lang="en-US" sz="2600" dirty="0">
                <a:solidFill>
                  <a:srgbClr val="000000"/>
                </a:solidFill>
              </a:rPr>
              <a:t> values (e.g., temperature lows in Antarctica).</a:t>
            </a:r>
          </a:p>
          <a:p>
            <a:pPr marL="320040" lvl="1" indent="-320040">
              <a:spcBef>
                <a:spcPts val="700"/>
              </a:spcBef>
              <a:buSzPct val="60000"/>
              <a:buFont typeface="Wingdings"/>
              <a:buChar char=""/>
            </a:pPr>
            <a:r>
              <a:rPr lang="en-US" sz="2900" dirty="0">
                <a:solidFill>
                  <a:srgbClr val="000000"/>
                </a:solidFill>
              </a:rPr>
              <a:t>In Excel, a measure of skewness can be calculated with the </a:t>
            </a:r>
            <a:r>
              <a:rPr lang="en-US" sz="2900" i="1" dirty="0">
                <a:solidFill>
                  <a:srgbClr val="000000"/>
                </a:solidFill>
              </a:rPr>
              <a:t>SKEW</a:t>
            </a:r>
            <a:r>
              <a:rPr lang="en-US" sz="2900" dirty="0">
                <a:solidFill>
                  <a:srgbClr val="000000"/>
                </a:solidFill>
              </a:rPr>
              <a:t> function.</a:t>
            </a:r>
          </a:p>
          <a:p>
            <a:endParaRPr lang="en-US" dirty="0">
              <a:solidFill>
                <a:srgbClr val="000000"/>
              </a:solidFill>
            </a:endParaRPr>
          </a:p>
          <a:p>
            <a:endParaRPr lang="en-US" dirty="0"/>
          </a:p>
        </p:txBody>
      </p:sp>
      <p:sp>
        <p:nvSpPr>
          <p:cNvPr id="4" name="Slide Number Placeholder 3"/>
          <p:cNvSpPr>
            <a:spLocks noGrp="1"/>
          </p:cNvSpPr>
          <p:nvPr>
            <p:ph type="sldNum" sz="quarter" idx="12"/>
          </p:nvPr>
        </p:nvSpPr>
        <p:spPr/>
        <p:txBody>
          <a:bodyPr/>
          <a:lstStyle/>
          <a:p>
            <a:fld id="{F4D4D4FF-0E3E-4E59-B5C3-4C1190DFE5CF}" type="slidenum">
              <a:rPr lang="en-IE" smtClean="0"/>
              <a:t>9</a:t>
            </a:fld>
            <a:endParaRPr lang="en-IE"/>
          </a:p>
        </p:txBody>
      </p:sp>
    </p:spTree>
    <p:extLst>
      <p:ext uri="{BB962C8B-B14F-4D97-AF65-F5344CB8AC3E}">
        <p14:creationId xmlns:p14="http://schemas.microsoft.com/office/powerpoint/2010/main" val="2018313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2046</TotalTime>
  <Words>1840</Words>
  <Application>Microsoft Office PowerPoint</Application>
  <PresentationFormat>Custom</PresentationFormat>
  <Paragraphs>167</Paragraphs>
  <Slides>24</Slides>
  <Notes>18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analytic</vt:lpstr>
      <vt:lpstr>Data Analytics</vt:lpstr>
      <vt:lpstr>Example 2.3: Baseball Salaries 2011.xlsx </vt:lpstr>
      <vt:lpstr>Measures of Variability</vt:lpstr>
      <vt:lpstr>Measures of Variability</vt:lpstr>
      <vt:lpstr>Measures of Variability</vt:lpstr>
      <vt:lpstr>PowerPoint Presentation</vt:lpstr>
      <vt:lpstr>Empirical Rules for Interpreting  Standard Deviation </vt:lpstr>
      <vt:lpstr>Empirical Rules for Baseball Salaries (slide 2 of 3)</vt:lpstr>
      <vt:lpstr>Measures of Shape (slide 1 of 2)</vt:lpstr>
      <vt:lpstr>Measures of Shape (slide 2 of 2)</vt:lpstr>
      <vt:lpstr>Excel Tools &amp; Add-ins</vt:lpstr>
      <vt:lpstr>Charts for Numerical Variables</vt:lpstr>
      <vt:lpstr>Histograms </vt:lpstr>
      <vt:lpstr>Baseball Salaries 2011.xlsx  </vt:lpstr>
      <vt:lpstr>Baseball Salaries 2011.xlsx</vt:lpstr>
      <vt:lpstr>Box Plots</vt:lpstr>
      <vt:lpstr>Baseball Salaries 2011.xlsx</vt:lpstr>
      <vt:lpstr>Time Series Data</vt:lpstr>
      <vt:lpstr>Crime in US.xlsx</vt:lpstr>
      <vt:lpstr>Crime in US.xlsx</vt:lpstr>
      <vt:lpstr>Crime in US.xlsx</vt:lpstr>
      <vt:lpstr>Sparkline graph</vt:lpstr>
      <vt:lpstr>DJIA Monthly Close.xlsx</vt:lpstr>
      <vt:lpstr>DJIA Monthly Close.xlsx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32</cp:revision>
  <dcterms:created xsi:type="dcterms:W3CDTF">2015-01-22T11:52:23Z</dcterms:created>
  <dcterms:modified xsi:type="dcterms:W3CDTF">2015-02-02T10:54:29Z</dcterms:modified>
</cp:coreProperties>
</file>