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0803" autoAdjust="0"/>
  </p:normalViewPr>
  <p:slideViewPr>
    <p:cSldViewPr snapToGrid="0">
      <p:cViewPr>
        <p:scale>
          <a:sx n="60" d="100"/>
          <a:sy n="60" d="100"/>
        </p:scale>
        <p:origin x="-1550" y="-1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09/02/2015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Most books and examples use cleaned</a:t>
            </a:r>
            <a:r>
              <a:rPr lang="en-IE" baseline="0" dirty="0" smtClean="0"/>
              <a:t> data, the data you will encounter in business will not be clean. Outliers and missing data will be problems you encounter.</a:t>
            </a:r>
          </a:p>
          <a:p>
            <a:endParaRPr lang="en-IE" baseline="0" dirty="0" smtClean="0"/>
          </a:p>
          <a:p>
            <a:r>
              <a:rPr lang="en-IE" baseline="0" dirty="0" smtClean="0"/>
              <a:t>Alex Rodriguez’s salary of 32 million is an outlier.</a:t>
            </a:r>
          </a:p>
          <a:p>
            <a:r>
              <a:rPr lang="en-IE" baseline="0" dirty="0" smtClean="0"/>
              <a:t>Outliers are extreme values, you can decide for a given data set how extreme a value needs to be to qualify as an outlier.</a:t>
            </a:r>
          </a:p>
          <a:p>
            <a:endParaRPr lang="en-IE" baseline="0" dirty="0" smtClean="0"/>
          </a:p>
          <a:p>
            <a:r>
              <a:rPr lang="en-IE" baseline="0" dirty="0" smtClean="0"/>
              <a:t>Sometimes an outlier is easy to detect and deal with, sometimes they are identified as errors. You can go an check the observation. Sometimes combinations of values are noticed, like someone aged 10 with a height of72 inches.</a:t>
            </a:r>
          </a:p>
          <a:p>
            <a:endParaRPr lang="en-IE" baseline="0" dirty="0" smtClean="0"/>
          </a:p>
          <a:p>
            <a:r>
              <a:rPr lang="en-IE" baseline="0" dirty="0" smtClean="0"/>
              <a:t>It is not appropriate to remove outliers just to produce nicer results, there has to be a legitimate reason for removing outliers, e.g. if you want to analyse typical manager salaries then it makes sense to remove CEO salary.</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273428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list could go</a:t>
            </a:r>
            <a:r>
              <a:rPr lang="en-GB" baseline="0" dirty="0" smtClean="0"/>
              <a:t> on and on, exploratory methods are used to investigate if there are differences across the </a:t>
            </a:r>
            <a:r>
              <a:rPr lang="en-GB" baseline="0" dirty="0" err="1" smtClean="0"/>
              <a:t>subpops</a:t>
            </a:r>
            <a:r>
              <a:rPr lang="en-GB" baseline="0" dirty="0" smtClean="0"/>
              <a:t> on the numerical variable of interest. Generalisation of the relationships are then tested by confidence intervals and hypothesis testing (beyond scope of this module)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3180843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15</a:t>
            </a:fld>
            <a:endParaRPr lang="en-IE"/>
          </a:p>
        </p:txBody>
      </p:sp>
    </p:spTree>
    <p:extLst>
      <p:ext uri="{BB962C8B-B14F-4D97-AF65-F5344CB8AC3E}">
        <p14:creationId xmlns:p14="http://schemas.microsoft.com/office/powerpoint/2010/main" val="391527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 are no missing values in the baseball salaries data, all 843 observations have values for each of the four variables. For real</a:t>
            </a:r>
            <a:r>
              <a:rPr lang="en-IE" baseline="0" dirty="0" smtClean="0"/>
              <a:t> data sets this is probably the exception rather than the rule. </a:t>
            </a:r>
          </a:p>
          <a:p>
            <a:r>
              <a:rPr lang="en-IE" baseline="0" dirty="0" smtClean="0"/>
              <a:t>They could be missing because a person didn’t want to provide the info or that it didn’t exist for that observation, or because some values are not known. Missing values are obvious in excel by finding blank cells. Some are coded such as 9999 or -9999 or – or * if you know the code you can do a search and replace with blanks.</a:t>
            </a:r>
          </a:p>
          <a:p>
            <a:endParaRPr lang="en-IE" baseline="0" dirty="0" smtClean="0"/>
          </a:p>
          <a:p>
            <a:r>
              <a:rPr lang="en-IE" baseline="0" dirty="0" smtClean="0"/>
              <a:t>What happens if you do an average on a column with missing values? It divides my the number of </a:t>
            </a:r>
            <a:r>
              <a:rPr lang="en-IE" baseline="0" dirty="0" err="1" smtClean="0"/>
              <a:t>nonmissing</a:t>
            </a:r>
            <a:r>
              <a:rPr lang="en-IE" baseline="0" dirty="0" smtClean="0"/>
              <a:t> values</a:t>
            </a:r>
            <a:endParaRPr lang="en-IE"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117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Apply these tools to the new file</a:t>
            </a:r>
            <a:r>
              <a:rPr lang="en-IE" baseline="0" dirty="0" smtClean="0"/>
              <a:t> type .</a:t>
            </a:r>
            <a:r>
              <a:rPr lang="en-IE" baseline="0" dirty="0" err="1" smtClean="0"/>
              <a:t>xlsx</a:t>
            </a:r>
            <a:endParaRPr lang="en-IE" baseline="0"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125711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data set is now</a:t>
            </a:r>
            <a:r>
              <a:rPr lang="en-IE" baseline="0" dirty="0" smtClean="0"/>
              <a:t> designated as a table, it is formatted, and a dropdown arrow appears next to each variable name, a new table tools design ribbon is now available. It is called Table1 by default (on ribbon), you can change it to a more descriptive name. variable names remain visible even when you scroll down, this is only when the active cell is within the table.</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250164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two main advantages of</a:t>
            </a:r>
            <a:r>
              <a:rPr lang="en-IE" baseline="0" dirty="0" smtClean="0"/>
              <a:t> filtering on a table as opposed to the three options here are the nice formatting (banded rows </a:t>
            </a:r>
            <a:r>
              <a:rPr lang="en-IE" baseline="0" dirty="0" err="1" smtClean="0"/>
              <a:t>etc</a:t>
            </a:r>
            <a:r>
              <a:rPr lang="en-IE" baseline="0" dirty="0" smtClean="0"/>
              <a:t>) provided by tables and more importantly the total row. If this total row is showing it totals only those visible records not the hidden ones.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330954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continuous fields the dropdown</a:t>
            </a:r>
            <a:r>
              <a:rPr lang="en-GB" baseline="0" dirty="0" smtClean="0"/>
              <a:t> arrow gives you </a:t>
            </a:r>
            <a:r>
              <a:rPr lang="en-GB" baseline="0" dirty="0" err="1" smtClean="0"/>
              <a:t>toption</a:t>
            </a:r>
            <a:r>
              <a:rPr lang="en-GB" baseline="0" dirty="0" smtClean="0"/>
              <a:t> like all salaries greater than 75,000 choose from number filters, other number filters include top10, above average, below average etc. The top 10 filter can be used to select the top n items.</a:t>
            </a:r>
          </a:p>
          <a:p>
            <a:r>
              <a:rPr lang="en-GB" baseline="0" dirty="0" smtClean="0"/>
              <a:t>For text values you can enter choice like begins with, ends with, contains and others. </a:t>
            </a:r>
          </a:p>
          <a:p>
            <a:r>
              <a:rPr lang="en-GB" baseline="0" dirty="0" smtClean="0"/>
              <a:t>Dates show as year with a plus sign you can drill down to months, days etc. in the date filters option you can access yesterday, next week, last month etc.</a:t>
            </a:r>
          </a:p>
          <a:p>
            <a:r>
              <a:rPr lang="en-GB" baseline="0" dirty="0" smtClean="0"/>
              <a:t>Coloured cells are often used for size of number value.</a:t>
            </a:r>
          </a:p>
          <a:p>
            <a:r>
              <a:rPr lang="en-GB" baseline="0" dirty="0" smtClean="0"/>
              <a:t>If nothing else works you can use a custom filter.</a:t>
            </a:r>
          </a:p>
          <a:p>
            <a:r>
              <a:rPr lang="en-GB" baseline="0" dirty="0" smtClean="0"/>
              <a:t>When you click the down arrow you always have sorting options also</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407056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Scatterplot</a:t>
            </a:r>
            <a:r>
              <a:rPr lang="en-GB" baseline="0" dirty="0" smtClean="0"/>
              <a:t> and correlation are carried out on numerical data.</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400048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Smoking and drinking, non smoker, occasional smoker, heavy smoker,</a:t>
            </a:r>
            <a:r>
              <a:rPr lang="en-GB" baseline="0" dirty="0" smtClean="0"/>
              <a:t> same for drinking.</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250297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countifs</a:t>
            </a:r>
            <a:r>
              <a:rPr lang="en-GB" dirty="0" smtClean="0"/>
              <a:t>($b$2:$B$8762,F$3,$C$2:$C$8762,$E4)</a:t>
            </a:r>
          </a:p>
          <a:p>
            <a:r>
              <a:rPr lang="en-GB" dirty="0" smtClean="0"/>
              <a:t>The </a:t>
            </a:r>
            <a:r>
              <a:rPr lang="en-GB" dirty="0" err="1" smtClean="0"/>
              <a:t>countif</a:t>
            </a:r>
            <a:r>
              <a:rPr lang="en-GB" dirty="0" smtClean="0"/>
              <a:t> only lets you specify</a:t>
            </a:r>
            <a:r>
              <a:rPr lang="en-GB" baseline="0" dirty="0" smtClean="0"/>
              <a:t> on a single criteria, now there are two criteria.</a:t>
            </a:r>
          </a:p>
          <a:p>
            <a:r>
              <a:rPr lang="en-GB" baseline="0" dirty="0" smtClean="0"/>
              <a:t>So the above formula in entered in F4 and the copied across from F4 to H6 </a:t>
            </a:r>
          </a:p>
          <a:p>
            <a:r>
              <a:rPr lang="en-GB" baseline="0" dirty="0" smtClean="0"/>
              <a:t>The first two arguments are for the condition on smoking the last two on drinking you then also get the totals across categories.</a:t>
            </a:r>
          </a:p>
          <a:p>
            <a:r>
              <a:rPr lang="en-GB" baseline="0" dirty="0" smtClean="0"/>
              <a:t>There are big differences between the totals (many more non smokers that heavy smokers) any relationship is difficult to detect. It is useful to express these raw counts as percentages.</a:t>
            </a:r>
          </a:p>
          <a:p>
            <a:r>
              <a:rPr lang="en-GB" baseline="0" dirty="0" smtClean="0"/>
              <a:t>The second tables show a relationship clearly, </a:t>
            </a:r>
          </a:p>
          <a:p>
            <a:r>
              <a:rPr lang="en-GB" baseline="0" dirty="0" smtClean="0"/>
              <a:t>You can create column charts of the percentage crosstabs, highlight E10:H13 and insert a column chart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158075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09/02/2015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09/02/2015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09/02/2015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1"/>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9522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09/02/2015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09/02/2015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09/02/2015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09/02/2015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09/02/2015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09/02/2015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09/02/2015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09/02/2015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09/02/2015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Relationships  among variables</a:t>
            </a:r>
            <a:endParaRPr lang="en-US" sz="2200" dirty="0"/>
          </a:p>
        </p:txBody>
      </p:sp>
      <p:sp>
        <p:nvSpPr>
          <p:cNvPr id="3" name="Content Placeholder 2"/>
          <p:cNvSpPr>
            <a:spLocks noGrp="1"/>
          </p:cNvSpPr>
          <p:nvPr>
            <p:ph sz="quarter" idx="1"/>
          </p:nvPr>
        </p:nvSpPr>
        <p:spPr/>
        <p:txBody>
          <a:bodyPr>
            <a:noAutofit/>
          </a:bodyPr>
          <a:lstStyle/>
          <a:p>
            <a:pPr>
              <a:defRPr/>
            </a:pPr>
            <a:r>
              <a:rPr lang="en-US" dirty="0" smtClean="0"/>
              <a:t>The primary interest in data analysis is usually in </a:t>
            </a:r>
            <a:r>
              <a:rPr lang="en-US" i="1" dirty="0" smtClean="0"/>
              <a:t>relationships</a:t>
            </a:r>
            <a:r>
              <a:rPr lang="en-US" dirty="0" smtClean="0"/>
              <a:t> between variables.</a:t>
            </a:r>
            <a:endParaRPr lang="en-US" dirty="0"/>
          </a:p>
          <a:p>
            <a:pPr lvl="1">
              <a:defRPr/>
            </a:pPr>
            <a:r>
              <a:rPr lang="en-US" sz="2400" dirty="0" smtClean="0"/>
              <a:t>The most </a:t>
            </a:r>
            <a:r>
              <a:rPr lang="en-US" sz="2400" dirty="0"/>
              <a:t>useful numerical summary </a:t>
            </a:r>
            <a:r>
              <a:rPr lang="en-US" sz="2400" dirty="0" smtClean="0"/>
              <a:t>measure is correlation.</a:t>
            </a:r>
            <a:endParaRPr lang="en-US" sz="2400" dirty="0"/>
          </a:p>
          <a:p>
            <a:pPr lvl="1">
              <a:defRPr/>
            </a:pPr>
            <a:r>
              <a:rPr lang="en-US" sz="2400" dirty="0" smtClean="0"/>
              <a:t>The most useful graph is a scatterplot.</a:t>
            </a:r>
          </a:p>
          <a:p>
            <a:pPr lvl="1">
              <a:defRPr/>
            </a:pPr>
            <a:r>
              <a:rPr lang="en-US" sz="2400" dirty="0" smtClean="0"/>
              <a:t>To break down a numerical variable by a categorical variable, it is useful to create side-by-side box plots.</a:t>
            </a:r>
          </a:p>
          <a:p>
            <a:pPr lvl="1">
              <a:defRPr/>
            </a:pPr>
            <a:r>
              <a:rPr lang="en-US" sz="2400" dirty="0" smtClean="0"/>
              <a:t>Excel’s</a:t>
            </a:r>
            <a:r>
              <a:rPr lang="en-US" sz="2400" baseline="30000" dirty="0" smtClean="0"/>
              <a:t>®</a:t>
            </a:r>
            <a:r>
              <a:rPr lang="en-US" sz="2400" dirty="0" smtClean="0"/>
              <a:t> pivot table breaks down one variable by others so that all sorts of relationships can be uncovered very quickly.</a:t>
            </a:r>
            <a:endParaRPr lang="en-US" sz="2400"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2287790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Among </a:t>
            </a:r>
            <a:r>
              <a:rPr lang="en-US" dirty="0" smtClean="0"/>
              <a:t/>
            </a:r>
            <a:br>
              <a:rPr lang="en-US" dirty="0" smtClean="0"/>
            </a:br>
            <a:r>
              <a:rPr lang="en-US" dirty="0" smtClean="0"/>
              <a:t>Categorical </a:t>
            </a:r>
            <a:r>
              <a:rPr lang="en-US" dirty="0"/>
              <a:t>Variables</a:t>
            </a:r>
          </a:p>
        </p:txBody>
      </p:sp>
      <p:sp>
        <p:nvSpPr>
          <p:cNvPr id="3" name="Content Placeholder 2"/>
          <p:cNvSpPr>
            <a:spLocks noGrp="1"/>
          </p:cNvSpPr>
          <p:nvPr>
            <p:ph sz="quarter" idx="1"/>
          </p:nvPr>
        </p:nvSpPr>
        <p:spPr/>
        <p:txBody>
          <a:bodyPr>
            <a:normAutofit/>
          </a:bodyPr>
          <a:lstStyle/>
          <a:p>
            <a:r>
              <a:rPr lang="en-US" dirty="0" smtClean="0">
                <a:solidFill>
                  <a:srgbClr val="000000"/>
                </a:solidFill>
              </a:rPr>
              <a:t>The most meaningful way to examine relationships </a:t>
            </a:r>
            <a:r>
              <a:rPr lang="en-US" dirty="0">
                <a:solidFill>
                  <a:srgbClr val="000000"/>
                </a:solidFill>
              </a:rPr>
              <a:t>between two categorical </a:t>
            </a:r>
            <a:r>
              <a:rPr lang="en-US" dirty="0" smtClean="0">
                <a:solidFill>
                  <a:srgbClr val="000000"/>
                </a:solidFill>
              </a:rPr>
              <a:t>variables</a:t>
            </a:r>
            <a:r>
              <a:rPr lang="en-US" dirty="0">
                <a:solidFill>
                  <a:srgbClr val="000000"/>
                </a:solidFill>
              </a:rPr>
              <a:t> </a:t>
            </a:r>
            <a:r>
              <a:rPr lang="en-US" dirty="0" smtClean="0">
                <a:solidFill>
                  <a:srgbClr val="000000"/>
                </a:solidFill>
              </a:rPr>
              <a:t>is with counts and corresponding charts of the counts.</a:t>
            </a:r>
            <a:endParaRPr lang="en-US" dirty="0">
              <a:solidFill>
                <a:srgbClr val="000000"/>
              </a:solidFill>
            </a:endParaRPr>
          </a:p>
          <a:p>
            <a:pPr lvl="1"/>
            <a:r>
              <a:rPr lang="en-US" sz="2400" dirty="0" smtClean="0">
                <a:solidFill>
                  <a:srgbClr val="000000"/>
                </a:solidFill>
              </a:rPr>
              <a:t>You can </a:t>
            </a:r>
            <a:r>
              <a:rPr lang="en-US" sz="2400" dirty="0">
                <a:solidFill>
                  <a:srgbClr val="000000"/>
                </a:solidFill>
              </a:rPr>
              <a:t>find </a:t>
            </a:r>
            <a:r>
              <a:rPr lang="en-US" sz="2400" dirty="0" smtClean="0">
                <a:solidFill>
                  <a:srgbClr val="000000"/>
                </a:solidFill>
              </a:rPr>
              <a:t>counts </a:t>
            </a:r>
            <a:r>
              <a:rPr lang="en-US" sz="2400" dirty="0">
                <a:solidFill>
                  <a:srgbClr val="000000"/>
                </a:solidFill>
              </a:rPr>
              <a:t>of the categories of either variable separately, </a:t>
            </a:r>
            <a:r>
              <a:rPr lang="en-US" sz="2400" dirty="0" smtClean="0">
                <a:solidFill>
                  <a:srgbClr val="000000"/>
                </a:solidFill>
              </a:rPr>
              <a:t>as well as counts </a:t>
            </a:r>
            <a:r>
              <a:rPr lang="en-US" sz="2400" dirty="0">
                <a:solidFill>
                  <a:srgbClr val="000000"/>
                </a:solidFill>
              </a:rPr>
              <a:t>of the </a:t>
            </a:r>
            <a:r>
              <a:rPr lang="en-US" sz="2400" i="1" dirty="0">
                <a:solidFill>
                  <a:srgbClr val="000000"/>
                </a:solidFill>
              </a:rPr>
              <a:t>joint</a:t>
            </a:r>
            <a:r>
              <a:rPr lang="en-US" sz="2400" dirty="0">
                <a:solidFill>
                  <a:srgbClr val="000000"/>
                </a:solidFill>
              </a:rPr>
              <a:t> categories of the two variables</a:t>
            </a:r>
            <a:r>
              <a:rPr lang="en-US" sz="2400" dirty="0" smtClean="0">
                <a:solidFill>
                  <a:srgbClr val="000000"/>
                </a:solidFill>
              </a:rPr>
              <a:t>.</a:t>
            </a:r>
          </a:p>
          <a:p>
            <a:pPr lvl="1"/>
            <a:r>
              <a:rPr lang="en-US" sz="2400" dirty="0" smtClean="0">
                <a:solidFill>
                  <a:srgbClr val="000000"/>
                </a:solidFill>
              </a:rPr>
              <a:t>Corresponding percentages of totals and charts help tell the story.</a:t>
            </a:r>
            <a:endParaRPr lang="en-US" sz="2400" dirty="0">
              <a:solidFill>
                <a:srgbClr val="000000"/>
              </a:solidFill>
            </a:endParaRPr>
          </a:p>
          <a:p>
            <a:r>
              <a:rPr lang="en-US" dirty="0">
                <a:solidFill>
                  <a:srgbClr val="000000"/>
                </a:solidFill>
              </a:rPr>
              <a:t>It is customary to display all such counts in a table called a </a:t>
            </a:r>
            <a:r>
              <a:rPr lang="en-US" b="1" dirty="0">
                <a:solidFill>
                  <a:srgbClr val="04617B"/>
                </a:solidFill>
              </a:rPr>
              <a:t>crosstabs</a:t>
            </a:r>
            <a:r>
              <a:rPr lang="en-US" dirty="0">
                <a:solidFill>
                  <a:srgbClr val="04617B"/>
                </a:solidFill>
              </a:rPr>
              <a:t> </a:t>
            </a:r>
            <a:r>
              <a:rPr lang="en-US" dirty="0">
                <a:solidFill>
                  <a:srgbClr val="000000"/>
                </a:solidFill>
              </a:rPr>
              <a:t>(for crosstabulations). This is also sometimes called a </a:t>
            </a:r>
            <a:r>
              <a:rPr lang="en-US" b="1" dirty="0">
                <a:solidFill>
                  <a:srgbClr val="04617B"/>
                </a:solidFill>
              </a:rPr>
              <a:t>contingency </a:t>
            </a:r>
            <a:r>
              <a:rPr lang="en-US" b="1" dirty="0" smtClean="0">
                <a:solidFill>
                  <a:srgbClr val="04617B"/>
                </a:solidFill>
              </a:rPr>
              <a:t>table</a:t>
            </a:r>
            <a:r>
              <a:rPr lang="en-US" b="1" dirty="0"/>
              <a:t>.</a:t>
            </a:r>
            <a:endParaRPr lang="en-US" b="1" dirty="0">
              <a:solidFill>
                <a:srgbClr val="04617B"/>
              </a:solidFill>
            </a:endParaRP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224560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solidFill>
                  <a:schemeClr val="accent1">
                    <a:lumMod val="75000"/>
                  </a:schemeClr>
                </a:solidFill>
              </a:rPr>
              <a:t>Smoking Drinking.xlsx  </a:t>
            </a:r>
          </a:p>
        </p:txBody>
      </p:sp>
      <p:sp>
        <p:nvSpPr>
          <p:cNvPr id="5" name="Content Placeholder 4"/>
          <p:cNvSpPr>
            <a:spLocks noGrp="1"/>
          </p:cNvSpPr>
          <p:nvPr>
            <p:ph sz="quarter" idx="1"/>
          </p:nvPr>
        </p:nvSpPr>
        <p:spPr>
          <a:xfrm>
            <a:off x="816864" y="1600200"/>
            <a:ext cx="6498336" cy="4876800"/>
          </a:xfrm>
        </p:spPr>
        <p:txBody>
          <a:bodyPr>
            <a:normAutofit/>
          </a:bodyPr>
          <a:lstStyle/>
          <a:p>
            <a:pPr>
              <a:buSzPct val="70000"/>
            </a:pPr>
            <a:r>
              <a:rPr lang="en-US" b="1" dirty="0" smtClean="0"/>
              <a:t>Objective: </a:t>
            </a:r>
            <a:r>
              <a:rPr lang="en-US" dirty="0"/>
              <a:t>To use a crosstabs to explore the relationship between smoking and drinking</a:t>
            </a:r>
            <a:r>
              <a:rPr lang="en-US" dirty="0" smtClean="0"/>
              <a:t>.</a:t>
            </a:r>
          </a:p>
          <a:p>
            <a:r>
              <a:rPr lang="en-US" b="1" dirty="0" smtClean="0"/>
              <a:t>Solution: </a:t>
            </a:r>
            <a:r>
              <a:rPr lang="en-US" dirty="0" smtClean="0"/>
              <a:t>Data set lists the  smoking and drinking habits of 8761 adults. </a:t>
            </a:r>
          </a:p>
          <a:p>
            <a:r>
              <a:rPr lang="en-US" dirty="0"/>
              <a:t>C</a:t>
            </a:r>
            <a:r>
              <a:rPr lang="en-US" dirty="0" smtClean="0"/>
              <a:t>ategories have been coded “N,” “O,” “H,” “S,” and “D” for “Non,” “Occasional,” “Heavy,” “Smoker,” and “Drinker.”</a:t>
            </a:r>
            <a:endParaRPr lang="en-US" dirty="0"/>
          </a:p>
          <a:p>
            <a:endParaRPr lang="en-US" dirty="0"/>
          </a:p>
        </p:txBody>
      </p:sp>
      <p:pic>
        <p:nvPicPr>
          <p:cNvPr id="2" name="Picture 1"/>
          <p:cNvPicPr>
            <a:picLocks noChangeAspect="1"/>
          </p:cNvPicPr>
          <p:nvPr/>
        </p:nvPicPr>
        <p:blipFill>
          <a:blip r:embed="rId2" cstate="print"/>
          <a:stretch>
            <a:fillRect/>
          </a:stretch>
        </p:blipFill>
        <p:spPr>
          <a:xfrm>
            <a:off x="7721600" y="1676400"/>
            <a:ext cx="3674533" cy="3048000"/>
          </a:xfrm>
          <a:prstGeom prst="rect">
            <a:avLst/>
          </a:prstGeom>
        </p:spPr>
      </p:pic>
    </p:spTree>
    <p:extLst>
      <p:ext uri="{BB962C8B-B14F-4D97-AF65-F5344CB8AC3E}">
        <p14:creationId xmlns:p14="http://schemas.microsoft.com/office/powerpoint/2010/main" val="113439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fontScale="90000"/>
          </a:bodyPr>
          <a:lstStyle/>
          <a:p>
            <a:r>
              <a:rPr lang="en-US" dirty="0">
                <a:solidFill>
                  <a:schemeClr val="accent1">
                    <a:lumMod val="75000"/>
                  </a:schemeClr>
                </a:solidFill>
              </a:rPr>
              <a:t>Example 3.1:</a:t>
            </a:r>
            <a:br>
              <a:rPr lang="en-US" dirty="0">
                <a:solidFill>
                  <a:schemeClr val="accent1">
                    <a:lumMod val="75000"/>
                  </a:schemeClr>
                </a:solidFill>
              </a:rPr>
            </a:br>
            <a:r>
              <a:rPr lang="en-US" dirty="0">
                <a:solidFill>
                  <a:schemeClr val="accent1">
                    <a:lumMod val="75000"/>
                  </a:schemeClr>
                </a:solidFill>
              </a:rPr>
              <a:t>Smoking Drinking.xlsx  (slide 2 of 2)</a:t>
            </a:r>
          </a:p>
        </p:txBody>
      </p:sp>
      <p:sp>
        <p:nvSpPr>
          <p:cNvPr id="5" name="Content Placeholder 4"/>
          <p:cNvSpPr>
            <a:spLocks noGrp="1"/>
          </p:cNvSpPr>
          <p:nvPr>
            <p:ph sz="quarter" idx="1"/>
          </p:nvPr>
        </p:nvSpPr>
        <p:spPr>
          <a:xfrm>
            <a:off x="816864" y="1600200"/>
            <a:ext cx="5583936" cy="4876800"/>
          </a:xfrm>
        </p:spPr>
        <p:txBody>
          <a:bodyPr>
            <a:normAutofit/>
          </a:bodyPr>
          <a:lstStyle/>
          <a:p>
            <a:r>
              <a:rPr lang="en-US" dirty="0" smtClean="0"/>
              <a:t>To create the </a:t>
            </a:r>
            <a:r>
              <a:rPr lang="en-US" dirty="0"/>
              <a:t>crosstabs, </a:t>
            </a:r>
            <a:r>
              <a:rPr lang="en-US" dirty="0" smtClean="0"/>
              <a:t>enter the category headings in Excel and use the </a:t>
            </a:r>
            <a:r>
              <a:rPr lang="en-US" i="1" dirty="0"/>
              <a:t>COUNTIFS</a:t>
            </a:r>
            <a:r>
              <a:rPr lang="en-US" dirty="0"/>
              <a:t> function </a:t>
            </a:r>
            <a:r>
              <a:rPr lang="en-US" dirty="0" smtClean="0"/>
              <a:t>to fill the table with counts of joint categories.</a:t>
            </a:r>
          </a:p>
          <a:p>
            <a:r>
              <a:rPr lang="en-US" dirty="0" smtClean="0"/>
              <a:t>Next, sum across rows and down columns to get totals.</a:t>
            </a:r>
          </a:p>
          <a:p>
            <a:r>
              <a:rPr lang="en-US" dirty="0" smtClean="0"/>
              <a:t>Then express the counts as percentages of row and percentages of column.</a:t>
            </a:r>
            <a:endParaRPr lang="en-US" dirty="0"/>
          </a:p>
        </p:txBody>
      </p:sp>
      <p:pic>
        <p:nvPicPr>
          <p:cNvPr id="3" name="Picture 2"/>
          <p:cNvPicPr>
            <a:picLocks noChangeAspect="1"/>
          </p:cNvPicPr>
          <p:nvPr/>
        </p:nvPicPr>
        <p:blipFill>
          <a:blip r:embed="rId3" cstate="print"/>
          <a:stretch>
            <a:fillRect/>
          </a:stretch>
        </p:blipFill>
        <p:spPr>
          <a:xfrm>
            <a:off x="6705601" y="1676400"/>
            <a:ext cx="4896548" cy="4481406"/>
          </a:xfrm>
          <a:prstGeom prst="rect">
            <a:avLst/>
          </a:prstGeom>
        </p:spPr>
      </p:pic>
    </p:spTree>
    <p:extLst>
      <p:ext uri="{BB962C8B-B14F-4D97-AF65-F5344CB8AC3E}">
        <p14:creationId xmlns:p14="http://schemas.microsoft.com/office/powerpoint/2010/main" val="3811554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Among Categorical Variables and a Numerical Variable</a:t>
            </a:r>
          </a:p>
        </p:txBody>
      </p:sp>
      <p:sp>
        <p:nvSpPr>
          <p:cNvPr id="3" name="Content Placeholder 2"/>
          <p:cNvSpPr>
            <a:spLocks noGrp="1"/>
          </p:cNvSpPr>
          <p:nvPr>
            <p:ph sz="quarter" idx="1"/>
          </p:nvPr>
        </p:nvSpPr>
        <p:spPr/>
        <p:txBody>
          <a:bodyPr>
            <a:noAutofit/>
          </a:bodyPr>
          <a:lstStyle/>
          <a:p>
            <a:r>
              <a:rPr lang="en-US" dirty="0" smtClean="0"/>
              <a:t>The </a:t>
            </a:r>
            <a:r>
              <a:rPr lang="en-US" b="1" dirty="0" smtClean="0">
                <a:solidFill>
                  <a:srgbClr val="04617B"/>
                </a:solidFill>
              </a:rPr>
              <a:t>comparison problem</a:t>
            </a:r>
            <a:r>
              <a:rPr lang="en-US" dirty="0" smtClean="0"/>
              <a:t> </a:t>
            </a:r>
            <a:r>
              <a:rPr lang="en-US" dirty="0"/>
              <a:t>is one of the most important problems in data </a:t>
            </a:r>
            <a:r>
              <a:rPr lang="en-US" dirty="0" smtClean="0"/>
              <a:t>analysis. It </a:t>
            </a:r>
            <a:r>
              <a:rPr lang="en-US" dirty="0"/>
              <a:t>occurs whenever you want to compare a numerical measure across two or more subpopulations.</a:t>
            </a:r>
          </a:p>
          <a:p>
            <a:pPr lvl="1"/>
            <a:r>
              <a:rPr lang="en-US" sz="2400" dirty="0"/>
              <a:t>Examples:</a:t>
            </a:r>
          </a:p>
          <a:p>
            <a:pPr lvl="2"/>
            <a:r>
              <a:rPr lang="en-US" sz="2400" dirty="0"/>
              <a:t>The subpopulations are males and females, and the numerical measure is salary.</a:t>
            </a:r>
          </a:p>
          <a:p>
            <a:pPr lvl="2"/>
            <a:r>
              <a:rPr lang="en-US" sz="2400" dirty="0"/>
              <a:t>The subpopulations are different regions of the country, and the numerical measure is the cost of living.</a:t>
            </a:r>
          </a:p>
          <a:p>
            <a:pPr lvl="2"/>
            <a:r>
              <a:rPr lang="en-US" sz="2400" dirty="0"/>
              <a:t>The subpopulations are different days of the week, and the numerical measure is the number of customers going to a particular fast-food chain.</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14</a:t>
            </a:fld>
            <a:endParaRPr lang="en-IE"/>
          </a:p>
        </p:txBody>
      </p:sp>
    </p:spTree>
    <p:extLst>
      <p:ext uri="{BB962C8B-B14F-4D97-AF65-F5344CB8AC3E}">
        <p14:creationId xmlns:p14="http://schemas.microsoft.com/office/powerpoint/2010/main" val="444644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and Unstacked Formats</a:t>
            </a:r>
          </a:p>
        </p:txBody>
      </p:sp>
      <p:sp>
        <p:nvSpPr>
          <p:cNvPr id="3" name="Content Placeholder 2"/>
          <p:cNvSpPr>
            <a:spLocks noGrp="1"/>
          </p:cNvSpPr>
          <p:nvPr>
            <p:ph sz="quarter" idx="1"/>
          </p:nvPr>
        </p:nvSpPr>
        <p:spPr/>
        <p:txBody>
          <a:bodyPr>
            <a:normAutofit/>
          </a:bodyPr>
          <a:lstStyle/>
          <a:p>
            <a:r>
              <a:rPr lang="en-US" sz="2600" dirty="0" smtClean="0"/>
              <a:t>There are two possible </a:t>
            </a:r>
            <a:r>
              <a:rPr lang="en-US" sz="2600" b="1" dirty="0" smtClean="0">
                <a:solidFill>
                  <a:srgbClr val="04617B"/>
                </a:solidFill>
              </a:rPr>
              <a:t>data formats</a:t>
            </a:r>
            <a:r>
              <a:rPr lang="en-US" sz="2600" dirty="0" smtClean="0"/>
              <a:t>, stacked and unstacked.</a:t>
            </a:r>
            <a:endParaRPr lang="en-US" sz="2600" dirty="0"/>
          </a:p>
          <a:p>
            <a:pPr lvl="1"/>
            <a:r>
              <a:rPr lang="en-US" sz="2600" dirty="0"/>
              <a:t>The data are </a:t>
            </a:r>
            <a:r>
              <a:rPr lang="en-US" sz="2600" b="1" dirty="0">
                <a:solidFill>
                  <a:srgbClr val="04617B"/>
                </a:solidFill>
              </a:rPr>
              <a:t>stacked</a:t>
            </a:r>
            <a:r>
              <a:rPr lang="en-US" sz="2600" dirty="0"/>
              <a:t> if there are two “long” </a:t>
            </a:r>
            <a:r>
              <a:rPr lang="en-US" sz="2600" dirty="0" smtClean="0"/>
              <a:t>variables, such as </a:t>
            </a:r>
            <a:r>
              <a:rPr lang="en-US" sz="2600" dirty="0"/>
              <a:t>Gender and Salary. The idea is that the male salaries are </a:t>
            </a:r>
            <a:r>
              <a:rPr lang="en-US" sz="2600" i="1" dirty="0"/>
              <a:t>stacked</a:t>
            </a:r>
            <a:r>
              <a:rPr lang="en-US" sz="2600" dirty="0"/>
              <a:t> in with the female salaries. </a:t>
            </a:r>
          </a:p>
          <a:p>
            <a:pPr lvl="2"/>
            <a:r>
              <a:rPr lang="en-US" sz="2600" dirty="0"/>
              <a:t>This is the format you will see in the vast majority of situations. </a:t>
            </a:r>
          </a:p>
          <a:p>
            <a:pPr lvl="1"/>
            <a:r>
              <a:rPr lang="en-US" sz="2600" dirty="0" smtClean="0"/>
              <a:t>You will </a:t>
            </a:r>
            <a:r>
              <a:rPr lang="en-US" sz="2600" dirty="0"/>
              <a:t>occasionally see data in </a:t>
            </a:r>
            <a:r>
              <a:rPr lang="en-US" sz="2600" b="1" dirty="0">
                <a:solidFill>
                  <a:srgbClr val="04617B"/>
                </a:solidFill>
              </a:rPr>
              <a:t>unstacked</a:t>
            </a:r>
            <a:r>
              <a:rPr lang="en-US" sz="2600" dirty="0">
                <a:solidFill>
                  <a:srgbClr val="04617B"/>
                </a:solidFill>
              </a:rPr>
              <a:t> </a:t>
            </a:r>
            <a:r>
              <a:rPr lang="en-US" sz="2600" dirty="0"/>
              <a:t>format, when </a:t>
            </a:r>
            <a:r>
              <a:rPr lang="en-US" sz="2600" dirty="0" smtClean="0"/>
              <a:t>there are two “short” variables, such as </a:t>
            </a:r>
            <a:r>
              <a:rPr lang="en-US" sz="2600" i="1" dirty="0" smtClean="0"/>
              <a:t>Male </a:t>
            </a:r>
            <a:r>
              <a:rPr lang="en-US" sz="2600" i="1" dirty="0"/>
              <a:t>Salary </a:t>
            </a:r>
            <a:r>
              <a:rPr lang="en-US" sz="2600" dirty="0"/>
              <a:t>and </a:t>
            </a:r>
            <a:r>
              <a:rPr lang="en-US" sz="2600" i="1" dirty="0" smtClean="0"/>
              <a:t>Female </a:t>
            </a:r>
            <a:r>
              <a:rPr lang="en-US" sz="2600" i="1" dirty="0"/>
              <a:t>Salary</a:t>
            </a:r>
            <a:r>
              <a:rPr lang="en-US" sz="2600" dirty="0"/>
              <a:t>.</a:t>
            </a:r>
          </a:p>
          <a:p>
            <a:r>
              <a:rPr lang="en-US" sz="2600" dirty="0" smtClean="0"/>
              <a:t>Most tools are </a:t>
            </a:r>
            <a:r>
              <a:rPr lang="en-US" sz="2600" dirty="0"/>
              <a:t>capable of dealing with either </a:t>
            </a:r>
            <a:r>
              <a:rPr lang="en-US" sz="2600" dirty="0" smtClean="0"/>
              <a:t>format and can convert from stacked to unstacked or vice versa.</a:t>
            </a:r>
            <a:endParaRPr lang="en-US" sz="2600" dirty="0"/>
          </a:p>
        </p:txBody>
      </p:sp>
      <p:sp>
        <p:nvSpPr>
          <p:cNvPr id="4" name="Slide Number Placeholder 3"/>
          <p:cNvSpPr>
            <a:spLocks noGrp="1"/>
          </p:cNvSpPr>
          <p:nvPr>
            <p:ph type="sldNum" sz="quarter" idx="12"/>
          </p:nvPr>
        </p:nvSpPr>
        <p:spPr/>
        <p:txBody>
          <a:bodyPr/>
          <a:lstStyle/>
          <a:p>
            <a:fld id="{F4D4D4FF-0E3E-4E59-B5C3-4C1190DFE5CF}" type="slidenum">
              <a:rPr lang="en-IE" smtClean="0"/>
              <a:t>15</a:t>
            </a:fld>
            <a:endParaRPr lang="en-IE"/>
          </a:p>
        </p:txBody>
      </p:sp>
    </p:spTree>
    <p:extLst>
      <p:ext uri="{BB962C8B-B14F-4D97-AF65-F5344CB8AC3E}">
        <p14:creationId xmlns:p14="http://schemas.microsoft.com/office/powerpoint/2010/main" val="424587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and Unstacked Data</a:t>
            </a:r>
          </a:p>
        </p:txBody>
      </p:sp>
      <p:sp>
        <p:nvSpPr>
          <p:cNvPr id="3" name="Content Placeholder 2"/>
          <p:cNvSpPr>
            <a:spLocks noGrp="1"/>
          </p:cNvSpPr>
          <p:nvPr>
            <p:ph sz="quarter" idx="1"/>
          </p:nvPr>
        </p:nvSpPr>
        <p:spPr/>
        <p:txBody>
          <a:bodyPr/>
          <a:lstStyle/>
          <a:p>
            <a:pPr marL="0" indent="0">
              <a:buNone/>
            </a:pPr>
            <a:r>
              <a:rPr lang="en-US" dirty="0" smtClean="0"/>
              <a:t>	Stacked Data		Unstacked Data</a:t>
            </a:r>
            <a:endParaRPr lang="en-US" dirty="0"/>
          </a:p>
        </p:txBody>
      </p:sp>
      <p:pic>
        <p:nvPicPr>
          <p:cNvPr id="4" name="Picture 3"/>
          <p:cNvPicPr>
            <a:picLocks noChangeAspect="1"/>
          </p:cNvPicPr>
          <p:nvPr/>
        </p:nvPicPr>
        <p:blipFill>
          <a:blip r:embed="rId2" cstate="print"/>
          <a:stretch>
            <a:fillRect/>
          </a:stretch>
        </p:blipFill>
        <p:spPr>
          <a:xfrm>
            <a:off x="2540000" y="2209800"/>
            <a:ext cx="1882685" cy="4254500"/>
          </a:xfrm>
          <a:prstGeom prst="rect">
            <a:avLst/>
          </a:prstGeom>
        </p:spPr>
      </p:pic>
      <p:pic>
        <p:nvPicPr>
          <p:cNvPr id="5" name="Picture 4"/>
          <p:cNvPicPr>
            <a:picLocks noChangeAspect="1"/>
          </p:cNvPicPr>
          <p:nvPr/>
        </p:nvPicPr>
        <p:blipFill>
          <a:blip r:embed="rId3" cstate="print"/>
          <a:stretch>
            <a:fillRect/>
          </a:stretch>
        </p:blipFill>
        <p:spPr>
          <a:xfrm>
            <a:off x="6807200" y="2362200"/>
            <a:ext cx="3352800" cy="3556000"/>
          </a:xfrm>
          <a:prstGeom prst="rect">
            <a:avLst/>
          </a:prstGeom>
        </p:spPr>
      </p:pic>
      <p:sp>
        <p:nvSpPr>
          <p:cNvPr id="6" name="Slide Number Placeholder 5"/>
          <p:cNvSpPr>
            <a:spLocks noGrp="1"/>
          </p:cNvSpPr>
          <p:nvPr>
            <p:ph type="sldNum" sz="quarter" idx="12"/>
          </p:nvPr>
        </p:nvSpPr>
        <p:spPr/>
        <p:txBody>
          <a:bodyPr/>
          <a:lstStyle/>
          <a:p>
            <a:fld id="{F4D4D4FF-0E3E-4E59-B5C3-4C1190DFE5CF}" type="slidenum">
              <a:rPr lang="en-IE" smtClean="0"/>
              <a:t>16</a:t>
            </a:fld>
            <a:endParaRPr lang="en-IE"/>
          </a:p>
        </p:txBody>
      </p:sp>
    </p:spTree>
    <p:extLst>
      <p:ext uri="{BB962C8B-B14F-4D97-AF65-F5344CB8AC3E}">
        <p14:creationId xmlns:p14="http://schemas.microsoft.com/office/powerpoint/2010/main" val="511945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chemeClr val="accent1">
                    <a:lumMod val="75000"/>
                  </a:schemeClr>
                </a:solidFill>
              </a:rPr>
              <a:t>Baseball </a:t>
            </a:r>
            <a:r>
              <a:rPr lang="en-US" dirty="0">
                <a:solidFill>
                  <a:schemeClr val="accent1">
                    <a:lumMod val="75000"/>
                  </a:schemeClr>
                </a:solidFill>
              </a:rPr>
              <a:t>Salaries 2011 </a:t>
            </a:r>
            <a:r>
              <a:rPr lang="en-US" dirty="0" smtClean="0">
                <a:solidFill>
                  <a:schemeClr val="accent1">
                    <a:lumMod val="75000"/>
                  </a:schemeClr>
                </a:solidFill>
              </a:rPr>
              <a:t>Extra.xlsx</a:t>
            </a:r>
            <a:endParaRPr lang="en-US"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2606040"/>
          </a:xfrm>
        </p:spPr>
        <p:txBody>
          <a:bodyPr>
            <a:noAutofit/>
          </a:bodyPr>
          <a:lstStyle/>
          <a:p>
            <a:r>
              <a:rPr lang="en-US" sz="2200" b="1" dirty="0"/>
              <a:t>Objective</a:t>
            </a:r>
            <a:r>
              <a:rPr lang="en-US" sz="2200" dirty="0"/>
              <a:t>: To learn methods in </a:t>
            </a:r>
            <a:r>
              <a:rPr lang="en-US" sz="2200" dirty="0" err="1" smtClean="0"/>
              <a:t>PhStat</a:t>
            </a:r>
            <a:r>
              <a:rPr lang="en-US" sz="2200" dirty="0" smtClean="0"/>
              <a:t> tool for </a:t>
            </a:r>
            <a:r>
              <a:rPr lang="en-US" sz="2200" dirty="0"/>
              <a:t>breaking down baseball salaries by various categorical variables.</a:t>
            </a:r>
          </a:p>
          <a:p>
            <a:r>
              <a:rPr lang="en-US" sz="2200" b="1" dirty="0"/>
              <a:t>Solution</a:t>
            </a:r>
            <a:r>
              <a:rPr lang="en-US" sz="2200" dirty="0"/>
              <a:t>: </a:t>
            </a:r>
            <a:r>
              <a:rPr lang="en-US" sz="2200" dirty="0" smtClean="0"/>
              <a:t>Data set contains the same 2011 baseball data examined previously, as well as several extra categorical variables.</a:t>
            </a:r>
          </a:p>
          <a:p>
            <a:r>
              <a:rPr lang="en-US" sz="2200" dirty="0" smtClean="0"/>
              <a:t>First unstack the position and salary columns using </a:t>
            </a:r>
            <a:r>
              <a:rPr lang="en-US" sz="2200" dirty="0" err="1" smtClean="0"/>
              <a:t>PhStat</a:t>
            </a:r>
            <a:r>
              <a:rPr lang="en-US" sz="2200" dirty="0" smtClean="0"/>
              <a:t>. Then create summary measures by selecting multi groups unstacked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29" y="3816441"/>
            <a:ext cx="9756594" cy="255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48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smtClean="0">
                <a:solidFill>
                  <a:schemeClr val="accent1">
                    <a:lumMod val="75000"/>
                  </a:schemeClr>
                </a:solidFill>
              </a:rPr>
              <a:t>Baseball </a:t>
            </a:r>
            <a:r>
              <a:rPr lang="en-US" dirty="0">
                <a:solidFill>
                  <a:schemeClr val="accent1">
                    <a:lumMod val="75000"/>
                  </a:schemeClr>
                </a:solidFill>
              </a:rPr>
              <a:t>Salaries 2011 </a:t>
            </a:r>
            <a:r>
              <a:rPr lang="en-US" dirty="0" smtClean="0">
                <a:solidFill>
                  <a:schemeClr val="accent1">
                    <a:lumMod val="75000"/>
                  </a:schemeClr>
                </a:solidFill>
              </a:rPr>
              <a:t>Extra.xlsx</a:t>
            </a:r>
            <a:endParaRPr lang="en-US" dirty="0">
              <a:solidFill>
                <a:schemeClr val="accent1">
                  <a:lumMod val="75000"/>
                </a:schemeClr>
              </a:solidFill>
            </a:endParaRPr>
          </a:p>
        </p:txBody>
      </p:sp>
      <p:sp>
        <p:nvSpPr>
          <p:cNvPr id="3" name="Content Placeholder 2"/>
          <p:cNvSpPr>
            <a:spLocks noGrp="1"/>
          </p:cNvSpPr>
          <p:nvPr>
            <p:ph sz="quarter" idx="1"/>
          </p:nvPr>
        </p:nvSpPr>
        <p:spPr>
          <a:xfrm>
            <a:off x="245364" y="1739900"/>
            <a:ext cx="2928695" cy="4559300"/>
          </a:xfrm>
        </p:spPr>
        <p:txBody>
          <a:bodyPr>
            <a:noAutofit/>
          </a:bodyPr>
          <a:lstStyle/>
          <a:p>
            <a:r>
              <a:rPr lang="en-US" sz="2200" dirty="0" smtClean="0"/>
              <a:t>Create side-by-side boxplots, by selecting boxplots from the </a:t>
            </a:r>
            <a:r>
              <a:rPr lang="en-US" sz="2200" dirty="0" err="1" smtClean="0"/>
              <a:t>phstat</a:t>
            </a:r>
            <a:r>
              <a:rPr lang="en-US" sz="2200" dirty="0" smtClean="0"/>
              <a:t> descriptive statistics option.</a:t>
            </a:r>
          </a:p>
          <a:p>
            <a:r>
              <a:rPr lang="en-US" sz="2200" dirty="0" smtClean="0"/>
              <a:t>Select the data range, </a:t>
            </a:r>
            <a:r>
              <a:rPr lang="en-US" sz="2200" dirty="0" err="1" smtClean="0"/>
              <a:t>phstat</a:t>
            </a:r>
            <a:r>
              <a:rPr lang="en-US" sz="2200" dirty="0" smtClean="0"/>
              <a:t> will only show the first eight categories.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859" y="2108200"/>
            <a:ext cx="7636815" cy="3643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607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GB" dirty="0" smtClean="0"/>
              <a:t>You can carry out further analysis by unstacking the salary and playoff variables or the salary and Yankees variables. Then present the box plots comparing those variables.</a:t>
            </a:r>
          </a:p>
          <a:p>
            <a:r>
              <a:rPr lang="en-GB" dirty="0" smtClean="0"/>
              <a:t>The Yankee payroll is much larger than the payrolls for the rest of the teams.</a:t>
            </a:r>
          </a:p>
          <a:p>
            <a:r>
              <a:rPr lang="en-GB" dirty="0" smtClean="0"/>
              <a:t>Aside from many outliers, the playoff teams of 2011 tend to have slightly larger payrolls than the non playoff teams.</a:t>
            </a:r>
            <a:endParaRPr lang="en-GB" dirty="0"/>
          </a:p>
        </p:txBody>
      </p:sp>
      <p:sp>
        <p:nvSpPr>
          <p:cNvPr id="4" name="Title 1"/>
          <p:cNvSpPr>
            <a:spLocks noGrp="1"/>
          </p:cNvSpPr>
          <p:nvPr>
            <p:ph type="title"/>
          </p:nvPr>
        </p:nvSpPr>
        <p:spPr/>
        <p:txBody>
          <a:bodyPr vert="horz" lIns="91440" tIns="45720" rIns="91440" bIns="45720" rtlCol="0" anchor="ctr">
            <a:normAutofit/>
          </a:bodyPr>
          <a:lstStyle/>
          <a:p>
            <a:r>
              <a:rPr lang="en-US" dirty="0" smtClean="0">
                <a:solidFill>
                  <a:schemeClr val="accent1">
                    <a:lumMod val="75000"/>
                  </a:schemeClr>
                </a:solidFill>
              </a:rPr>
              <a:t>Baseball </a:t>
            </a:r>
            <a:r>
              <a:rPr lang="en-US" dirty="0">
                <a:solidFill>
                  <a:schemeClr val="accent1">
                    <a:lumMod val="75000"/>
                  </a:schemeClr>
                </a:solidFill>
              </a:rPr>
              <a:t>Salaries 2011 </a:t>
            </a:r>
            <a:r>
              <a:rPr lang="en-US" dirty="0" smtClean="0">
                <a:solidFill>
                  <a:schemeClr val="accent1">
                    <a:lumMod val="75000"/>
                  </a:schemeClr>
                </a:solidFill>
              </a:rPr>
              <a:t>Extra.xlsx</a:t>
            </a:r>
            <a:endParaRPr lang="en-US" dirty="0">
              <a:solidFill>
                <a:schemeClr val="accent1">
                  <a:lumMod val="75000"/>
                </a:schemeClr>
              </a:solidFill>
            </a:endParaRPr>
          </a:p>
        </p:txBody>
      </p:sp>
    </p:spTree>
    <p:extLst>
      <p:ext uri="{BB962C8B-B14F-4D97-AF65-F5344CB8AC3E}">
        <p14:creationId xmlns:p14="http://schemas.microsoft.com/office/powerpoint/2010/main" val="9069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sz="quarter" idx="1"/>
          </p:nvPr>
        </p:nvSpPr>
        <p:spPr/>
        <p:txBody>
          <a:bodyPr>
            <a:normAutofit/>
          </a:bodyPr>
          <a:lstStyle/>
          <a:p>
            <a:r>
              <a:rPr lang="en-US" sz="2800" dirty="0">
                <a:solidFill>
                  <a:srgbClr val="000000"/>
                </a:solidFill>
              </a:rPr>
              <a:t>An </a:t>
            </a:r>
            <a:r>
              <a:rPr lang="en-US" sz="2800" b="1" dirty="0">
                <a:solidFill>
                  <a:srgbClr val="04617B"/>
                </a:solidFill>
              </a:rPr>
              <a:t>outlier</a:t>
            </a:r>
            <a:r>
              <a:rPr lang="en-US" sz="2800" dirty="0">
                <a:solidFill>
                  <a:srgbClr val="000000"/>
                </a:solidFill>
              </a:rPr>
              <a:t> is </a:t>
            </a:r>
            <a:r>
              <a:rPr lang="en-US" sz="2800" dirty="0" smtClean="0">
                <a:solidFill>
                  <a:srgbClr val="000000"/>
                </a:solidFill>
              </a:rPr>
              <a:t>a </a:t>
            </a:r>
            <a:r>
              <a:rPr lang="en-US" sz="2800" dirty="0">
                <a:solidFill>
                  <a:srgbClr val="000000"/>
                </a:solidFill>
              </a:rPr>
              <a:t>value or an entire </a:t>
            </a:r>
            <a:r>
              <a:rPr lang="en-US" sz="2800" dirty="0" smtClean="0">
                <a:solidFill>
                  <a:srgbClr val="000000"/>
                </a:solidFill>
              </a:rPr>
              <a:t>observation (row) </a:t>
            </a:r>
            <a:r>
              <a:rPr lang="en-US" sz="2800" dirty="0">
                <a:solidFill>
                  <a:srgbClr val="000000"/>
                </a:solidFill>
              </a:rPr>
              <a:t>that lies well outside of the norm.</a:t>
            </a:r>
          </a:p>
          <a:p>
            <a:pPr lvl="1"/>
            <a:r>
              <a:rPr lang="en-US" sz="2800" dirty="0" smtClean="0">
                <a:solidFill>
                  <a:srgbClr val="000000"/>
                </a:solidFill>
              </a:rPr>
              <a:t>Some statisticians define </a:t>
            </a:r>
            <a:r>
              <a:rPr lang="en-US" sz="2800" dirty="0">
                <a:solidFill>
                  <a:srgbClr val="000000"/>
                </a:solidFill>
              </a:rPr>
              <a:t>an outlier as any value more than three standard deviations from the mean, but this is only a rule of thumb.</a:t>
            </a:r>
          </a:p>
          <a:p>
            <a:r>
              <a:rPr lang="en-US" sz="2800" dirty="0" smtClean="0">
                <a:solidFill>
                  <a:srgbClr val="000000"/>
                </a:solidFill>
              </a:rPr>
              <a:t>Even if values are not unusual by themselves, there </a:t>
            </a:r>
            <a:r>
              <a:rPr lang="en-US" sz="2800" dirty="0">
                <a:solidFill>
                  <a:srgbClr val="000000"/>
                </a:solidFill>
              </a:rPr>
              <a:t>still might be unusual </a:t>
            </a:r>
            <a:r>
              <a:rPr lang="en-US" sz="2800" i="1" dirty="0">
                <a:solidFill>
                  <a:srgbClr val="000000"/>
                </a:solidFill>
              </a:rPr>
              <a:t>combinations</a:t>
            </a:r>
            <a:r>
              <a:rPr lang="en-US" sz="2800" dirty="0">
                <a:solidFill>
                  <a:srgbClr val="000000"/>
                </a:solidFill>
              </a:rPr>
              <a:t> of values.</a:t>
            </a:r>
          </a:p>
          <a:p>
            <a:r>
              <a:rPr lang="en-US" sz="2800" dirty="0" smtClean="0">
                <a:solidFill>
                  <a:srgbClr val="000000"/>
                </a:solidFill>
              </a:rPr>
              <a:t>When dealing </a:t>
            </a:r>
            <a:r>
              <a:rPr lang="en-US" sz="2800" dirty="0">
                <a:solidFill>
                  <a:srgbClr val="000000"/>
                </a:solidFill>
              </a:rPr>
              <a:t>with </a:t>
            </a:r>
            <a:r>
              <a:rPr lang="en-US" sz="2800" dirty="0" smtClean="0">
                <a:solidFill>
                  <a:srgbClr val="000000"/>
                </a:solidFill>
              </a:rPr>
              <a:t>outliers, it </a:t>
            </a:r>
            <a:r>
              <a:rPr lang="en-US" sz="2800" dirty="0">
                <a:solidFill>
                  <a:srgbClr val="000000"/>
                </a:solidFill>
              </a:rPr>
              <a:t>is </a:t>
            </a:r>
            <a:r>
              <a:rPr lang="en-US" sz="2800" dirty="0" smtClean="0">
                <a:solidFill>
                  <a:srgbClr val="000000"/>
                </a:solidFill>
              </a:rPr>
              <a:t>best to </a:t>
            </a:r>
            <a:r>
              <a:rPr lang="en-US" sz="2800" dirty="0">
                <a:solidFill>
                  <a:srgbClr val="000000"/>
                </a:solidFill>
              </a:rPr>
              <a:t>run the analyses two ways: </a:t>
            </a:r>
            <a:r>
              <a:rPr lang="en-US" sz="2800" dirty="0" smtClean="0">
                <a:solidFill>
                  <a:srgbClr val="000000"/>
                </a:solidFill>
              </a:rPr>
              <a:t>with </a:t>
            </a:r>
            <a:r>
              <a:rPr lang="en-US" sz="2800" dirty="0">
                <a:solidFill>
                  <a:srgbClr val="000000"/>
                </a:solidFill>
              </a:rPr>
              <a:t>the outliers and without them.</a:t>
            </a:r>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3710246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Relationships Among </a:t>
            </a:r>
            <a:r>
              <a:rPr lang="en-US" sz="3800" dirty="0" smtClean="0"/>
              <a:t>Numerical Variables</a:t>
            </a:r>
            <a:endParaRPr lang="en-US" sz="3800" dirty="0"/>
          </a:p>
        </p:txBody>
      </p:sp>
      <p:sp>
        <p:nvSpPr>
          <p:cNvPr id="3" name="Content Placeholder 2"/>
          <p:cNvSpPr>
            <a:spLocks noGrp="1"/>
          </p:cNvSpPr>
          <p:nvPr>
            <p:ph sz="quarter" idx="1"/>
          </p:nvPr>
        </p:nvSpPr>
        <p:spPr/>
        <p:txBody>
          <a:bodyPr>
            <a:normAutofit/>
          </a:bodyPr>
          <a:lstStyle/>
          <a:p>
            <a:r>
              <a:rPr lang="en-US" dirty="0" smtClean="0">
                <a:solidFill>
                  <a:srgbClr val="000000"/>
                </a:solidFill>
              </a:rPr>
              <a:t>To study relationships among numerical variables, a new type of chart, called a scatterplot, and two new summary measures, correlation and covariance, are used.</a:t>
            </a:r>
          </a:p>
          <a:p>
            <a:r>
              <a:rPr lang="en-US" dirty="0" smtClean="0">
                <a:solidFill>
                  <a:srgbClr val="000000"/>
                </a:solidFill>
              </a:rPr>
              <a:t>These measures </a:t>
            </a:r>
            <a:r>
              <a:rPr lang="en-US" dirty="0">
                <a:solidFill>
                  <a:srgbClr val="000000"/>
                </a:solidFill>
              </a:rPr>
              <a:t>can be applied to any variables that are displayed numerically.</a:t>
            </a:r>
          </a:p>
          <a:p>
            <a:r>
              <a:rPr lang="en-US" dirty="0">
                <a:solidFill>
                  <a:srgbClr val="000000"/>
                </a:solidFill>
              </a:rPr>
              <a:t>However, they are appropriate only for truly numerical variables, not for categorical variables that have been coded numerically</a:t>
            </a:r>
            <a:r>
              <a:rPr lang="en-US" dirty="0" smtClean="0">
                <a:solidFill>
                  <a:srgbClr val="000000"/>
                </a:solidFill>
              </a:rPr>
              <a:t>.</a:t>
            </a:r>
          </a:p>
        </p:txBody>
      </p:sp>
      <p:sp>
        <p:nvSpPr>
          <p:cNvPr id="4" name="Slide Number Placeholder 3"/>
          <p:cNvSpPr>
            <a:spLocks noGrp="1"/>
          </p:cNvSpPr>
          <p:nvPr>
            <p:ph type="sldNum" sz="quarter" idx="12"/>
          </p:nvPr>
        </p:nvSpPr>
        <p:spPr/>
        <p:txBody>
          <a:bodyPr/>
          <a:lstStyle/>
          <a:p>
            <a:fld id="{F4D4D4FF-0E3E-4E59-B5C3-4C1190DFE5CF}" type="slidenum">
              <a:rPr lang="en-IE" smtClean="0"/>
              <a:t>20</a:t>
            </a:fld>
            <a:endParaRPr lang="en-IE"/>
          </a:p>
        </p:txBody>
      </p:sp>
    </p:spTree>
    <p:extLst>
      <p:ext uri="{BB962C8B-B14F-4D97-AF65-F5344CB8AC3E}">
        <p14:creationId xmlns:p14="http://schemas.microsoft.com/office/powerpoint/2010/main" val="438976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Scatterplots</a:t>
            </a:r>
            <a:endParaRPr lang="en-US" dirty="0"/>
          </a:p>
        </p:txBody>
      </p:sp>
      <p:sp>
        <p:nvSpPr>
          <p:cNvPr id="3" name="Content Placeholder 2"/>
          <p:cNvSpPr>
            <a:spLocks noGrp="1"/>
          </p:cNvSpPr>
          <p:nvPr>
            <p:ph sz="quarter" idx="1"/>
          </p:nvPr>
        </p:nvSpPr>
        <p:spPr/>
        <p:txBody>
          <a:bodyPr/>
          <a:lstStyle/>
          <a:p>
            <a:r>
              <a:rPr lang="en-US" dirty="0" smtClean="0">
                <a:solidFill>
                  <a:srgbClr val="000000"/>
                </a:solidFill>
              </a:rPr>
              <a:t>A </a:t>
            </a:r>
            <a:r>
              <a:rPr lang="en-US" b="1" dirty="0">
                <a:solidFill>
                  <a:schemeClr val="tx2"/>
                </a:solidFill>
              </a:rPr>
              <a:t>scatterplot</a:t>
            </a:r>
            <a:r>
              <a:rPr lang="en-US" dirty="0">
                <a:solidFill>
                  <a:srgbClr val="000000"/>
                </a:solidFill>
              </a:rPr>
              <a:t> is a scatter of points, where each point denotes the values of an observation for two selected variables</a:t>
            </a:r>
            <a:r>
              <a:rPr lang="en-US" dirty="0" smtClean="0">
                <a:solidFill>
                  <a:srgbClr val="000000"/>
                </a:solidFill>
              </a:rPr>
              <a:t>.</a:t>
            </a:r>
          </a:p>
          <a:p>
            <a:pPr lvl="1"/>
            <a:r>
              <a:rPr lang="en-US" dirty="0" smtClean="0">
                <a:solidFill>
                  <a:srgbClr val="000000"/>
                </a:solidFill>
              </a:rPr>
              <a:t>It is a graphical method for detecting relationships between two numerical variables.</a:t>
            </a:r>
          </a:p>
          <a:p>
            <a:pPr lvl="1"/>
            <a:r>
              <a:rPr lang="en-US" dirty="0" smtClean="0">
                <a:solidFill>
                  <a:srgbClr val="000000"/>
                </a:solidFill>
              </a:rPr>
              <a:t>The two variables are often labeled generically as </a:t>
            </a:r>
            <a:r>
              <a:rPr lang="en-US" i="1" dirty="0" smtClean="0">
                <a:solidFill>
                  <a:srgbClr val="000000"/>
                </a:solidFill>
              </a:rPr>
              <a:t>X </a:t>
            </a:r>
            <a:r>
              <a:rPr lang="en-US" dirty="0" smtClean="0">
                <a:solidFill>
                  <a:srgbClr val="000000"/>
                </a:solidFill>
              </a:rPr>
              <a:t>and </a:t>
            </a:r>
            <a:r>
              <a:rPr lang="en-US" i="1" dirty="0" smtClean="0">
                <a:solidFill>
                  <a:srgbClr val="000000"/>
                </a:solidFill>
              </a:rPr>
              <a:t>Y</a:t>
            </a:r>
            <a:r>
              <a:rPr lang="en-US" dirty="0" smtClean="0">
                <a:solidFill>
                  <a:srgbClr val="000000"/>
                </a:solidFill>
              </a:rPr>
              <a:t>, so a scatterplot is sometimes called an </a:t>
            </a:r>
            <a:r>
              <a:rPr lang="en-US" b="1" dirty="0" smtClean="0">
                <a:solidFill>
                  <a:srgbClr val="04617B"/>
                </a:solidFill>
              </a:rPr>
              <a:t>X-Y chart</a:t>
            </a:r>
            <a:r>
              <a:rPr lang="en-US" dirty="0" smtClean="0">
                <a:solidFill>
                  <a:srgbClr val="000000"/>
                </a:solidFill>
              </a:rPr>
              <a:t>.</a:t>
            </a:r>
          </a:p>
          <a:p>
            <a:pPr lvl="1"/>
            <a:r>
              <a:rPr lang="en-US" dirty="0" smtClean="0">
                <a:solidFill>
                  <a:srgbClr val="000000"/>
                </a:solidFill>
              </a:rPr>
              <a:t>The purpose of a scatterplot is to make a relationship (or the lack of it) apparent.</a:t>
            </a:r>
            <a:endParaRPr lang="en-US" dirty="0">
              <a:solidFill>
                <a:srgbClr val="000000"/>
              </a:solidFill>
            </a:endParaRP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21</a:t>
            </a:fld>
            <a:endParaRPr lang="en-IE"/>
          </a:p>
        </p:txBody>
      </p:sp>
    </p:spTree>
    <p:extLst>
      <p:ext uri="{BB962C8B-B14F-4D97-AF65-F5344CB8AC3E}">
        <p14:creationId xmlns:p14="http://schemas.microsoft.com/office/powerpoint/2010/main" val="2758691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GolfStats.xlsx</a:t>
            </a:r>
            <a:r>
              <a:rPr lang="en-US" dirty="0" smtClean="0"/>
              <a:t>  </a:t>
            </a:r>
            <a:endParaRPr lang="en-US" sz="2200" dirty="0"/>
          </a:p>
        </p:txBody>
      </p:sp>
      <p:sp>
        <p:nvSpPr>
          <p:cNvPr id="3" name="Content Placeholder 2"/>
          <p:cNvSpPr>
            <a:spLocks noGrp="1"/>
          </p:cNvSpPr>
          <p:nvPr>
            <p:ph sz="quarter" idx="1"/>
          </p:nvPr>
        </p:nvSpPr>
        <p:spPr>
          <a:xfrm>
            <a:off x="816864" y="1600200"/>
            <a:ext cx="10871200" cy="3124200"/>
          </a:xfrm>
        </p:spPr>
        <p:txBody>
          <a:bodyPr>
            <a:normAutofit/>
          </a:bodyPr>
          <a:lstStyle/>
          <a:p>
            <a:r>
              <a:rPr lang="en-US" b="1" dirty="0"/>
              <a:t>Objective</a:t>
            </a:r>
            <a:r>
              <a:rPr lang="en-US" dirty="0"/>
              <a:t>: To use scatterplots to search for </a:t>
            </a:r>
            <a:r>
              <a:rPr lang="en-US" dirty="0" smtClean="0"/>
              <a:t>relationships </a:t>
            </a:r>
            <a:r>
              <a:rPr lang="en-US" dirty="0"/>
              <a:t>in the golf data.</a:t>
            </a:r>
          </a:p>
          <a:p>
            <a:r>
              <a:rPr lang="en-US" b="1" dirty="0"/>
              <a:t>Solution</a:t>
            </a:r>
            <a:r>
              <a:rPr lang="en-US" dirty="0"/>
              <a:t>: </a:t>
            </a:r>
            <a:r>
              <a:rPr lang="en-US" dirty="0" smtClean="0"/>
              <a:t>Data set includes an observation (stats) for each of the top 200 earners on the PGA Tour.</a:t>
            </a:r>
          </a:p>
          <a:p>
            <a:r>
              <a:rPr lang="en-US" dirty="0" smtClean="0"/>
              <a:t>Using </a:t>
            </a:r>
            <a:r>
              <a:rPr lang="en-US" dirty="0" err="1" smtClean="0"/>
              <a:t>PhStat</a:t>
            </a:r>
            <a:r>
              <a:rPr lang="en-US" dirty="0" smtClean="0"/>
              <a:t> you can create a scatterplot for two variables such as Age and Events</a:t>
            </a:r>
          </a:p>
        </p:txBody>
      </p:sp>
      <p:pic>
        <p:nvPicPr>
          <p:cNvPr id="4" name="Picture 3"/>
          <p:cNvPicPr>
            <a:picLocks noChangeAspect="1"/>
          </p:cNvPicPr>
          <p:nvPr/>
        </p:nvPicPr>
        <p:blipFill>
          <a:blip r:embed="rId2" cstate="print"/>
          <a:stretch>
            <a:fillRect/>
          </a:stretch>
        </p:blipFill>
        <p:spPr>
          <a:xfrm>
            <a:off x="711201" y="4724400"/>
            <a:ext cx="11017033" cy="1753374"/>
          </a:xfrm>
          <a:prstGeom prst="rect">
            <a:avLst/>
          </a:prstGeom>
        </p:spPr>
      </p:pic>
    </p:spTree>
    <p:extLst>
      <p:ext uri="{BB962C8B-B14F-4D97-AF65-F5344CB8AC3E}">
        <p14:creationId xmlns:p14="http://schemas.microsoft.com/office/powerpoint/2010/main" val="202895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GolfStats.xlsx</a:t>
            </a:r>
            <a:endParaRPr lang="en-US" dirty="0">
              <a:solidFill>
                <a:schemeClr val="accent1">
                  <a:lumMod val="75000"/>
                </a:schemeClr>
              </a:solidFill>
            </a:endParaRPr>
          </a:p>
        </p:txBody>
      </p:sp>
      <p:pic>
        <p:nvPicPr>
          <p:cNvPr id="5" name="Picture 4"/>
          <p:cNvPicPr>
            <a:picLocks noChangeAspect="1"/>
          </p:cNvPicPr>
          <p:nvPr/>
        </p:nvPicPr>
        <p:blipFill>
          <a:blip r:embed="rId2" cstate="print"/>
          <a:stretch>
            <a:fillRect/>
          </a:stretch>
        </p:blipFill>
        <p:spPr>
          <a:xfrm>
            <a:off x="812800" y="2057400"/>
            <a:ext cx="10566400" cy="2567606"/>
          </a:xfrm>
          <a:prstGeom prst="rect">
            <a:avLst/>
          </a:prstGeom>
        </p:spPr>
      </p:pic>
    </p:spTree>
    <p:extLst>
      <p:ext uri="{BB962C8B-B14F-4D97-AF65-F5344CB8AC3E}">
        <p14:creationId xmlns:p14="http://schemas.microsoft.com/office/powerpoint/2010/main" val="2678966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 Lines in Scatterplots</a:t>
            </a:r>
          </a:p>
        </p:txBody>
      </p:sp>
      <p:sp>
        <p:nvSpPr>
          <p:cNvPr id="3" name="Content Placeholder 2"/>
          <p:cNvSpPr>
            <a:spLocks noGrp="1"/>
          </p:cNvSpPr>
          <p:nvPr>
            <p:ph sz="quarter" idx="1"/>
          </p:nvPr>
        </p:nvSpPr>
        <p:spPr/>
        <p:txBody>
          <a:bodyPr/>
          <a:lstStyle/>
          <a:p>
            <a:r>
              <a:rPr lang="en-US" dirty="0"/>
              <a:t>Once you have a scatterplot, Excel enables you to superimpose one of several trend lines on the scatterplot. </a:t>
            </a:r>
            <a:endParaRPr lang="en-US" dirty="0" smtClean="0"/>
          </a:p>
          <a:p>
            <a:pPr lvl="1"/>
            <a:r>
              <a:rPr lang="en-US" dirty="0" smtClean="0"/>
              <a:t>A </a:t>
            </a:r>
            <a:r>
              <a:rPr lang="en-US" b="1" dirty="0">
                <a:solidFill>
                  <a:schemeClr val="tx2"/>
                </a:solidFill>
              </a:rPr>
              <a:t>trend line </a:t>
            </a:r>
            <a:r>
              <a:rPr lang="en-US" dirty="0"/>
              <a:t>is a line or curve that “fits” the scatter as well as possible. </a:t>
            </a:r>
          </a:p>
          <a:p>
            <a:pPr lvl="1"/>
            <a:r>
              <a:rPr lang="en-US" dirty="0"/>
              <a:t>This could </a:t>
            </a:r>
            <a:r>
              <a:rPr lang="en-US" dirty="0" smtClean="0"/>
              <a:t>be </a:t>
            </a:r>
            <a:r>
              <a:rPr lang="en-US" dirty="0"/>
              <a:t>a straight line, or it could be one of several types of curves</a:t>
            </a:r>
            <a:r>
              <a:rPr lang="en-US" dirty="0" smtClean="0"/>
              <a:t>.</a:t>
            </a:r>
          </a:p>
          <a:p>
            <a:r>
              <a:rPr lang="en-US" dirty="0" smtClean="0"/>
              <a:t>On the Layout tab for the scatterplot click on </a:t>
            </a:r>
            <a:r>
              <a:rPr lang="en-US" dirty="0" err="1" smtClean="0"/>
              <a:t>Trendline</a:t>
            </a:r>
            <a:r>
              <a:rPr lang="en-US" dirty="0" smtClean="0"/>
              <a:t> and choose the appropriate one.</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24</a:t>
            </a:fld>
            <a:endParaRPr lang="en-IE"/>
          </a:p>
        </p:txBody>
      </p:sp>
    </p:spTree>
    <p:extLst>
      <p:ext uri="{BB962C8B-B14F-4D97-AF65-F5344CB8AC3E}">
        <p14:creationId xmlns:p14="http://schemas.microsoft.com/office/powerpoint/2010/main" val="404842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Scatterplot with Trend Line and Equation Superimposed</a:t>
            </a:r>
            <a:endParaRPr lang="en-US" dirty="0"/>
          </a:p>
        </p:txBody>
      </p:sp>
      <p:pic>
        <p:nvPicPr>
          <p:cNvPr id="3" name="Picture 2"/>
          <p:cNvPicPr>
            <a:picLocks noChangeAspect="1"/>
          </p:cNvPicPr>
          <p:nvPr/>
        </p:nvPicPr>
        <p:blipFill rotWithShape="1">
          <a:blip r:embed="rId2" cstate="print"/>
          <a:srcRect l="6760" t="6349" r="-6760" b="-6349"/>
          <a:stretch/>
        </p:blipFill>
        <p:spPr>
          <a:xfrm>
            <a:off x="1727200" y="1828800"/>
            <a:ext cx="8957733" cy="4368800"/>
          </a:xfrm>
          <a:prstGeom prst="rect">
            <a:avLst/>
          </a:prstGeom>
        </p:spPr>
      </p:pic>
      <p:sp>
        <p:nvSpPr>
          <p:cNvPr id="4" name="Slide Number Placeholder 3"/>
          <p:cNvSpPr>
            <a:spLocks noGrp="1"/>
          </p:cNvSpPr>
          <p:nvPr>
            <p:ph type="sldNum" sz="quarter" idx="12"/>
          </p:nvPr>
        </p:nvSpPr>
        <p:spPr/>
        <p:txBody>
          <a:bodyPr/>
          <a:lstStyle/>
          <a:p>
            <a:fld id="{F4D4D4FF-0E3E-4E59-B5C3-4C1190DFE5CF}" type="slidenum">
              <a:rPr lang="en-IE" smtClean="0"/>
              <a:t>25</a:t>
            </a:fld>
            <a:endParaRPr lang="en-IE"/>
          </a:p>
        </p:txBody>
      </p:sp>
    </p:spTree>
    <p:extLst>
      <p:ext uri="{BB962C8B-B14F-4D97-AF65-F5344CB8AC3E}">
        <p14:creationId xmlns:p14="http://schemas.microsoft.com/office/powerpoint/2010/main" val="3796097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1 of 4)</a:t>
            </a:r>
            <a:endParaRPr lang="en-US" sz="2200" dirty="0"/>
          </a:p>
        </p:txBody>
      </p:sp>
      <p:sp>
        <p:nvSpPr>
          <p:cNvPr id="3" name="Content Placeholder 2"/>
          <p:cNvSpPr>
            <a:spLocks noGrp="1"/>
          </p:cNvSpPr>
          <p:nvPr>
            <p:ph sz="quarter" idx="1"/>
          </p:nvPr>
        </p:nvSpPr>
        <p:spPr/>
        <p:txBody>
          <a:bodyPr>
            <a:normAutofit/>
          </a:bodyPr>
          <a:lstStyle/>
          <a:p>
            <a:r>
              <a:rPr lang="en-US" dirty="0"/>
              <a:t>Correlation and covariance </a:t>
            </a:r>
            <a:r>
              <a:rPr lang="en-US" dirty="0" smtClean="0"/>
              <a:t>measure the </a:t>
            </a:r>
            <a:r>
              <a:rPr lang="en-US" dirty="0"/>
              <a:t>strength and direction of a </a:t>
            </a:r>
            <a:r>
              <a:rPr lang="en-US" i="1" dirty="0"/>
              <a:t>linear</a:t>
            </a:r>
            <a:r>
              <a:rPr lang="en-US" dirty="0"/>
              <a:t> relationship between two numerical variables. </a:t>
            </a:r>
          </a:p>
          <a:p>
            <a:pPr lvl="1"/>
            <a:r>
              <a:rPr lang="en-US" dirty="0" smtClean="0"/>
              <a:t>The relationship </a:t>
            </a:r>
            <a:r>
              <a:rPr lang="en-US" dirty="0"/>
              <a:t>is “strong” if the points in a scatterplot cluster tightly around some straight line. </a:t>
            </a:r>
            <a:endParaRPr lang="en-US" dirty="0" smtClean="0"/>
          </a:p>
          <a:p>
            <a:pPr lvl="2"/>
            <a:r>
              <a:rPr lang="en-US" dirty="0" smtClean="0"/>
              <a:t>If </a:t>
            </a:r>
            <a:r>
              <a:rPr lang="en-US" dirty="0"/>
              <a:t>this straight line rises from left to right, the relationship is </a:t>
            </a:r>
            <a:r>
              <a:rPr lang="en-US" i="1" dirty="0"/>
              <a:t>positive</a:t>
            </a:r>
            <a:r>
              <a:rPr lang="en-US" dirty="0"/>
              <a:t> and the measures will be positive numbers.</a:t>
            </a:r>
          </a:p>
          <a:p>
            <a:pPr lvl="2"/>
            <a:r>
              <a:rPr lang="en-US" dirty="0"/>
              <a:t>If it falls from left to right, the relationship is </a:t>
            </a:r>
            <a:r>
              <a:rPr lang="en-US" i="1" dirty="0"/>
              <a:t>negative</a:t>
            </a:r>
            <a:r>
              <a:rPr lang="en-US" dirty="0"/>
              <a:t> and the measures will be negative numbers</a:t>
            </a:r>
            <a:r>
              <a:rPr lang="en-US" dirty="0" smtClean="0"/>
              <a:t>.</a:t>
            </a:r>
          </a:p>
          <a:p>
            <a:pPr lvl="1"/>
            <a:r>
              <a:rPr lang="en-US" dirty="0" smtClean="0"/>
              <a:t>The two numerical variables must be “paired” variables.</a:t>
            </a:r>
          </a:p>
          <a:p>
            <a:pPr lvl="2"/>
            <a:r>
              <a:rPr lang="en-US" dirty="0"/>
              <a:t>T</a:t>
            </a:r>
            <a:r>
              <a:rPr lang="en-US" dirty="0" smtClean="0"/>
              <a:t>hey must have the same number of observations, and the values for any observation should be naturally paired.</a:t>
            </a:r>
          </a:p>
          <a:p>
            <a:pPr lvl="1"/>
            <a:endParaRPr lang="en-US"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26</a:t>
            </a:fld>
            <a:endParaRPr lang="en-IE"/>
          </a:p>
        </p:txBody>
      </p:sp>
    </p:spTree>
    <p:extLst>
      <p:ext uri="{BB962C8B-B14F-4D97-AF65-F5344CB8AC3E}">
        <p14:creationId xmlns:p14="http://schemas.microsoft.com/office/powerpoint/2010/main" val="3131065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2 of 4)</a:t>
            </a:r>
            <a:endParaRPr lang="en-US" sz="2200" dirty="0"/>
          </a:p>
        </p:txBody>
      </p:sp>
      <p:sp>
        <p:nvSpPr>
          <p:cNvPr id="3" name="Content Placeholder 2"/>
          <p:cNvSpPr>
            <a:spLocks noGrp="1"/>
          </p:cNvSpPr>
          <p:nvPr>
            <p:ph sz="quarter" idx="1"/>
          </p:nvPr>
        </p:nvSpPr>
        <p:spPr/>
        <p:txBody>
          <a:bodyPr>
            <a:normAutofit/>
          </a:bodyPr>
          <a:lstStyle/>
          <a:p>
            <a:r>
              <a:rPr lang="en-US" b="1" dirty="0" smtClean="0">
                <a:solidFill>
                  <a:schemeClr val="tx2"/>
                </a:solidFill>
              </a:rPr>
              <a:t>Covariance</a:t>
            </a:r>
            <a:r>
              <a:rPr lang="en-US" dirty="0" smtClean="0"/>
              <a:t> is essentially an average of products of deviations from means.</a:t>
            </a:r>
          </a:p>
          <a:p>
            <a:endParaRPr lang="en-US" dirty="0"/>
          </a:p>
          <a:p>
            <a:endParaRPr lang="en-US" dirty="0" smtClean="0"/>
          </a:p>
          <a:p>
            <a:r>
              <a:rPr lang="en-US" dirty="0" smtClean="0"/>
              <a:t>Excel has a built-in </a:t>
            </a:r>
            <a:r>
              <a:rPr lang="en-US" i="1" dirty="0" smtClean="0"/>
              <a:t>COVAR</a:t>
            </a:r>
            <a:r>
              <a:rPr lang="en-US" dirty="0" smtClean="0"/>
              <a:t> function, and </a:t>
            </a:r>
            <a:r>
              <a:rPr lang="en-US" dirty="0" err="1" smtClean="0"/>
              <a:t>PhStat</a:t>
            </a:r>
            <a:r>
              <a:rPr lang="en-US" dirty="0" smtClean="0"/>
              <a:t> also calculates covariances automatically.</a:t>
            </a:r>
          </a:p>
          <a:p>
            <a:r>
              <a:rPr lang="en-US" dirty="0" smtClean="0"/>
              <a:t>Covariance has a serious limitation as a descriptive measure because it is very sensitive to the </a:t>
            </a:r>
            <a:r>
              <a:rPr lang="en-US" i="1" dirty="0" smtClean="0"/>
              <a:t>units</a:t>
            </a:r>
            <a:r>
              <a:rPr lang="en-US" dirty="0" smtClean="0"/>
              <a:t> in which </a:t>
            </a:r>
            <a:r>
              <a:rPr lang="en-US" i="1" dirty="0" smtClean="0"/>
              <a:t>X</a:t>
            </a:r>
            <a:r>
              <a:rPr lang="en-US" dirty="0" smtClean="0"/>
              <a:t> and </a:t>
            </a:r>
            <a:r>
              <a:rPr lang="en-US" i="1" dirty="0" smtClean="0"/>
              <a:t>Y</a:t>
            </a:r>
            <a:r>
              <a:rPr lang="en-US" dirty="0" smtClean="0"/>
              <a:t> are measured.</a:t>
            </a:r>
          </a:p>
          <a:p>
            <a:endParaRPr lang="en-US" dirty="0"/>
          </a:p>
        </p:txBody>
      </p:sp>
      <p:pic>
        <p:nvPicPr>
          <p:cNvPr id="4" name="Picture 3"/>
          <p:cNvPicPr>
            <a:picLocks noChangeAspect="1"/>
          </p:cNvPicPr>
          <p:nvPr/>
        </p:nvPicPr>
        <p:blipFill>
          <a:blip r:embed="rId2" cstate="print"/>
          <a:stretch>
            <a:fillRect/>
          </a:stretch>
        </p:blipFill>
        <p:spPr>
          <a:xfrm>
            <a:off x="3352800" y="2400300"/>
            <a:ext cx="5317067" cy="1066800"/>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27</a:t>
            </a:fld>
            <a:endParaRPr lang="en-IE"/>
          </a:p>
        </p:txBody>
      </p:sp>
    </p:spTree>
    <p:extLst>
      <p:ext uri="{BB962C8B-B14F-4D97-AF65-F5344CB8AC3E}">
        <p14:creationId xmlns:p14="http://schemas.microsoft.com/office/powerpoint/2010/main" val="2541841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3 of </a:t>
            </a:r>
            <a:r>
              <a:rPr lang="en-US" sz="2200" dirty="0"/>
              <a:t>4</a:t>
            </a:r>
            <a:r>
              <a:rPr lang="en-US" sz="2200" dirty="0" smtClean="0"/>
              <a:t>)</a:t>
            </a:r>
            <a:endParaRPr lang="en-US" sz="2200" dirty="0"/>
          </a:p>
        </p:txBody>
      </p:sp>
      <p:sp>
        <p:nvSpPr>
          <p:cNvPr id="3" name="Content Placeholder 2"/>
          <p:cNvSpPr>
            <a:spLocks noGrp="1"/>
          </p:cNvSpPr>
          <p:nvPr>
            <p:ph sz="quarter" idx="1"/>
          </p:nvPr>
        </p:nvSpPr>
        <p:spPr/>
        <p:txBody>
          <a:bodyPr>
            <a:normAutofit/>
          </a:bodyPr>
          <a:lstStyle/>
          <a:p>
            <a:r>
              <a:rPr lang="en-US" b="1" dirty="0" smtClean="0">
                <a:solidFill>
                  <a:schemeClr val="tx2"/>
                </a:solidFill>
              </a:rPr>
              <a:t>Correlation</a:t>
            </a:r>
            <a:r>
              <a:rPr lang="en-US" b="1" dirty="0" smtClean="0">
                <a:solidFill>
                  <a:srgbClr val="000000"/>
                </a:solidFill>
              </a:rPr>
              <a:t> </a:t>
            </a:r>
            <a:r>
              <a:rPr lang="en-US" dirty="0" smtClean="0"/>
              <a:t>is a unitless quantity that is unaffected by the measurement scale.</a:t>
            </a:r>
            <a:endParaRPr lang="en-US" dirty="0"/>
          </a:p>
          <a:p>
            <a:endParaRPr lang="en-US" dirty="0" smtClean="0"/>
          </a:p>
          <a:p>
            <a:endParaRPr lang="en-US" dirty="0" smtClean="0"/>
          </a:p>
          <a:p>
            <a:r>
              <a:rPr lang="en-US" dirty="0" smtClean="0"/>
              <a:t>The correlation is </a:t>
            </a:r>
            <a:r>
              <a:rPr lang="en-US" i="1" dirty="0" smtClean="0"/>
              <a:t>always</a:t>
            </a:r>
            <a:r>
              <a:rPr lang="en-US" dirty="0" smtClean="0"/>
              <a:t> between -1 and +1.</a:t>
            </a:r>
          </a:p>
          <a:p>
            <a:pPr lvl="1"/>
            <a:r>
              <a:rPr lang="en-US" dirty="0" smtClean="0"/>
              <a:t>The closer it is to either of these two extremes, the closer the points in a scatterplot are to a straight line.</a:t>
            </a:r>
          </a:p>
          <a:p>
            <a:r>
              <a:rPr lang="en-US" dirty="0"/>
              <a:t>Excel has a built-in </a:t>
            </a:r>
            <a:r>
              <a:rPr lang="en-US" i="1" dirty="0"/>
              <a:t>CORREL </a:t>
            </a:r>
            <a:r>
              <a:rPr lang="en-US" dirty="0" smtClean="0"/>
              <a:t>function and the built in Add-In data analysis can calculate correlation on multiple variables.</a:t>
            </a:r>
            <a:endParaRPr lang="en-US" dirty="0"/>
          </a:p>
        </p:txBody>
      </p:sp>
      <p:pic>
        <p:nvPicPr>
          <p:cNvPr id="5" name="Picture 4"/>
          <p:cNvPicPr>
            <a:picLocks noChangeAspect="1"/>
          </p:cNvPicPr>
          <p:nvPr/>
        </p:nvPicPr>
        <p:blipFill>
          <a:blip r:embed="rId2" cstate="print"/>
          <a:stretch>
            <a:fillRect/>
          </a:stretch>
        </p:blipFill>
        <p:spPr>
          <a:xfrm>
            <a:off x="3251200" y="2819400"/>
            <a:ext cx="5334000" cy="723900"/>
          </a:xfrm>
          <a:prstGeom prst="rect">
            <a:avLst/>
          </a:prstGeom>
        </p:spPr>
      </p:pic>
      <p:sp>
        <p:nvSpPr>
          <p:cNvPr id="4" name="Slide Number Placeholder 3"/>
          <p:cNvSpPr>
            <a:spLocks noGrp="1"/>
          </p:cNvSpPr>
          <p:nvPr>
            <p:ph type="sldNum" sz="quarter" idx="12"/>
          </p:nvPr>
        </p:nvSpPr>
        <p:spPr/>
        <p:txBody>
          <a:bodyPr/>
          <a:lstStyle/>
          <a:p>
            <a:fld id="{F4D4D4FF-0E3E-4E59-B5C3-4C1190DFE5CF}" type="slidenum">
              <a:rPr lang="en-IE" smtClean="0"/>
              <a:t>28</a:t>
            </a:fld>
            <a:endParaRPr lang="en-IE"/>
          </a:p>
        </p:txBody>
      </p:sp>
    </p:spTree>
    <p:extLst>
      <p:ext uri="{BB962C8B-B14F-4D97-AF65-F5344CB8AC3E}">
        <p14:creationId xmlns:p14="http://schemas.microsoft.com/office/powerpoint/2010/main" val="2613186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 and </a:t>
            </a:r>
            <a:r>
              <a:rPr lang="en-US" dirty="0" smtClean="0"/>
              <a:t>Covariance</a:t>
            </a:r>
            <a:br>
              <a:rPr lang="en-US" dirty="0" smtClean="0"/>
            </a:br>
            <a:r>
              <a:rPr lang="en-US" sz="2200" dirty="0" smtClean="0"/>
              <a:t>(slide 4 of 4)</a:t>
            </a:r>
            <a:endParaRPr lang="en-US" sz="2200" dirty="0"/>
          </a:p>
        </p:txBody>
      </p:sp>
      <p:sp>
        <p:nvSpPr>
          <p:cNvPr id="3" name="Content Placeholder 2"/>
          <p:cNvSpPr>
            <a:spLocks noGrp="1"/>
          </p:cNvSpPr>
          <p:nvPr>
            <p:ph sz="quarter" idx="1"/>
          </p:nvPr>
        </p:nvSpPr>
        <p:spPr/>
        <p:txBody>
          <a:bodyPr>
            <a:normAutofit/>
          </a:bodyPr>
          <a:lstStyle/>
          <a:p>
            <a:r>
              <a:rPr lang="en-US" dirty="0" smtClean="0"/>
              <a:t>Three important points about scatterplots, correlations,</a:t>
            </a:r>
            <a:r>
              <a:rPr lang="en-US" dirty="0"/>
              <a:t> </a:t>
            </a:r>
            <a:r>
              <a:rPr lang="en-US" dirty="0" smtClean="0"/>
              <a:t>and covariances:</a:t>
            </a:r>
          </a:p>
          <a:p>
            <a:pPr lvl="1"/>
            <a:r>
              <a:rPr lang="en-US" dirty="0" smtClean="0"/>
              <a:t>A </a:t>
            </a:r>
            <a:r>
              <a:rPr lang="en-US" dirty="0"/>
              <a:t>correlation is a single-number summary of a scatterplot. </a:t>
            </a:r>
            <a:r>
              <a:rPr lang="en-US" dirty="0" smtClean="0"/>
              <a:t>It </a:t>
            </a:r>
            <a:r>
              <a:rPr lang="en-US" dirty="0"/>
              <a:t>never conveys as much information as the full </a:t>
            </a:r>
            <a:r>
              <a:rPr lang="en-US" dirty="0" smtClean="0"/>
              <a:t>scatterplot.</a:t>
            </a:r>
          </a:p>
          <a:p>
            <a:pPr lvl="1"/>
            <a:r>
              <a:rPr lang="en-US" dirty="0" smtClean="0"/>
              <a:t>You are </a:t>
            </a:r>
            <a:r>
              <a:rPr lang="en-US" dirty="0"/>
              <a:t>usually on the lookout for large correlations, those near  -1 or +1. </a:t>
            </a:r>
          </a:p>
          <a:p>
            <a:pPr lvl="1"/>
            <a:r>
              <a:rPr lang="en-US" dirty="0" smtClean="0"/>
              <a:t>Do </a:t>
            </a:r>
            <a:r>
              <a:rPr lang="en-US" dirty="0"/>
              <a:t>not even try to interpret covariances numerically except possibly to check whether they are positive or negative. For interpretive purposes, concentrate on correlations.</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29</a:t>
            </a:fld>
            <a:endParaRPr lang="en-IE"/>
          </a:p>
        </p:txBody>
      </p:sp>
    </p:spTree>
    <p:extLst>
      <p:ext uri="{BB962C8B-B14F-4D97-AF65-F5344CB8AC3E}">
        <p14:creationId xmlns:p14="http://schemas.microsoft.com/office/powerpoint/2010/main" val="1977238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3" name="Content Placeholder 2"/>
          <p:cNvSpPr>
            <a:spLocks noGrp="1"/>
          </p:cNvSpPr>
          <p:nvPr>
            <p:ph sz="quarter" idx="1"/>
          </p:nvPr>
        </p:nvSpPr>
        <p:spPr/>
        <p:txBody>
          <a:bodyPr>
            <a:noAutofit/>
          </a:bodyPr>
          <a:lstStyle/>
          <a:p>
            <a:r>
              <a:rPr lang="en-US" dirty="0" smtClean="0">
                <a:solidFill>
                  <a:srgbClr val="000000"/>
                </a:solidFill>
              </a:rPr>
              <a:t>Most real data sets have gaps in the data.</a:t>
            </a:r>
          </a:p>
          <a:p>
            <a:r>
              <a:rPr lang="en-US" dirty="0" smtClean="0">
                <a:solidFill>
                  <a:srgbClr val="000000"/>
                </a:solidFill>
              </a:rPr>
              <a:t>There are </a:t>
            </a:r>
            <a:r>
              <a:rPr lang="en-US" dirty="0">
                <a:solidFill>
                  <a:srgbClr val="000000"/>
                </a:solidFill>
              </a:rPr>
              <a:t>two issues: </a:t>
            </a:r>
            <a:r>
              <a:rPr lang="en-US" dirty="0" smtClean="0">
                <a:solidFill>
                  <a:srgbClr val="000000"/>
                </a:solidFill>
              </a:rPr>
              <a:t>how </a:t>
            </a:r>
            <a:r>
              <a:rPr lang="en-US" dirty="0">
                <a:solidFill>
                  <a:srgbClr val="000000"/>
                </a:solidFill>
              </a:rPr>
              <a:t>to </a:t>
            </a:r>
            <a:r>
              <a:rPr lang="en-US" dirty="0" smtClean="0">
                <a:solidFill>
                  <a:srgbClr val="000000"/>
                </a:solidFill>
              </a:rPr>
              <a:t>detect these </a:t>
            </a:r>
            <a:r>
              <a:rPr lang="en-US" b="1" dirty="0">
                <a:solidFill>
                  <a:srgbClr val="04617B"/>
                </a:solidFill>
              </a:rPr>
              <a:t>missing values</a:t>
            </a:r>
            <a:r>
              <a:rPr lang="en-US" dirty="0">
                <a:solidFill>
                  <a:srgbClr val="000000"/>
                </a:solidFill>
              </a:rPr>
              <a:t> and what to do about them.</a:t>
            </a:r>
          </a:p>
          <a:p>
            <a:r>
              <a:rPr lang="en-US" dirty="0" smtClean="0">
                <a:solidFill>
                  <a:srgbClr val="000000"/>
                </a:solidFill>
              </a:rPr>
              <a:t>The </a:t>
            </a:r>
            <a:r>
              <a:rPr lang="en-US" dirty="0">
                <a:solidFill>
                  <a:srgbClr val="000000"/>
                </a:solidFill>
              </a:rPr>
              <a:t>more important issue is what to do about </a:t>
            </a:r>
            <a:r>
              <a:rPr lang="en-US" dirty="0" smtClean="0">
                <a:solidFill>
                  <a:srgbClr val="000000"/>
                </a:solidFill>
              </a:rPr>
              <a:t>them:</a:t>
            </a:r>
            <a:endParaRPr lang="en-US" dirty="0">
              <a:solidFill>
                <a:srgbClr val="000000"/>
              </a:solidFill>
            </a:endParaRPr>
          </a:p>
          <a:p>
            <a:pPr lvl="1"/>
            <a:r>
              <a:rPr lang="en-US" sz="2400" dirty="0">
                <a:solidFill>
                  <a:srgbClr val="000000"/>
                </a:solidFill>
              </a:rPr>
              <a:t>One option is to simply ignore them. Then you will have to be aware of how the software deals with missing values.</a:t>
            </a:r>
          </a:p>
          <a:p>
            <a:pPr lvl="1"/>
            <a:r>
              <a:rPr lang="en-US" sz="2400" dirty="0">
                <a:solidFill>
                  <a:srgbClr val="000000"/>
                </a:solidFill>
              </a:rPr>
              <a:t>Another option is to fill in missing values with </a:t>
            </a:r>
            <a:r>
              <a:rPr lang="en-US" sz="2400" dirty="0" smtClean="0">
                <a:solidFill>
                  <a:srgbClr val="000000"/>
                </a:solidFill>
              </a:rPr>
              <a:t>the average of </a:t>
            </a:r>
            <a:r>
              <a:rPr lang="en-US" sz="2400" dirty="0" err="1" smtClean="0">
                <a:solidFill>
                  <a:srgbClr val="000000"/>
                </a:solidFill>
              </a:rPr>
              <a:t>nonmissing</a:t>
            </a:r>
            <a:r>
              <a:rPr lang="en-US" sz="2400" dirty="0" smtClean="0">
                <a:solidFill>
                  <a:srgbClr val="000000"/>
                </a:solidFill>
              </a:rPr>
              <a:t> </a:t>
            </a:r>
            <a:r>
              <a:rPr lang="en-US" sz="2400" dirty="0" smtClean="0">
                <a:solidFill>
                  <a:srgbClr val="000000"/>
                </a:solidFill>
              </a:rPr>
              <a:t>values, but this isn’t usually a very good option.</a:t>
            </a:r>
          </a:p>
          <a:p>
            <a:pPr lvl="1"/>
            <a:r>
              <a:rPr lang="en-US" sz="2400" dirty="0" smtClean="0">
                <a:solidFill>
                  <a:srgbClr val="000000"/>
                </a:solidFill>
              </a:rPr>
              <a:t>A third option </a:t>
            </a:r>
            <a:r>
              <a:rPr lang="en-US" sz="2400" dirty="0">
                <a:solidFill>
                  <a:srgbClr val="000000"/>
                </a:solidFill>
              </a:rPr>
              <a:t>is to examine the </a:t>
            </a:r>
            <a:r>
              <a:rPr lang="en-US" sz="2400" dirty="0" smtClean="0">
                <a:solidFill>
                  <a:srgbClr val="000000"/>
                </a:solidFill>
              </a:rPr>
              <a:t>nonmissing values </a:t>
            </a:r>
            <a:r>
              <a:rPr lang="en-US" sz="2400" dirty="0">
                <a:solidFill>
                  <a:srgbClr val="000000"/>
                </a:solidFill>
              </a:rPr>
              <a:t>in the </a:t>
            </a:r>
            <a:r>
              <a:rPr lang="en-US" sz="2400" i="1" dirty="0" smtClean="0">
                <a:solidFill>
                  <a:srgbClr val="000000"/>
                </a:solidFill>
              </a:rPr>
              <a:t>row</a:t>
            </a:r>
            <a:r>
              <a:rPr lang="en-US" sz="2400" dirty="0" smtClean="0">
                <a:solidFill>
                  <a:srgbClr val="000000"/>
                </a:solidFill>
              </a:rPr>
              <a:t> </a:t>
            </a:r>
            <a:r>
              <a:rPr lang="en-US" sz="2400" dirty="0">
                <a:solidFill>
                  <a:srgbClr val="000000"/>
                </a:solidFill>
              </a:rPr>
              <a:t>of a missing value; </a:t>
            </a:r>
            <a:r>
              <a:rPr lang="en-US" sz="2400" dirty="0" smtClean="0">
                <a:solidFill>
                  <a:srgbClr val="000000"/>
                </a:solidFill>
              </a:rPr>
              <a:t>these values might provide clues on </a:t>
            </a:r>
            <a:r>
              <a:rPr lang="en-US" sz="2400" dirty="0">
                <a:solidFill>
                  <a:srgbClr val="000000"/>
                </a:solidFill>
              </a:rPr>
              <a:t>what </a:t>
            </a:r>
            <a:r>
              <a:rPr lang="en-US" sz="2400" dirty="0" smtClean="0">
                <a:solidFill>
                  <a:srgbClr val="000000"/>
                </a:solidFill>
              </a:rPr>
              <a:t>the </a:t>
            </a:r>
            <a:r>
              <a:rPr lang="en-US" sz="2400" dirty="0">
                <a:solidFill>
                  <a:srgbClr val="000000"/>
                </a:solidFill>
              </a:rPr>
              <a:t>missing value should </a:t>
            </a:r>
            <a:r>
              <a:rPr lang="en-US" sz="2400" dirty="0" smtClean="0">
                <a:solidFill>
                  <a:srgbClr val="000000"/>
                </a:solidFill>
              </a:rPr>
              <a:t>be.</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1868480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Tables for Filtering, </a:t>
            </a:r>
            <a:r>
              <a:rPr lang="en-US" dirty="0" smtClean="0"/>
              <a:t/>
            </a:r>
            <a:br>
              <a:rPr lang="en-US" dirty="0" smtClean="0"/>
            </a:br>
            <a:r>
              <a:rPr lang="en-US" dirty="0" smtClean="0"/>
              <a:t>Sorting</a:t>
            </a:r>
            <a:r>
              <a:rPr lang="en-US" dirty="0"/>
              <a:t>, and Summarizing</a:t>
            </a:r>
          </a:p>
        </p:txBody>
      </p:sp>
      <p:sp>
        <p:nvSpPr>
          <p:cNvPr id="3" name="Content Placeholder 2"/>
          <p:cNvSpPr>
            <a:spLocks noGrp="1"/>
          </p:cNvSpPr>
          <p:nvPr>
            <p:ph sz="quarter" idx="1"/>
          </p:nvPr>
        </p:nvSpPr>
        <p:spPr/>
        <p:txBody>
          <a:bodyPr/>
          <a:lstStyle/>
          <a:p>
            <a:r>
              <a:rPr lang="en-US" dirty="0"/>
              <a:t>Tables </a:t>
            </a:r>
            <a:r>
              <a:rPr lang="en-US" dirty="0" smtClean="0"/>
              <a:t>are a </a:t>
            </a:r>
            <a:r>
              <a:rPr lang="en-US" dirty="0"/>
              <a:t>tool introduced in Excel 2007.</a:t>
            </a:r>
          </a:p>
          <a:p>
            <a:r>
              <a:rPr lang="en-US" dirty="0" smtClean="0"/>
              <a:t>You now </a:t>
            </a:r>
            <a:r>
              <a:rPr lang="en-US" dirty="0"/>
              <a:t>have the ability to designate a rectangular data set as a table and then employ a number of </a:t>
            </a:r>
            <a:r>
              <a:rPr lang="en-US" dirty="0" smtClean="0"/>
              <a:t>powerful </a:t>
            </a:r>
            <a:r>
              <a:rPr lang="en-US" dirty="0"/>
              <a:t>tools for analyzing </a:t>
            </a:r>
            <a:r>
              <a:rPr lang="en-US" dirty="0" smtClean="0"/>
              <a:t>tables.</a:t>
            </a:r>
          </a:p>
          <a:p>
            <a:r>
              <a:rPr lang="en-US" dirty="0" smtClean="0"/>
              <a:t>These tools include:</a:t>
            </a:r>
            <a:endParaRPr lang="en-US" dirty="0"/>
          </a:p>
          <a:p>
            <a:pPr lvl="1"/>
            <a:r>
              <a:rPr lang="en-US" dirty="0"/>
              <a:t>F</a:t>
            </a:r>
            <a:r>
              <a:rPr lang="en-US" dirty="0" smtClean="0"/>
              <a:t>iltering</a:t>
            </a:r>
          </a:p>
          <a:p>
            <a:pPr lvl="1"/>
            <a:r>
              <a:rPr lang="en-US" dirty="0"/>
              <a:t>S</a:t>
            </a:r>
            <a:r>
              <a:rPr lang="en-US" dirty="0" smtClean="0"/>
              <a:t>orting</a:t>
            </a:r>
          </a:p>
          <a:p>
            <a:pPr lvl="1"/>
            <a:r>
              <a:rPr lang="en-US" dirty="0"/>
              <a:t>S</a:t>
            </a:r>
            <a:r>
              <a:rPr lang="en-US" dirty="0" smtClean="0"/>
              <a:t>ummarizing</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1666998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a:t>
            </a:r>
            <a:r>
              <a:rPr lang="en-US" sz="3200" dirty="0" smtClean="0">
                <a:solidFill>
                  <a:schemeClr val="accent1">
                    <a:lumMod val="75000"/>
                  </a:schemeClr>
                </a:solidFill>
              </a:rPr>
              <a:t>2.7:Catalog Marketing.xlsx</a:t>
            </a:r>
            <a:endParaRPr lang="en-US" sz="3200"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2438400"/>
          </a:xfrm>
        </p:spPr>
        <p:txBody>
          <a:bodyPr>
            <a:normAutofit fontScale="92500" lnSpcReduction="20000"/>
          </a:bodyPr>
          <a:lstStyle/>
          <a:p>
            <a:pPr>
              <a:buSzPct val="70000"/>
            </a:pPr>
            <a:r>
              <a:rPr lang="en-US" sz="2600" b="1" dirty="0"/>
              <a:t>Objective</a:t>
            </a:r>
            <a:r>
              <a:rPr lang="en-US" sz="2600" dirty="0"/>
              <a:t>: To illustrate Excel tables for analyzing the HyTex data.</a:t>
            </a:r>
          </a:p>
          <a:p>
            <a:pPr>
              <a:buSzPct val="70000"/>
            </a:pPr>
            <a:r>
              <a:rPr lang="en-US" sz="2600" b="1" dirty="0"/>
              <a:t>Solution</a:t>
            </a:r>
            <a:r>
              <a:rPr lang="en-US" sz="2600" dirty="0" smtClean="0"/>
              <a:t>:  Data set contains data on 1000 customers of HyTex, a fictional direct marketing company.</a:t>
            </a:r>
          </a:p>
          <a:p>
            <a:pPr>
              <a:buSzPct val="70000"/>
            </a:pPr>
            <a:r>
              <a:rPr lang="en-US" sz="2600" dirty="0" smtClean="0"/>
              <a:t>Designate the data set as a table by selecting any cell in the data set and clicking the Table button on the Insert ribbon.</a:t>
            </a:r>
          </a:p>
          <a:p>
            <a:pPr>
              <a:buSzPct val="70000"/>
            </a:pPr>
            <a:r>
              <a:rPr lang="en-US" sz="2600" dirty="0" smtClean="0"/>
              <a:t>Use the dropdown arrows next to the variable names to filter in many different ways.</a:t>
            </a:r>
          </a:p>
          <a:p>
            <a:pPr>
              <a:buSzPct val="70000"/>
            </a:pPr>
            <a:endParaRPr lang="en-US" sz="2200" dirty="0" smtClean="0"/>
          </a:p>
        </p:txBody>
      </p:sp>
      <p:pic>
        <p:nvPicPr>
          <p:cNvPr id="4" name="Picture 3"/>
          <p:cNvPicPr>
            <a:picLocks noChangeAspect="1"/>
          </p:cNvPicPr>
          <p:nvPr/>
        </p:nvPicPr>
        <p:blipFill>
          <a:blip r:embed="rId3" cstate="print"/>
          <a:stretch>
            <a:fillRect/>
          </a:stretch>
        </p:blipFill>
        <p:spPr>
          <a:xfrm>
            <a:off x="508000" y="4114801"/>
            <a:ext cx="11251040" cy="1822245"/>
          </a:xfrm>
          <a:prstGeom prst="rect">
            <a:avLst/>
          </a:prstGeom>
        </p:spPr>
      </p:pic>
    </p:spTree>
    <p:extLst>
      <p:ext uri="{BB962C8B-B14F-4D97-AF65-F5344CB8AC3E}">
        <p14:creationId xmlns:p14="http://schemas.microsoft.com/office/powerpoint/2010/main" val="115149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75000"/>
                  </a:schemeClr>
                </a:solidFill>
              </a:rPr>
              <a:t>Catalog Marketing.xlsx</a:t>
            </a:r>
            <a:endParaRPr lang="en-US" sz="3200" dirty="0">
              <a:solidFill>
                <a:schemeClr val="accent1">
                  <a:lumMod val="75000"/>
                </a:schemeClr>
              </a:solidFill>
            </a:endParaRPr>
          </a:p>
        </p:txBody>
      </p:sp>
      <p:pic>
        <p:nvPicPr>
          <p:cNvPr id="5" name="Content Placeholder 4"/>
          <p:cNvPicPr>
            <a:picLocks noGrp="1" noChangeAspect="1"/>
          </p:cNvPicPr>
          <p:nvPr>
            <p:ph sz="quarter" idx="1"/>
          </p:nvPr>
        </p:nvPicPr>
        <p:blipFill rotWithShape="1">
          <a:blip r:embed="rId3" cstate="print"/>
          <a:srcRect l="1" t="-2072" r="-1158" b="-7447"/>
          <a:stretch/>
        </p:blipFill>
        <p:spPr>
          <a:xfrm>
            <a:off x="711200" y="2057400"/>
            <a:ext cx="10997184" cy="1673352"/>
          </a:xfrm>
        </p:spPr>
      </p:pic>
    </p:spTree>
    <p:extLst>
      <p:ext uri="{BB962C8B-B14F-4D97-AF65-F5344CB8AC3E}">
        <p14:creationId xmlns:p14="http://schemas.microsoft.com/office/powerpoint/2010/main" val="2241567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sz="quarter" idx="1"/>
          </p:nvPr>
        </p:nvSpPr>
        <p:spPr/>
        <p:txBody>
          <a:bodyPr>
            <a:normAutofit/>
          </a:bodyPr>
          <a:lstStyle/>
          <a:p>
            <a:r>
              <a:rPr lang="en-US" dirty="0" smtClean="0"/>
              <a:t>Finding records that match particular criteria is called </a:t>
            </a:r>
            <a:r>
              <a:rPr lang="en-US" i="1" dirty="0" smtClean="0"/>
              <a:t>filtering</a:t>
            </a:r>
            <a:r>
              <a:rPr lang="en-US" dirty="0" smtClean="0"/>
              <a:t>.</a:t>
            </a:r>
          </a:p>
          <a:p>
            <a:r>
              <a:rPr lang="en-US" dirty="0" smtClean="0"/>
              <a:t>One way to filter is to create an Excel table, which automatically provides dropdown arrows next to the field names that allow you to filter.</a:t>
            </a:r>
          </a:p>
          <a:p>
            <a:r>
              <a:rPr lang="en-US" dirty="0" smtClean="0"/>
              <a:t>There </a:t>
            </a:r>
            <a:r>
              <a:rPr lang="en-US" dirty="0"/>
              <a:t>are </a:t>
            </a:r>
            <a:r>
              <a:rPr lang="en-US" dirty="0" smtClean="0"/>
              <a:t>also three </a:t>
            </a:r>
            <a:r>
              <a:rPr lang="en-US" dirty="0"/>
              <a:t>ways to filter </a:t>
            </a:r>
            <a:r>
              <a:rPr lang="en-US" dirty="0" smtClean="0"/>
              <a:t>on any rectangular data set with variable names:</a:t>
            </a:r>
            <a:endParaRPr lang="en-US" dirty="0"/>
          </a:p>
          <a:p>
            <a:pPr marL="914400" lvl="1" indent="-457200">
              <a:buFontTx/>
              <a:buAutoNum type="arabicPeriod"/>
            </a:pPr>
            <a:r>
              <a:rPr lang="en-US" dirty="0"/>
              <a:t>Use the Filter button from the Sort &amp; Filter dropdown list on the Home ribbon.</a:t>
            </a:r>
          </a:p>
          <a:p>
            <a:pPr marL="914400" lvl="1" indent="-457200">
              <a:buFontTx/>
              <a:buAutoNum type="arabicPeriod"/>
            </a:pPr>
            <a:r>
              <a:rPr lang="en-US" dirty="0"/>
              <a:t>Use the Filter button from the Sort &amp; Filter group on the Data ribbon.</a:t>
            </a:r>
          </a:p>
          <a:p>
            <a:pPr marL="914400" lvl="1" indent="-457200">
              <a:buFontTx/>
              <a:buAutoNum type="arabicPeriod"/>
            </a:pPr>
            <a:r>
              <a:rPr lang="en-US" dirty="0"/>
              <a:t>Right-click </a:t>
            </a:r>
            <a:r>
              <a:rPr lang="en-US" dirty="0" smtClean="0"/>
              <a:t>any </a:t>
            </a:r>
            <a:r>
              <a:rPr lang="en-US" dirty="0"/>
              <a:t>cell in the </a:t>
            </a:r>
            <a:r>
              <a:rPr lang="en-US" dirty="0" smtClean="0"/>
              <a:t>data set </a:t>
            </a:r>
            <a:r>
              <a:rPr lang="en-US" dirty="0"/>
              <a:t>and </a:t>
            </a:r>
            <a:r>
              <a:rPr lang="en-US" dirty="0" smtClean="0"/>
              <a:t>select Filter. </a:t>
            </a:r>
            <a:r>
              <a:rPr lang="en-US" dirty="0"/>
              <a:t>You get several options, the most popular of which is Filter by Selected Cell’s Value.</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21850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chemeClr val="accent1">
                    <a:lumMod val="75000"/>
                  </a:schemeClr>
                </a:solidFill>
              </a:rPr>
              <a:t>Catalog Marketing.xlsx</a:t>
            </a:r>
            <a:endParaRPr lang="en-US" sz="3200" dirty="0">
              <a:solidFill>
                <a:schemeClr val="accent1">
                  <a:lumMod val="75000"/>
                </a:schemeClr>
              </a:solidFill>
            </a:endParaRPr>
          </a:p>
        </p:txBody>
      </p:sp>
      <p:sp>
        <p:nvSpPr>
          <p:cNvPr id="3" name="Content Placeholder 2"/>
          <p:cNvSpPr>
            <a:spLocks noGrp="1"/>
          </p:cNvSpPr>
          <p:nvPr>
            <p:ph sz="quarter" idx="1"/>
          </p:nvPr>
        </p:nvSpPr>
        <p:spPr/>
        <p:txBody>
          <a:bodyPr>
            <a:normAutofit lnSpcReduction="10000"/>
          </a:bodyPr>
          <a:lstStyle/>
          <a:p>
            <a:pPr>
              <a:buSzPct val="70000"/>
            </a:pPr>
            <a:r>
              <a:rPr lang="en-US" sz="2600" b="1" dirty="0"/>
              <a:t>Objective</a:t>
            </a:r>
            <a:r>
              <a:rPr lang="en-US" sz="2600" dirty="0"/>
              <a:t>: To investigate the types of filters that </a:t>
            </a:r>
            <a:r>
              <a:rPr lang="en-US" sz="2600" dirty="0" smtClean="0"/>
              <a:t>can be </a:t>
            </a:r>
            <a:r>
              <a:rPr lang="en-US" sz="2600" dirty="0"/>
              <a:t>applied to the HyTex data.</a:t>
            </a:r>
          </a:p>
          <a:p>
            <a:pPr>
              <a:buSzPct val="70000"/>
            </a:pPr>
            <a:r>
              <a:rPr lang="en-US" sz="2600" b="1" dirty="0"/>
              <a:t>Solution</a:t>
            </a:r>
            <a:r>
              <a:rPr lang="en-US" sz="2600" dirty="0"/>
              <a:t>: There is almost no limit to the filters you can apply, but here are a few possibilities:</a:t>
            </a:r>
          </a:p>
          <a:p>
            <a:pPr lvl="1"/>
            <a:r>
              <a:rPr lang="en-US" sz="2200" dirty="0"/>
              <a:t>Filter on one or more values in a field.</a:t>
            </a:r>
          </a:p>
          <a:p>
            <a:pPr lvl="1"/>
            <a:r>
              <a:rPr lang="en-US" sz="2200" dirty="0"/>
              <a:t>Filter on more than one field.</a:t>
            </a:r>
          </a:p>
          <a:p>
            <a:pPr lvl="1"/>
            <a:r>
              <a:rPr lang="en-US" sz="2200" dirty="0"/>
              <a:t>Filter on a continuous numerical field.</a:t>
            </a:r>
          </a:p>
          <a:p>
            <a:pPr lvl="1"/>
            <a:r>
              <a:rPr lang="en-US" sz="2200" i="1" dirty="0"/>
              <a:t>Top 10</a:t>
            </a:r>
            <a:r>
              <a:rPr lang="en-US" sz="2200" dirty="0"/>
              <a:t> and </a:t>
            </a:r>
            <a:r>
              <a:rPr lang="en-US" sz="2200" i="1" dirty="0"/>
              <a:t>Above/Below Average </a:t>
            </a:r>
            <a:r>
              <a:rPr lang="en-US" sz="2200" dirty="0"/>
              <a:t>filters.</a:t>
            </a:r>
          </a:p>
          <a:p>
            <a:pPr lvl="1"/>
            <a:r>
              <a:rPr lang="en-US" sz="2200" dirty="0"/>
              <a:t>Filter on a text field.</a:t>
            </a:r>
          </a:p>
          <a:p>
            <a:pPr lvl="1"/>
            <a:r>
              <a:rPr lang="en-US" sz="2200" dirty="0"/>
              <a:t>Filter on a date field.</a:t>
            </a:r>
          </a:p>
          <a:p>
            <a:pPr lvl="1"/>
            <a:r>
              <a:rPr lang="en-US" sz="2200" dirty="0"/>
              <a:t>Filter on color or icon.</a:t>
            </a:r>
          </a:p>
          <a:p>
            <a:pPr lvl="1"/>
            <a:r>
              <a:rPr lang="en-US" sz="2200" dirty="0"/>
              <a:t>Use a custom </a:t>
            </a:r>
            <a:r>
              <a:rPr lang="en-US" sz="2200" dirty="0" smtClean="0"/>
              <a:t>filter.</a:t>
            </a:r>
            <a:endParaRPr lang="en-US" sz="2200" dirty="0"/>
          </a:p>
        </p:txBody>
      </p:sp>
    </p:spTree>
    <p:extLst>
      <p:ext uri="{BB962C8B-B14F-4D97-AF65-F5344CB8AC3E}">
        <p14:creationId xmlns:p14="http://schemas.microsoft.com/office/powerpoint/2010/main" val="3320466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2.7 </a:t>
            </a:r>
            <a:br>
              <a:rPr lang="en-US" sz="3200" dirty="0">
                <a:solidFill>
                  <a:schemeClr val="accent1">
                    <a:lumMod val="75000"/>
                  </a:schemeClr>
                </a:solidFill>
              </a:rPr>
            </a:br>
            <a:r>
              <a:rPr lang="en-US" sz="3200" dirty="0">
                <a:solidFill>
                  <a:schemeClr val="accent1">
                    <a:lumMod val="75000"/>
                  </a:schemeClr>
                </a:solidFill>
              </a:rPr>
              <a:t>Catalog Marketing.xlsx </a:t>
            </a:r>
          </a:p>
        </p:txBody>
      </p:sp>
      <p:sp>
        <p:nvSpPr>
          <p:cNvPr id="3" name="Content Placeholder 2"/>
          <p:cNvSpPr>
            <a:spLocks noGrp="1"/>
          </p:cNvSpPr>
          <p:nvPr>
            <p:ph sz="quarter" idx="1"/>
          </p:nvPr>
        </p:nvSpPr>
        <p:spPr/>
        <p:txBody>
          <a:bodyPr/>
          <a:lstStyle/>
          <a:p>
            <a:pPr marL="0" indent="0">
              <a:buNone/>
            </a:pPr>
            <a:r>
              <a:rPr lang="en-US" dirty="0" smtClean="0"/>
              <a:t>Results from a Typical Filter</a:t>
            </a:r>
          </a:p>
          <a:p>
            <a:pPr marL="0" indent="0">
              <a:buNone/>
            </a:pPr>
            <a:endParaRPr lang="en-US" dirty="0" smtClean="0"/>
          </a:p>
          <a:p>
            <a:pPr marL="0" indent="0">
              <a:buNone/>
            </a:pPr>
            <a:endParaRPr lang="en-US" dirty="0"/>
          </a:p>
        </p:txBody>
      </p:sp>
      <p:pic>
        <p:nvPicPr>
          <p:cNvPr id="4" name="Content Placeholder 3"/>
          <p:cNvPicPr>
            <a:picLocks noChangeAspect="1"/>
          </p:cNvPicPr>
          <p:nvPr/>
        </p:nvPicPr>
        <p:blipFill rotWithShape="1">
          <a:blip r:embed="rId2" cstate="print"/>
          <a:srcRect t="-4117" b="-4288"/>
          <a:stretch/>
        </p:blipFill>
        <p:spPr>
          <a:xfrm>
            <a:off x="609600" y="2286000"/>
            <a:ext cx="10871200" cy="1947672"/>
          </a:xfrm>
          <a:prstGeom prst="rect">
            <a:avLst/>
          </a:prstGeom>
        </p:spPr>
      </p:pic>
    </p:spTree>
    <p:extLst>
      <p:ext uri="{BB962C8B-B14F-4D97-AF65-F5344CB8AC3E}">
        <p14:creationId xmlns:p14="http://schemas.microsoft.com/office/powerpoint/2010/main" val="4250045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2884</TotalTime>
  <Words>2593</Words>
  <Application>Microsoft Office PowerPoint</Application>
  <PresentationFormat>Custom</PresentationFormat>
  <Paragraphs>196</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analytic</vt:lpstr>
      <vt:lpstr>Data Analytics</vt:lpstr>
      <vt:lpstr>Outliers</vt:lpstr>
      <vt:lpstr>Missing Values</vt:lpstr>
      <vt:lpstr>Excel Tables for Filtering,  Sorting, and Summarizing</vt:lpstr>
      <vt:lpstr>Example 2.7:Catalog Marketing.xlsx</vt:lpstr>
      <vt:lpstr>Catalog Marketing.xlsx</vt:lpstr>
      <vt:lpstr>Filtering</vt:lpstr>
      <vt:lpstr>Catalog Marketing.xlsx</vt:lpstr>
      <vt:lpstr>Example 2.7  Catalog Marketing.xlsx </vt:lpstr>
      <vt:lpstr>Relationships  among variables</vt:lpstr>
      <vt:lpstr>Relationships Among  Categorical Variables</vt:lpstr>
      <vt:lpstr>Smoking Drinking.xlsx  </vt:lpstr>
      <vt:lpstr>Example 3.1: Smoking Drinking.xlsx  (slide 2 of 2)</vt:lpstr>
      <vt:lpstr>Relationships Among Categorical Variables and a Numerical Variable</vt:lpstr>
      <vt:lpstr>Stacked and Unstacked Formats</vt:lpstr>
      <vt:lpstr>Stacked and Unstacked Data</vt:lpstr>
      <vt:lpstr>Baseball Salaries 2011 Extra.xlsx</vt:lpstr>
      <vt:lpstr>Baseball Salaries 2011 Extra.xlsx</vt:lpstr>
      <vt:lpstr>Baseball Salaries 2011 Extra.xlsx</vt:lpstr>
      <vt:lpstr>Relationships Among Numerical Variables</vt:lpstr>
      <vt:lpstr>Scatterplots</vt:lpstr>
      <vt:lpstr>GolfStats.xlsx  </vt:lpstr>
      <vt:lpstr>GolfStats.xlsx</vt:lpstr>
      <vt:lpstr>Trend Lines in Scatterplots</vt:lpstr>
      <vt:lpstr>Scatterplot with Trend Line and Equation Superimposed</vt:lpstr>
      <vt:lpstr>Correlation and Covariance (slide 1 of 4)</vt:lpstr>
      <vt:lpstr>Correlation and Covariance (slide 2 of 4)</vt:lpstr>
      <vt:lpstr>Correlation and Covariance (slide 3 of 4)</vt:lpstr>
      <vt:lpstr>Correlation and Covariance (slide 4 of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53</cp:revision>
  <dcterms:created xsi:type="dcterms:W3CDTF">2015-01-22T11:52:23Z</dcterms:created>
  <dcterms:modified xsi:type="dcterms:W3CDTF">2015-02-09T11:06:29Z</dcterms:modified>
</cp:coreProperties>
</file>