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52122" autoAdjust="0"/>
  </p:normalViewPr>
  <p:slideViewPr>
    <p:cSldViewPr snapToGrid="0">
      <p:cViewPr varScale="1">
        <p:scale>
          <a:sx n="41" d="100"/>
          <a:sy n="41" d="100"/>
        </p:scale>
        <p:origin x="1638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2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7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332A7-8841-4108-896E-7A167BF10CA9}" type="datetimeFigureOut">
              <a:rPr lang="en-IE" smtClean="0"/>
              <a:t>04/03/2016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7228E-FB6A-49D8-BE6B-9A7EBC9576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643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OLAP</a:t>
            </a:r>
          </a:p>
          <a:p>
            <a:r>
              <a:rPr lang="en-GB" dirty="0" smtClean="0"/>
              <a:t>User navigates</a:t>
            </a:r>
            <a:r>
              <a:rPr lang="en-GB" baseline="0" dirty="0" smtClean="0"/>
              <a:t> to a particular subset of data – practical classes using business explorer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DDC-3B5B-4B51-9CFC-BEE46797B5D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5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OLTP-</a:t>
            </a:r>
            <a:r>
              <a:rPr lang="en-GB" baseline="0" dirty="0" smtClean="0"/>
              <a:t> transaction oriented, operational data, automating routine tasks, events/business process driven</a:t>
            </a:r>
          </a:p>
          <a:p>
            <a:r>
              <a:rPr lang="en-GB" baseline="0" dirty="0" smtClean="0"/>
              <a:t>OLAP – report/monitor, analyse outcome of business process, decision support,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DDC-3B5B-4B51-9CFC-BEE46797B5D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1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Cubes are used in OLAP to facilitate the viewing and analysis of multidimensional data. A cube overcomes the limitation of a relational </a:t>
            </a:r>
            <a:r>
              <a:rPr lang="en-GB" dirty="0" err="1" smtClean="0"/>
              <a:t>db</a:t>
            </a:r>
            <a:r>
              <a:rPr lang="en-GB" dirty="0" smtClean="0"/>
              <a:t> which is poor for accessing large amounts</a:t>
            </a:r>
            <a:r>
              <a:rPr lang="en-GB" baseline="0" dirty="0" smtClean="0"/>
              <a:t> of data instantaneously. Relational </a:t>
            </a:r>
            <a:r>
              <a:rPr lang="en-GB" baseline="0" dirty="0" err="1" smtClean="0"/>
              <a:t>db</a:t>
            </a:r>
            <a:r>
              <a:rPr lang="en-GB" baseline="0" dirty="0" smtClean="0"/>
              <a:t> good for CRUD, reporting slow for multidimensional queries (multiple joins, normalised data) Why do you have multiple joins? Normalised data.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Slice specific product sales (1 dimension and fact)</a:t>
            </a:r>
          </a:p>
          <a:p>
            <a:r>
              <a:rPr lang="en-GB" baseline="0" dirty="0" smtClean="0"/>
              <a:t>Dice specific product in </a:t>
            </a:r>
            <a:r>
              <a:rPr lang="en-GB" baseline="0" dirty="0" err="1" smtClean="0"/>
              <a:t>salesarea</a:t>
            </a:r>
            <a:r>
              <a:rPr lang="en-GB" baseline="0" dirty="0" smtClean="0"/>
              <a:t> 1 (2 dimensions and fact)</a:t>
            </a:r>
          </a:p>
          <a:p>
            <a:endParaRPr lang="en-GB" baseline="0" dirty="0" smtClean="0"/>
          </a:p>
          <a:p>
            <a:r>
              <a:rPr lang="en-GB" baseline="0" dirty="0" smtClean="0"/>
              <a:t>Drill down sales area to county/district/zip code? –determined by dimensions available, in turn determined by granularity of facts</a:t>
            </a:r>
          </a:p>
          <a:p>
            <a:r>
              <a:rPr lang="en-GB" baseline="0" dirty="0" smtClean="0"/>
              <a:t>Roll up: for one dimension so total revenue/sales per year.</a:t>
            </a:r>
          </a:p>
          <a:p>
            <a:r>
              <a:rPr lang="en-GB" baseline="0" dirty="0" smtClean="0"/>
              <a:t>Pivot: perspective using a different dimension – done in practical, switch sales area with year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5DDDC-3B5B-4B51-9CFC-BEE46797B5D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557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6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3665E-9931-4B07-BED7-CEDB3AE4FE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7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92-6815-4E04-A839-A18A43E73973}" type="datetime1">
              <a:rPr lang="en-IE" smtClean="0"/>
              <a:t>04/03/2016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8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BA22-4AD5-4A47-8229-D5BFCFB85B50}" type="datetime1">
              <a:rPr lang="en-IE" smtClean="0"/>
              <a:t>04/03/2016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1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ED94-3AD5-4747-A64C-8B4C64046AD0}" type="datetime1">
              <a:rPr lang="en-IE" smtClean="0"/>
              <a:t>04/03/2016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62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5C6-6EE4-4432-AF83-758A41562887}" type="datetime1">
              <a:rPr lang="en-IE" smtClean="0"/>
              <a:t>04/03/2016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10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68EB-D606-41AD-A62C-0885EEB9BCF5}" type="datetime1">
              <a:rPr lang="en-IE" smtClean="0"/>
              <a:t>04/03/2016</a:t>
            </a:fld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88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46A5-986D-474B-953D-0B5984D9A801}" type="datetime1">
              <a:rPr lang="en-IE" smtClean="0"/>
              <a:t>04/03/2016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79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F09C-C47D-4FFD-A7A0-5216420F70BA}" type="datetime1">
              <a:rPr lang="en-IE" smtClean="0"/>
              <a:t>04/03/2016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4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0FB-A6B6-457A-9608-988E89BD7D9D}" type="datetime1">
              <a:rPr lang="en-IE" smtClean="0"/>
              <a:t>04/03/2016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65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C43-1E16-40B6-B2CB-B431175C5A02}" type="datetime1">
              <a:rPr lang="en-IE" smtClean="0"/>
              <a:t>04/03/2016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692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548E-6F62-46D9-B097-B499E30F5628}" type="datetime1">
              <a:rPr lang="en-IE" smtClean="0"/>
              <a:t>04/03/2016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3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D5F-134A-4604-B849-A2250386F03B}" type="datetime1">
              <a:rPr lang="en-IE" smtClean="0"/>
              <a:t>04/03/2016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0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0841152-6114-48DC-A61E-A8E742144FE0}" type="datetime1">
              <a:rPr lang="en-IE" smtClean="0"/>
              <a:t>04/03/2016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4D4D4FF-0E3E-4E59-B5C3-4C1190DFE5CF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5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err="1" smtClean="0"/>
              <a:t>Dr.</a:t>
            </a:r>
            <a:r>
              <a:rPr lang="en-IE" dirty="0" smtClean="0"/>
              <a:t> Brenda Mullally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 Analytics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D4FF-0E3E-4E59-B5C3-4C1190DFE5C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844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Reporting </a:t>
            </a:r>
            <a:br>
              <a:rPr lang="en-US" dirty="0" smtClean="0"/>
            </a:br>
            <a:r>
              <a:rPr lang="en-US" dirty="0" smtClean="0"/>
              <a:t>Definitions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71" y="1667932"/>
            <a:ext cx="9947429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Report = Information </a:t>
            </a:r>
            <a:r>
              <a:rPr lang="en-US" sz="3200" dirty="0">
                <a:sym typeface="Wingdings" panose="05000000000000000000" pitchFamily="2" charset="2"/>
              </a:rPr>
              <a:t> Decision</a:t>
            </a:r>
            <a:endParaRPr lang="en-US" sz="3200" dirty="0"/>
          </a:p>
          <a:p>
            <a:r>
              <a:rPr lang="en-US" sz="3200" dirty="0"/>
              <a:t>Report?</a:t>
            </a:r>
          </a:p>
          <a:p>
            <a:pPr lvl="1"/>
            <a:r>
              <a:rPr lang="en-US" sz="2800" dirty="0"/>
              <a:t>Any communication artifact prepared to convey specific information</a:t>
            </a:r>
          </a:p>
          <a:p>
            <a:r>
              <a:rPr lang="en-US" sz="3200" dirty="0"/>
              <a:t>A report can fulfill many functions</a:t>
            </a:r>
          </a:p>
          <a:p>
            <a:pPr lvl="1"/>
            <a:r>
              <a:rPr lang="en-US" sz="2800" dirty="0"/>
              <a:t>To ensure proper departmental functioning</a:t>
            </a:r>
          </a:p>
          <a:p>
            <a:pPr lvl="1"/>
            <a:r>
              <a:rPr lang="en-US" sz="2800" dirty="0"/>
              <a:t>To provide information</a:t>
            </a:r>
          </a:p>
          <a:p>
            <a:pPr lvl="1"/>
            <a:r>
              <a:rPr lang="en-US" sz="2800" dirty="0"/>
              <a:t>To provide the results of an analysis</a:t>
            </a:r>
          </a:p>
          <a:p>
            <a:pPr lvl="1"/>
            <a:r>
              <a:rPr lang="en-US" sz="2800" dirty="0"/>
              <a:t>To persuade others to act</a:t>
            </a:r>
          </a:p>
          <a:p>
            <a:pPr lvl="1"/>
            <a:r>
              <a:rPr lang="en-US" sz="2800" dirty="0"/>
              <a:t>To create an organizational memory…</a:t>
            </a:r>
          </a:p>
        </p:txBody>
      </p:sp>
    </p:spTree>
    <p:extLst>
      <p:ext uri="{BB962C8B-B14F-4D97-AF65-F5344CB8AC3E}">
        <p14:creationId xmlns:p14="http://schemas.microsoft.com/office/powerpoint/2010/main" val="238395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Business Report?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1600200"/>
            <a:ext cx="10219267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written document that contains information regarding business matters.</a:t>
            </a:r>
          </a:p>
          <a:p>
            <a:r>
              <a:rPr lang="en-US" sz="3200" dirty="0">
                <a:solidFill>
                  <a:srgbClr val="F85E08"/>
                </a:solidFill>
              </a:rPr>
              <a:t>Purpose:</a:t>
            </a:r>
            <a:r>
              <a:rPr lang="en-US" sz="3200" dirty="0"/>
              <a:t> to improve managerial decisions</a:t>
            </a:r>
          </a:p>
          <a:p>
            <a:r>
              <a:rPr lang="en-US" sz="3200" dirty="0">
                <a:solidFill>
                  <a:srgbClr val="F85E08"/>
                </a:solidFill>
              </a:rPr>
              <a:t>Source: </a:t>
            </a:r>
            <a:r>
              <a:rPr lang="en-US" sz="3200" dirty="0"/>
              <a:t>data from inside and outside the organization (via the use of ETL)</a:t>
            </a:r>
          </a:p>
          <a:p>
            <a:r>
              <a:rPr lang="en-US" sz="3200" dirty="0">
                <a:solidFill>
                  <a:srgbClr val="F85E08"/>
                </a:solidFill>
              </a:rPr>
              <a:t>Format:</a:t>
            </a:r>
            <a:r>
              <a:rPr lang="en-US" sz="3200" dirty="0"/>
              <a:t> text + tables + graphs/charts</a:t>
            </a:r>
          </a:p>
          <a:p>
            <a:r>
              <a:rPr lang="en-US" sz="3200" dirty="0">
                <a:solidFill>
                  <a:srgbClr val="F85E08"/>
                </a:solidFill>
              </a:rPr>
              <a:t>Distribution:</a:t>
            </a:r>
            <a:r>
              <a:rPr lang="en-US" sz="3200" dirty="0"/>
              <a:t> in-print, email, portal/intranet</a:t>
            </a:r>
          </a:p>
          <a:p>
            <a:pPr lvl="4"/>
            <a:endParaRPr lang="en-US" dirty="0"/>
          </a:p>
          <a:p>
            <a:pPr marL="0" indent="0" algn="ctr">
              <a:buNone/>
            </a:pPr>
            <a:r>
              <a:rPr lang="en-US" sz="3200" dirty="0">
                <a:solidFill>
                  <a:srgbClr val="0000CC"/>
                </a:solidFill>
              </a:rPr>
              <a:t>Data acquisition </a:t>
            </a:r>
            <a:r>
              <a:rPr lang="en-US" sz="3200" dirty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rgbClr val="0000CC"/>
                </a:solidFill>
              </a:rPr>
              <a:t> Information generation </a:t>
            </a:r>
            <a:r>
              <a:rPr lang="en-US" sz="3200" dirty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rgbClr val="0000CC"/>
                </a:solidFill>
              </a:rPr>
              <a:t> Decision making </a:t>
            </a:r>
            <a:r>
              <a:rPr lang="en-US" sz="3200" dirty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rgbClr val="0000CC"/>
                </a:solidFill>
              </a:rPr>
              <a:t> Process management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86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Reporting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4" y="1676400"/>
            <a:ext cx="8542868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40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 </a:t>
            </a:r>
            <a:r>
              <a:rPr lang="en-US" dirty="0" smtClean="0"/>
              <a:t>Any Successful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71" y="1600200"/>
            <a:ext cx="10023629" cy="4876800"/>
          </a:xfrm>
        </p:spPr>
        <p:txBody>
          <a:bodyPr>
            <a:normAutofit/>
          </a:bodyPr>
          <a:lstStyle/>
          <a:p>
            <a:r>
              <a:rPr lang="en-US" sz="3200" dirty="0"/>
              <a:t>Clarity …</a:t>
            </a:r>
          </a:p>
          <a:p>
            <a:r>
              <a:rPr lang="en-US" sz="3200" dirty="0"/>
              <a:t>Brevity …</a:t>
            </a:r>
          </a:p>
          <a:p>
            <a:r>
              <a:rPr lang="en-US" sz="3200" dirty="0"/>
              <a:t>Completeness …</a:t>
            </a:r>
          </a:p>
          <a:p>
            <a:r>
              <a:rPr lang="en-US" sz="3200" dirty="0"/>
              <a:t>Correctness …</a:t>
            </a:r>
          </a:p>
          <a:p>
            <a:r>
              <a:rPr lang="en-US" sz="3200" dirty="0"/>
              <a:t>Report types (in terms of content and format)</a:t>
            </a:r>
          </a:p>
          <a:p>
            <a:pPr lvl="1"/>
            <a:r>
              <a:rPr lang="en-US" sz="2800" dirty="0"/>
              <a:t>Informal – a single letter or a memo</a:t>
            </a:r>
          </a:p>
          <a:p>
            <a:pPr lvl="1"/>
            <a:r>
              <a:rPr lang="en-US" sz="2800" dirty="0"/>
              <a:t>Formal – 10-100 pages; cover + summary + text</a:t>
            </a:r>
          </a:p>
          <a:p>
            <a:pPr lvl="1"/>
            <a:r>
              <a:rPr lang="en-US" sz="2800" dirty="0"/>
              <a:t>Short report – periodic, informative, investigative</a:t>
            </a:r>
          </a:p>
        </p:txBody>
      </p:sp>
    </p:spTree>
    <p:extLst>
      <p:ext uri="{BB962C8B-B14F-4D97-AF65-F5344CB8AC3E}">
        <p14:creationId xmlns:p14="http://schemas.microsoft.com/office/powerpoint/2010/main" val="33290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Business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Metric Management Reports</a:t>
            </a:r>
          </a:p>
          <a:p>
            <a:pPr lvl="1"/>
            <a:r>
              <a:rPr lang="en-US" sz="2800" dirty="0"/>
              <a:t>Help manage business performance through metrics (SLAs for externals; KPIs for internals)</a:t>
            </a:r>
          </a:p>
          <a:p>
            <a:pPr lvl="1"/>
            <a:r>
              <a:rPr lang="en-US" sz="2800" dirty="0"/>
              <a:t>Can be used as part of Six Sigma and/or TQM</a:t>
            </a:r>
          </a:p>
          <a:p>
            <a:r>
              <a:rPr lang="en-US" sz="3200" dirty="0"/>
              <a:t>Dashboard-Type Reports</a:t>
            </a:r>
          </a:p>
          <a:p>
            <a:pPr lvl="1"/>
            <a:r>
              <a:rPr lang="en-US" sz="2800" dirty="0"/>
              <a:t>Graphical presentation of several performance indicators in a single page using dials/gauges </a:t>
            </a:r>
          </a:p>
          <a:p>
            <a:r>
              <a:rPr lang="en-US" sz="3200" dirty="0"/>
              <a:t>Balanced Scorecard-Type Reports</a:t>
            </a:r>
          </a:p>
          <a:p>
            <a:pPr lvl="1"/>
            <a:r>
              <a:rPr lang="en-US" sz="2800" dirty="0"/>
              <a:t>Include financial, customer, business process, and learning &amp; growth indicators</a:t>
            </a:r>
          </a:p>
        </p:txBody>
      </p:sp>
    </p:spTree>
    <p:extLst>
      <p:ext uri="{BB962C8B-B14F-4D97-AF65-F5344CB8AC3E}">
        <p14:creationId xmlns:p14="http://schemas.microsoft.com/office/powerpoint/2010/main" val="16087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</a:t>
            </a:r>
            <a:r>
              <a:rPr lang="en-US" dirty="0"/>
              <a:t>Reporting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characteristics</a:t>
            </a:r>
          </a:p>
          <a:p>
            <a:pPr lvl="1"/>
            <a:r>
              <a:rPr lang="en-US" sz="2400" dirty="0" smtClean="0"/>
              <a:t>OLTP </a:t>
            </a:r>
            <a:r>
              <a:rPr lang="en-US" sz="2400" dirty="0"/>
              <a:t>(online transaction processing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ERP, POS, SCM, RFID, Sensors, Web, …</a:t>
            </a:r>
          </a:p>
          <a:p>
            <a:pPr lvl="1"/>
            <a:r>
              <a:rPr lang="en-US" sz="2400" dirty="0" smtClean="0"/>
              <a:t>Data supply (volume, variety, velocity, …)</a:t>
            </a:r>
          </a:p>
          <a:p>
            <a:pPr lvl="1"/>
            <a:r>
              <a:rPr lang="en-US" sz="2400" dirty="0" smtClean="0"/>
              <a:t>ETL</a:t>
            </a:r>
          </a:p>
          <a:p>
            <a:pPr lvl="1"/>
            <a:r>
              <a:rPr lang="en-US" sz="2400" dirty="0" smtClean="0"/>
              <a:t>Data storage</a:t>
            </a:r>
          </a:p>
          <a:p>
            <a:pPr lvl="1"/>
            <a:r>
              <a:rPr lang="en-US" sz="2400" dirty="0" smtClean="0"/>
              <a:t>Business logic</a:t>
            </a:r>
          </a:p>
          <a:p>
            <a:pPr lvl="1"/>
            <a:r>
              <a:rPr lang="en-US" sz="2400" dirty="0" smtClean="0"/>
              <a:t>Publication medium</a:t>
            </a:r>
          </a:p>
          <a:p>
            <a:pPr lvl="1"/>
            <a:r>
              <a:rPr lang="en-US" sz="2400" dirty="0" smtClean="0"/>
              <a:t>Assurance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58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Information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600200"/>
            <a:ext cx="10303933" cy="4876800"/>
          </a:xfrm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dirty="0" smtClean="0">
                <a:solidFill>
                  <a:srgbClr val="0000CC"/>
                </a:solidFill>
              </a:rPr>
              <a:t>“</a:t>
            </a:r>
            <a:r>
              <a:rPr lang="en-US" dirty="0">
                <a:solidFill>
                  <a:srgbClr val="0000CC"/>
                </a:solidFill>
              </a:rPr>
              <a:t>The use of visual representations to explore, </a:t>
            </a:r>
            <a:r>
              <a:rPr lang="en-US" dirty="0" smtClean="0">
                <a:solidFill>
                  <a:srgbClr val="0000CC"/>
                </a:solidFill>
              </a:rPr>
              <a:t>make </a:t>
            </a:r>
            <a:r>
              <a:rPr lang="en-US" dirty="0">
                <a:solidFill>
                  <a:srgbClr val="0000CC"/>
                </a:solidFill>
              </a:rPr>
              <a:t>sense of, and communicate data</a:t>
            </a:r>
            <a:r>
              <a:rPr lang="en-US" dirty="0" smtClean="0">
                <a:solidFill>
                  <a:srgbClr val="0000CC"/>
                </a:solidFill>
              </a:rPr>
              <a:t>.”</a:t>
            </a:r>
          </a:p>
          <a:p>
            <a:pPr marL="0" lvl="1" indent="0" algn="ctr">
              <a:buNone/>
            </a:pPr>
            <a:r>
              <a:rPr lang="en-US" sz="1800" dirty="0">
                <a:solidFill>
                  <a:srgbClr val="0000CC"/>
                </a:solidFill>
              </a:rPr>
              <a:t>	</a:t>
            </a:r>
          </a:p>
          <a:p>
            <a:r>
              <a:rPr lang="en-US" sz="3000" dirty="0"/>
              <a:t>Data visualization vs. Information visualization</a:t>
            </a:r>
          </a:p>
          <a:p>
            <a:r>
              <a:rPr lang="en-US" sz="3000" dirty="0"/>
              <a:t>Information = aggregation, summarization, and contextualization of data</a:t>
            </a:r>
          </a:p>
          <a:p>
            <a:r>
              <a:rPr lang="en-US" sz="3000" dirty="0"/>
              <a:t>Related to information graphics, scientific visualization, and statistical graphics</a:t>
            </a:r>
          </a:p>
          <a:p>
            <a:r>
              <a:rPr lang="en-US" sz="3000" dirty="0"/>
              <a:t>Often includes charts, graphs, illustrations, …</a:t>
            </a:r>
          </a:p>
        </p:txBody>
      </p:sp>
    </p:spTree>
    <p:extLst>
      <p:ext uri="{BB962C8B-B14F-4D97-AF65-F5344CB8AC3E}">
        <p14:creationId xmlns:p14="http://schemas.microsoft.com/office/powerpoint/2010/main" val="276165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061" y="375139"/>
            <a:ext cx="7556500" cy="1116012"/>
          </a:xfrm>
        </p:spPr>
        <p:txBody>
          <a:bodyPr/>
          <a:lstStyle/>
          <a:p>
            <a:r>
              <a:rPr lang="en-US" dirty="0" smtClean="0"/>
              <a:t>Visual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66" y="1913467"/>
            <a:ext cx="10583333" cy="4165600"/>
          </a:xfrm>
        </p:spPr>
        <p:txBody>
          <a:bodyPr>
            <a:noAutofit/>
          </a:bodyPr>
          <a:lstStyle/>
          <a:p>
            <a:r>
              <a:rPr lang="en-US" sz="2800" dirty="0"/>
              <a:t>Visual analytics refers to the use of computer graphics to create a visual representation of large collections of information</a:t>
            </a:r>
          </a:p>
          <a:p>
            <a:r>
              <a:rPr lang="en-US" sz="2800" dirty="0"/>
              <a:t>Purpose of visualization is to enable knowledge discovery </a:t>
            </a:r>
          </a:p>
          <a:p>
            <a:r>
              <a:rPr lang="en-US" sz="2800" dirty="0"/>
              <a:t>Importance: visualization helps users see patterns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3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Emergence of Data Visualization </a:t>
            </a:r>
            <a:r>
              <a:rPr lang="en-US" dirty="0" smtClean="0"/>
              <a:t>and </a:t>
            </a:r>
            <a:r>
              <a:rPr lang="en-US" dirty="0"/>
              <a:t>Visual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71" y="1600199"/>
            <a:ext cx="11420629" cy="4986867"/>
          </a:xfrm>
        </p:spPr>
        <p:txBody>
          <a:bodyPr>
            <a:normAutofit/>
          </a:bodyPr>
          <a:lstStyle/>
          <a:p>
            <a:r>
              <a:rPr lang="en-US" sz="3200" dirty="0"/>
              <a:t>Emergence of new companies </a:t>
            </a:r>
          </a:p>
          <a:p>
            <a:pPr lvl="1"/>
            <a:r>
              <a:rPr lang="en-US" sz="2800" dirty="0"/>
              <a:t>Tableau, Spotfire, QlikView, … </a:t>
            </a:r>
          </a:p>
          <a:p>
            <a:r>
              <a:rPr lang="en-US" sz="3200" dirty="0"/>
              <a:t>Increased focus by the big players</a:t>
            </a:r>
          </a:p>
          <a:p>
            <a:pPr lvl="1"/>
            <a:r>
              <a:rPr lang="en-US" sz="2800" dirty="0"/>
              <a:t>MicroStrategy improved Visual Insight</a:t>
            </a:r>
          </a:p>
          <a:p>
            <a:pPr lvl="1"/>
            <a:r>
              <a:rPr lang="en-US" sz="2800" dirty="0"/>
              <a:t>SAP launched Visual Intelligence</a:t>
            </a:r>
          </a:p>
          <a:p>
            <a:pPr lvl="1"/>
            <a:r>
              <a:rPr lang="en-US" sz="2800" dirty="0"/>
              <a:t>SAS launched Visual Analytics</a:t>
            </a:r>
          </a:p>
          <a:p>
            <a:pPr lvl="1"/>
            <a:r>
              <a:rPr lang="en-US" sz="2800" dirty="0"/>
              <a:t>Microsoft bolstered PowerPivot with Power View</a:t>
            </a:r>
          </a:p>
          <a:p>
            <a:pPr lvl="1"/>
            <a:r>
              <a:rPr lang="en-US" sz="2800" dirty="0"/>
              <a:t>IBM launched Cognos Insight</a:t>
            </a:r>
          </a:p>
          <a:p>
            <a:pPr lvl="1"/>
            <a:r>
              <a:rPr lang="en-US" sz="2800" dirty="0"/>
              <a:t>Oracle acquired Endeca</a:t>
            </a:r>
          </a:p>
        </p:txBody>
      </p:sp>
    </p:spTree>
    <p:extLst>
      <p:ext uri="{BB962C8B-B14F-4D97-AF65-F5344CB8AC3E}">
        <p14:creationId xmlns:p14="http://schemas.microsoft.com/office/powerpoint/2010/main" val="346540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7" y="1600200"/>
            <a:ext cx="10049933" cy="487680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A recently coined term</a:t>
            </a:r>
          </a:p>
          <a:p>
            <a:pPr lvl="1"/>
            <a:r>
              <a:rPr lang="en-US" sz="3000" dirty="0"/>
              <a:t>Information visualization + predictive analytics</a:t>
            </a:r>
          </a:p>
          <a:p>
            <a:r>
              <a:rPr lang="en-US" sz="3500" dirty="0"/>
              <a:t>Information visualization</a:t>
            </a:r>
          </a:p>
          <a:p>
            <a:pPr lvl="1"/>
            <a:r>
              <a:rPr lang="en-US" sz="3000" dirty="0"/>
              <a:t>Descriptive, backward focused</a:t>
            </a:r>
          </a:p>
          <a:p>
            <a:pPr lvl="1"/>
            <a:r>
              <a:rPr lang="en-US" sz="3000" dirty="0"/>
              <a:t>“what happened” “what is happening”</a:t>
            </a:r>
          </a:p>
          <a:p>
            <a:r>
              <a:rPr lang="en-US" sz="3500" dirty="0"/>
              <a:t>Predictive analytics</a:t>
            </a:r>
          </a:p>
          <a:p>
            <a:pPr lvl="1"/>
            <a:r>
              <a:rPr lang="en-US" sz="3000" dirty="0"/>
              <a:t>Predictive, future focused</a:t>
            </a:r>
          </a:p>
          <a:p>
            <a:pPr lvl="1"/>
            <a:r>
              <a:rPr lang="en-US" sz="3000" dirty="0"/>
              <a:t>“what will happen” “why will it happen”</a:t>
            </a:r>
          </a:p>
          <a:p>
            <a:r>
              <a:rPr lang="en-US" sz="3200" dirty="0"/>
              <a:t>There is a strong move toward </a:t>
            </a:r>
            <a:r>
              <a:rPr lang="en-US" sz="3200" dirty="0">
                <a:solidFill>
                  <a:srgbClr val="F85E08"/>
                </a:solidFill>
              </a:rPr>
              <a:t>visual analytics </a:t>
            </a:r>
          </a:p>
        </p:txBody>
      </p:sp>
    </p:spTree>
    <p:extLst>
      <p:ext uri="{BB962C8B-B14F-4D97-AF65-F5344CB8AC3E}">
        <p14:creationId xmlns:p14="http://schemas.microsoft.com/office/powerpoint/2010/main" val="150167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Disseminate the discovered insights to make BI more valuable to concerned users.</a:t>
            </a:r>
          </a:p>
          <a:p>
            <a:r>
              <a:rPr lang="en-US" sz="2800" dirty="0"/>
              <a:t>Technologies that support decision making</a:t>
            </a:r>
          </a:p>
          <a:p>
            <a:r>
              <a:rPr lang="en-US" sz="2800" dirty="0"/>
              <a:t>Tactical decisions</a:t>
            </a:r>
          </a:p>
          <a:p>
            <a:r>
              <a:rPr lang="en-US" sz="2800" dirty="0"/>
              <a:t>Strategic decisions</a:t>
            </a:r>
          </a:p>
          <a:p>
            <a:r>
              <a:rPr lang="en-US" sz="2800" dirty="0"/>
              <a:t>Online analytical processing (OLAP) </a:t>
            </a:r>
          </a:p>
          <a:p>
            <a:r>
              <a:rPr lang="en-US" sz="2800" dirty="0"/>
              <a:t>Visual analytics</a:t>
            </a:r>
          </a:p>
          <a:p>
            <a:r>
              <a:rPr lang="en-US" sz="2800" dirty="0"/>
              <a:t>Business Performance Management</a:t>
            </a:r>
          </a:p>
          <a:p>
            <a:r>
              <a:rPr lang="en-US" sz="2800" dirty="0"/>
              <a:t>Performance dashboards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3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432"/>
            <a:ext cx="7556500" cy="11160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Analytical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04999"/>
            <a:ext cx="9283700" cy="4267200"/>
          </a:xfrm>
        </p:spPr>
        <p:txBody>
          <a:bodyPr>
            <a:noAutofit/>
          </a:bodyPr>
          <a:lstStyle/>
          <a:p>
            <a:r>
              <a:rPr lang="en-US" sz="2800" dirty="0"/>
              <a:t>Transactional databases are accessed by online transaction processing (OLTP) applications </a:t>
            </a:r>
          </a:p>
          <a:p>
            <a:r>
              <a:rPr lang="en-US" sz="2800" dirty="0"/>
              <a:t>OLAP was coined by Edgar Codd [1970 ] </a:t>
            </a:r>
          </a:p>
          <a:p>
            <a:r>
              <a:rPr lang="en-US" sz="2800" dirty="0"/>
              <a:t>OLAP is used essentially to query the DW</a:t>
            </a:r>
          </a:p>
          <a:p>
            <a:r>
              <a:rPr lang="en-US" sz="2800" dirty="0"/>
              <a:t>OLAP supports the presentation of data in a multi-dimensional format called a cube </a:t>
            </a:r>
          </a:p>
          <a:p>
            <a:r>
              <a:rPr lang="en-US" sz="2800" dirty="0"/>
              <a:t>The numeric facts in the DW known as the measures 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85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Analysis of Data in DW</a:t>
            </a:r>
            <a:endParaRPr lang="en-US" dirty="0"/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Online analytical processing (OLAP)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Data driven activities performed by end users </a:t>
            </a:r>
            <a:r>
              <a:rPr lang="en-US" altLang="zh-CN" sz="2400" dirty="0">
                <a:ea typeface="宋体" pitchFamily="2" charset="-122"/>
              </a:rPr>
              <a:t>to query the online system and to conduct analyses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Data cubes, drill-down / rollup, slice &amp; dice, …</a:t>
            </a:r>
          </a:p>
          <a:p>
            <a:pPr lvl="2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OLAP Activities</a:t>
            </a:r>
          </a:p>
          <a:p>
            <a:pPr lvl="1" eaLnBrk="1" hangingPunct="1">
              <a:lnSpc>
                <a:spcPct val="80000"/>
              </a:lnSpc>
              <a:buSzPct val="70000"/>
            </a:pPr>
            <a:r>
              <a:rPr lang="en-US" sz="2400" dirty="0"/>
              <a:t>Generating queries (query tools)</a:t>
            </a:r>
          </a:p>
          <a:p>
            <a:pPr lvl="1" eaLnBrk="1" hangingPunct="1">
              <a:lnSpc>
                <a:spcPct val="80000"/>
              </a:lnSpc>
              <a:buSzPct val="70000"/>
            </a:pPr>
            <a:r>
              <a:rPr lang="en-US" sz="2400" dirty="0"/>
              <a:t>Requesting ad hoc reports	</a:t>
            </a:r>
          </a:p>
          <a:p>
            <a:pPr lvl="1" eaLnBrk="1" hangingPunct="1">
              <a:lnSpc>
                <a:spcPct val="80000"/>
              </a:lnSpc>
              <a:buSzPct val="70000"/>
            </a:pPr>
            <a:r>
              <a:rPr lang="en-US" sz="2400" dirty="0"/>
              <a:t>Conducting statistical and other analyses </a:t>
            </a:r>
          </a:p>
        </p:txBody>
      </p:sp>
    </p:spTree>
    <p:extLst>
      <p:ext uri="{BB962C8B-B14F-4D97-AF65-F5344CB8AC3E}">
        <p14:creationId xmlns:p14="http://schemas.microsoft.com/office/powerpoint/2010/main" val="19535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Analysis of Data Stored in DW</a:t>
            </a:r>
            <a:br>
              <a:rPr lang="en-US" dirty="0" smtClean="0"/>
            </a:br>
            <a:r>
              <a:rPr lang="en-US" dirty="0" smtClean="0"/>
              <a:t>OLTP vs. OLAP</a:t>
            </a:r>
            <a:endParaRPr lang="en-US" dirty="0"/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568171" y="1752599"/>
            <a:ext cx="9910917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OLTP (online transaction processing)</a:t>
            </a:r>
          </a:p>
          <a:p>
            <a:pPr lvl="1" eaLnBrk="1" hangingPunct="1"/>
            <a:r>
              <a:rPr lang="en-US" sz="2400" dirty="0"/>
              <a:t>A system that is primarily responsible for capturing and storing data related to day-to-day business functions such as ERP, CRM, SCM, POS,</a:t>
            </a:r>
          </a:p>
          <a:p>
            <a:pPr lvl="1" eaLnBrk="1" hangingPunct="1"/>
            <a:r>
              <a:rPr lang="en-US" sz="2400" dirty="0"/>
              <a:t>The main focus is on efficiency of routine tasks</a:t>
            </a:r>
          </a:p>
          <a:p>
            <a:pPr eaLnBrk="1" hangingPunct="1"/>
            <a:r>
              <a:rPr lang="en-US" sz="2800" dirty="0"/>
              <a:t>OLAP (online analytic processing)</a:t>
            </a:r>
          </a:p>
          <a:p>
            <a:pPr lvl="1" eaLnBrk="1" hangingPunct="1"/>
            <a:r>
              <a:rPr lang="en-US" sz="2400" dirty="0"/>
              <a:t>A system is designed to address the need of information extraction by providing effectively and efficiently ad hoc analysis of organizational data</a:t>
            </a:r>
          </a:p>
          <a:p>
            <a:pPr lvl="1" eaLnBrk="1" hangingPunct="1"/>
            <a:r>
              <a:rPr lang="en-US" sz="2400" dirty="0"/>
              <a:t>The main focus is on effectiveness </a:t>
            </a:r>
          </a:p>
        </p:txBody>
      </p:sp>
    </p:spTree>
    <p:extLst>
      <p:ext uri="{BB962C8B-B14F-4D97-AF65-F5344CB8AC3E}">
        <p14:creationId xmlns:p14="http://schemas.microsoft.com/office/powerpoint/2010/main" val="6588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OLAP Operations</a:t>
            </a:r>
            <a:endParaRPr lang="en-US" dirty="0"/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solidFill>
                  <a:srgbClr val="FF0000"/>
                </a:solidFill>
              </a:rPr>
              <a:t>Slice</a:t>
            </a:r>
            <a:r>
              <a:rPr lang="en-US" sz="2800"/>
              <a:t> – a subset of a multidimensional array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</a:rPr>
              <a:t>Dice</a:t>
            </a:r>
            <a:r>
              <a:rPr lang="en-US" sz="2800"/>
              <a:t> – a slice on more than two dimensions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</a:rPr>
              <a:t>Drill Down/Up </a:t>
            </a:r>
            <a:r>
              <a:rPr lang="en-US" sz="2800"/>
              <a:t>– navigating among levels of data ranging from the most summarized (up) to the most detailed (down)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</a:rPr>
              <a:t>Roll Up </a:t>
            </a:r>
            <a:r>
              <a:rPr lang="en-US" sz="2800"/>
              <a:t>– computing all of the data relationships for one or more dimensions 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</a:rPr>
              <a:t>Pivot</a:t>
            </a:r>
            <a:r>
              <a:rPr lang="en-US" sz="2800"/>
              <a:t> – used to change the dimensional orientation of a report or an ad hoc query-page display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780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Slice of one year</a:t>
            </a:r>
            <a:endParaRPr lang="en-GB" dirty="0"/>
          </a:p>
        </p:txBody>
      </p:sp>
      <p:pic>
        <p:nvPicPr>
          <p:cNvPr id="2050" name="Picture 2" descr="http://www.thinkedynamic.com/wp-content/themes/thinkedynamic/images/way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77" y="2492896"/>
            <a:ext cx="881150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Slice and dice, 2 dimensions</a:t>
            </a:r>
            <a:endParaRPr lang="en-GB" dirty="0"/>
          </a:p>
        </p:txBody>
      </p:sp>
      <p:pic>
        <p:nvPicPr>
          <p:cNvPr id="3074" name="Picture 2" descr="http://www.thinkedynamic.com/wp-content/themes/thinkedynamic/images/way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276872"/>
            <a:ext cx="873096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ebiz-wiki.com/images/f/fe/Slic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15" y="1988841"/>
            <a:ext cx="736282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lytic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c" id="{9A28554E-78CD-4F85-AE53-59AAB432ED69}" vid="{CA8F7F4E-8027-487E-91E4-E9646DCEB1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</Template>
  <TotalTime>12613</TotalTime>
  <Words>923</Words>
  <Application>Microsoft Office PowerPoint</Application>
  <PresentationFormat>Widescreen</PresentationFormat>
  <Paragraphs>139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Book Antiqua</vt:lpstr>
      <vt:lpstr>Calibri</vt:lpstr>
      <vt:lpstr>Century Gothic</vt:lpstr>
      <vt:lpstr>Wingdings</vt:lpstr>
      <vt:lpstr>analytic</vt:lpstr>
      <vt:lpstr>Data Analytics</vt:lpstr>
      <vt:lpstr>Information Presentation</vt:lpstr>
      <vt:lpstr>Online Analytical Processing</vt:lpstr>
      <vt:lpstr>Analysis of Data in DW</vt:lpstr>
      <vt:lpstr>Analysis of Data Stored in DW OLTP vs. OLAP</vt:lpstr>
      <vt:lpstr>OLAP Operations</vt:lpstr>
      <vt:lpstr>OLAP</vt:lpstr>
      <vt:lpstr>OLAP</vt:lpstr>
      <vt:lpstr>OLAP</vt:lpstr>
      <vt:lpstr>Business Reporting  Definitions and Concepts</vt:lpstr>
      <vt:lpstr>What is a Business Report?</vt:lpstr>
      <vt:lpstr>Business Reporting</vt:lpstr>
      <vt:lpstr>Key to Any Successful Report</vt:lpstr>
      <vt:lpstr>Types of Business Reports</vt:lpstr>
      <vt:lpstr>Components of  Business Reporting Systems</vt:lpstr>
      <vt:lpstr>Data and Information Visualization</vt:lpstr>
      <vt:lpstr>Visual Analytics</vt:lpstr>
      <vt:lpstr>The Emergence of Data Visualization and Visual Analytics</vt:lpstr>
      <vt:lpstr>Visual Analytics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James Mullally</dc:creator>
  <cp:lastModifiedBy>Brenda Mullally</cp:lastModifiedBy>
  <cp:revision>112</cp:revision>
  <dcterms:created xsi:type="dcterms:W3CDTF">2015-01-22T11:52:23Z</dcterms:created>
  <dcterms:modified xsi:type="dcterms:W3CDTF">2016-03-04T16:53:12Z</dcterms:modified>
</cp:coreProperties>
</file>