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C5C02-CBAC-4AAB-BDD5-BB47E74A4938}" type="datetimeFigureOut">
              <a:rPr lang="en-IE" smtClean="0"/>
              <a:t>04/03/2016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85BC3-7556-4986-BF67-279C584CF77F}" type="slidenum">
              <a:rPr lang="en-IE" smtClean="0"/>
              <a:t>‹#›</a:t>
            </a:fld>
            <a:endParaRPr lang="en-IE"/>
          </a:p>
        </p:txBody>
      </p:sp>
    </p:spTree>
    <p:extLst>
      <p:ext uri="{BB962C8B-B14F-4D97-AF65-F5344CB8AC3E}">
        <p14:creationId xmlns:p14="http://schemas.microsoft.com/office/powerpoint/2010/main" val="2461066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p:spPr>
        <p:txBody>
          <a:bodyPr/>
          <a:lstStyle/>
          <a:p>
            <a:pPr>
              <a:buFont typeface="Arial" pitchFamily="34" charset="0"/>
              <a:buChar char="•"/>
            </a:pPr>
            <a:r>
              <a:rPr lang="en-US" b="1" baseline="0" dirty="0" smtClean="0"/>
              <a:t>A performance measurement system </a:t>
            </a:r>
            <a:r>
              <a:rPr lang="en-US" baseline="0" dirty="0" smtClean="0"/>
              <a:t>focuses on results, rather than the whole process of how managers begin with strategic </a:t>
            </a:r>
            <a:r>
              <a:rPr lang="en-US" baseline="0" dirty="0" err="1" smtClean="0"/>
              <a:t>obj</a:t>
            </a:r>
            <a:r>
              <a:rPr lang="en-US" baseline="0" dirty="0" smtClean="0"/>
              <a:t> and planning.</a:t>
            </a:r>
          </a:p>
          <a:p>
            <a:pPr>
              <a:buFont typeface="Arial" pitchFamily="34" charset="0"/>
              <a:buChar char="•"/>
            </a:pPr>
            <a:endParaRPr lang="en-US" b="1" dirty="0" smtClean="0"/>
          </a:p>
          <a:p>
            <a:pPr>
              <a:buFont typeface="Arial" pitchFamily="34" charset="0"/>
              <a:buChar char="•"/>
            </a:pPr>
            <a:r>
              <a:rPr lang="en-US" b="1" dirty="0" smtClean="0"/>
              <a:t>All measurement is about comparisons ( count</a:t>
            </a:r>
            <a:r>
              <a:rPr lang="en-US" b="1" baseline="0" dirty="0" smtClean="0"/>
              <a:t> of repair service incidents, </a:t>
            </a:r>
            <a:r>
              <a:rPr lang="en-US" b="1" baseline="0" dirty="0" err="1" smtClean="0"/>
              <a:t>salespersons’s</a:t>
            </a:r>
            <a:r>
              <a:rPr lang="en-US" b="1" baseline="0" dirty="0" smtClean="0"/>
              <a:t> sales on a product in a month, top speed (performance), new product development cycle time, component costs +procurement </a:t>
            </a:r>
            <a:r>
              <a:rPr lang="en-US" b="1" baseline="0" dirty="0" err="1" smtClean="0"/>
              <a:t>costs+inventory</a:t>
            </a:r>
            <a:r>
              <a:rPr lang="en-US" b="1" baseline="0" dirty="0" smtClean="0"/>
              <a:t> costs)</a:t>
            </a:r>
            <a:r>
              <a:rPr lang="en-US" b="1" dirty="0" smtClean="0"/>
              <a:t>.</a:t>
            </a:r>
          </a:p>
          <a:p>
            <a:pPr>
              <a:buFont typeface="Arial" pitchFamily="34" charset="0"/>
              <a:buChar char="•"/>
            </a:pPr>
            <a:endParaRPr lang="en-US" b="1" dirty="0" smtClean="0"/>
          </a:p>
          <a:p>
            <a:pPr>
              <a:buFont typeface="Arial" pitchFamily="34" charset="0"/>
              <a:buChar char="•"/>
            </a:pPr>
            <a:r>
              <a:rPr lang="en-US" b="1" dirty="0" smtClean="0"/>
              <a:t> </a:t>
            </a:r>
            <a:r>
              <a:rPr lang="en-US" dirty="0" smtClean="0"/>
              <a:t>Raw numbers</a:t>
            </a:r>
            <a:r>
              <a:rPr lang="en-US" baseline="0" dirty="0" smtClean="0"/>
              <a:t> are rarely of little value. </a:t>
            </a:r>
          </a:p>
          <a:p>
            <a:pPr>
              <a:buFont typeface="Arial" pitchFamily="34" charset="0"/>
              <a:buChar char="•"/>
            </a:pPr>
            <a:endParaRPr lang="en-US" baseline="0" dirty="0" smtClean="0"/>
          </a:p>
          <a:p>
            <a:pPr>
              <a:buFont typeface="Arial" pitchFamily="34" charset="0"/>
              <a:buChar char="•"/>
            </a:pPr>
            <a:r>
              <a:rPr lang="en-US" baseline="0" dirty="0" smtClean="0"/>
              <a:t>If you were told that a salesperson completed </a:t>
            </a:r>
            <a:r>
              <a:rPr lang="en-US" b="1" baseline="0" dirty="0" smtClean="0"/>
              <a:t>50% of the deals he or she was working on within a month, that would have little meaning as you’ve no benchmark or standards</a:t>
            </a:r>
            <a:r>
              <a:rPr lang="en-US" baseline="0" dirty="0" smtClean="0"/>
              <a:t>.  </a:t>
            </a:r>
          </a:p>
          <a:p>
            <a:pPr>
              <a:buFont typeface="Arial" pitchFamily="34" charset="0"/>
              <a:buChar char="•"/>
            </a:pPr>
            <a:endParaRPr lang="en-US" baseline="0" dirty="0" smtClean="0"/>
          </a:p>
          <a:p>
            <a:pPr>
              <a:buFont typeface="Arial" pitchFamily="34" charset="0"/>
              <a:buChar char="•"/>
            </a:pPr>
            <a:r>
              <a:rPr lang="en-US" baseline="0" dirty="0" smtClean="0"/>
              <a:t>Now suppose you were told that the </a:t>
            </a:r>
            <a:r>
              <a:rPr lang="en-US" b="1" baseline="0" dirty="0" smtClean="0"/>
              <a:t>same salesperson had a monthly close rate of 30% last year</a:t>
            </a:r>
            <a:r>
              <a:rPr lang="en-US" baseline="0" dirty="0" smtClean="0"/>
              <a:t>. </a:t>
            </a:r>
            <a:r>
              <a:rPr lang="en-US" baseline="0" dirty="0" err="1" smtClean="0"/>
              <a:t>Obv</a:t>
            </a:r>
            <a:r>
              <a:rPr lang="en-US" baseline="0" dirty="0" smtClean="0"/>
              <a:t> the trend is good. Until you were told that the average close rate for all salespeople at the </a:t>
            </a:r>
            <a:r>
              <a:rPr lang="en-US" b="1" baseline="0" dirty="0" smtClean="0"/>
              <a:t>company was 80%? </a:t>
            </a:r>
            <a:r>
              <a:rPr lang="en-US" baseline="0" dirty="0" err="1" smtClean="0"/>
              <a:t>Obv</a:t>
            </a:r>
            <a:r>
              <a:rPr lang="en-US" baseline="0" dirty="0" smtClean="0"/>
              <a:t> that salesperson needs to pick up the pace. </a:t>
            </a:r>
          </a:p>
          <a:p>
            <a:pPr>
              <a:buFont typeface="Arial" pitchFamily="34" charset="0"/>
              <a:buChar char="•"/>
            </a:pPr>
            <a:r>
              <a:rPr lang="en-US" baseline="0" dirty="0" smtClean="0"/>
              <a:t>Key comparisons revolve around strategies, goals and objectives. </a:t>
            </a:r>
            <a:endParaRPr lang="en-US" dirty="0" smtClean="0"/>
          </a:p>
        </p:txBody>
      </p:sp>
      <p:sp>
        <p:nvSpPr>
          <p:cNvPr id="57347" name="Slide Number Placeholder 3"/>
          <p:cNvSpPr>
            <a:spLocks noGrp="1"/>
          </p:cNvSpPr>
          <p:nvPr>
            <p:ph type="sldNum" sz="quarter" idx="5"/>
          </p:nvPr>
        </p:nvSpPr>
        <p:spPr>
          <a:noFill/>
        </p:spPr>
        <p:txBody>
          <a:bodyPr/>
          <a:lstStyle/>
          <a:p>
            <a:fld id="{A9F314D8-CCE4-4D50-A997-D216DE7F7D9E}" type="slidenum">
              <a:rPr lang="en-US" smtClean="0">
                <a:cs typeface="Arial" charset="0"/>
              </a:rPr>
              <a:pPr/>
              <a:t>2</a:t>
            </a:fld>
            <a:endParaRPr lang="en-US" smtClean="0">
              <a:cs typeface="Arial" charset="0"/>
            </a:endParaRPr>
          </a:p>
        </p:txBody>
      </p:sp>
    </p:spTree>
    <p:extLst>
      <p:ext uri="{BB962C8B-B14F-4D97-AF65-F5344CB8AC3E}">
        <p14:creationId xmlns:p14="http://schemas.microsoft.com/office/powerpoint/2010/main" val="401524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baseline="0" dirty="0" smtClean="0">
                <a:solidFill>
                  <a:schemeClr val="tx1"/>
                </a:solidFill>
                <a:latin typeface="Times New Roman" pitchFamily="18" charset="0"/>
                <a:ea typeface="+mn-ea"/>
                <a:cs typeface="+mn-cs"/>
              </a:rPr>
              <a:t>(</a:t>
            </a:r>
            <a:r>
              <a:rPr lang="en-IE" sz="1200" b="1" kern="1200" baseline="0" dirty="0" smtClean="0">
                <a:solidFill>
                  <a:schemeClr val="tx1"/>
                </a:solidFill>
                <a:latin typeface="Times New Roman" pitchFamily="18" charset="0"/>
                <a:ea typeface="+mn-ea"/>
                <a:cs typeface="+mn-cs"/>
              </a:rPr>
              <a:t>1) How do we look to our shareholders (financial perspective)?</a:t>
            </a:r>
          </a:p>
          <a:p>
            <a:r>
              <a:rPr lang="en-IE" sz="1200" b="1" kern="1200" baseline="0" dirty="0" smtClean="0">
                <a:solidFill>
                  <a:schemeClr val="tx1"/>
                </a:solidFill>
                <a:latin typeface="Times New Roman" pitchFamily="18" charset="0"/>
                <a:ea typeface="+mn-ea"/>
                <a:cs typeface="+mn-cs"/>
              </a:rPr>
              <a:t>(2) What must we excel at (internal business perspective)?</a:t>
            </a:r>
          </a:p>
          <a:p>
            <a:r>
              <a:rPr lang="en-IE" sz="1200" b="1" kern="1200" baseline="0" dirty="0" smtClean="0">
                <a:solidFill>
                  <a:schemeClr val="tx1"/>
                </a:solidFill>
                <a:latin typeface="Times New Roman" pitchFamily="18" charset="0"/>
                <a:ea typeface="+mn-ea"/>
                <a:cs typeface="+mn-cs"/>
              </a:rPr>
              <a:t>(3) How do our customers see us (the customer perspective)?</a:t>
            </a:r>
          </a:p>
          <a:p>
            <a:r>
              <a:rPr lang="en-IE" sz="1200" b="1" kern="1200" baseline="0" dirty="0" smtClean="0">
                <a:solidFill>
                  <a:schemeClr val="tx1"/>
                </a:solidFill>
                <a:latin typeface="Times New Roman" pitchFamily="18" charset="0"/>
                <a:ea typeface="+mn-ea"/>
                <a:cs typeface="+mn-cs"/>
              </a:rPr>
              <a:t>(4) How can we continue to improve and create value (innovation and learning perspective)?</a:t>
            </a: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9F83665E-9931-4B07-BED7-CEDB3AE4FEF5}" type="slidenum">
              <a:rPr lang="en-US" smtClean="0"/>
              <a:pPr>
                <a:defRPr/>
              </a:pPr>
              <a:t>13</a:t>
            </a:fld>
            <a:endParaRPr lang="en-US"/>
          </a:p>
        </p:txBody>
      </p:sp>
    </p:spTree>
    <p:extLst>
      <p:ext uri="{BB962C8B-B14F-4D97-AF65-F5344CB8AC3E}">
        <p14:creationId xmlns:p14="http://schemas.microsoft.com/office/powerpoint/2010/main" val="232115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Provides comprehensive view of firms competitiveness that goes beyond the traditional financial measurements.</a:t>
            </a:r>
          </a:p>
          <a:p>
            <a:r>
              <a:rPr lang="en-GB" dirty="0" smtClean="0"/>
              <a:t>Original purpose was to </a:t>
            </a:r>
            <a:r>
              <a:rPr lang="en-GB" dirty="0" err="1" smtClean="0"/>
              <a:t>quanity</a:t>
            </a:r>
            <a:r>
              <a:rPr lang="en-GB" dirty="0" smtClean="0"/>
              <a:t> assets.</a:t>
            </a:r>
          </a:p>
          <a:p>
            <a:r>
              <a:rPr lang="en-GB" dirty="0" smtClean="0"/>
              <a:t>Financial and customer metrics are lagging indicators in that they measure past performance.</a:t>
            </a:r>
          </a:p>
          <a:p>
            <a:r>
              <a:rPr lang="en-GB" dirty="0" smtClean="0"/>
              <a:t>Leading </a:t>
            </a:r>
            <a:r>
              <a:rPr lang="en-GB" dirty="0" err="1" smtClean="0"/>
              <a:t>indticators</a:t>
            </a:r>
            <a:r>
              <a:rPr lang="en-GB" dirty="0" smtClean="0"/>
              <a:t> (drivers) include</a:t>
            </a:r>
            <a:r>
              <a:rPr lang="en-GB" baseline="0" dirty="0" smtClean="0"/>
              <a:t> internal processes and intangible assets.</a:t>
            </a:r>
          </a:p>
          <a:p>
            <a:r>
              <a:rPr lang="en-GB" baseline="0" dirty="0" smtClean="0"/>
              <a:t>Internal – efficiencies and effectiveness of their business processes. </a:t>
            </a:r>
          </a:p>
          <a:p>
            <a:r>
              <a:rPr lang="en-GB" baseline="0" dirty="0" smtClean="0"/>
              <a:t>Intangible – people technology and org climate combine to support strategy.</a:t>
            </a:r>
          </a:p>
          <a:p>
            <a:r>
              <a:rPr lang="en-GB" baseline="0" dirty="0" smtClean="0"/>
              <a:t>Measures value creation </a:t>
            </a:r>
            <a:r>
              <a:rPr lang="en-GB" baseline="0" dirty="0" err="1" smtClean="0"/>
              <a:t>eg</a:t>
            </a:r>
            <a:r>
              <a:rPr lang="en-GB" baseline="0" dirty="0" smtClean="0"/>
              <a:t> learning, growth measures</a:t>
            </a:r>
            <a:endParaRPr lang="en-GB" dirty="0"/>
          </a:p>
        </p:txBody>
      </p:sp>
      <p:sp>
        <p:nvSpPr>
          <p:cNvPr id="4" name="Slide Number Placeholder 3"/>
          <p:cNvSpPr>
            <a:spLocks noGrp="1"/>
          </p:cNvSpPr>
          <p:nvPr>
            <p:ph type="sldNum" sz="quarter" idx="10"/>
          </p:nvPr>
        </p:nvSpPr>
        <p:spPr/>
        <p:txBody>
          <a:bodyPr/>
          <a:lstStyle/>
          <a:p>
            <a:pPr>
              <a:defRPr/>
            </a:pPr>
            <a:fld id="{9F83665E-9931-4B07-BED7-CEDB3AE4FEF5}" type="slidenum">
              <a:rPr lang="en-US" smtClean="0"/>
              <a:pPr>
                <a:defRPr/>
              </a:pPr>
              <a:t>14</a:t>
            </a:fld>
            <a:endParaRPr lang="en-US"/>
          </a:p>
        </p:txBody>
      </p:sp>
    </p:spTree>
    <p:extLst>
      <p:ext uri="{BB962C8B-B14F-4D97-AF65-F5344CB8AC3E}">
        <p14:creationId xmlns:p14="http://schemas.microsoft.com/office/powerpoint/2010/main" val="1843046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err="1" smtClean="0"/>
              <a:t>Bsc</a:t>
            </a:r>
            <a:r>
              <a:rPr lang="en-GB" baseline="0" dirty="0" smtClean="0"/>
              <a:t> help leaders to build consensus around a firms vision and strategy</a:t>
            </a:r>
          </a:p>
          <a:p>
            <a:pPr marL="228600" indent="-228600">
              <a:buAutoNum type="arabicPeriod"/>
            </a:pPr>
            <a:r>
              <a:rPr lang="en-GB" baseline="0" dirty="0" err="1" smtClean="0"/>
              <a:t>Bsc</a:t>
            </a:r>
            <a:r>
              <a:rPr lang="en-GB" baseline="0" dirty="0" smtClean="0"/>
              <a:t> lets leaders communicate strategy to all levels or org</a:t>
            </a:r>
          </a:p>
          <a:p>
            <a:pPr marL="228600" indent="-228600">
              <a:buAutoNum type="arabicPeriod"/>
            </a:pPr>
            <a:r>
              <a:rPr lang="en-GB" baseline="0" dirty="0" err="1" smtClean="0"/>
              <a:t>Bsc</a:t>
            </a:r>
            <a:r>
              <a:rPr lang="en-GB" baseline="0" dirty="0" smtClean="0"/>
              <a:t> enables coordination of </a:t>
            </a:r>
            <a:r>
              <a:rPr lang="en-GB" baseline="0" dirty="0" err="1" smtClean="0"/>
              <a:t>intiatives</a:t>
            </a:r>
            <a:r>
              <a:rPr lang="en-GB" baseline="0" dirty="0" smtClean="0"/>
              <a:t> using common set of strategic </a:t>
            </a:r>
            <a:r>
              <a:rPr lang="en-GB" baseline="0" dirty="0" err="1" smtClean="0"/>
              <a:t>obj’s</a:t>
            </a:r>
            <a:endParaRPr lang="en-GB" baseline="0" dirty="0" smtClean="0"/>
          </a:p>
          <a:p>
            <a:pPr marL="228600" indent="-228600">
              <a:buAutoNum type="arabicPeriod"/>
            </a:pPr>
            <a:r>
              <a:rPr lang="en-GB" baseline="0" dirty="0" err="1" smtClean="0"/>
              <a:t>Bsc</a:t>
            </a:r>
            <a:r>
              <a:rPr lang="en-GB" baseline="0" dirty="0" smtClean="0"/>
              <a:t> allows org identify where it may fall short</a:t>
            </a:r>
            <a:endParaRPr lang="en-GB" dirty="0"/>
          </a:p>
        </p:txBody>
      </p:sp>
      <p:sp>
        <p:nvSpPr>
          <p:cNvPr id="4" name="Slide Number Placeholder 3"/>
          <p:cNvSpPr>
            <a:spLocks noGrp="1"/>
          </p:cNvSpPr>
          <p:nvPr>
            <p:ph type="sldNum" sz="quarter" idx="10"/>
          </p:nvPr>
        </p:nvSpPr>
        <p:spPr/>
        <p:txBody>
          <a:bodyPr/>
          <a:lstStyle/>
          <a:p>
            <a:pPr>
              <a:defRPr/>
            </a:pPr>
            <a:fld id="{9F83665E-9931-4B07-BED7-CEDB3AE4FEF5}" type="slidenum">
              <a:rPr lang="en-US" smtClean="0"/>
              <a:pPr>
                <a:defRPr/>
              </a:pPr>
              <a:t>15</a:t>
            </a:fld>
            <a:endParaRPr lang="en-US"/>
          </a:p>
        </p:txBody>
      </p:sp>
    </p:spTree>
    <p:extLst>
      <p:ext uri="{BB962C8B-B14F-4D97-AF65-F5344CB8AC3E}">
        <p14:creationId xmlns:p14="http://schemas.microsoft.com/office/powerpoint/2010/main" val="2302349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BSc indicators grouped according to the four perspectives, financial, customer, business process and learning/growth.</a:t>
            </a:r>
            <a:endParaRPr lang="en-GB" dirty="0"/>
          </a:p>
        </p:txBody>
      </p:sp>
      <p:sp>
        <p:nvSpPr>
          <p:cNvPr id="4" name="Slide Number Placeholder 3"/>
          <p:cNvSpPr>
            <a:spLocks noGrp="1"/>
          </p:cNvSpPr>
          <p:nvPr>
            <p:ph type="sldNum" sz="quarter" idx="10"/>
          </p:nvPr>
        </p:nvSpPr>
        <p:spPr/>
        <p:txBody>
          <a:bodyPr/>
          <a:lstStyle/>
          <a:p>
            <a:pPr>
              <a:defRPr/>
            </a:pPr>
            <a:fld id="{9F83665E-9931-4B07-BED7-CEDB3AE4FEF5}" type="slidenum">
              <a:rPr lang="en-US" smtClean="0"/>
              <a:pPr>
                <a:defRPr/>
              </a:pPr>
              <a:t>16</a:t>
            </a:fld>
            <a:endParaRPr lang="en-US"/>
          </a:p>
        </p:txBody>
      </p:sp>
    </p:spTree>
    <p:extLst>
      <p:ext uri="{BB962C8B-B14F-4D97-AF65-F5344CB8AC3E}">
        <p14:creationId xmlns:p14="http://schemas.microsoft.com/office/powerpoint/2010/main" val="2907264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BSC for College of Business</a:t>
            </a:r>
            <a:r>
              <a:rPr lang="en-GB" baseline="0" dirty="0" smtClean="0"/>
              <a:t> Admin at Florida International </a:t>
            </a:r>
            <a:r>
              <a:rPr lang="en-GB" baseline="0" dirty="0" err="1" smtClean="0"/>
              <a:t>Universtiy</a:t>
            </a:r>
            <a:endParaRPr lang="en-GB" baseline="0" dirty="0" smtClean="0"/>
          </a:p>
          <a:p>
            <a:r>
              <a:rPr lang="en-GB" baseline="0" dirty="0" smtClean="0"/>
              <a:t>Includes:</a:t>
            </a:r>
          </a:p>
          <a:p>
            <a:r>
              <a:rPr lang="en-GB" dirty="0" smtClean="0"/>
              <a:t>Vision and mission statements, key metrics used to assess past performance, measure value creation such as research,</a:t>
            </a:r>
            <a:r>
              <a:rPr lang="en-GB" baseline="0" dirty="0" smtClean="0"/>
              <a:t> participation on boards, improvements measured on professional </a:t>
            </a:r>
            <a:r>
              <a:rPr lang="en-GB" baseline="0" dirty="0" err="1" smtClean="0"/>
              <a:t>dev</a:t>
            </a:r>
            <a:r>
              <a:rPr lang="en-GB" baseline="0" dirty="0" smtClean="0"/>
              <a:t> of staff.</a:t>
            </a:r>
            <a:endParaRPr lang="en-GB" dirty="0"/>
          </a:p>
        </p:txBody>
      </p:sp>
      <p:sp>
        <p:nvSpPr>
          <p:cNvPr id="4" name="Slide Number Placeholder 3"/>
          <p:cNvSpPr>
            <a:spLocks noGrp="1"/>
          </p:cNvSpPr>
          <p:nvPr>
            <p:ph type="sldNum" sz="quarter" idx="10"/>
          </p:nvPr>
        </p:nvSpPr>
        <p:spPr/>
        <p:txBody>
          <a:bodyPr/>
          <a:lstStyle/>
          <a:p>
            <a:pPr>
              <a:defRPr/>
            </a:pPr>
            <a:fld id="{9F83665E-9931-4B07-BED7-CEDB3AE4FEF5}" type="slidenum">
              <a:rPr lang="en-US" smtClean="0"/>
              <a:pPr>
                <a:defRPr/>
              </a:pPr>
              <a:t>17</a:t>
            </a:fld>
            <a:endParaRPr lang="en-US"/>
          </a:p>
        </p:txBody>
      </p:sp>
    </p:spTree>
    <p:extLst>
      <p:ext uri="{BB962C8B-B14F-4D97-AF65-F5344CB8AC3E}">
        <p14:creationId xmlns:p14="http://schemas.microsoft.com/office/powerpoint/2010/main" val="633861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p:spPr>
        <p:txBody>
          <a:bodyPr/>
          <a:lstStyle/>
          <a:p>
            <a:pPr>
              <a:buFont typeface="Arial" pitchFamily="34" charset="0"/>
              <a:buChar char="•"/>
            </a:pPr>
            <a:r>
              <a:rPr lang="en-US" dirty="0" smtClean="0"/>
              <a:t>BPM refers</a:t>
            </a:r>
            <a:r>
              <a:rPr lang="en-US" baseline="0" dirty="0" smtClean="0"/>
              <a:t> to</a:t>
            </a:r>
            <a:r>
              <a:rPr lang="en-US" dirty="0" smtClean="0"/>
              <a:t> business</a:t>
            </a:r>
            <a:r>
              <a:rPr lang="en-US" baseline="0" dirty="0" smtClean="0"/>
              <a:t> processes, methodologies, metrics, and technologies used by enterprises to measure, monitor, and manage business performance. </a:t>
            </a:r>
            <a:endParaRPr lang="en-US" dirty="0" smtClean="0"/>
          </a:p>
          <a:p>
            <a:pPr>
              <a:buFont typeface="Arial" pitchFamily="34" charset="0"/>
              <a:buChar char="•"/>
            </a:pPr>
            <a:r>
              <a:rPr lang="en-US" dirty="0" smtClean="0"/>
              <a:t>BPM is an </a:t>
            </a:r>
            <a:r>
              <a:rPr lang="en-US" b="1" u="sng" dirty="0" smtClean="0"/>
              <a:t>outgrowth</a:t>
            </a:r>
            <a:r>
              <a:rPr lang="en-US" dirty="0" smtClean="0"/>
              <a:t> of decision support systems (</a:t>
            </a:r>
            <a:r>
              <a:rPr lang="en-US" b="1" u="sng" dirty="0" smtClean="0"/>
              <a:t>DSS), </a:t>
            </a:r>
            <a:r>
              <a:rPr lang="en-US" dirty="0" smtClean="0"/>
              <a:t>enterprise information systems </a:t>
            </a:r>
            <a:r>
              <a:rPr lang="en-US" b="1" u="sng" dirty="0" smtClean="0"/>
              <a:t>(EIS) </a:t>
            </a:r>
            <a:r>
              <a:rPr lang="en-US" dirty="0" smtClean="0"/>
              <a:t>and BI. It has</a:t>
            </a:r>
            <a:r>
              <a:rPr lang="en-US" baseline="0" dirty="0" smtClean="0"/>
              <a:t> over 25 years in the making.  As with decision support, it is more than technology.  </a:t>
            </a:r>
          </a:p>
          <a:p>
            <a:pPr>
              <a:buFont typeface="Arial" pitchFamily="34" charset="0"/>
              <a:buChar char="•"/>
            </a:pPr>
            <a:r>
              <a:rPr lang="en-US" baseline="0" dirty="0" smtClean="0"/>
              <a:t>It is an integrated set of </a:t>
            </a:r>
            <a:r>
              <a:rPr lang="en-US" b="1" u="sng" baseline="0" dirty="0" smtClean="0"/>
              <a:t>processes, methodologies, metrics, and applications designed to drive the overall financial and operational performance</a:t>
            </a:r>
            <a:r>
              <a:rPr lang="en-US" baseline="0" dirty="0" smtClean="0"/>
              <a:t> of an enterprise. </a:t>
            </a:r>
          </a:p>
          <a:p>
            <a:pPr>
              <a:buFont typeface="Arial" pitchFamily="34" charset="0"/>
              <a:buChar char="•"/>
            </a:pPr>
            <a:r>
              <a:rPr lang="en-US" baseline="0" dirty="0" smtClean="0"/>
              <a:t> It helps enterprises </a:t>
            </a:r>
            <a:r>
              <a:rPr lang="en-US" b="1" u="sng" baseline="0" dirty="0" smtClean="0"/>
              <a:t>translate their strategies and objectives into plans, monitor performance against those plans, analyze variations between actual results and planned results and adjust their objectives and actions in response to this analysis. </a:t>
            </a:r>
          </a:p>
          <a:p>
            <a:pPr>
              <a:buFont typeface="Arial" pitchFamily="34" charset="0"/>
              <a:buChar char="•"/>
            </a:pPr>
            <a:r>
              <a:rPr lang="en-US" b="1" u="sng" baseline="0" dirty="0" smtClean="0"/>
              <a:t>This section examines </a:t>
            </a:r>
            <a:r>
              <a:rPr lang="en-US" baseline="0" dirty="0" smtClean="0"/>
              <a:t>the processes, methodologies, metrics, and systems underlying BPM. Because BPM is distinguished from DSS and BI by its focus on strategy</a:t>
            </a:r>
            <a:endParaRPr lang="en-US" dirty="0" smtClean="0"/>
          </a:p>
        </p:txBody>
      </p:sp>
      <p:sp>
        <p:nvSpPr>
          <p:cNvPr id="24579" name="Slide Number Placeholder 3"/>
          <p:cNvSpPr>
            <a:spLocks noGrp="1"/>
          </p:cNvSpPr>
          <p:nvPr>
            <p:ph type="sldNum" sz="quarter" idx="5"/>
          </p:nvPr>
        </p:nvSpPr>
        <p:spPr>
          <a:noFill/>
        </p:spPr>
        <p:txBody>
          <a:bodyPr/>
          <a:lstStyle/>
          <a:p>
            <a:fld id="{9F8CB613-4CC1-4669-921C-AC76D8D7B401}" type="slidenum">
              <a:rPr lang="en-US" smtClean="0">
                <a:cs typeface="Arial" charset="0"/>
              </a:rPr>
              <a:pPr/>
              <a:t>18</a:t>
            </a:fld>
            <a:endParaRPr lang="en-US" smtClean="0">
              <a:cs typeface="Arial" charset="0"/>
            </a:endParaRPr>
          </a:p>
        </p:txBody>
      </p:sp>
    </p:spTree>
    <p:extLst>
      <p:ext uri="{BB962C8B-B14F-4D97-AF65-F5344CB8AC3E}">
        <p14:creationId xmlns:p14="http://schemas.microsoft.com/office/powerpoint/2010/main" val="3025133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F83665E-9931-4B07-BED7-CEDB3AE4FEF5}" type="slidenum">
              <a:rPr lang="en-US" smtClean="0"/>
              <a:pPr>
                <a:defRPr/>
              </a:pPr>
              <a:t>19</a:t>
            </a:fld>
            <a:endParaRPr lang="en-US"/>
          </a:p>
        </p:txBody>
      </p:sp>
    </p:spTree>
    <p:extLst>
      <p:ext uri="{BB962C8B-B14F-4D97-AF65-F5344CB8AC3E}">
        <p14:creationId xmlns:p14="http://schemas.microsoft.com/office/powerpoint/2010/main" val="227146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p:spPr>
        <p:txBody>
          <a:bodyPr/>
          <a:lstStyle/>
          <a:p>
            <a:pPr marL="171450" indent="-171450">
              <a:buFont typeface="Arial" pitchFamily="34" charset="0"/>
              <a:buChar char="•"/>
            </a:pPr>
            <a:r>
              <a:rPr lang="en-US" dirty="0" smtClean="0"/>
              <a:t>It addresses financial as well as operational activities.</a:t>
            </a:r>
          </a:p>
          <a:p>
            <a:pPr marL="171450" indent="-171450">
              <a:buFont typeface="Arial" pitchFamily="34" charset="0"/>
              <a:buChar char="•"/>
            </a:pPr>
            <a:r>
              <a:rPr lang="en-US" dirty="0" smtClean="0"/>
              <a:t>Measure against the goals.</a:t>
            </a:r>
          </a:p>
          <a:p>
            <a:pPr marL="171450" indent="-171450">
              <a:buFont typeface="Arial" pitchFamily="34" charset="0"/>
              <a:buChar char="•"/>
            </a:pPr>
            <a:r>
              <a:rPr lang="en-US" b="1" u="sng" dirty="0" smtClean="0"/>
              <a:t>KPI can be defined as providing the most important performance information that enables organizations or their stakeholders to understand whether the organization is on track or not.</a:t>
            </a:r>
          </a:p>
          <a:p>
            <a:pPr marL="171450" indent="-171450">
              <a:buFont typeface="Arial" pitchFamily="34" charset="0"/>
              <a:buChar char="•"/>
            </a:pPr>
            <a:r>
              <a:rPr lang="en-US" dirty="0" smtClean="0"/>
              <a:t>KPI examples: customers:</a:t>
            </a:r>
            <a:r>
              <a:rPr lang="en-US" baseline="0" dirty="0" smtClean="0"/>
              <a:t> customer complaints, customer turnover rate, customer retention rate.</a:t>
            </a:r>
          </a:p>
          <a:p>
            <a:pPr marL="628650" lvl="1" indent="-171450">
              <a:buFont typeface="Arial" pitchFamily="34" charset="0"/>
              <a:buChar char="•"/>
            </a:pPr>
            <a:r>
              <a:rPr lang="en-US" dirty="0" smtClean="0"/>
              <a:t>Customer Complaints are indicators of customer dissatisfaction with the goods or services a company provides</a:t>
            </a:r>
          </a:p>
          <a:p>
            <a:pPr marL="628650" lvl="1" indent="-171450">
              <a:buFont typeface="Arial" pitchFamily="34" charset="0"/>
              <a:buChar char="•"/>
            </a:pPr>
            <a:r>
              <a:rPr lang="en-US" dirty="0" smtClean="0"/>
              <a:t>Customer Retention Rate is an indicator of customer loyalty (or the extent to which a company is able to keep acquired </a:t>
            </a:r>
            <a:r>
              <a:rPr lang="en-US" dirty="0" err="1" smtClean="0"/>
              <a:t>customers.</a:t>
            </a:r>
            <a:r>
              <a:rPr lang="en-US" b="1" dirty="0" err="1" smtClean="0"/>
              <a:t>Customer</a:t>
            </a:r>
            <a:r>
              <a:rPr lang="en-US" b="1" dirty="0" smtClean="0"/>
              <a:t> Retention Rate (CRR) = Number of customers at the beginning of a period / number of those customers that remained customers at the end of a period</a:t>
            </a:r>
            <a:endParaRPr lang="en-US" dirty="0" smtClean="0"/>
          </a:p>
          <a:p>
            <a:pPr marL="628650" lvl="1" indent="-171450">
              <a:buFont typeface="Arial" pitchFamily="34" charset="0"/>
              <a:buChar char="•"/>
            </a:pPr>
            <a:endParaRPr lang="en-US" dirty="0" smtClean="0"/>
          </a:p>
          <a:p>
            <a:r>
              <a:rPr lang="en-US" dirty="0" smtClean="0"/>
              <a:t>http://www.ap-institute.com/ </a:t>
            </a:r>
          </a:p>
        </p:txBody>
      </p:sp>
      <p:sp>
        <p:nvSpPr>
          <p:cNvPr id="26627" name="Slide Number Placeholder 3"/>
          <p:cNvSpPr>
            <a:spLocks noGrp="1"/>
          </p:cNvSpPr>
          <p:nvPr>
            <p:ph type="sldNum" sz="quarter" idx="5"/>
          </p:nvPr>
        </p:nvSpPr>
        <p:spPr>
          <a:noFill/>
        </p:spPr>
        <p:txBody>
          <a:bodyPr/>
          <a:lstStyle/>
          <a:p>
            <a:fld id="{25F11289-1D09-47FD-AEDB-B5BB436B3180}" type="slidenum">
              <a:rPr lang="en-US" smtClean="0">
                <a:cs typeface="Arial" charset="0"/>
              </a:rPr>
              <a:pPr/>
              <a:t>20</a:t>
            </a:fld>
            <a:endParaRPr lang="en-US" smtClean="0">
              <a:cs typeface="Arial" charset="0"/>
            </a:endParaRPr>
          </a:p>
        </p:txBody>
      </p:sp>
    </p:spTree>
    <p:extLst>
      <p:ext uri="{BB962C8B-B14F-4D97-AF65-F5344CB8AC3E}">
        <p14:creationId xmlns:p14="http://schemas.microsoft.com/office/powerpoint/2010/main" val="231904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p:spPr>
        <p:txBody>
          <a:bodyPr/>
          <a:lstStyle/>
          <a:p>
            <a:pPr>
              <a:buFont typeface="Arial" pitchFamily="34" charset="0"/>
              <a:buChar char="•"/>
            </a:pPr>
            <a:r>
              <a:rPr lang="en-US" dirty="0" smtClean="0"/>
              <a:t>Page 106 - </a:t>
            </a:r>
          </a:p>
          <a:p>
            <a:pPr>
              <a:buFont typeface="Arial" pitchFamily="34" charset="0"/>
              <a:buChar char="•"/>
            </a:pPr>
            <a:r>
              <a:rPr lang="en-US" dirty="0" smtClean="0"/>
              <a:t>The primary distinction is that BPM is</a:t>
            </a:r>
            <a:r>
              <a:rPr lang="en-US" b="1" u="sng" dirty="0" smtClean="0"/>
              <a:t> strategy driven</a:t>
            </a:r>
            <a:r>
              <a:rPr lang="en-US" dirty="0" smtClean="0"/>
              <a:t>.  </a:t>
            </a:r>
          </a:p>
          <a:p>
            <a:pPr>
              <a:buFont typeface="Arial" pitchFamily="34" charset="0"/>
              <a:buChar char="•"/>
            </a:pPr>
            <a:r>
              <a:rPr lang="en-US" dirty="0" smtClean="0"/>
              <a:t>It includes a closed-loop set of processes </a:t>
            </a:r>
            <a:r>
              <a:rPr lang="en-US" b="1" u="sng" dirty="0" smtClean="0"/>
              <a:t>that link strategy to execution </a:t>
            </a:r>
            <a:r>
              <a:rPr lang="en-US" dirty="0" smtClean="0"/>
              <a:t>in order to </a:t>
            </a:r>
            <a:r>
              <a:rPr lang="en-IE" noProof="0" dirty="0" smtClean="0"/>
              <a:t>optimize</a:t>
            </a:r>
            <a:r>
              <a:rPr lang="en-US" dirty="0" smtClean="0"/>
              <a:t> business performance.  </a:t>
            </a:r>
          </a:p>
          <a:p>
            <a:pPr>
              <a:buFont typeface="Arial" pitchFamily="34" charset="0"/>
              <a:buChar char="•"/>
            </a:pPr>
            <a:r>
              <a:rPr lang="en-US" dirty="0" smtClean="0"/>
              <a:t>It is </a:t>
            </a:r>
            <a:r>
              <a:rPr lang="en-US" b="1" u="sng" dirty="0" smtClean="0"/>
              <a:t>not a one-off </a:t>
            </a:r>
            <a:r>
              <a:rPr lang="en-US" dirty="0" smtClean="0"/>
              <a:t>project or dept focused.  Instead if done correctly it impacts an organization from top to bottom. </a:t>
            </a:r>
          </a:p>
          <a:p>
            <a:pPr>
              <a:buFont typeface="Arial" pitchFamily="34" charset="0"/>
              <a:buChar char="•"/>
            </a:pPr>
            <a:r>
              <a:rPr lang="en-US" dirty="0" smtClean="0"/>
              <a:t>Critical to its</a:t>
            </a:r>
            <a:r>
              <a:rPr lang="en-US" baseline="0" dirty="0" smtClean="0"/>
              <a:t> success is alignment in the organization (achieving performance targets, executing company strategy, and delivering value to stakeholders).</a:t>
            </a:r>
          </a:p>
          <a:p>
            <a:pPr>
              <a:buFont typeface="Arial" pitchFamily="34" charset="0"/>
              <a:buNone/>
            </a:pPr>
            <a:endParaRPr lang="en-US" baseline="0" dirty="0" smtClean="0"/>
          </a:p>
          <a:p>
            <a:pPr>
              <a:buFont typeface="Arial" pitchFamily="34" charset="0"/>
              <a:buChar char="•"/>
            </a:pPr>
            <a:r>
              <a:rPr lang="en-US" baseline="0" dirty="0" smtClean="0"/>
              <a:t>The loop implies that best performance is achieved by </a:t>
            </a:r>
            <a:r>
              <a:rPr lang="en-US" b="1" u="sng" baseline="0" dirty="0" smtClean="0"/>
              <a:t>setting goals and objectives (strategize</a:t>
            </a:r>
            <a:r>
              <a:rPr lang="en-US" baseline="0" dirty="0" smtClean="0"/>
              <a:t>), </a:t>
            </a:r>
            <a:r>
              <a:rPr lang="en-US" b="1" u="sng" baseline="0" dirty="0" smtClean="0"/>
              <a:t>establishing initiatives </a:t>
            </a:r>
            <a:r>
              <a:rPr lang="en-US" baseline="0" dirty="0" smtClean="0"/>
              <a:t>and plans to achieve those goals (plan</a:t>
            </a:r>
            <a:r>
              <a:rPr lang="en-US" b="1" u="sng" baseline="0" dirty="0" smtClean="0"/>
              <a:t>), monitoring actual performance against the goals and objectives </a:t>
            </a:r>
            <a:r>
              <a:rPr lang="en-US" baseline="0" dirty="0" smtClean="0"/>
              <a:t>(monitor) and </a:t>
            </a:r>
            <a:r>
              <a:rPr lang="en-US" b="1" u="sng" baseline="0" dirty="0" smtClean="0"/>
              <a:t>taking corrective action </a:t>
            </a:r>
            <a:r>
              <a:rPr lang="en-US" baseline="0" dirty="0" smtClean="0"/>
              <a:t>(act and adjust).</a:t>
            </a:r>
          </a:p>
          <a:p>
            <a:pPr>
              <a:buFont typeface="Arial" pitchFamily="34" charset="0"/>
              <a:buNone/>
            </a:pPr>
            <a:endParaRPr lang="en-US" baseline="0" dirty="0" smtClean="0"/>
          </a:p>
          <a:p>
            <a:pPr>
              <a:buFont typeface="Arial" pitchFamily="34" charset="0"/>
              <a:buChar char="•"/>
            </a:pPr>
            <a:r>
              <a:rPr lang="en-US" baseline="0" dirty="0" smtClean="0"/>
              <a:t>The next slides will look at these major processes in detail.</a:t>
            </a:r>
            <a:endParaRPr lang="en-US" dirty="0" smtClean="0"/>
          </a:p>
        </p:txBody>
      </p:sp>
      <p:sp>
        <p:nvSpPr>
          <p:cNvPr id="30723" name="Slide Number Placeholder 3"/>
          <p:cNvSpPr>
            <a:spLocks noGrp="1"/>
          </p:cNvSpPr>
          <p:nvPr>
            <p:ph type="sldNum" sz="quarter" idx="5"/>
          </p:nvPr>
        </p:nvSpPr>
        <p:spPr>
          <a:noFill/>
        </p:spPr>
        <p:txBody>
          <a:bodyPr/>
          <a:lstStyle/>
          <a:p>
            <a:fld id="{C630B692-BD2B-4F29-9479-196305FAF985}" type="slidenum">
              <a:rPr lang="en-US" smtClean="0">
                <a:cs typeface="Arial" charset="0"/>
              </a:rPr>
              <a:pPr/>
              <a:t>21</a:t>
            </a:fld>
            <a:endParaRPr lang="en-US" smtClean="0">
              <a:cs typeface="Arial" charset="0"/>
            </a:endParaRPr>
          </a:p>
        </p:txBody>
      </p:sp>
    </p:spTree>
    <p:extLst>
      <p:ext uri="{BB962C8B-B14F-4D97-AF65-F5344CB8AC3E}">
        <p14:creationId xmlns:p14="http://schemas.microsoft.com/office/powerpoint/2010/main" val="2937439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p:spPr>
        <p:txBody>
          <a:bodyPr/>
          <a:lstStyle/>
          <a:p>
            <a:r>
              <a:rPr lang="en-US" dirty="0" smtClean="0"/>
              <a:t>A</a:t>
            </a:r>
            <a:r>
              <a:rPr lang="en-US" baseline="0" dirty="0" smtClean="0"/>
              <a:t> strategic goal – example: an organization has an objective of improving return on assets (ROA) or increasing overall profitability, these objectives need to turned into quantified targets, e.g. increase of ROA from 10 to 15 % or an increase in profit margin from 5 to 7 % before the org can begin to detail the operation plans needed to achieve these targets.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Vision is a picture, showing the </a:t>
            </a:r>
            <a:r>
              <a:rPr lang="en-US" b="1" baseline="0" dirty="0" smtClean="0"/>
              <a:t>as-is state and the desired </a:t>
            </a:r>
            <a:r>
              <a:rPr lang="en-US" baseline="0" dirty="0" smtClean="0"/>
              <a:t>state.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CSF is to define what the org </a:t>
            </a:r>
            <a:r>
              <a:rPr lang="en-US" b="1" baseline="0" dirty="0" smtClean="0"/>
              <a:t>excels at</a:t>
            </a:r>
            <a:r>
              <a:rPr lang="en-US" baseline="0" dirty="0" smtClean="0"/>
              <a:t>, </a:t>
            </a:r>
            <a:r>
              <a:rPr lang="en-US" baseline="0" dirty="0" err="1" smtClean="0"/>
              <a:t>e.g</a:t>
            </a:r>
            <a:r>
              <a:rPr lang="en-US" baseline="0" dirty="0" smtClean="0"/>
              <a:t>, product based org its product quality and product innovation. </a:t>
            </a:r>
            <a:r>
              <a:rPr lang="en-US" baseline="0" dirty="0" err="1" smtClean="0"/>
              <a:t>Mallwart</a:t>
            </a:r>
            <a:r>
              <a:rPr lang="en-US" baseline="0" dirty="0" smtClean="0"/>
              <a:t> its distribution capabilities as their goal is low-cost provider.</a:t>
            </a:r>
          </a:p>
          <a:p>
            <a:endParaRPr lang="en-US" dirty="0" smtClean="0"/>
          </a:p>
        </p:txBody>
      </p:sp>
      <p:sp>
        <p:nvSpPr>
          <p:cNvPr id="34819" name="Slide Number Placeholder 3"/>
          <p:cNvSpPr>
            <a:spLocks noGrp="1"/>
          </p:cNvSpPr>
          <p:nvPr>
            <p:ph type="sldNum" sz="quarter" idx="5"/>
          </p:nvPr>
        </p:nvSpPr>
        <p:spPr>
          <a:noFill/>
        </p:spPr>
        <p:txBody>
          <a:bodyPr/>
          <a:lstStyle/>
          <a:p>
            <a:fld id="{B0832C06-5D30-4CC6-A988-832C8BBFFD1B}" type="slidenum">
              <a:rPr lang="en-US" smtClean="0">
                <a:cs typeface="Arial" charset="0"/>
              </a:rPr>
              <a:pPr/>
              <a:t>22</a:t>
            </a:fld>
            <a:endParaRPr lang="en-US" smtClean="0">
              <a:cs typeface="Arial" charset="0"/>
            </a:endParaRPr>
          </a:p>
        </p:txBody>
      </p:sp>
    </p:spTree>
    <p:extLst>
      <p:ext uri="{BB962C8B-B14F-4D97-AF65-F5344CB8AC3E}">
        <p14:creationId xmlns:p14="http://schemas.microsoft.com/office/powerpoint/2010/main" val="40369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p:spPr>
        <p:txBody>
          <a:bodyPr/>
          <a:lstStyle/>
          <a:p>
            <a:pPr marL="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800" b="1" u="sng" dirty="0" smtClean="0"/>
              <a:t>Metric</a:t>
            </a:r>
            <a:r>
              <a:rPr lang="en-US" sz="1800" b="1" u="sng" baseline="0" dirty="0" smtClean="0"/>
              <a:t> is a measurement.</a:t>
            </a:r>
            <a:r>
              <a:rPr lang="en-US" sz="1800" baseline="0" dirty="0" smtClean="0"/>
              <a:t> </a:t>
            </a:r>
            <a:r>
              <a:rPr lang="en-US" sz="1800" b="1" baseline="0" dirty="0" smtClean="0"/>
              <a:t>Two types: </a:t>
            </a:r>
            <a:r>
              <a:rPr lang="en-US" sz="1800" baseline="0" dirty="0" smtClean="0"/>
              <a:t>Run-of the mill metrics which are not strategically aligned and maybe operational metrics. </a:t>
            </a:r>
          </a:p>
          <a:p>
            <a:pPr marL="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800" baseline="0" dirty="0" smtClean="0"/>
              <a:t>KPI is a strategically aligned metric (</a:t>
            </a:r>
            <a:r>
              <a:rPr lang="en-US" sz="1800" u="sng" baseline="0" dirty="0" smtClean="0"/>
              <a:t>different because it is aligned to goals, it has achievement targets that were set out in goals, encoding is software with </a:t>
            </a:r>
            <a:r>
              <a:rPr lang="en-US" sz="1800" u="sng" baseline="0" dirty="0" err="1" smtClean="0"/>
              <a:t>colour</a:t>
            </a:r>
            <a:r>
              <a:rPr lang="en-US" sz="1800" u="sng" baseline="0" dirty="0" smtClean="0"/>
              <a:t> coded alerts in visual display, timeframes because the goals set out with milestones or interval for comparisons, benchmarks to compare against a standard or previous year figures</a:t>
            </a:r>
            <a:r>
              <a:rPr lang="en-US" sz="1800" baseline="0" dirty="0" smtClean="0"/>
              <a:t>) Operations metric , measures the efficiency  and effectiveness of an operation. E.g. number of calls per hour, length of call etc. KPI measures the performance of an identified </a:t>
            </a:r>
            <a:r>
              <a:rPr lang="en-US" sz="1800" baseline="0" dirty="0" err="1" smtClean="0"/>
              <a:t>idicator</a:t>
            </a:r>
            <a:r>
              <a:rPr lang="en-US" sz="1800" baseline="0" dirty="0" smtClean="0"/>
              <a:t> associated to a strategic goal. Goal – customer satisfaction, KPI, resolution time</a:t>
            </a:r>
          </a:p>
          <a:p>
            <a:pPr marL="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800" baseline="0" dirty="0" smtClean="0"/>
              <a:t>Operational managers need to see metrics tracking activities, upper </a:t>
            </a:r>
            <a:r>
              <a:rPr lang="en-US" sz="1800" baseline="0" dirty="0" err="1" smtClean="0"/>
              <a:t>mgmt</a:t>
            </a:r>
            <a:r>
              <a:rPr lang="en-US" sz="1800" baseline="0" dirty="0" smtClean="0"/>
              <a:t> need small number of KPI’s to track performance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800" dirty="0" smtClean="0"/>
              <a:t>Measure</a:t>
            </a:r>
            <a:r>
              <a:rPr lang="en-US" sz="1800" baseline="0" dirty="0" smtClean="0"/>
              <a:t> the time new product development time cycle – metric: NPD cycle time – time to develop new products and time to react to market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800" baseline="0" dirty="0" smtClean="0"/>
              <a:t>Other metrics could be: lost customers, % from new products,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800" b="1" u="sng" dirty="0" smtClean="0"/>
              <a:t>KPI for Customers:</a:t>
            </a:r>
            <a:r>
              <a:rPr lang="en-US" sz="1800" baseline="0" dirty="0" smtClean="0"/>
              <a:t> customer complaints, customer turnover rate, customer retention rate</a:t>
            </a:r>
            <a:endParaRPr lang="en-US" sz="1800" dirty="0" smtClean="0"/>
          </a:p>
          <a:p>
            <a:pPr>
              <a:buFont typeface="Arial" pitchFamily="34" charset="0"/>
              <a:buChar char="•"/>
            </a:pPr>
            <a:r>
              <a:rPr lang="en-US" dirty="0" smtClean="0"/>
              <a:t>KPI for an employee: revenue per employee, employee satisfaction, salary competiveness</a:t>
            </a:r>
            <a:r>
              <a:rPr lang="en-US" baseline="0" dirty="0" smtClean="0"/>
              <a:t> ratio, </a:t>
            </a:r>
          </a:p>
          <a:p>
            <a:pPr>
              <a:buFont typeface="Arial" pitchFamily="34" charset="0"/>
              <a:buChar char="•"/>
            </a:pPr>
            <a:r>
              <a:rPr lang="en-US" baseline="0" dirty="0" smtClean="0"/>
              <a:t>IT: IT project earned value, IT security breaches, system downtime, website non-availability</a:t>
            </a:r>
          </a:p>
          <a:p>
            <a:pPr>
              <a:buFont typeface="Arial" pitchFamily="34" charset="0"/>
              <a:buChar char="•"/>
            </a:pPr>
            <a:r>
              <a:rPr lang="en-US" baseline="0" dirty="0" smtClean="0"/>
              <a:t>Operations: six sigma level, order fulfillment cycle, time to market, inventory shrinkage rate.</a:t>
            </a:r>
          </a:p>
          <a:p>
            <a:pPr>
              <a:buFont typeface="Arial" pitchFamily="34" charset="0"/>
              <a:buChar char="•"/>
            </a:pPr>
            <a:r>
              <a:rPr lang="en-US" baseline="0" dirty="0" smtClean="0"/>
              <a:t>HR: compensation, training, recruitment, employee loyalty</a:t>
            </a:r>
          </a:p>
          <a:p>
            <a:pPr>
              <a:buFont typeface="Arial" pitchFamily="34" charset="0"/>
              <a:buChar char="•"/>
            </a:pPr>
            <a:r>
              <a:rPr lang="en-US" baseline="0" dirty="0" smtClean="0"/>
              <a:t>Sales: sales rep, sales contact by phone, customer care</a:t>
            </a:r>
          </a:p>
          <a:p>
            <a:pPr>
              <a:buFont typeface="Arial" pitchFamily="34" charset="0"/>
              <a:buChar char="•"/>
            </a:pPr>
            <a:r>
              <a:rPr lang="en-US" baseline="0" dirty="0" smtClean="0"/>
              <a:t>Marketing: public relations, promotion, advertisement</a:t>
            </a:r>
          </a:p>
          <a:p>
            <a:pPr>
              <a:buFont typeface="Arial" pitchFamily="34" charset="0"/>
              <a:buChar char="•"/>
            </a:pPr>
            <a:r>
              <a:rPr lang="en-US" baseline="0" dirty="0" smtClean="0"/>
              <a:t>Production: mm, order management, quality, plant maintenance</a:t>
            </a:r>
            <a:endParaRPr lang="en-US" dirty="0" smtClean="0"/>
          </a:p>
        </p:txBody>
      </p:sp>
      <p:sp>
        <p:nvSpPr>
          <p:cNvPr id="59395" name="Slide Number Placeholder 3"/>
          <p:cNvSpPr>
            <a:spLocks noGrp="1"/>
          </p:cNvSpPr>
          <p:nvPr>
            <p:ph type="sldNum" sz="quarter" idx="5"/>
          </p:nvPr>
        </p:nvSpPr>
        <p:spPr>
          <a:noFill/>
        </p:spPr>
        <p:txBody>
          <a:bodyPr/>
          <a:lstStyle/>
          <a:p>
            <a:fld id="{7F92D6F6-532B-48DF-AB03-9A8EF074C99B}" type="slidenum">
              <a:rPr lang="en-US" smtClean="0">
                <a:cs typeface="Arial" charset="0"/>
              </a:rPr>
              <a:pPr/>
              <a:t>3</a:t>
            </a:fld>
            <a:endParaRPr lang="en-US" smtClean="0">
              <a:cs typeface="Arial" charset="0"/>
            </a:endParaRPr>
          </a:p>
        </p:txBody>
      </p:sp>
    </p:spTree>
    <p:extLst>
      <p:ext uri="{BB962C8B-B14F-4D97-AF65-F5344CB8AC3E}">
        <p14:creationId xmlns:p14="http://schemas.microsoft.com/office/powerpoint/2010/main" val="79483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p:spPr>
        <p:txBody>
          <a:bodyPr/>
          <a:lstStyle/>
          <a:p>
            <a:pPr>
              <a:buFont typeface="Arial" pitchFamily="34" charset="0"/>
              <a:buChar char="•"/>
            </a:pPr>
            <a:r>
              <a:rPr lang="en-US" b="1" u="sng" dirty="0" smtClean="0"/>
              <a:t>It’s one thing to create a long term strategy</a:t>
            </a:r>
            <a:r>
              <a:rPr lang="en-US" b="1" u="sng" baseline="0" dirty="0" smtClean="0"/>
              <a:t> and another to execute it. </a:t>
            </a:r>
          </a:p>
          <a:p>
            <a:pPr>
              <a:buFont typeface="Arial" pitchFamily="34" charset="0"/>
              <a:buChar char="•"/>
            </a:pPr>
            <a:r>
              <a:rPr lang="en-US" baseline="0" dirty="0" smtClean="0"/>
              <a:t>Over the past, a number of studies have highlighted that 90% of org fail to execute strategies. The reasons for this strategy gap have been varied.</a:t>
            </a:r>
          </a:p>
          <a:p>
            <a:pPr marL="228600" indent="-228600">
              <a:buFont typeface="+mj-lt"/>
              <a:buAutoNum type="arabicPeriod"/>
            </a:pPr>
            <a:r>
              <a:rPr lang="en-US" baseline="0" dirty="0" smtClean="0"/>
              <a:t>In many org a </a:t>
            </a:r>
            <a:r>
              <a:rPr lang="en-US" b="1" baseline="0" dirty="0" smtClean="0"/>
              <a:t>very small % of employees </a:t>
            </a:r>
            <a:r>
              <a:rPr lang="en-US" baseline="0" dirty="0" smtClean="0"/>
              <a:t>understand the org strategy. So its hard on employees to make decisions in accordance with the strategic plan </a:t>
            </a:r>
            <a:r>
              <a:rPr lang="en-US" b="1" u="sng" baseline="0" dirty="0" smtClean="0"/>
              <a:t>if they have never heard or seen the plan</a:t>
            </a:r>
            <a:r>
              <a:rPr lang="en-US" baseline="0" dirty="0" smtClean="0"/>
              <a:t>. On the other hand if it is communicated, often it </a:t>
            </a:r>
            <a:r>
              <a:rPr lang="en-US" b="1" baseline="0" dirty="0" smtClean="0"/>
              <a:t>lacks clarity </a:t>
            </a:r>
            <a:r>
              <a:rPr lang="en-US" baseline="0" dirty="0" smtClean="0"/>
              <a:t>so people are not quite sure are in line with plan or not.</a:t>
            </a:r>
          </a:p>
          <a:p>
            <a:pPr marL="228600" indent="-228600">
              <a:buFont typeface="+mj-lt"/>
              <a:buAutoNum type="arabicPeriod"/>
            </a:pPr>
            <a:r>
              <a:rPr lang="en-US" baseline="0" dirty="0" smtClean="0"/>
              <a:t>Often rewards or incentives are linked to short term financial results, not to the strategic plan. Again the study found that </a:t>
            </a:r>
            <a:r>
              <a:rPr lang="en-US" b="1" baseline="0" dirty="0" smtClean="0"/>
              <a:t>70% of org failed to link middle management incentives to their strategy</a:t>
            </a:r>
          </a:p>
          <a:p>
            <a:pPr marL="228600" indent="-228600">
              <a:buFont typeface="+mj-lt"/>
              <a:buAutoNum type="arabicPeriod"/>
            </a:pPr>
            <a:r>
              <a:rPr lang="en-US" baseline="0" dirty="0" smtClean="0"/>
              <a:t>The study also found that managers spend </a:t>
            </a:r>
            <a:r>
              <a:rPr lang="en-US" b="1" baseline="0" dirty="0" smtClean="0"/>
              <a:t>less than 1 hour per month discussing strategy</a:t>
            </a:r>
            <a:r>
              <a:rPr lang="en-US" baseline="0" dirty="0" smtClean="0"/>
              <a:t>. Hours are spent on other pressing items such as budgets etc.</a:t>
            </a:r>
          </a:p>
          <a:p>
            <a:pPr marL="228600" indent="-228600">
              <a:buFont typeface="+mj-lt"/>
              <a:buAutoNum type="arabicPeriod"/>
            </a:pPr>
            <a:r>
              <a:rPr lang="en-US" baseline="0" dirty="0" smtClean="0"/>
              <a:t>Unless SP are </a:t>
            </a:r>
            <a:r>
              <a:rPr lang="en-US" b="1" baseline="0" dirty="0" smtClean="0"/>
              <a:t>properly funded and resources are made avail, failure will occur</a:t>
            </a:r>
            <a:r>
              <a:rPr lang="en-US" baseline="0" dirty="0" smtClean="0"/>
              <a:t>. The study found that less than </a:t>
            </a:r>
            <a:r>
              <a:rPr lang="en-US" b="1" baseline="0" dirty="0" smtClean="0"/>
              <a:t>40% of org tied their budgets to their strategic plans</a:t>
            </a:r>
            <a:r>
              <a:rPr lang="en-US" baseline="0" dirty="0" smtClean="0"/>
              <a:t>.</a:t>
            </a:r>
            <a:endParaRPr lang="en-US" dirty="0" smtClean="0"/>
          </a:p>
        </p:txBody>
      </p:sp>
      <p:sp>
        <p:nvSpPr>
          <p:cNvPr id="36867" name="Slide Number Placeholder 3"/>
          <p:cNvSpPr>
            <a:spLocks noGrp="1"/>
          </p:cNvSpPr>
          <p:nvPr>
            <p:ph type="sldNum" sz="quarter" idx="5"/>
          </p:nvPr>
        </p:nvSpPr>
        <p:spPr>
          <a:noFill/>
        </p:spPr>
        <p:txBody>
          <a:bodyPr/>
          <a:lstStyle/>
          <a:p>
            <a:fld id="{C856F36A-EEA8-4F59-8B65-BD6F80217C7C}" type="slidenum">
              <a:rPr lang="en-US" smtClean="0">
                <a:cs typeface="Arial" charset="0"/>
              </a:rPr>
              <a:pPr/>
              <a:t>23</a:t>
            </a:fld>
            <a:endParaRPr lang="en-US" smtClean="0">
              <a:cs typeface="Arial" charset="0"/>
            </a:endParaRPr>
          </a:p>
        </p:txBody>
      </p:sp>
    </p:spTree>
    <p:extLst>
      <p:ext uri="{BB962C8B-B14F-4D97-AF65-F5344CB8AC3E}">
        <p14:creationId xmlns:p14="http://schemas.microsoft.com/office/powerpoint/2010/main" val="243726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p:spPr>
        <p:txBody>
          <a:bodyPr/>
          <a:lstStyle/>
          <a:p>
            <a:pPr>
              <a:buFont typeface="Arial" pitchFamily="34" charset="0"/>
              <a:buChar char="•"/>
            </a:pPr>
            <a:r>
              <a:rPr lang="en-US" dirty="0" smtClean="0"/>
              <a:t>When operational</a:t>
            </a:r>
            <a:r>
              <a:rPr lang="en-US" baseline="0" dirty="0" smtClean="0"/>
              <a:t> managers </a:t>
            </a:r>
            <a:r>
              <a:rPr lang="en-US" b="1" baseline="0" dirty="0" smtClean="0"/>
              <a:t>know and understand </a:t>
            </a:r>
            <a:r>
              <a:rPr lang="en-US" b="1" u="sng" baseline="0" dirty="0" smtClean="0"/>
              <a:t>the what </a:t>
            </a:r>
            <a:r>
              <a:rPr lang="en-US" b="1" baseline="0" dirty="0" smtClean="0"/>
              <a:t>(org </a:t>
            </a:r>
            <a:r>
              <a:rPr lang="en-US" b="1" baseline="0" dirty="0" err="1" smtClean="0"/>
              <a:t>obj</a:t>
            </a:r>
            <a:r>
              <a:rPr lang="en-US" b="1" baseline="0" dirty="0" smtClean="0"/>
              <a:t> and goals), they will be able to come up with </a:t>
            </a:r>
            <a:r>
              <a:rPr lang="en-US" b="1" u="sng" baseline="0" dirty="0" smtClean="0"/>
              <a:t>the how </a:t>
            </a:r>
            <a:r>
              <a:rPr lang="en-US" b="1" baseline="0" dirty="0" smtClean="0"/>
              <a:t>(detailed operation and financial plans). </a:t>
            </a:r>
          </a:p>
          <a:p>
            <a:pPr>
              <a:buFont typeface="Arial" pitchFamily="34" charset="0"/>
              <a:buChar char="•"/>
            </a:pPr>
            <a:endParaRPr lang="en-US" b="1" baseline="0" dirty="0" smtClean="0"/>
          </a:p>
          <a:p>
            <a:pPr>
              <a:buFont typeface="Arial" pitchFamily="34" charset="0"/>
              <a:buChar char="•"/>
            </a:pPr>
            <a:r>
              <a:rPr lang="en-US" baseline="0" dirty="0" smtClean="0"/>
              <a:t>Operational and financial plans answer 2 Qs – </a:t>
            </a:r>
            <a:r>
              <a:rPr lang="en-US" b="1" baseline="0" dirty="0" smtClean="0"/>
              <a:t>What tactics and initiatives will be pursued to meet the performance targets </a:t>
            </a:r>
            <a:r>
              <a:rPr lang="en-US" baseline="0" dirty="0" smtClean="0"/>
              <a:t>established by the strategic plan?</a:t>
            </a:r>
          </a:p>
          <a:p>
            <a:pPr>
              <a:buFont typeface="Arial" pitchFamily="34" charset="0"/>
              <a:buChar char="•"/>
            </a:pPr>
            <a:r>
              <a:rPr lang="en-US" b="1" baseline="0" dirty="0" smtClean="0"/>
              <a:t>What are the expected financial results of executing the tactics.</a:t>
            </a:r>
          </a:p>
          <a:p>
            <a:pPr>
              <a:buFont typeface="Arial" pitchFamily="34" charset="0"/>
              <a:buChar char="•"/>
            </a:pPr>
            <a:endParaRPr lang="en-US" baseline="0" dirty="0" smtClean="0"/>
          </a:p>
          <a:p>
            <a:pPr>
              <a:buFont typeface="Arial" pitchFamily="34" charset="0"/>
              <a:buChar char="•"/>
            </a:pPr>
            <a:r>
              <a:rPr lang="en-US" b="1" u="sng" baseline="0" dirty="0" smtClean="0"/>
              <a:t>Strategy drives tactics, and tactic drive results</a:t>
            </a:r>
          </a:p>
          <a:p>
            <a:pPr>
              <a:buFont typeface="Arial" pitchFamily="34" charset="0"/>
              <a:buChar char="•"/>
            </a:pPr>
            <a:r>
              <a:rPr lang="en-US" baseline="0" dirty="0" smtClean="0"/>
              <a:t>The key to successful operational planning is </a:t>
            </a:r>
            <a:r>
              <a:rPr lang="en-US" b="1" u="sng" baseline="0" dirty="0" smtClean="0"/>
              <a:t>integration</a:t>
            </a:r>
            <a:r>
              <a:rPr lang="en-US" baseline="0" dirty="0" smtClean="0"/>
              <a:t> – the tactics and initiatives in an op plan need to be directly linked to key </a:t>
            </a:r>
            <a:r>
              <a:rPr lang="en-US" baseline="0" dirty="0" err="1" smtClean="0"/>
              <a:t>obj</a:t>
            </a:r>
            <a:r>
              <a:rPr lang="en-US" baseline="0" dirty="0" smtClean="0"/>
              <a:t> and targets in the strategic plan. If this is not </a:t>
            </a:r>
            <a:r>
              <a:rPr lang="en-US" b="1" baseline="0" dirty="0" smtClean="0"/>
              <a:t>linked</a:t>
            </a:r>
            <a:r>
              <a:rPr lang="en-US" baseline="0" dirty="0" smtClean="0"/>
              <a:t>, question it.  </a:t>
            </a:r>
            <a:r>
              <a:rPr lang="en-US" b="1" baseline="0" dirty="0" smtClean="0"/>
              <a:t>BPM meth are designed to ensure that these linkages exist.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baseline="0" dirty="0" smtClean="0"/>
              <a:t>In tactic-centric planning the focus is on arriving at tactics that will meet the strategic goals</a:t>
            </a:r>
            <a:r>
              <a:rPr lang="en-US" baseline="0" dirty="0" smtClean="0"/>
              <a:t>.  After those have been arrived at, the </a:t>
            </a:r>
            <a:r>
              <a:rPr lang="en-US" b="1" baseline="0" dirty="0" smtClean="0"/>
              <a:t>cost of implementing them is considered</a:t>
            </a:r>
            <a:r>
              <a:rPr lang="en-US" baseline="0" dirty="0" smtClean="0"/>
              <a:t>.  </a:t>
            </a:r>
            <a:r>
              <a:rPr lang="en-US" b="1" baseline="0" dirty="0" smtClean="0"/>
              <a:t>If it exceeds the org’s willingness to spend</a:t>
            </a:r>
            <a:r>
              <a:rPr lang="en-US" baseline="0" dirty="0" smtClean="0"/>
              <a:t>, the plan can be revised.</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In </a:t>
            </a:r>
            <a:r>
              <a:rPr lang="en-US" b="1" baseline="0" dirty="0" smtClean="0"/>
              <a:t>budget-centric the focus is on arriving at tactics that meet financial targets</a:t>
            </a:r>
            <a:r>
              <a:rPr lang="en-US" baseline="0" dirty="0" smtClean="0"/>
              <a:t>.  After these have been arrived at, the results of using them are considered. </a:t>
            </a:r>
            <a:r>
              <a:rPr lang="en-US" u="sng" baseline="0" dirty="0" smtClean="0"/>
              <a:t>If they do not meet the org strategic goals, the plan can be revised</a:t>
            </a:r>
            <a:r>
              <a:rPr lang="en-US" baseline="0" dirty="0" smtClean="0"/>
              <a:t>. Budget-centric is a plan where financial is sums to achieve the targeted financial values. </a:t>
            </a:r>
          </a:p>
          <a:p>
            <a:pPr>
              <a:buFont typeface="Arial" pitchFamily="34" charset="0"/>
              <a:buChar char="•"/>
            </a:pPr>
            <a:endParaRPr lang="en-US" baseline="0" dirty="0" smtClean="0"/>
          </a:p>
          <a:p>
            <a:pPr>
              <a:buFont typeface="Arial" pitchFamily="34" charset="0"/>
              <a:buNone/>
            </a:pPr>
            <a:endParaRPr lang="en-US" baseline="0" dirty="0" smtClean="0"/>
          </a:p>
        </p:txBody>
      </p:sp>
      <p:sp>
        <p:nvSpPr>
          <p:cNvPr id="38915" name="Slide Number Placeholder 3"/>
          <p:cNvSpPr>
            <a:spLocks noGrp="1"/>
          </p:cNvSpPr>
          <p:nvPr>
            <p:ph type="sldNum" sz="quarter" idx="5"/>
          </p:nvPr>
        </p:nvSpPr>
        <p:spPr>
          <a:noFill/>
        </p:spPr>
        <p:txBody>
          <a:bodyPr/>
          <a:lstStyle/>
          <a:p>
            <a:fld id="{3EA48502-4DA2-4148-A9AA-F8E3A889C714}" type="slidenum">
              <a:rPr lang="en-US" smtClean="0">
                <a:cs typeface="Arial" charset="0"/>
              </a:rPr>
              <a:pPr/>
              <a:t>24</a:t>
            </a:fld>
            <a:endParaRPr lang="en-US" smtClean="0">
              <a:cs typeface="Arial" charset="0"/>
            </a:endParaRPr>
          </a:p>
        </p:txBody>
      </p:sp>
    </p:spTree>
    <p:extLst>
      <p:ext uri="{BB962C8B-B14F-4D97-AF65-F5344CB8AC3E}">
        <p14:creationId xmlns:p14="http://schemas.microsoft.com/office/powerpoint/2010/main" val="3916741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p:spPr>
        <p:txBody>
          <a:bodyPr/>
          <a:lstStyle/>
          <a:p>
            <a:r>
              <a:rPr lang="en-US" b="1" dirty="0" smtClean="0"/>
              <a:t>A</a:t>
            </a:r>
            <a:r>
              <a:rPr lang="en-US" b="1" baseline="0" dirty="0" smtClean="0"/>
              <a:t> comprehensive framework for monitoring performance should address 2 key issues – what to monitor and how to monitor</a:t>
            </a:r>
          </a:p>
          <a:p>
            <a:endParaRPr lang="en-US" dirty="0" smtClean="0"/>
          </a:p>
          <a:p>
            <a:r>
              <a:rPr lang="en-US" dirty="0" smtClean="0"/>
              <a:t>Because it is impossible</a:t>
            </a:r>
            <a:r>
              <a:rPr lang="en-US" baseline="0" dirty="0" smtClean="0"/>
              <a:t> to monitor everything, an org needs to focus on monitoring specific issues.</a:t>
            </a:r>
          </a:p>
          <a:p>
            <a:r>
              <a:rPr lang="en-US" baseline="0" dirty="0" smtClean="0"/>
              <a:t> </a:t>
            </a:r>
          </a:p>
          <a:p>
            <a:r>
              <a:rPr lang="en-US" u="sng" baseline="0" dirty="0" smtClean="0"/>
              <a:t>E.g. if an instrument manufacturer has a specified strategic </a:t>
            </a:r>
            <a:r>
              <a:rPr lang="en-US" u="sng" baseline="0" dirty="0" err="1" smtClean="0"/>
              <a:t>obj</a:t>
            </a:r>
            <a:r>
              <a:rPr lang="en-US" u="sng" baseline="0" dirty="0" smtClean="0"/>
              <a:t> of increasing the overall profit margin of its current product lines by 5% annually over next 3 years, the org needs to monitor the profit margin throughout the year to see whether it is treading toward the targeted annual rate of 5%.</a:t>
            </a:r>
            <a:endParaRPr lang="en-US" u="sng" dirty="0" smtClean="0"/>
          </a:p>
        </p:txBody>
      </p:sp>
      <p:sp>
        <p:nvSpPr>
          <p:cNvPr id="43011" name="Slide Number Placeholder 3"/>
          <p:cNvSpPr>
            <a:spLocks noGrp="1"/>
          </p:cNvSpPr>
          <p:nvPr>
            <p:ph type="sldNum" sz="quarter" idx="5"/>
          </p:nvPr>
        </p:nvSpPr>
        <p:spPr>
          <a:noFill/>
        </p:spPr>
        <p:txBody>
          <a:bodyPr/>
          <a:lstStyle/>
          <a:p>
            <a:fld id="{DBA36ECB-DDF4-403B-BDF2-6D169047F4F0}" type="slidenum">
              <a:rPr lang="en-US" smtClean="0">
                <a:cs typeface="Arial" charset="0"/>
              </a:rPr>
              <a:pPr/>
              <a:t>25</a:t>
            </a:fld>
            <a:endParaRPr lang="en-US" smtClean="0">
              <a:cs typeface="Arial" charset="0"/>
            </a:endParaRPr>
          </a:p>
        </p:txBody>
      </p:sp>
    </p:spTree>
    <p:extLst>
      <p:ext uri="{BB962C8B-B14F-4D97-AF65-F5344CB8AC3E}">
        <p14:creationId xmlns:p14="http://schemas.microsoft.com/office/powerpoint/2010/main" val="432843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p:spPr>
        <p:txBody>
          <a:bodyPr/>
          <a:lstStyle/>
          <a:p>
            <a:r>
              <a:rPr lang="en-US" dirty="0" smtClean="0"/>
              <a:t>The other issue is taking the </a:t>
            </a:r>
            <a:r>
              <a:rPr lang="en-US" b="1" dirty="0" smtClean="0"/>
              <a:t>comparison standard as a given, </a:t>
            </a:r>
            <a:r>
              <a:rPr lang="en-US" b="1" u="sng" dirty="0" smtClean="0"/>
              <a:t>not considering the possibility </a:t>
            </a:r>
            <a:r>
              <a:rPr lang="en-US" dirty="0" smtClean="0"/>
              <a:t>that </a:t>
            </a:r>
            <a:r>
              <a:rPr lang="en-US" b="1" u="sng" dirty="0" smtClean="0"/>
              <a:t>changed circumstance</a:t>
            </a:r>
            <a:r>
              <a:rPr lang="en-US" dirty="0" smtClean="0"/>
              <a:t>s</a:t>
            </a:r>
            <a:r>
              <a:rPr lang="en-US" baseline="0" dirty="0" smtClean="0"/>
              <a:t> or invalid assumption might make the standard wrong rather than the process being at fault.</a:t>
            </a:r>
          </a:p>
          <a:p>
            <a:r>
              <a:rPr lang="en-US" baseline="0" dirty="0" smtClean="0"/>
              <a:t>When the deviation is larger than expected, this is typically viewed as an operational error that needs to be corrected. At this point, managers usually direct their employees to do whatever it takes to get the plan back on track.  If revenues are below plan, they are chided to sell harder.  If costs are above plan, they are told to stop spending. </a:t>
            </a:r>
          </a:p>
          <a:p>
            <a:endParaRPr lang="en-US" dirty="0" smtClean="0"/>
          </a:p>
        </p:txBody>
      </p:sp>
      <p:sp>
        <p:nvSpPr>
          <p:cNvPr id="47107" name="Slide Number Placeholder 3"/>
          <p:cNvSpPr>
            <a:spLocks noGrp="1"/>
          </p:cNvSpPr>
          <p:nvPr>
            <p:ph type="sldNum" sz="quarter" idx="5"/>
          </p:nvPr>
        </p:nvSpPr>
        <p:spPr>
          <a:noFill/>
        </p:spPr>
        <p:txBody>
          <a:bodyPr/>
          <a:lstStyle/>
          <a:p>
            <a:fld id="{62ECD369-5671-465D-9CD0-EB4D04313855}" type="slidenum">
              <a:rPr lang="en-US" smtClean="0">
                <a:cs typeface="Arial" charset="0"/>
              </a:rPr>
              <a:pPr/>
              <a:t>26</a:t>
            </a:fld>
            <a:endParaRPr lang="en-US" smtClean="0">
              <a:cs typeface="Arial" charset="0"/>
            </a:endParaRPr>
          </a:p>
        </p:txBody>
      </p:sp>
    </p:spTree>
    <p:extLst>
      <p:ext uri="{BB962C8B-B14F-4D97-AF65-F5344CB8AC3E}">
        <p14:creationId xmlns:p14="http://schemas.microsoft.com/office/powerpoint/2010/main" val="306536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p:spPr>
        <p:txBody>
          <a:bodyPr/>
          <a:lstStyle/>
          <a:p>
            <a:pPr>
              <a:buFont typeface="Arial" pitchFamily="34" charset="0"/>
              <a:buChar char="•"/>
            </a:pPr>
            <a:r>
              <a:rPr lang="en-US" dirty="0" smtClean="0"/>
              <a:t>Whether a company is interested in growing its business or simply</a:t>
            </a:r>
            <a:r>
              <a:rPr lang="en-US" baseline="0" dirty="0" smtClean="0"/>
              <a:t> improving its operations, virtually all strategies depend on new projects – </a:t>
            </a:r>
          </a:p>
          <a:p>
            <a:pPr>
              <a:buFont typeface="Arial" pitchFamily="34" charset="0"/>
              <a:buChar char="•"/>
            </a:pPr>
            <a:endParaRPr lang="en-US" baseline="0" dirty="0" smtClean="0"/>
          </a:p>
          <a:p>
            <a:pPr>
              <a:buFont typeface="Arial" pitchFamily="34" charset="0"/>
              <a:buChar char="•"/>
            </a:pPr>
            <a:r>
              <a:rPr lang="en-US" b="1" baseline="0" dirty="0" smtClean="0"/>
              <a:t>What is the chance of failure? Obviously it depends on the type of product!</a:t>
            </a:r>
          </a:p>
          <a:p>
            <a:pPr>
              <a:buFont typeface="Arial" pitchFamily="34" charset="0"/>
              <a:buNone/>
            </a:pPr>
            <a:endParaRPr lang="en-US" baseline="0" dirty="0" smtClean="0"/>
          </a:p>
          <a:p>
            <a:pPr>
              <a:buFont typeface="Arial" pitchFamily="34" charset="0"/>
              <a:buChar char="•"/>
            </a:pPr>
            <a:r>
              <a:rPr lang="en-US" b="1" baseline="0" dirty="0" smtClean="0"/>
              <a:t>Overall the rate of failure of most new projects or ventures runs between 60 and 80 %</a:t>
            </a:r>
          </a:p>
          <a:p>
            <a:pPr>
              <a:buFont typeface="Arial" pitchFamily="34" charset="0"/>
              <a:buNone/>
            </a:pPr>
            <a:endParaRPr lang="en-US" b="1" baseline="0" dirty="0" smtClean="0"/>
          </a:p>
          <a:p>
            <a:pPr>
              <a:buFont typeface="Arial" pitchFamily="34" charset="0"/>
              <a:buChar char="•"/>
            </a:pPr>
            <a:r>
              <a:rPr lang="en-US" baseline="0" dirty="0" smtClean="0"/>
              <a:t>A project can fail in a number of different ways, ranging from considering too few options or scenarios, failing to anticipate a competitor’s moves, </a:t>
            </a:r>
            <a:r>
              <a:rPr lang="en-US" b="1" baseline="0" dirty="0" smtClean="0"/>
              <a:t>ignoring changes in the economic or social environment, inaccurately forecasting demand, or underestimating the investment required to succeed</a:t>
            </a:r>
            <a:r>
              <a:rPr lang="en-US" baseline="0" dirty="0" smtClean="0"/>
              <a:t>, just to name a few!</a:t>
            </a:r>
          </a:p>
          <a:p>
            <a:pPr>
              <a:buFont typeface="Arial" pitchFamily="34" charset="0"/>
              <a:buChar char="•"/>
            </a:pPr>
            <a:r>
              <a:rPr lang="en-US" baseline="0" dirty="0" smtClean="0"/>
              <a:t>This is why it is critical for org to continually monitor its results, analyze what has happened, determine why it has happened, and adjust its actions accordingly. </a:t>
            </a:r>
            <a:endParaRPr lang="en-US" dirty="0" smtClean="0"/>
          </a:p>
        </p:txBody>
      </p:sp>
      <p:sp>
        <p:nvSpPr>
          <p:cNvPr id="51203" name="Slide Number Placeholder 3"/>
          <p:cNvSpPr>
            <a:spLocks noGrp="1"/>
          </p:cNvSpPr>
          <p:nvPr>
            <p:ph type="sldNum" sz="quarter" idx="5"/>
          </p:nvPr>
        </p:nvSpPr>
        <p:spPr>
          <a:noFill/>
        </p:spPr>
        <p:txBody>
          <a:bodyPr/>
          <a:lstStyle/>
          <a:p>
            <a:fld id="{ACEAE9DE-4F34-411B-AC0B-E4F24F25A140}" type="slidenum">
              <a:rPr lang="en-US" smtClean="0">
                <a:cs typeface="Arial" charset="0"/>
              </a:rPr>
              <a:pPr/>
              <a:t>27</a:t>
            </a:fld>
            <a:endParaRPr lang="en-US" smtClean="0">
              <a:cs typeface="Arial" charset="0"/>
            </a:endParaRPr>
          </a:p>
        </p:txBody>
      </p:sp>
    </p:spTree>
    <p:extLst>
      <p:ext uri="{BB962C8B-B14F-4D97-AF65-F5344CB8AC3E}">
        <p14:creationId xmlns:p14="http://schemas.microsoft.com/office/powerpoint/2010/main" val="2370952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r>
              <a:rPr lang="en-US" dirty="0" smtClean="0"/>
              <a:t>Reconsider Harrah’s closed-loop</a:t>
            </a:r>
            <a:r>
              <a:rPr lang="en-US" baseline="0" dirty="0" smtClean="0"/>
              <a:t> marketing system. As the illustration indicates, the process has 5 basic steps.</a:t>
            </a:r>
          </a:p>
          <a:p>
            <a:pPr marL="228600" indent="-228600">
              <a:buFont typeface="+mj-lt"/>
              <a:buAutoNum type="arabicPeriod"/>
            </a:pPr>
            <a:r>
              <a:rPr lang="en-US" baseline="0" dirty="0" smtClean="0"/>
              <a:t>The loop begins by </a:t>
            </a:r>
            <a:r>
              <a:rPr lang="en-US" b="1" baseline="0" dirty="0" smtClean="0"/>
              <a:t>defining quantifiable objectives of a marketing campaign </a:t>
            </a:r>
            <a:r>
              <a:rPr lang="en-US" baseline="0" dirty="0" smtClean="0"/>
              <a:t>or test procedure in the form of expected values or outcomes for </a:t>
            </a:r>
            <a:r>
              <a:rPr lang="en-US" b="1" baseline="0" dirty="0" smtClean="0"/>
              <a:t>customers</a:t>
            </a:r>
            <a:r>
              <a:rPr lang="en-US" baseline="0" dirty="0" smtClean="0"/>
              <a:t> who are in the experimental test </a:t>
            </a:r>
            <a:r>
              <a:rPr lang="en-US" b="1" baseline="0" dirty="0" smtClean="0"/>
              <a:t>group</a:t>
            </a:r>
            <a:r>
              <a:rPr lang="en-US" baseline="0" dirty="0" smtClean="0"/>
              <a:t> versus those in the control groups. </a:t>
            </a:r>
          </a:p>
          <a:p>
            <a:pPr marL="228600" indent="-228600">
              <a:buFont typeface="+mj-lt"/>
              <a:buAutoNum type="arabicPeriod"/>
            </a:pPr>
            <a:r>
              <a:rPr lang="en-US" b="1" baseline="0" dirty="0" smtClean="0"/>
              <a:t>The campaign or test is executed</a:t>
            </a:r>
            <a:r>
              <a:rPr lang="en-US" baseline="0" dirty="0" smtClean="0"/>
              <a:t>. The campaign is designed to provide the right offer and message at the right time.  The selection of particular customers and the treatments they receive are based on their prior experiences with Harrah’s.</a:t>
            </a:r>
          </a:p>
          <a:p>
            <a:pPr marL="228600" indent="-228600">
              <a:buFont typeface="+mj-lt"/>
              <a:buAutoNum type="arabicPeriod"/>
            </a:pPr>
            <a:r>
              <a:rPr lang="en-US" baseline="0" dirty="0" smtClean="0"/>
              <a:t>Each </a:t>
            </a:r>
            <a:r>
              <a:rPr lang="en-US" b="1" baseline="0" dirty="0" smtClean="0"/>
              <a:t>customer’s response of the campaign is tracked</a:t>
            </a:r>
            <a:r>
              <a:rPr lang="en-US" baseline="0" dirty="0" smtClean="0"/>
              <a:t>.  Not only are response rates measured, but other metrics are as well, such as revenues generated by the incentive and whether the incentive </a:t>
            </a:r>
            <a:r>
              <a:rPr lang="en-US" b="1" baseline="0" dirty="0" smtClean="0"/>
              <a:t>induced a positive change in behavior (increased freq of visit, profitability of the visit, or cross-play among the various casinos).</a:t>
            </a:r>
          </a:p>
          <a:p>
            <a:pPr marL="228600" indent="-228600">
              <a:buFont typeface="+mj-lt"/>
              <a:buAutoNum type="arabicPeriod"/>
            </a:pPr>
            <a:r>
              <a:rPr lang="en-US" baseline="0" dirty="0" smtClean="0"/>
              <a:t>The effectiveness of a campaign is evaluated by determining the </a:t>
            </a:r>
            <a:r>
              <a:rPr lang="en-US" b="1" baseline="0" dirty="0" smtClean="0"/>
              <a:t>net value of the campaign and its profitability relative to other campaigns.</a:t>
            </a:r>
          </a:p>
          <a:p>
            <a:pPr marL="228600" indent="-228600">
              <a:buFont typeface="+mj-lt"/>
              <a:buAutoNum type="arabicPeriod"/>
            </a:pPr>
            <a:r>
              <a:rPr lang="en-US" baseline="0" dirty="0" smtClean="0"/>
              <a:t>Harrah’s learns </a:t>
            </a:r>
            <a:r>
              <a:rPr lang="en-US" b="1" baseline="0" dirty="0" smtClean="0"/>
              <a:t>which incentives have the most effective influence on customer behavior or provide the best profitability improvement.</a:t>
            </a:r>
            <a:r>
              <a:rPr lang="en-US" baseline="0" dirty="0" smtClean="0"/>
              <a:t> The knowledge is used to continuously refine its marketing approaches. </a:t>
            </a:r>
          </a:p>
          <a:p>
            <a:pPr marL="228600" indent="-228600">
              <a:buFont typeface="+mj-lt"/>
              <a:buNone/>
            </a:pPr>
            <a:endParaRPr lang="en-US" baseline="0" dirty="0" smtClean="0"/>
          </a:p>
          <a:p>
            <a:pPr marL="228600" indent="-228600">
              <a:buFont typeface="+mj-lt"/>
              <a:buNone/>
            </a:pPr>
            <a:r>
              <a:rPr lang="en-US" baseline="0" dirty="0" smtClean="0"/>
              <a:t>Harrah’s has run literally thousands of tests, although all steps are critical. It’s how they </a:t>
            </a:r>
            <a:r>
              <a:rPr lang="en-US" b="1" baseline="0" dirty="0" smtClean="0"/>
              <a:t>continually analyze and adjust its strategy to produce optimal results that sets it a</a:t>
            </a:r>
            <a:r>
              <a:rPr lang="en-US" baseline="0" dirty="0" smtClean="0"/>
              <a:t>part from its competitors. </a:t>
            </a:r>
            <a:endParaRPr lang="en-US" dirty="0" smtClean="0"/>
          </a:p>
        </p:txBody>
      </p:sp>
      <p:sp>
        <p:nvSpPr>
          <p:cNvPr id="53251" name="Slide Number Placeholder 3"/>
          <p:cNvSpPr>
            <a:spLocks noGrp="1"/>
          </p:cNvSpPr>
          <p:nvPr>
            <p:ph type="sldNum" sz="quarter" idx="5"/>
          </p:nvPr>
        </p:nvSpPr>
        <p:spPr>
          <a:noFill/>
        </p:spPr>
        <p:txBody>
          <a:bodyPr/>
          <a:lstStyle/>
          <a:p>
            <a:fld id="{6A67EE41-0959-4704-A7F7-B3B755478F55}" type="slidenum">
              <a:rPr lang="en-US" smtClean="0">
                <a:cs typeface="Arial" charset="0"/>
              </a:rPr>
              <a:pPr/>
              <a:t>28</a:t>
            </a:fld>
            <a:endParaRPr lang="en-US" smtClean="0">
              <a:cs typeface="Arial" charset="0"/>
            </a:endParaRPr>
          </a:p>
        </p:txBody>
      </p:sp>
    </p:spTree>
    <p:extLst>
      <p:ext uri="{BB962C8B-B14F-4D97-AF65-F5344CB8AC3E}">
        <p14:creationId xmlns:p14="http://schemas.microsoft.com/office/powerpoint/2010/main" val="524836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ln/>
        </p:spPr>
        <p:txBody>
          <a:bodyPr/>
          <a:lstStyle/>
          <a:p>
            <a:r>
              <a:rPr lang="en-US" dirty="0" smtClean="0"/>
              <a:t>There is more to performance measurement</a:t>
            </a:r>
            <a:r>
              <a:rPr lang="en-US" baseline="0" dirty="0" smtClean="0"/>
              <a:t> </a:t>
            </a:r>
            <a:r>
              <a:rPr lang="en-US" dirty="0" smtClean="0"/>
              <a:t>than simply keeping score.</a:t>
            </a:r>
            <a:r>
              <a:rPr lang="en-US" baseline="0" dirty="0" smtClean="0"/>
              <a:t>  </a:t>
            </a:r>
          </a:p>
          <a:p>
            <a:r>
              <a:rPr lang="en-US" baseline="0" dirty="0" smtClean="0"/>
              <a:t>An effective performance measurement system should help the following: (each point)</a:t>
            </a:r>
          </a:p>
          <a:p>
            <a:r>
              <a:rPr lang="en-US" baseline="0" dirty="0" smtClean="0"/>
              <a:t>There are various performance management systems to accommodate those aims, such as activity-based costing (ABC) or activity-based management, are financially focused.  Others such as total quality management (TQM) are process oriented. </a:t>
            </a:r>
          </a:p>
          <a:p>
            <a:r>
              <a:rPr lang="en-US" baseline="0" dirty="0" smtClean="0"/>
              <a:t>Next we examine 2 widely used approaches that support the basic processes underlying BPM: the balanced scorecard and six sigma</a:t>
            </a:r>
            <a:endParaRPr lang="en-US" dirty="0" smtClean="0"/>
          </a:p>
        </p:txBody>
      </p:sp>
      <p:sp>
        <p:nvSpPr>
          <p:cNvPr id="69635" name="Slide Number Placeholder 3"/>
          <p:cNvSpPr>
            <a:spLocks noGrp="1"/>
          </p:cNvSpPr>
          <p:nvPr>
            <p:ph type="sldNum" sz="quarter" idx="5"/>
          </p:nvPr>
        </p:nvSpPr>
        <p:spPr>
          <a:noFill/>
        </p:spPr>
        <p:txBody>
          <a:bodyPr/>
          <a:lstStyle/>
          <a:p>
            <a:fld id="{C7533743-92CC-442F-A949-5393A5AF9517}" type="slidenum">
              <a:rPr lang="en-US" smtClean="0">
                <a:cs typeface="Arial" charset="0"/>
              </a:rPr>
              <a:pPr/>
              <a:t>29</a:t>
            </a:fld>
            <a:endParaRPr lang="en-US" smtClean="0">
              <a:cs typeface="Arial" charset="0"/>
            </a:endParaRPr>
          </a:p>
        </p:txBody>
      </p:sp>
    </p:spTree>
    <p:extLst>
      <p:ext uri="{BB962C8B-B14F-4D97-AF65-F5344CB8AC3E}">
        <p14:creationId xmlns:p14="http://schemas.microsoft.com/office/powerpoint/2010/main" val="597237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p:spPr>
        <p:txBody>
          <a:bodyPr/>
          <a:lstStyle/>
          <a:p>
            <a:pPr>
              <a:buFont typeface="Arial" pitchFamily="34" charset="0"/>
              <a:buChar char="•"/>
            </a:pPr>
            <a:r>
              <a:rPr lang="en-US" dirty="0" smtClean="0"/>
              <a:t>A distinction is sometimes made with KPIs</a:t>
            </a:r>
            <a:r>
              <a:rPr lang="en-US" baseline="0" dirty="0" smtClean="0"/>
              <a:t> – ones that are outcomes and ones’ that are drivers.</a:t>
            </a:r>
            <a:endParaRPr lang="en-US" dirty="0" smtClean="0"/>
          </a:p>
          <a:p>
            <a:pPr>
              <a:buFont typeface="Arial" pitchFamily="34" charset="0"/>
              <a:buChar char="•"/>
            </a:pPr>
            <a:r>
              <a:rPr lang="en-US" dirty="0" smtClean="0"/>
              <a:t>Outcome</a:t>
            </a:r>
            <a:r>
              <a:rPr lang="en-US" baseline="0" dirty="0" smtClean="0"/>
              <a:t> known as lagging indicators </a:t>
            </a:r>
            <a:r>
              <a:rPr lang="en-US" b="1" baseline="0" dirty="0" smtClean="0"/>
              <a:t>measure the outcomes of past activity (e.g. revenues</a:t>
            </a:r>
            <a:r>
              <a:rPr lang="en-US" baseline="0" dirty="0" smtClean="0"/>
              <a:t>) They are </a:t>
            </a:r>
            <a:r>
              <a:rPr lang="en-US" b="1" baseline="0" dirty="0" smtClean="0"/>
              <a:t>often financial </a:t>
            </a:r>
            <a:r>
              <a:rPr lang="en-US" baseline="0" dirty="0" smtClean="0"/>
              <a:t>in nature but not always</a:t>
            </a:r>
          </a:p>
          <a:p>
            <a:pPr>
              <a:buFont typeface="Arial" pitchFamily="34" charset="0"/>
              <a:buChar char="•"/>
            </a:pPr>
            <a:r>
              <a:rPr lang="en-US" b="1" baseline="0" dirty="0" smtClean="0"/>
              <a:t>Driver KPIs sometimes known as leading indicators or value drivers - measure activities that have a significant impact on outcome KPIs (sales leads) Also known as operational KPIs</a:t>
            </a:r>
          </a:p>
          <a:p>
            <a:pPr>
              <a:buFont typeface="Arial" pitchFamily="34" charset="0"/>
              <a:buChar char="•"/>
            </a:pPr>
            <a:r>
              <a:rPr lang="en-US" u="sng" baseline="0" dirty="0" smtClean="0"/>
              <a:t>Operational areas covered by operational KPIs:</a:t>
            </a:r>
          </a:p>
          <a:p>
            <a:pPr>
              <a:buFont typeface="Arial" pitchFamily="34" charset="0"/>
              <a:buChar char="•"/>
            </a:pPr>
            <a:r>
              <a:rPr lang="en-US" b="1" baseline="0" dirty="0" smtClean="0"/>
              <a:t>Most org collect a wide range of operational metrics</a:t>
            </a:r>
            <a:r>
              <a:rPr lang="en-US" baseline="0" dirty="0" smtClean="0"/>
              <a:t>.  These metrics deal with the operational activities and performance of a company. </a:t>
            </a:r>
            <a:r>
              <a:rPr lang="en-US" b="1" u="sng" baseline="0" dirty="0" smtClean="0"/>
              <a:t>Customer</a:t>
            </a:r>
            <a:r>
              <a:rPr lang="en-US" baseline="0" dirty="0" smtClean="0"/>
              <a:t> – </a:t>
            </a:r>
            <a:r>
              <a:rPr lang="en-US" b="1" baseline="0" dirty="0" smtClean="0"/>
              <a:t>metrics for customer satisfaction, speed and accuracy of issue resolved, customer retention</a:t>
            </a:r>
            <a:endParaRPr lang="en-US" b="1" u="sng" baseline="0" dirty="0" smtClean="0"/>
          </a:p>
          <a:p>
            <a:pPr>
              <a:buFont typeface="Arial" pitchFamily="34" charset="0"/>
              <a:buChar char="•"/>
            </a:pPr>
            <a:r>
              <a:rPr lang="en-US" b="1" u="sng" baseline="0" dirty="0" smtClean="0"/>
              <a:t>Service</a:t>
            </a:r>
            <a:r>
              <a:rPr lang="en-US" baseline="0" dirty="0" smtClean="0"/>
              <a:t> – </a:t>
            </a:r>
            <a:r>
              <a:rPr lang="en-US" b="1" baseline="0" dirty="0" smtClean="0"/>
              <a:t>metrics for service-call resolution rates, service renewal rates, service level agreements (SLA), delivery performance, and return rates.</a:t>
            </a:r>
          </a:p>
          <a:p>
            <a:pPr>
              <a:buFont typeface="Arial" pitchFamily="34" charset="0"/>
              <a:buChar char="•"/>
            </a:pPr>
            <a:r>
              <a:rPr lang="en-US" b="1" u="sng" baseline="0" dirty="0" smtClean="0"/>
              <a:t>Sales operations </a:t>
            </a:r>
            <a:r>
              <a:rPr lang="en-US" baseline="0" dirty="0" smtClean="0"/>
              <a:t>– </a:t>
            </a:r>
            <a:r>
              <a:rPr lang="en-US" b="1" baseline="0" dirty="0" smtClean="0"/>
              <a:t>new pipeline accounts, sales meetings secured, conversion of inquiries to leads, and average call closure time</a:t>
            </a:r>
          </a:p>
          <a:p>
            <a:pPr>
              <a:buFont typeface="Arial" pitchFamily="34" charset="0"/>
              <a:buChar char="•"/>
            </a:pPr>
            <a:r>
              <a:rPr lang="en-US" b="1" u="sng" baseline="0" dirty="0" smtClean="0"/>
              <a:t>Sales plan/forecast</a:t>
            </a:r>
            <a:r>
              <a:rPr lang="en-US" baseline="0" dirty="0" smtClean="0"/>
              <a:t> –</a:t>
            </a:r>
            <a:r>
              <a:rPr lang="en-US" b="1" baseline="0" dirty="0" smtClean="0"/>
              <a:t> forecast-to-plan ratio and total closed contracts. metrics for price-to-purchase accuracy, purchase order to fulfillment ratio, quantity earned</a:t>
            </a:r>
          </a:p>
          <a:p>
            <a:endParaRPr lang="en-US" dirty="0" smtClean="0"/>
          </a:p>
        </p:txBody>
      </p:sp>
      <p:sp>
        <p:nvSpPr>
          <p:cNvPr id="61443" name="Slide Number Placeholder 3"/>
          <p:cNvSpPr>
            <a:spLocks noGrp="1"/>
          </p:cNvSpPr>
          <p:nvPr>
            <p:ph type="sldNum" sz="quarter" idx="5"/>
          </p:nvPr>
        </p:nvSpPr>
        <p:spPr>
          <a:noFill/>
        </p:spPr>
        <p:txBody>
          <a:bodyPr/>
          <a:lstStyle/>
          <a:p>
            <a:fld id="{A98AED5F-4A0E-47F5-B1A8-C7363D0FBD1B}" type="slidenum">
              <a:rPr lang="en-US" smtClean="0">
                <a:cs typeface="Arial" charset="0"/>
              </a:rPr>
              <a:pPr/>
              <a:t>4</a:t>
            </a:fld>
            <a:endParaRPr lang="en-US" smtClean="0">
              <a:cs typeface="Arial" charset="0"/>
            </a:endParaRPr>
          </a:p>
        </p:txBody>
      </p:sp>
    </p:spTree>
    <p:extLst>
      <p:ext uri="{BB962C8B-B14F-4D97-AF65-F5344CB8AC3E}">
        <p14:creationId xmlns:p14="http://schemas.microsoft.com/office/powerpoint/2010/main" val="2810726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p:spPr>
        <p:txBody>
          <a:bodyPr/>
          <a:lstStyle/>
          <a:p>
            <a:r>
              <a:rPr lang="en-US" dirty="0" smtClean="0"/>
              <a:t>It would be hard to find a company that hasn’t got a</a:t>
            </a:r>
            <a:r>
              <a:rPr lang="en-US" baseline="0" dirty="0" smtClean="0"/>
              <a:t> performance measurement system. This is a system that focuses on results and allows the users to analyze those results through charts, grids, trends, and by drilling-down to even greater depths of detail. However what they don’t reveal is the </a:t>
            </a:r>
            <a:r>
              <a:rPr lang="en-US" u="sng" baseline="0" dirty="0" smtClean="0"/>
              <a:t>process that individual managers went through in setting the initial targets; the actions that were going to be required; the anticipated state of the business environment for which those actions were conceived etc. Without this knowledge, measures are misleading</a:t>
            </a:r>
            <a:r>
              <a:rPr lang="en-US" baseline="0" dirty="0" smtClean="0"/>
              <a:t>.</a:t>
            </a:r>
          </a:p>
          <a:p>
            <a:r>
              <a:rPr lang="en-US" baseline="0" dirty="0" smtClean="0"/>
              <a:t>(to overcome the problem of focus on financial – the switch is now balanced taking into account measures from other areas:))</a:t>
            </a:r>
          </a:p>
          <a:p>
            <a:endParaRPr lang="en-US" baseline="0" dirty="0" smtClean="0"/>
          </a:p>
        </p:txBody>
      </p:sp>
      <p:sp>
        <p:nvSpPr>
          <p:cNvPr id="63491" name="Slide Number Placeholder 3"/>
          <p:cNvSpPr>
            <a:spLocks noGrp="1"/>
          </p:cNvSpPr>
          <p:nvPr>
            <p:ph type="sldNum" sz="quarter" idx="5"/>
          </p:nvPr>
        </p:nvSpPr>
        <p:spPr>
          <a:noFill/>
        </p:spPr>
        <p:txBody>
          <a:bodyPr/>
          <a:lstStyle/>
          <a:p>
            <a:fld id="{C5BD83D9-B706-4972-951E-C09CA084D8BD}" type="slidenum">
              <a:rPr lang="en-US" smtClean="0">
                <a:cs typeface="Arial" charset="0"/>
              </a:rPr>
              <a:pPr/>
              <a:t>5</a:t>
            </a:fld>
            <a:endParaRPr lang="en-US" smtClean="0">
              <a:cs typeface="Arial" charset="0"/>
            </a:endParaRPr>
          </a:p>
        </p:txBody>
      </p:sp>
    </p:spTree>
    <p:extLst>
      <p:ext uri="{BB962C8B-B14F-4D97-AF65-F5344CB8AC3E}">
        <p14:creationId xmlns:p14="http://schemas.microsoft.com/office/powerpoint/2010/main" val="214497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p:spPr>
        <p:txBody>
          <a:bodyPr/>
          <a:lstStyle/>
          <a:p>
            <a:r>
              <a:rPr lang="en-US" b="1" u="sng" dirty="0" smtClean="0"/>
              <a:t>Financial myopia </a:t>
            </a:r>
            <a:r>
              <a:rPr lang="en-US" dirty="0" smtClean="0"/>
              <a:t>(</a:t>
            </a:r>
            <a:r>
              <a:rPr lang="en-US" b="1" dirty="0" smtClean="0"/>
              <a:t>short </a:t>
            </a:r>
            <a:r>
              <a:rPr lang="en-US" b="1" dirty="0" err="1" smtClean="0"/>
              <a:t>sighteness</a:t>
            </a:r>
            <a:r>
              <a:rPr lang="en-US" b="1" dirty="0" smtClean="0"/>
              <a:t>, lack of </a:t>
            </a:r>
            <a:r>
              <a:rPr lang="en-IE" sz="1200" b="1" dirty="0" smtClean="0"/>
              <a:t>long-range perspective in thinking or planning</a:t>
            </a:r>
            <a:r>
              <a:rPr lang="en-US" dirty="0" smtClean="0"/>
              <a:t>) is not the only problem plaguing many of the performance measurement systems in operation today. </a:t>
            </a:r>
          </a:p>
          <a:p>
            <a:r>
              <a:rPr lang="en-US" dirty="0" smtClean="0"/>
              <a:t>Also the measurement </a:t>
            </a:r>
            <a:r>
              <a:rPr lang="en-US" b="1" u="sng" dirty="0" smtClean="0"/>
              <a:t>overload </a:t>
            </a:r>
            <a:r>
              <a:rPr lang="en-US" dirty="0" smtClean="0"/>
              <a:t>and measurement</a:t>
            </a:r>
            <a:r>
              <a:rPr lang="en-US" baseline="0" dirty="0" smtClean="0"/>
              <a:t> obliquity are also major problems confronting the current crop of systems. </a:t>
            </a:r>
          </a:p>
          <a:p>
            <a:r>
              <a:rPr lang="en-US" baseline="0" dirty="0" smtClean="0"/>
              <a:t>It is not uncommon to find companies proudly announcing that they are tracking 200 or more measures at the corporate level. It’s hard to imagine trying to drive a car with 200 dials on the dashboard. Companies rarely retire the measures they collect, when new ones come along they are simply added to the list. Little effort is made to determine whether the list of measures being tracked is still applicable to the current situation.</a:t>
            </a:r>
            <a:endParaRPr lang="en-US" dirty="0" smtClean="0"/>
          </a:p>
        </p:txBody>
      </p:sp>
      <p:sp>
        <p:nvSpPr>
          <p:cNvPr id="65539" name="Slide Number Placeholder 3"/>
          <p:cNvSpPr>
            <a:spLocks noGrp="1"/>
          </p:cNvSpPr>
          <p:nvPr>
            <p:ph type="sldNum" sz="quarter" idx="5"/>
          </p:nvPr>
        </p:nvSpPr>
        <p:spPr>
          <a:noFill/>
        </p:spPr>
        <p:txBody>
          <a:bodyPr/>
          <a:lstStyle/>
          <a:p>
            <a:fld id="{9F00B854-3E70-4860-B247-9444E4306A6F}" type="slidenum">
              <a:rPr lang="en-US" smtClean="0">
                <a:cs typeface="Arial" charset="0"/>
              </a:rPr>
              <a:pPr/>
              <a:t>6</a:t>
            </a:fld>
            <a:endParaRPr lang="en-US" smtClean="0">
              <a:cs typeface="Arial" charset="0"/>
            </a:endParaRPr>
          </a:p>
        </p:txBody>
      </p:sp>
    </p:spTree>
    <p:extLst>
      <p:ext uri="{BB962C8B-B14F-4D97-AF65-F5344CB8AC3E}">
        <p14:creationId xmlns:p14="http://schemas.microsoft.com/office/powerpoint/2010/main" val="238509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p:spPr>
        <p:txBody>
          <a:bodyPr/>
          <a:lstStyle/>
          <a:p>
            <a:r>
              <a:rPr lang="en-US" dirty="0" smtClean="0"/>
              <a:t>(page</a:t>
            </a:r>
            <a:r>
              <a:rPr lang="en-US" baseline="0" dirty="0" smtClean="0"/>
              <a:t> 120)</a:t>
            </a:r>
          </a:p>
          <a:p>
            <a:r>
              <a:rPr lang="en-US" baseline="0" dirty="0" smtClean="0"/>
              <a:t>Focused on key activities aligned with the strategic goals</a:t>
            </a:r>
          </a:p>
          <a:p>
            <a:endParaRPr lang="en-US" baseline="0" dirty="0" smtClean="0"/>
          </a:p>
          <a:p>
            <a:r>
              <a:rPr lang="en-US" baseline="0" dirty="0" smtClean="0"/>
              <a:t>All these characteristics are important to consider, however the real key is to have a good strategy. </a:t>
            </a:r>
          </a:p>
          <a:p>
            <a:r>
              <a:rPr lang="en-US" baseline="0" dirty="0" smtClean="0"/>
              <a:t>Measures need to be derived from the corporate and business unit strategies and from an analysis of the key business processes required to achieve those strategies.</a:t>
            </a:r>
            <a:endParaRPr lang="en-US" dirty="0" smtClean="0"/>
          </a:p>
        </p:txBody>
      </p:sp>
      <p:sp>
        <p:nvSpPr>
          <p:cNvPr id="67587" name="Slide Number Placeholder 3"/>
          <p:cNvSpPr>
            <a:spLocks noGrp="1"/>
          </p:cNvSpPr>
          <p:nvPr>
            <p:ph type="sldNum" sz="quarter" idx="5"/>
          </p:nvPr>
        </p:nvSpPr>
        <p:spPr>
          <a:noFill/>
        </p:spPr>
        <p:txBody>
          <a:bodyPr/>
          <a:lstStyle/>
          <a:p>
            <a:fld id="{3741A24F-D3BA-486E-9EC7-18079F878AC8}" type="slidenum">
              <a:rPr lang="en-US" smtClean="0">
                <a:cs typeface="Arial" charset="0"/>
              </a:rPr>
              <a:pPr/>
              <a:t>7</a:t>
            </a:fld>
            <a:endParaRPr lang="en-US" smtClean="0">
              <a:cs typeface="Arial" charset="0"/>
            </a:endParaRPr>
          </a:p>
        </p:txBody>
      </p:sp>
    </p:spTree>
    <p:extLst>
      <p:ext uri="{BB962C8B-B14F-4D97-AF65-F5344CB8AC3E}">
        <p14:creationId xmlns:p14="http://schemas.microsoft.com/office/powerpoint/2010/main" val="98855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dirty="0" smtClean="0"/>
          </a:p>
        </p:txBody>
      </p:sp>
      <p:sp>
        <p:nvSpPr>
          <p:cNvPr id="91140" name="Slide Number Placeholder 3"/>
          <p:cNvSpPr>
            <a:spLocks noGrp="1"/>
          </p:cNvSpPr>
          <p:nvPr>
            <p:ph type="sldNum" sz="quarter" idx="5"/>
          </p:nvPr>
        </p:nvSpPr>
        <p:spPr/>
        <p:txBody>
          <a:bodyPr/>
          <a:lstStyle/>
          <a:p>
            <a:pPr>
              <a:defRPr/>
            </a:pPr>
            <a:fld id="{4AC82639-9A22-42E4-8D96-F9553EBDF965}" type="slidenum">
              <a:rPr lang="en-US" smtClean="0"/>
              <a:pPr>
                <a:defRPr/>
              </a:pPr>
              <a:t>9</a:t>
            </a:fld>
            <a:endParaRPr lang="en-US" dirty="0" smtClean="0"/>
          </a:p>
        </p:txBody>
      </p:sp>
    </p:spTree>
    <p:extLst>
      <p:ext uri="{BB962C8B-B14F-4D97-AF65-F5344CB8AC3E}">
        <p14:creationId xmlns:p14="http://schemas.microsoft.com/office/powerpoint/2010/main" val="3012240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p:spPr>
        <p:txBody>
          <a:bodyPr/>
          <a:lstStyle/>
          <a:p>
            <a:r>
              <a:rPr lang="en-IE" dirty="0" smtClean="0"/>
              <a:t>There are three common types of dashboards - where the differences between them concern the </a:t>
            </a:r>
            <a:r>
              <a:rPr lang="en-IE" u="sng" dirty="0" smtClean="0"/>
              <a:t>area of use</a:t>
            </a:r>
          </a:p>
          <a:p>
            <a:pPr marL="0" marR="0" indent="0" algn="l" defTabSz="914400" rtl="0" eaLnBrk="0" fontAlgn="base" latinLnBrk="0" hangingPunct="0">
              <a:lnSpc>
                <a:spcPct val="100000"/>
              </a:lnSpc>
              <a:spcBef>
                <a:spcPct val="30000"/>
              </a:spcBef>
              <a:spcAft>
                <a:spcPct val="0"/>
              </a:spcAft>
              <a:buClrTx/>
              <a:buSzTx/>
              <a:buFontTx/>
              <a:buNone/>
              <a:tabLst/>
              <a:defRPr/>
            </a:pPr>
            <a:r>
              <a:rPr lang="en-IE" b="1" u="sng" dirty="0" smtClean="0"/>
              <a:t>operational dashboards </a:t>
            </a:r>
            <a:r>
              <a:rPr lang="en-IE" b="1" dirty="0" smtClean="0"/>
              <a:t>are being used mostly on operational level</a:t>
            </a:r>
            <a:r>
              <a:rPr lang="en-IE" dirty="0" smtClean="0"/>
              <a:t> . </a:t>
            </a:r>
            <a:r>
              <a:rPr lang="en-US" baseline="0" dirty="0" smtClean="0"/>
              <a:t>For example, operational dashboards might be used to </a:t>
            </a:r>
            <a:r>
              <a:rPr lang="en-US" b="1" baseline="0" dirty="0" smtClean="0"/>
              <a:t>monitor production quality.</a:t>
            </a:r>
            <a:r>
              <a:rPr lang="en-IE" dirty="0" smtClean="0"/>
              <a:t>The most meaningful advantage of operational dashboards is a possibility to investigate the same data from diverse perspectives. In case of </a:t>
            </a:r>
            <a:r>
              <a:rPr lang="en-IE" b="1" dirty="0" smtClean="0"/>
              <a:t>sales department</a:t>
            </a:r>
            <a:r>
              <a:rPr lang="en-IE" dirty="0" smtClean="0"/>
              <a:t>, we might </a:t>
            </a:r>
            <a:r>
              <a:rPr lang="en-IE" b="1" dirty="0" smtClean="0"/>
              <a:t>therefore check the actual sales, then compare it with the one from before a month, </a:t>
            </a:r>
            <a:r>
              <a:rPr lang="en-IE" dirty="0" smtClean="0"/>
              <a:t>and – finally – state whether the goal was achieved. That's not the end yet. We might group sales data by person or prepare a list of best customers, as well. </a:t>
            </a:r>
            <a:r>
              <a:rPr lang="en-IE" b="1" dirty="0" smtClean="0"/>
              <a:t>services department</a:t>
            </a:r>
            <a:r>
              <a:rPr lang="en-IE" dirty="0" smtClean="0"/>
              <a:t>, whole thing goes around customers' complaints. And this is what operational dashboards help with. employees and managers might check the number of support calls or complaints per month. These are stats, but important while trying to improve services' efficiency and – therefore – company's appearance.</a:t>
            </a:r>
          </a:p>
          <a:p>
            <a:pPr marL="0" marR="0" indent="0" algn="l" defTabSz="914400" rtl="0" eaLnBrk="0" fontAlgn="base" latinLnBrk="0" hangingPunct="0">
              <a:lnSpc>
                <a:spcPct val="100000"/>
              </a:lnSpc>
              <a:spcBef>
                <a:spcPct val="30000"/>
              </a:spcBef>
              <a:spcAft>
                <a:spcPct val="0"/>
              </a:spcAft>
              <a:buClrTx/>
              <a:buSzTx/>
              <a:buFontTx/>
              <a:buNone/>
              <a:tabLst/>
              <a:defRPr/>
            </a:pPr>
            <a:r>
              <a:rPr lang="en-IE" b="1" u="sng" dirty="0" smtClean="0"/>
              <a:t>Tactical dashboards </a:t>
            </a:r>
            <a:r>
              <a:rPr lang="en-IE" dirty="0" smtClean="0"/>
              <a:t>seem to be the best for </a:t>
            </a:r>
            <a:r>
              <a:rPr lang="en-IE" u="sng" dirty="0" smtClean="0"/>
              <a:t>measuring a progression of most important projects.</a:t>
            </a:r>
            <a:r>
              <a:rPr lang="en-IE" dirty="0" smtClean="0"/>
              <a:t> used for </a:t>
            </a:r>
            <a:r>
              <a:rPr lang="en-IE" b="1" dirty="0" smtClean="0"/>
              <a:t>tracing the trends in relation to company's goals and initiatives</a:t>
            </a:r>
            <a:r>
              <a:rPr lang="en-IE" dirty="0" smtClean="0"/>
              <a:t>.  </a:t>
            </a:r>
            <a:r>
              <a:rPr lang="en-IE" u="sng" dirty="0" smtClean="0"/>
              <a:t>managers get a possibility to control how market reacts on company's actions</a:t>
            </a:r>
            <a:r>
              <a:rPr lang="en-IE" dirty="0" smtClean="0"/>
              <a:t>. </a:t>
            </a:r>
            <a:r>
              <a:rPr lang="en-US" baseline="0" dirty="0" smtClean="0"/>
              <a:t>Managers and staff use tactical dashboards to monitor tactical initiatives, e.g. tactical dashboards might be used to </a:t>
            </a:r>
            <a:r>
              <a:rPr lang="en-US" b="1" baseline="0" dirty="0" smtClean="0"/>
              <a:t>monitor a marketing campaign or sales performance</a:t>
            </a:r>
            <a:r>
              <a:rPr lang="en-US" baseline="0" dirty="0" smtClean="0"/>
              <a:t>. </a:t>
            </a:r>
            <a:r>
              <a:rPr lang="en-IE" dirty="0" smtClean="0"/>
              <a:t>tactical dashboards we might see not only the totals (which is common with strategic dashboards), but also information about a given product's sale. We might check the value </a:t>
            </a:r>
            <a:r>
              <a:rPr lang="en-IE" b="1" dirty="0" smtClean="0"/>
              <a:t>of company shoes sale in Paris on January.</a:t>
            </a:r>
            <a:r>
              <a:rPr lang="en-IE" dirty="0" smtClean="0"/>
              <a:t> </a:t>
            </a:r>
            <a:r>
              <a:rPr lang="en-IE" b="1" dirty="0" smtClean="0"/>
              <a:t>services department</a:t>
            </a:r>
            <a:r>
              <a:rPr lang="en-IE" dirty="0" smtClean="0"/>
              <a:t> tactical dashboards provide broadened training abilities what's important whilst implementing a new helpdesk software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E"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E" b="1" u="sng" dirty="0" smtClean="0"/>
              <a:t>strategic dashboards </a:t>
            </a:r>
            <a:r>
              <a:rPr lang="en-IE" dirty="0" smtClean="0"/>
              <a:t>are being commonly used whilst </a:t>
            </a:r>
            <a:r>
              <a:rPr lang="en-IE" u="sng" dirty="0" smtClean="0"/>
              <a:t>aligning company's strategic goals</a:t>
            </a:r>
            <a:r>
              <a:rPr lang="en-IE" dirty="0" smtClean="0"/>
              <a:t>. strategic dashboards are often connected directly with the </a:t>
            </a:r>
            <a:r>
              <a:rPr lang="en-IE" b="1" dirty="0" smtClean="0"/>
              <a:t>balanced scorecard methodology</a:t>
            </a:r>
            <a:r>
              <a:rPr lang="en-IE" b="0" dirty="0" smtClean="0"/>
              <a:t>.</a:t>
            </a:r>
            <a:r>
              <a:rPr lang="en-IE" b="0" baseline="0" dirty="0" smtClean="0"/>
              <a:t> </a:t>
            </a:r>
            <a:r>
              <a:rPr lang="en-IE" dirty="0" smtClean="0"/>
              <a:t>Dashboards used by a </a:t>
            </a:r>
            <a:r>
              <a:rPr lang="en-IE" b="1" dirty="0" smtClean="0"/>
              <a:t>sales department </a:t>
            </a:r>
            <a:r>
              <a:rPr lang="en-IE" dirty="0" smtClean="0"/>
              <a:t>are mainly </a:t>
            </a:r>
            <a:r>
              <a:rPr lang="en-IE" b="1" dirty="0" smtClean="0"/>
              <a:t>focused on sales results and their trends and changes</a:t>
            </a:r>
            <a:r>
              <a:rPr lang="en-IE" dirty="0" smtClean="0"/>
              <a:t>. Service: strategic dashboards it is possible to measure the </a:t>
            </a:r>
            <a:r>
              <a:rPr lang="en-IE" b="1" dirty="0" smtClean="0"/>
              <a:t>number of complaints</a:t>
            </a:r>
            <a:r>
              <a:rPr lang="en-IE" dirty="0" smtClean="0"/>
              <a:t>. HR</a:t>
            </a:r>
            <a:r>
              <a:rPr lang="en-IE" baseline="0" dirty="0" smtClean="0"/>
              <a:t> - </a:t>
            </a:r>
            <a:r>
              <a:rPr lang="en-IE" dirty="0" smtClean="0"/>
              <a:t>Employees retention rate is one of the examples.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104451" name="Slide Number Placeholder 3"/>
          <p:cNvSpPr>
            <a:spLocks noGrp="1"/>
          </p:cNvSpPr>
          <p:nvPr>
            <p:ph type="sldNum" sz="quarter" idx="5"/>
          </p:nvPr>
        </p:nvSpPr>
        <p:spPr>
          <a:noFill/>
        </p:spPr>
        <p:txBody>
          <a:bodyPr/>
          <a:lstStyle/>
          <a:p>
            <a:fld id="{6F7406D5-70E6-4AC6-9F5E-71BAF23BCCB8}" type="slidenum">
              <a:rPr lang="en-US" smtClean="0">
                <a:cs typeface="Arial" charset="0"/>
              </a:rPr>
              <a:pPr/>
              <a:t>11</a:t>
            </a:fld>
            <a:endParaRPr lang="en-US" smtClean="0">
              <a:cs typeface="Arial" charset="0"/>
            </a:endParaRPr>
          </a:p>
        </p:txBody>
      </p:sp>
    </p:spTree>
    <p:extLst>
      <p:ext uri="{BB962C8B-B14F-4D97-AF65-F5344CB8AC3E}">
        <p14:creationId xmlns:p14="http://schemas.microsoft.com/office/powerpoint/2010/main" val="285915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p:spPr>
        <p:txBody>
          <a:bodyPr/>
          <a:lstStyle/>
          <a:p>
            <a:endParaRPr lang="en-US" smtClean="0"/>
          </a:p>
        </p:txBody>
      </p:sp>
      <p:sp>
        <p:nvSpPr>
          <p:cNvPr id="108547" name="Slide Number Placeholder 3"/>
          <p:cNvSpPr>
            <a:spLocks noGrp="1"/>
          </p:cNvSpPr>
          <p:nvPr>
            <p:ph type="sldNum" sz="quarter" idx="5"/>
          </p:nvPr>
        </p:nvSpPr>
        <p:spPr>
          <a:noFill/>
        </p:spPr>
        <p:txBody>
          <a:bodyPr/>
          <a:lstStyle/>
          <a:p>
            <a:fld id="{7498C708-7F82-4F79-8378-AE6327205EF8}" type="slidenum">
              <a:rPr lang="en-US" smtClean="0">
                <a:cs typeface="Arial" charset="0"/>
              </a:rPr>
              <a:pPr/>
              <a:t>12</a:t>
            </a:fld>
            <a:endParaRPr lang="en-US" smtClean="0">
              <a:cs typeface="Arial" charset="0"/>
            </a:endParaRPr>
          </a:p>
        </p:txBody>
      </p:sp>
    </p:spTree>
    <p:extLst>
      <p:ext uri="{BB962C8B-B14F-4D97-AF65-F5344CB8AC3E}">
        <p14:creationId xmlns:p14="http://schemas.microsoft.com/office/powerpoint/2010/main" val="93475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6428D66-98E7-4523-A44D-2589AEF9EF94}" type="datetimeFigureOut">
              <a:rPr lang="en-IE" smtClean="0"/>
              <a:t>04/03/2016</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C82D59B4-8335-4AF6-B29D-1542AE870C64}"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8548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28D66-98E7-4523-A44D-2589AEF9EF94}" type="datetimeFigureOut">
              <a:rPr lang="en-IE" smtClean="0"/>
              <a:t>04/03/2016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82D59B4-8335-4AF6-B29D-1542AE870C64}" type="slidenum">
              <a:rPr lang="en-IE" smtClean="0"/>
              <a:t>‹#›</a:t>
            </a:fld>
            <a:endParaRPr lang="en-IE"/>
          </a:p>
        </p:txBody>
      </p:sp>
    </p:spTree>
    <p:extLst>
      <p:ext uri="{BB962C8B-B14F-4D97-AF65-F5344CB8AC3E}">
        <p14:creationId xmlns:p14="http://schemas.microsoft.com/office/powerpoint/2010/main" val="170996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428D66-98E7-4523-A44D-2589AEF9EF94}" type="datetimeFigureOut">
              <a:rPr lang="en-IE" smtClean="0"/>
              <a:t>04/03/2016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82D59B4-8335-4AF6-B29D-1542AE870C64}" type="slidenum">
              <a:rPr lang="en-IE" smtClean="0"/>
              <a:t>‹#›</a:t>
            </a:fld>
            <a:endParaRPr lang="en-IE"/>
          </a:p>
        </p:txBody>
      </p:sp>
    </p:spTree>
    <p:extLst>
      <p:ext uri="{BB962C8B-B14F-4D97-AF65-F5344CB8AC3E}">
        <p14:creationId xmlns:p14="http://schemas.microsoft.com/office/powerpoint/2010/main" val="55711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28D66-98E7-4523-A44D-2589AEF9EF94}" type="datetimeFigureOut">
              <a:rPr lang="en-IE" smtClean="0"/>
              <a:t>04/03/2016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82D59B4-8335-4AF6-B29D-1542AE870C64}" type="slidenum">
              <a:rPr lang="en-IE" smtClean="0"/>
              <a:t>‹#›</a:t>
            </a:fld>
            <a:endParaRPr lang="en-IE"/>
          </a:p>
        </p:txBody>
      </p:sp>
    </p:spTree>
    <p:extLst>
      <p:ext uri="{BB962C8B-B14F-4D97-AF65-F5344CB8AC3E}">
        <p14:creationId xmlns:p14="http://schemas.microsoft.com/office/powerpoint/2010/main" val="54238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6428D66-98E7-4523-A44D-2589AEF9EF94}" type="datetimeFigureOut">
              <a:rPr lang="en-IE" smtClean="0"/>
              <a:t>04/03/2016</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82D59B4-8335-4AF6-B29D-1542AE870C64}"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7616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428D66-98E7-4523-A44D-2589AEF9EF94}" type="datetimeFigureOut">
              <a:rPr lang="en-IE" smtClean="0"/>
              <a:t>04/03/2016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82D59B4-8335-4AF6-B29D-1542AE870C64}" type="slidenum">
              <a:rPr lang="en-IE" smtClean="0"/>
              <a:t>‹#›</a:t>
            </a:fld>
            <a:endParaRPr lang="en-IE"/>
          </a:p>
        </p:txBody>
      </p:sp>
    </p:spTree>
    <p:extLst>
      <p:ext uri="{BB962C8B-B14F-4D97-AF65-F5344CB8AC3E}">
        <p14:creationId xmlns:p14="http://schemas.microsoft.com/office/powerpoint/2010/main" val="245716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428D66-98E7-4523-A44D-2589AEF9EF94}" type="datetimeFigureOut">
              <a:rPr lang="en-IE" smtClean="0"/>
              <a:t>04/03/2016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82D59B4-8335-4AF6-B29D-1542AE870C64}" type="slidenum">
              <a:rPr lang="en-IE" smtClean="0"/>
              <a:t>‹#›</a:t>
            </a:fld>
            <a:endParaRPr lang="en-IE"/>
          </a:p>
        </p:txBody>
      </p:sp>
    </p:spTree>
    <p:extLst>
      <p:ext uri="{BB962C8B-B14F-4D97-AF65-F5344CB8AC3E}">
        <p14:creationId xmlns:p14="http://schemas.microsoft.com/office/powerpoint/2010/main" val="117640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428D66-98E7-4523-A44D-2589AEF9EF94}" type="datetimeFigureOut">
              <a:rPr lang="en-IE" smtClean="0"/>
              <a:t>04/03/2016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82D59B4-8335-4AF6-B29D-1542AE870C64}" type="slidenum">
              <a:rPr lang="en-IE" smtClean="0"/>
              <a:t>‹#›</a:t>
            </a:fld>
            <a:endParaRPr lang="en-IE"/>
          </a:p>
        </p:txBody>
      </p:sp>
    </p:spTree>
    <p:extLst>
      <p:ext uri="{BB962C8B-B14F-4D97-AF65-F5344CB8AC3E}">
        <p14:creationId xmlns:p14="http://schemas.microsoft.com/office/powerpoint/2010/main" val="295367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B6428D66-98E7-4523-A44D-2589AEF9EF94}" type="datetimeFigureOut">
              <a:rPr lang="en-IE" smtClean="0"/>
              <a:t>04/03/2016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82D59B4-8335-4AF6-B29D-1542AE870C64}" type="slidenum">
              <a:rPr lang="en-IE" smtClean="0"/>
              <a:t>‹#›</a:t>
            </a:fld>
            <a:endParaRPr lang="en-IE"/>
          </a:p>
        </p:txBody>
      </p:sp>
    </p:spTree>
    <p:extLst>
      <p:ext uri="{BB962C8B-B14F-4D97-AF65-F5344CB8AC3E}">
        <p14:creationId xmlns:p14="http://schemas.microsoft.com/office/powerpoint/2010/main" val="50025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428D66-98E7-4523-A44D-2589AEF9EF94}" type="datetimeFigureOut">
              <a:rPr lang="en-IE" smtClean="0"/>
              <a:t>04/03/2016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82D59B4-8335-4AF6-B29D-1542AE870C64}"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5660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6428D66-98E7-4523-A44D-2589AEF9EF94}" type="datetimeFigureOut">
              <a:rPr lang="en-IE" smtClean="0"/>
              <a:t>04/03/2016</a:t>
            </a:fld>
            <a:endParaRPr lang="en-IE"/>
          </a:p>
        </p:txBody>
      </p:sp>
      <p:sp>
        <p:nvSpPr>
          <p:cNvPr id="7" name="Slide Number Placeholder 6"/>
          <p:cNvSpPr>
            <a:spLocks noGrp="1"/>
          </p:cNvSpPr>
          <p:nvPr>
            <p:ph type="sldNum" sz="quarter" idx="12"/>
          </p:nvPr>
        </p:nvSpPr>
        <p:spPr/>
        <p:txBody>
          <a:bodyPr/>
          <a:lstStyle/>
          <a:p>
            <a:fld id="{C82D59B4-8335-4AF6-B29D-1542AE870C64}"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3045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B6428D66-98E7-4523-A44D-2589AEF9EF94}" type="datetimeFigureOut">
              <a:rPr lang="en-IE" smtClean="0"/>
              <a:t>04/03/2016</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C82D59B4-8335-4AF6-B29D-1542AE870C64}"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796145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a:t>
            </a:r>
            <a:r>
              <a:rPr lang="en-IE" dirty="0" err="1" smtClean="0"/>
              <a:t>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Tree>
    <p:extLst>
      <p:ext uri="{BB962C8B-B14F-4D97-AF65-F5344CB8AC3E}">
        <p14:creationId xmlns:p14="http://schemas.microsoft.com/office/powerpoint/2010/main" val="281448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7556500" cy="1116012"/>
          </a:xfrm>
        </p:spPr>
        <p:txBody>
          <a:bodyPr>
            <a:normAutofit fontScale="90000"/>
          </a:bodyPr>
          <a:lstStyle/>
          <a:p>
            <a:r>
              <a:rPr lang="en-US" dirty="0" smtClean="0"/>
              <a:t>Performance Dashboards</a:t>
            </a:r>
            <a:br>
              <a:rPr lang="en-US" dirty="0" smtClean="0"/>
            </a:br>
            <a:endParaRPr lang="en-US" dirty="0"/>
          </a:p>
        </p:txBody>
      </p:sp>
      <p:sp>
        <p:nvSpPr>
          <p:cNvPr id="3" name="Content Placeholder 2"/>
          <p:cNvSpPr>
            <a:spLocks noGrp="1"/>
          </p:cNvSpPr>
          <p:nvPr>
            <p:ph idx="1"/>
          </p:nvPr>
        </p:nvSpPr>
        <p:spPr>
          <a:xfrm>
            <a:off x="668866" y="1930399"/>
            <a:ext cx="10049934" cy="4301067"/>
          </a:xfrm>
        </p:spPr>
        <p:txBody>
          <a:bodyPr>
            <a:noAutofit/>
          </a:bodyPr>
          <a:lstStyle/>
          <a:p>
            <a:r>
              <a:rPr lang="en-US" dirty="0" smtClean="0"/>
              <a:t>Dashboard design </a:t>
            </a:r>
          </a:p>
          <a:p>
            <a:pPr lvl="1"/>
            <a:r>
              <a:rPr lang="en-US" dirty="0" smtClean="0"/>
              <a:t>The fundamental challenge of dashboard design is to display all the required information on a single screen, clearly and without distraction, in a manner that can be assimilated quickly</a:t>
            </a:r>
          </a:p>
          <a:p>
            <a:r>
              <a:rPr lang="en-US" dirty="0" smtClean="0"/>
              <a:t>Three layer of information</a:t>
            </a:r>
          </a:p>
          <a:p>
            <a:pPr lvl="1"/>
            <a:r>
              <a:rPr lang="en-US" dirty="0" smtClean="0"/>
              <a:t>Monitoring</a:t>
            </a:r>
          </a:p>
          <a:p>
            <a:pPr lvl="1"/>
            <a:r>
              <a:rPr lang="en-US" dirty="0" smtClean="0"/>
              <a:t>Analysis</a:t>
            </a:r>
          </a:p>
          <a:p>
            <a:pPr lvl="1"/>
            <a:r>
              <a:rPr lang="en-US" dirty="0" smtClean="0"/>
              <a:t>Management </a:t>
            </a:r>
          </a:p>
          <a:p>
            <a:pPr>
              <a:buNone/>
            </a:pPr>
            <a:endParaRPr lang="en-US" sz="2800" dirty="0"/>
          </a:p>
        </p:txBody>
      </p:sp>
    </p:spTree>
    <p:extLst>
      <p:ext uri="{BB962C8B-B14F-4D97-AF65-F5344CB8AC3E}">
        <p14:creationId xmlns:p14="http://schemas.microsoft.com/office/powerpoint/2010/main" val="1600435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eaLnBrk="1" hangingPunct="1">
              <a:defRPr/>
            </a:pPr>
            <a:r>
              <a:rPr lang="en-US" dirty="0"/>
              <a:t>Performance Dashboards </a:t>
            </a:r>
          </a:p>
        </p:txBody>
      </p:sp>
      <p:sp>
        <p:nvSpPr>
          <p:cNvPr id="44035" name="Rectangle 3"/>
          <p:cNvSpPr>
            <a:spLocks noGrp="1" noChangeArrowheads="1"/>
          </p:cNvSpPr>
          <p:nvPr>
            <p:ph idx="1"/>
          </p:nvPr>
        </p:nvSpPr>
        <p:spPr/>
        <p:txBody>
          <a:bodyPr/>
          <a:lstStyle/>
          <a:p>
            <a:pPr marL="531812" indent="-533400">
              <a:defRPr/>
            </a:pPr>
            <a:r>
              <a:rPr lang="en-US" sz="2800" dirty="0"/>
              <a:t>Three types of performance dashboards:</a:t>
            </a:r>
          </a:p>
          <a:p>
            <a:pPr marL="1028700" lvl="1" indent="-508000">
              <a:buFontTx/>
              <a:buAutoNum type="arabicPeriod"/>
              <a:defRPr/>
            </a:pPr>
            <a:r>
              <a:rPr lang="en-US" sz="2400" dirty="0"/>
              <a:t>Operational dashboards </a:t>
            </a:r>
          </a:p>
          <a:p>
            <a:pPr marL="1028700" lvl="1" indent="-508000">
              <a:buFontTx/>
              <a:buAutoNum type="arabicPeriod"/>
              <a:defRPr/>
            </a:pPr>
            <a:r>
              <a:rPr lang="en-US" sz="2400" dirty="0"/>
              <a:t>Tactical dashboards </a:t>
            </a:r>
          </a:p>
          <a:p>
            <a:pPr marL="1028700" lvl="1" indent="-508000">
              <a:buFontTx/>
              <a:buAutoNum type="arabicPeriod"/>
              <a:defRPr/>
            </a:pPr>
            <a:r>
              <a:rPr lang="en-US" sz="2400" dirty="0"/>
              <a:t>Strategic dashboards </a:t>
            </a:r>
          </a:p>
          <a:p>
            <a:pPr lvl="1" eaLnBrk="1" hangingPunct="1">
              <a:buFont typeface="Wingdings" pitchFamily="2" charset="2"/>
              <a:buNone/>
              <a:defRPr/>
            </a:pPr>
            <a:endParaRPr lang="en-US" sz="2400" dirty="0"/>
          </a:p>
        </p:txBody>
      </p:sp>
    </p:spTree>
    <p:extLst>
      <p:ext uri="{BB962C8B-B14F-4D97-AF65-F5344CB8AC3E}">
        <p14:creationId xmlns:p14="http://schemas.microsoft.com/office/powerpoint/2010/main" val="2720373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en-US" dirty="0"/>
              <a:t>Performance Dashboards </a:t>
            </a:r>
          </a:p>
        </p:txBody>
      </p:sp>
      <p:sp>
        <p:nvSpPr>
          <p:cNvPr id="107522" name="Rectangle 3"/>
          <p:cNvSpPr>
            <a:spLocks noGrp="1" noChangeArrowheads="1"/>
          </p:cNvSpPr>
          <p:nvPr>
            <p:ph idx="1"/>
          </p:nvPr>
        </p:nvSpPr>
        <p:spPr>
          <a:xfrm>
            <a:off x="838200" y="1854200"/>
            <a:ext cx="10744200" cy="4800600"/>
          </a:xfrm>
        </p:spPr>
        <p:txBody>
          <a:bodyPr/>
          <a:lstStyle/>
          <a:p>
            <a:pPr eaLnBrk="1" hangingPunct="1"/>
            <a:r>
              <a:rPr lang="en-US" dirty="0"/>
              <a:t>What to look for in a dashboard </a:t>
            </a:r>
          </a:p>
          <a:p>
            <a:pPr lvl="1" eaLnBrk="1" hangingPunct="1"/>
            <a:r>
              <a:rPr lang="en-US" dirty="0"/>
              <a:t>Use of visual components (e.g., charts, performance bars, </a:t>
            </a:r>
            <a:r>
              <a:rPr lang="en-US" dirty="0" err="1"/>
              <a:t>sparklines</a:t>
            </a:r>
            <a:r>
              <a:rPr lang="en-US" dirty="0"/>
              <a:t>, gauges, meters, stoplights) to highlight, at a glance, the data and exceptions that require action</a:t>
            </a:r>
          </a:p>
          <a:p>
            <a:pPr lvl="1" eaLnBrk="1" hangingPunct="1"/>
            <a:r>
              <a:rPr lang="en-US" dirty="0"/>
              <a:t>Transparent to the user, meaning that it requires minimal training and is extremely easy to use </a:t>
            </a:r>
          </a:p>
          <a:p>
            <a:pPr lvl="1" eaLnBrk="1" hangingPunct="1"/>
            <a:r>
              <a:rPr lang="en-US" dirty="0"/>
              <a:t>Combines data from a variety of systems into a single, summarized, unified view of the business</a:t>
            </a:r>
          </a:p>
          <a:p>
            <a:pPr lvl="1" eaLnBrk="1" hangingPunct="1"/>
            <a:r>
              <a:rPr lang="en-US" dirty="0"/>
              <a:t>Enables drill-down or drill-through to underlying data sources or reports </a:t>
            </a:r>
          </a:p>
          <a:p>
            <a:pPr lvl="1" eaLnBrk="1" hangingPunct="1"/>
            <a:r>
              <a:rPr lang="en-US" dirty="0"/>
              <a:t>Presents a dynamic, real-world view with timely data updates</a:t>
            </a:r>
          </a:p>
          <a:p>
            <a:pPr lvl="1" eaLnBrk="1" hangingPunct="1"/>
            <a:r>
              <a:rPr lang="en-US" dirty="0"/>
              <a:t>Requires little, if any, customized coding to implement, deploy, and maintain </a:t>
            </a:r>
          </a:p>
        </p:txBody>
      </p:sp>
    </p:spTree>
    <p:extLst>
      <p:ext uri="{BB962C8B-B14F-4D97-AF65-F5344CB8AC3E}">
        <p14:creationId xmlns:p14="http://schemas.microsoft.com/office/powerpoint/2010/main" val="3219943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700"/>
            <a:ext cx="7556500" cy="1116012"/>
          </a:xfrm>
        </p:spPr>
        <p:txBody>
          <a:bodyPr/>
          <a:lstStyle/>
          <a:p>
            <a:r>
              <a:rPr lang="en-US" dirty="0" smtClean="0"/>
              <a:t>Balanced Scorecards</a:t>
            </a:r>
            <a:endParaRPr lang="en-US" dirty="0"/>
          </a:p>
        </p:txBody>
      </p:sp>
      <p:sp>
        <p:nvSpPr>
          <p:cNvPr id="3" name="Content Placeholder 2"/>
          <p:cNvSpPr>
            <a:spLocks noGrp="1"/>
          </p:cNvSpPr>
          <p:nvPr>
            <p:ph idx="1"/>
          </p:nvPr>
        </p:nvSpPr>
        <p:spPr>
          <a:xfrm>
            <a:off x="355600" y="1524001"/>
            <a:ext cx="9258300" cy="3220629"/>
          </a:xfrm>
        </p:spPr>
        <p:txBody>
          <a:bodyPr>
            <a:noAutofit/>
          </a:bodyPr>
          <a:lstStyle/>
          <a:p>
            <a:r>
              <a:rPr lang="en-US" sz="2800" dirty="0"/>
              <a:t>Monitor and show performance by focusing on certain outcome metrics and comparing them to a target</a:t>
            </a:r>
          </a:p>
          <a:p>
            <a:r>
              <a:rPr lang="en-US" sz="2800" dirty="0"/>
              <a:t>Monitor tactical and strategic goals </a:t>
            </a:r>
          </a:p>
          <a:p>
            <a:r>
              <a:rPr lang="en-US" sz="2800" dirty="0"/>
              <a:t>Balanced Scorecard</a:t>
            </a:r>
          </a:p>
          <a:p>
            <a:r>
              <a:rPr lang="en-US" sz="2800" dirty="0"/>
              <a:t>Focuses on four organizational perspectives:</a:t>
            </a:r>
          </a:p>
          <a:p>
            <a:pPr lvl="1"/>
            <a:r>
              <a:rPr lang="en-US" sz="2800" dirty="0"/>
              <a:t>Financial</a:t>
            </a:r>
          </a:p>
          <a:p>
            <a:pPr lvl="1"/>
            <a:r>
              <a:rPr lang="en-US" sz="2800" dirty="0"/>
              <a:t>Customer</a:t>
            </a:r>
          </a:p>
          <a:p>
            <a:pPr lvl="1"/>
            <a:r>
              <a:rPr lang="en-US" sz="2800" dirty="0"/>
              <a:t>Internal business process</a:t>
            </a:r>
          </a:p>
          <a:p>
            <a:pPr lvl="1"/>
            <a:r>
              <a:rPr lang="en-US" sz="2800" dirty="0"/>
              <a:t>Learning and growth </a:t>
            </a:r>
          </a:p>
          <a:p>
            <a:endParaRPr lang="en-US" sz="2800" dirty="0"/>
          </a:p>
        </p:txBody>
      </p:sp>
    </p:spTree>
    <p:extLst>
      <p:ext uri="{BB962C8B-B14F-4D97-AF65-F5344CB8AC3E}">
        <p14:creationId xmlns:p14="http://schemas.microsoft.com/office/powerpoint/2010/main" val="2392360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556500" cy="1116012"/>
          </a:xfrm>
        </p:spPr>
        <p:txBody>
          <a:bodyPr/>
          <a:lstStyle/>
          <a:p>
            <a:r>
              <a:rPr lang="en-US" dirty="0" smtClean="0"/>
              <a:t>Balanced Scorecards</a:t>
            </a:r>
            <a:endParaRPr lang="en-US" dirty="0"/>
          </a:p>
        </p:txBody>
      </p:sp>
      <p:sp>
        <p:nvSpPr>
          <p:cNvPr id="3" name="Content Placeholder 2"/>
          <p:cNvSpPr>
            <a:spLocks noGrp="1"/>
          </p:cNvSpPr>
          <p:nvPr>
            <p:ph idx="1"/>
          </p:nvPr>
        </p:nvSpPr>
        <p:spPr>
          <a:xfrm>
            <a:off x="287867" y="1600197"/>
            <a:ext cx="9266767" cy="3128832"/>
          </a:xfrm>
        </p:spPr>
        <p:txBody>
          <a:bodyPr>
            <a:noAutofit/>
          </a:bodyPr>
          <a:lstStyle/>
          <a:p>
            <a:r>
              <a:rPr lang="en-US" sz="2800" dirty="0"/>
              <a:t>Approach for organizational assessment developed by Kaplan and Norton</a:t>
            </a:r>
          </a:p>
          <a:p>
            <a:r>
              <a:rPr lang="en-US" sz="2800" dirty="0"/>
              <a:t>Firm’s competitiveness</a:t>
            </a:r>
          </a:p>
          <a:p>
            <a:r>
              <a:rPr lang="en-US" sz="2800" dirty="0"/>
              <a:t>Quantify the intangible assets of an organization </a:t>
            </a:r>
          </a:p>
          <a:p>
            <a:r>
              <a:rPr lang="en-US" sz="2800" dirty="0"/>
              <a:t>Measure past performance</a:t>
            </a:r>
          </a:p>
          <a:p>
            <a:r>
              <a:rPr lang="en-US" sz="2800" dirty="0"/>
              <a:t>Internal processes and intangible assets </a:t>
            </a:r>
          </a:p>
          <a:p>
            <a:r>
              <a:rPr lang="en-US" sz="2800" dirty="0"/>
              <a:t>Measures value creation for the organization </a:t>
            </a:r>
          </a:p>
          <a:p>
            <a:endParaRPr lang="en-US" sz="2800" dirty="0"/>
          </a:p>
        </p:txBody>
      </p:sp>
    </p:spTree>
    <p:extLst>
      <p:ext uri="{BB962C8B-B14F-4D97-AF65-F5344CB8AC3E}">
        <p14:creationId xmlns:p14="http://schemas.microsoft.com/office/powerpoint/2010/main" val="413875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Scorecards</a:t>
            </a:r>
            <a:endParaRPr lang="en-US" dirty="0"/>
          </a:p>
        </p:txBody>
      </p:sp>
      <p:sp>
        <p:nvSpPr>
          <p:cNvPr id="3" name="Content Placeholder 2"/>
          <p:cNvSpPr>
            <a:spLocks noGrp="1"/>
          </p:cNvSpPr>
          <p:nvPr>
            <p:ph idx="1"/>
          </p:nvPr>
        </p:nvSpPr>
        <p:spPr>
          <a:xfrm>
            <a:off x="568171" y="1524000"/>
            <a:ext cx="9045729" cy="2715746"/>
          </a:xfrm>
        </p:spPr>
        <p:txBody>
          <a:bodyPr>
            <a:noAutofit/>
          </a:bodyPr>
          <a:lstStyle/>
          <a:p>
            <a:r>
              <a:rPr lang="en-US" sz="2800" dirty="0"/>
              <a:t>Organizations can use the balanced scorecard as a means to link their long-term strategic objectives with their short term actions through four management processes. </a:t>
            </a:r>
          </a:p>
          <a:p>
            <a:pPr lvl="1"/>
            <a:r>
              <a:rPr lang="en-US" sz="2800" dirty="0"/>
              <a:t>Translating the vision </a:t>
            </a:r>
          </a:p>
          <a:p>
            <a:pPr lvl="1"/>
            <a:r>
              <a:rPr lang="en-US" sz="2800" dirty="0"/>
              <a:t>Communicating and linking </a:t>
            </a:r>
          </a:p>
          <a:p>
            <a:pPr lvl="1"/>
            <a:r>
              <a:rPr lang="en-US" sz="2800" dirty="0"/>
              <a:t>Business planning </a:t>
            </a:r>
          </a:p>
          <a:p>
            <a:pPr lvl="1"/>
            <a:r>
              <a:rPr lang="en-US" sz="2800" dirty="0"/>
              <a:t>Feedback and learning </a:t>
            </a:r>
          </a:p>
        </p:txBody>
      </p:sp>
    </p:spTree>
    <p:extLst>
      <p:ext uri="{BB962C8B-B14F-4D97-AF65-F5344CB8AC3E}">
        <p14:creationId xmlns:p14="http://schemas.microsoft.com/office/powerpoint/2010/main" val="3016201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Scorecards</a:t>
            </a:r>
            <a:endParaRPr lang="en-US" dirty="0"/>
          </a:p>
        </p:txBody>
      </p:sp>
      <p:graphicFrame>
        <p:nvGraphicFramePr>
          <p:cNvPr id="31746" name="Object 2"/>
          <p:cNvGraphicFramePr>
            <a:graphicFrameLocks noChangeAspect="1"/>
          </p:cNvGraphicFramePr>
          <p:nvPr>
            <p:extLst/>
          </p:nvPr>
        </p:nvGraphicFramePr>
        <p:xfrm>
          <a:off x="2022475" y="1392255"/>
          <a:ext cx="7556500" cy="5206984"/>
        </p:xfrm>
        <a:graphic>
          <a:graphicData uri="http://schemas.openxmlformats.org/presentationml/2006/ole">
            <mc:AlternateContent xmlns:mc="http://schemas.openxmlformats.org/markup-compatibility/2006">
              <mc:Choice xmlns:v="urn:schemas-microsoft-com:vml" Requires="v">
                <p:oleObj spid="_x0000_s1028" name="Document" r:id="rId4" imgW="5829085" imgH="4381339" progId="Word.Document.12">
                  <p:link updateAutomatic="1"/>
                </p:oleObj>
              </mc:Choice>
              <mc:Fallback>
                <p:oleObj name="Document" r:id="rId4" imgW="5829085" imgH="4381339"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1392255"/>
                        <a:ext cx="7556500" cy="5206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4516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30278" y="1"/>
            <a:ext cx="3017838" cy="6854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sz="900" b="1" u="sng" dirty="0">
                <a:latin typeface="Cambria" charset="0"/>
                <a:ea typeface="Times New Roman" charset="0"/>
              </a:rPr>
              <a:t>Vision Statement</a:t>
            </a:r>
            <a:endParaRPr lang="en-US" sz="900" u="sng" dirty="0">
              <a:latin typeface="Times New Roman" charset="0"/>
              <a:ea typeface="Times New Roman" charset="0"/>
            </a:endParaRPr>
          </a:p>
          <a:p>
            <a:pPr fontAlgn="base">
              <a:spcBef>
                <a:spcPct val="0"/>
              </a:spcBef>
              <a:spcAft>
                <a:spcPct val="0"/>
              </a:spcAft>
            </a:pPr>
            <a:endParaRPr lang="en-US" sz="900" dirty="0">
              <a:latin typeface="Times New Roman" charset="0"/>
              <a:ea typeface="Times New Roman" charset="0"/>
            </a:endParaRPr>
          </a:p>
          <a:p>
            <a:pPr fontAlgn="base">
              <a:spcBef>
                <a:spcPct val="0"/>
              </a:spcBef>
              <a:spcAft>
                <a:spcPct val="0"/>
              </a:spcAft>
            </a:pPr>
            <a:r>
              <a:rPr lang="en-US" sz="900" dirty="0">
                <a:latin typeface="Cambria" charset="0"/>
                <a:ea typeface="Times New Roman" charset="0"/>
              </a:rPr>
              <a:t>Our vision is to be internationally-recognized for providing a high-quality, technology-enabled educational experience rooted in our Miami location and focused on the unique requirements of doing business in a global and interconnected market.</a:t>
            </a:r>
          </a:p>
          <a:p>
            <a:pPr fontAlgn="base">
              <a:spcBef>
                <a:spcPct val="0"/>
              </a:spcBef>
              <a:spcAft>
                <a:spcPct val="0"/>
              </a:spcAft>
            </a:pPr>
            <a:endParaRPr lang="en-US" sz="900" dirty="0">
              <a:latin typeface="Cambria" charset="0"/>
              <a:ea typeface="Times New Roman" charset="0"/>
            </a:endParaRPr>
          </a:p>
          <a:p>
            <a:pPr algn="ctr" fontAlgn="base">
              <a:spcBef>
                <a:spcPct val="0"/>
              </a:spcBef>
              <a:spcAft>
                <a:spcPct val="0"/>
              </a:spcAft>
            </a:pPr>
            <a:r>
              <a:rPr lang="en-US" sz="900" b="1" u="sng" dirty="0">
                <a:latin typeface="Cambria" charset="0"/>
                <a:ea typeface="Times New Roman" charset="0"/>
              </a:rPr>
              <a:t>Core Values</a:t>
            </a:r>
            <a:endParaRPr lang="en-US" sz="900" dirty="0">
              <a:latin typeface="Times New Roman" charset="0"/>
              <a:ea typeface="Times New Roman" charset="0"/>
            </a:endParaRPr>
          </a:p>
          <a:p>
            <a:pPr fontAlgn="base">
              <a:spcBef>
                <a:spcPct val="0"/>
              </a:spcBef>
              <a:spcAft>
                <a:spcPct val="0"/>
              </a:spcAft>
            </a:pPr>
            <a:endParaRPr lang="en-US" sz="900"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Excellence: </a:t>
            </a:r>
            <a:r>
              <a:rPr lang="en-US" sz="900" i="1" dirty="0">
                <a:latin typeface="Cambria" charset="0"/>
                <a:ea typeface="Times New Roman" charset="0"/>
              </a:rPr>
              <a:t>We</a:t>
            </a:r>
            <a:r>
              <a:rPr lang="en-US" sz="900" dirty="0">
                <a:latin typeface="Cambria" charset="0"/>
                <a:ea typeface="Times New Roman" charset="0"/>
              </a:rPr>
              <a:t> pursue excellence in all we do and nurture this pursuit in others</a:t>
            </a:r>
            <a:r>
              <a:rPr lang="en-US" sz="900" dirty="0">
                <a:latin typeface="Times New Roman" charset="0"/>
                <a:ea typeface="Times New Roman" charset="0"/>
              </a:rPr>
              <a:t>.</a:t>
            </a:r>
          </a:p>
          <a:p>
            <a:pPr fontAlgn="base">
              <a:spcBef>
                <a:spcPct val="0"/>
              </a:spcBef>
              <a:spcAft>
                <a:spcPct val="0"/>
              </a:spcAft>
            </a:pPr>
            <a:endParaRPr lang="en-US" sz="900" b="1" i="1"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Ethics: </a:t>
            </a:r>
            <a:r>
              <a:rPr lang="en-US" sz="900" i="1" dirty="0">
                <a:latin typeface="Cambria" charset="0"/>
                <a:ea typeface="Times New Roman" charset="0"/>
              </a:rPr>
              <a:t>We</a:t>
            </a:r>
            <a:r>
              <a:rPr lang="en-US" sz="900" dirty="0">
                <a:latin typeface="Cambria" charset="0"/>
                <a:ea typeface="Times New Roman" charset="0"/>
              </a:rPr>
              <a:t> are committed to doing the right thing in both our words and deeds.</a:t>
            </a:r>
            <a:endParaRPr lang="en-US" sz="900" dirty="0">
              <a:latin typeface="Times New Roman" charset="0"/>
              <a:ea typeface="Times New Roman" charset="0"/>
            </a:endParaRPr>
          </a:p>
          <a:p>
            <a:pPr fontAlgn="base">
              <a:spcBef>
                <a:spcPct val="0"/>
              </a:spcBef>
              <a:spcAft>
                <a:spcPct val="0"/>
              </a:spcAft>
            </a:pPr>
            <a:endParaRPr lang="en-US" sz="900" b="1" i="1"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Professionalism: </a:t>
            </a:r>
            <a:r>
              <a:rPr lang="en-US" sz="900" i="1" dirty="0">
                <a:latin typeface="Cambria" charset="0"/>
                <a:ea typeface="Times New Roman" charset="0"/>
              </a:rPr>
              <a:t>We</a:t>
            </a:r>
            <a:r>
              <a:rPr lang="en-US" sz="900" dirty="0">
                <a:latin typeface="Cambria" charset="0"/>
                <a:ea typeface="Times New Roman" charset="0"/>
              </a:rPr>
              <a:t> hold ourselves to the highest standards of expertise and of professional conduct.</a:t>
            </a:r>
            <a:endParaRPr lang="en-US" sz="900" dirty="0">
              <a:latin typeface="Times New Roman" charset="0"/>
              <a:ea typeface="Times New Roman" charset="0"/>
            </a:endParaRPr>
          </a:p>
          <a:p>
            <a:pPr fontAlgn="base">
              <a:spcBef>
                <a:spcPct val="0"/>
              </a:spcBef>
              <a:spcAft>
                <a:spcPct val="0"/>
              </a:spcAft>
            </a:pPr>
            <a:endParaRPr lang="en-US" sz="900" b="1" i="1"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Innovation: </a:t>
            </a:r>
            <a:r>
              <a:rPr lang="en-US" sz="900" i="1" dirty="0">
                <a:latin typeface="Cambria" charset="0"/>
                <a:ea typeface="Times New Roman" charset="0"/>
              </a:rPr>
              <a:t>We</a:t>
            </a:r>
            <a:r>
              <a:rPr lang="en-US" sz="900" dirty="0">
                <a:latin typeface="Cambria" charset="0"/>
                <a:ea typeface="Times New Roman" charset="0"/>
              </a:rPr>
              <a:t> embrace change, uncommon thinking, creativity, and the entrepreneurial spirit.</a:t>
            </a:r>
            <a:endParaRPr lang="en-US" sz="900" dirty="0">
              <a:latin typeface="Times New Roman" charset="0"/>
              <a:ea typeface="Times New Roman" charset="0"/>
            </a:endParaRPr>
          </a:p>
          <a:p>
            <a:pPr fontAlgn="base">
              <a:spcBef>
                <a:spcPct val="0"/>
              </a:spcBef>
              <a:spcAft>
                <a:spcPct val="0"/>
              </a:spcAft>
            </a:pPr>
            <a:endParaRPr lang="en-US" sz="900" b="1" i="1" dirty="0">
              <a:latin typeface="Times New Roman" charset="0"/>
              <a:ea typeface="Times New Roman" charset="0"/>
            </a:endParaRPr>
          </a:p>
          <a:p>
            <a:pPr fontAlgn="base">
              <a:spcBef>
                <a:spcPct val="0"/>
              </a:spcBef>
              <a:spcAft>
                <a:spcPct val="0"/>
              </a:spcAft>
            </a:pPr>
            <a:r>
              <a:rPr lang="en-US" sz="900" b="1" i="1" dirty="0">
                <a:latin typeface="Cambria" charset="0"/>
                <a:ea typeface="Times New Roman" charset="0"/>
              </a:rPr>
              <a:t>Collegiality:</a:t>
            </a:r>
            <a:r>
              <a:rPr lang="en-US" sz="900" i="1" dirty="0">
                <a:latin typeface="Cambria" charset="0"/>
                <a:ea typeface="Times New Roman" charset="0"/>
              </a:rPr>
              <a:t> In</a:t>
            </a:r>
            <a:r>
              <a:rPr lang="en-US" sz="900" dirty="0">
                <a:latin typeface="Cambria" charset="0"/>
                <a:ea typeface="Times New Roman" charset="0"/>
              </a:rPr>
              <a:t> working together, we respect each other and welcome diverse viewpoints.</a:t>
            </a:r>
          </a:p>
          <a:p>
            <a:pPr fontAlgn="base">
              <a:spcBef>
                <a:spcPct val="0"/>
              </a:spcBef>
              <a:spcAft>
                <a:spcPct val="0"/>
              </a:spcAft>
            </a:pPr>
            <a:r>
              <a:rPr lang="en-US" sz="1200" dirty="0">
                <a:latin typeface="Cambria" charset="0"/>
                <a:ea typeface="Times New Roman" charset="0"/>
              </a:rPr>
              <a:t> </a:t>
            </a:r>
            <a:endParaRPr lang="en-US" sz="900" dirty="0">
              <a:latin typeface="Times New Roman" charset="0"/>
              <a:ea typeface="Times New Roman" charset="0"/>
            </a:endParaRPr>
          </a:p>
          <a:p>
            <a:pPr algn="ctr" fontAlgn="base">
              <a:spcBef>
                <a:spcPct val="0"/>
              </a:spcBef>
              <a:spcAft>
                <a:spcPct val="0"/>
              </a:spcAft>
            </a:pPr>
            <a:r>
              <a:rPr lang="en-US" sz="900" b="1" u="sng" dirty="0">
                <a:latin typeface="Cambria" charset="0"/>
                <a:ea typeface="Times New Roman" charset="0"/>
              </a:rPr>
              <a:t>Mission Statement</a:t>
            </a:r>
            <a:endParaRPr lang="en-US" sz="900" dirty="0">
              <a:latin typeface="Times New Roman" charset="0"/>
              <a:ea typeface="Times New Roman" charset="0"/>
            </a:endParaRPr>
          </a:p>
          <a:p>
            <a:pPr fontAlgn="base">
              <a:spcBef>
                <a:spcPct val="0"/>
              </a:spcBef>
              <a:spcAft>
                <a:spcPct val="0"/>
              </a:spcAft>
            </a:pPr>
            <a:endParaRPr lang="en-US" sz="900" dirty="0">
              <a:latin typeface="Times New Roman" charset="0"/>
              <a:ea typeface="Times New Roman" charset="0"/>
            </a:endParaRPr>
          </a:p>
          <a:p>
            <a:pPr fontAlgn="base">
              <a:spcBef>
                <a:spcPct val="0"/>
              </a:spcBef>
              <a:spcAft>
                <a:spcPct val="0"/>
              </a:spcAft>
            </a:pPr>
            <a:r>
              <a:rPr lang="en-US" sz="900" dirty="0">
                <a:latin typeface="Cambria" charset="0"/>
                <a:ea typeface="Times New Roman" charset="0"/>
              </a:rPr>
              <a:t>Our mission is to create enduring educational value for our students, for our alumni, and for the business, professional, and academic communities we serve: </a:t>
            </a:r>
          </a:p>
          <a:p>
            <a:pPr fontAlgn="base">
              <a:spcBef>
                <a:spcPct val="0"/>
              </a:spcBef>
              <a:spcAft>
                <a:spcPct val="0"/>
              </a:spcAft>
            </a:pPr>
            <a:endParaRPr lang="en-US" sz="900" dirty="0">
              <a:latin typeface="Cambria" charset="0"/>
              <a:ea typeface="Times New Roman" charset="0"/>
            </a:endParaRPr>
          </a:p>
          <a:p>
            <a:pPr fontAlgn="base">
              <a:spcBef>
                <a:spcPct val="0"/>
              </a:spcBef>
              <a:spcAft>
                <a:spcPct val="0"/>
              </a:spcAft>
            </a:pPr>
            <a:r>
              <a:rPr lang="en-US" sz="900" dirty="0">
                <a:latin typeface="Times New Roman" charset="0"/>
                <a:ea typeface="Times New Roman" charset="0"/>
              </a:rPr>
              <a:t>•</a:t>
            </a:r>
            <a:r>
              <a:rPr lang="en-US" sz="900" b="1" i="1" dirty="0">
                <a:latin typeface="Cambria" charset="0"/>
                <a:ea typeface="Times New Roman" charset="0"/>
              </a:rPr>
              <a:t>For our students-</a:t>
            </a:r>
            <a:r>
              <a:rPr lang="en-US" sz="900" dirty="0">
                <a:latin typeface="Cambria" charset="0"/>
                <a:ea typeface="Times New Roman" charset="0"/>
              </a:rPr>
              <a:t>whom we prepare to succeed in a rapidly changing, technology-driven global business environment; </a:t>
            </a:r>
          </a:p>
          <a:p>
            <a:pPr fontAlgn="base">
              <a:spcBef>
                <a:spcPct val="0"/>
              </a:spcBef>
              <a:spcAft>
                <a:spcPct val="0"/>
              </a:spcAft>
            </a:pPr>
            <a:r>
              <a:rPr lang="en-US" sz="900" dirty="0">
                <a:latin typeface="Times New Roman" charset="0"/>
                <a:ea typeface="Times New Roman" charset="0"/>
              </a:rPr>
              <a:t>•</a:t>
            </a:r>
            <a:r>
              <a:rPr lang="en-US" sz="900" b="1" i="1" dirty="0">
                <a:latin typeface="Cambria" charset="0"/>
                <a:ea typeface="Times New Roman" charset="0"/>
              </a:rPr>
              <a:t>For our alumni-</a:t>
            </a:r>
            <a:r>
              <a:rPr lang="en-US" sz="900" dirty="0">
                <a:latin typeface="Cambria" charset="0"/>
                <a:ea typeface="Times New Roman" charset="0"/>
              </a:rPr>
              <a:t>to whom we provide opportunities for continuing professional development and a legacy that appreciates as our excellence grows; </a:t>
            </a:r>
          </a:p>
          <a:p>
            <a:pPr fontAlgn="base">
              <a:spcBef>
                <a:spcPct val="0"/>
              </a:spcBef>
              <a:spcAft>
                <a:spcPct val="0"/>
              </a:spcAft>
            </a:pPr>
            <a:r>
              <a:rPr lang="en-US" sz="900" dirty="0">
                <a:latin typeface="Times New Roman" charset="0"/>
                <a:ea typeface="Times New Roman" charset="0"/>
              </a:rPr>
              <a:t>•</a:t>
            </a:r>
            <a:r>
              <a:rPr lang="en-US" sz="900" b="1" i="1" dirty="0">
                <a:latin typeface="Cambria" charset="0"/>
                <a:ea typeface="Times New Roman" charset="0"/>
              </a:rPr>
              <a:t>For the business and professional communities-</a:t>
            </a:r>
            <a:r>
              <a:rPr lang="en-US" sz="900" dirty="0">
                <a:latin typeface="Cambria" charset="0"/>
                <a:ea typeface="Times New Roman" charset="0"/>
              </a:rPr>
              <a:t>to whom we offer knowledgeable graduates, educational programs, research, and collaborative projects; </a:t>
            </a:r>
          </a:p>
          <a:p>
            <a:pPr fontAlgn="base">
              <a:spcBef>
                <a:spcPct val="0"/>
              </a:spcBef>
              <a:spcAft>
                <a:spcPct val="0"/>
              </a:spcAft>
            </a:pPr>
            <a:r>
              <a:rPr lang="en-US" sz="900" dirty="0">
                <a:latin typeface="Times New Roman" charset="0"/>
                <a:ea typeface="Times New Roman" charset="0"/>
              </a:rPr>
              <a:t>•</a:t>
            </a:r>
            <a:r>
              <a:rPr lang="en-US" sz="900" b="1" i="1" dirty="0">
                <a:latin typeface="Cambria" charset="0"/>
                <a:ea typeface="Times New Roman" charset="0"/>
              </a:rPr>
              <a:t>For the academic community-</a:t>
            </a:r>
            <a:r>
              <a:rPr lang="en-US" sz="900" dirty="0">
                <a:latin typeface="Cambria" charset="0"/>
                <a:ea typeface="Times New Roman" charset="0"/>
              </a:rPr>
              <a:t>to whom we bring new knowledge by creating an environment that nurtures high-quality research and the development of future scholars. </a:t>
            </a:r>
          </a:p>
          <a:p>
            <a:pPr fontAlgn="base">
              <a:spcBef>
                <a:spcPct val="0"/>
              </a:spcBef>
              <a:spcAft>
                <a:spcPct val="0"/>
              </a:spcAft>
            </a:pPr>
            <a:endParaRPr lang="en-US" sz="1000" dirty="0">
              <a:latin typeface="Times New Roman" charset="0"/>
              <a:ea typeface="Times New Roman" charset="0"/>
            </a:endParaRPr>
          </a:p>
        </p:txBody>
      </p:sp>
      <p:sp>
        <p:nvSpPr>
          <p:cNvPr id="47107" name="Text Box 3"/>
          <p:cNvSpPr txBox="1">
            <a:spLocks noChangeArrowheads="1"/>
          </p:cNvSpPr>
          <p:nvPr/>
        </p:nvSpPr>
        <p:spPr bwMode="auto">
          <a:xfrm>
            <a:off x="4555175" y="1"/>
            <a:ext cx="3589275" cy="6854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sz="1200" b="1" dirty="0">
                <a:latin typeface="Arial" charset="0"/>
                <a:ea typeface="Times New Roman" charset="0"/>
              </a:rPr>
              <a:t>Goals and Objectives</a:t>
            </a:r>
            <a:endParaRPr lang="en-US" sz="900" b="1" u="sng" dirty="0">
              <a:latin typeface="Times New Roman" charset="0"/>
              <a:ea typeface="Times New Roman" charset="0"/>
            </a:endParaRPr>
          </a:p>
          <a:p>
            <a:pPr algn="ctr" fontAlgn="base">
              <a:spcBef>
                <a:spcPct val="0"/>
              </a:spcBef>
              <a:spcAft>
                <a:spcPct val="0"/>
              </a:spcAft>
            </a:pPr>
            <a:endParaRPr lang="en-US" sz="900" b="1" u="sng" dirty="0">
              <a:latin typeface="Times New Roman" charset="0"/>
              <a:ea typeface="Times New Roman" charset="0"/>
            </a:endParaRPr>
          </a:p>
          <a:p>
            <a:pPr algn="ctr" fontAlgn="base">
              <a:spcBef>
                <a:spcPct val="0"/>
              </a:spcBef>
              <a:spcAft>
                <a:spcPct val="0"/>
              </a:spcAft>
            </a:pPr>
            <a:r>
              <a:rPr lang="en-US" sz="900" b="1" u="sng" dirty="0">
                <a:latin typeface="Cambria" charset="0"/>
                <a:ea typeface="Times New Roman" charset="0"/>
              </a:rPr>
              <a:t>Strategic Priorities</a:t>
            </a:r>
          </a:p>
          <a:p>
            <a:pPr algn="ctr" fontAlgn="base">
              <a:spcBef>
                <a:spcPct val="0"/>
              </a:spcBef>
              <a:spcAft>
                <a:spcPct val="0"/>
              </a:spcAft>
            </a:pPr>
            <a:endParaRPr lang="en-US" sz="900" b="1" u="sng" dirty="0">
              <a:latin typeface="Times New Roman" charset="0"/>
              <a:ea typeface="Times New Roman" charset="0"/>
            </a:endParaRPr>
          </a:p>
          <a:p>
            <a:pPr fontAlgn="base">
              <a:spcBef>
                <a:spcPct val="0"/>
              </a:spcBef>
              <a:spcAft>
                <a:spcPct val="0"/>
              </a:spcAft>
            </a:pPr>
            <a:r>
              <a:rPr lang="en-US" sz="800" dirty="0">
                <a:latin typeface="Cambria" charset="0"/>
                <a:ea typeface="Times New Roman" charset="0"/>
              </a:rPr>
              <a:t>1.  </a:t>
            </a:r>
            <a:r>
              <a:rPr lang="en-US" sz="800" b="1" dirty="0">
                <a:latin typeface="Cambria" charset="0"/>
                <a:ea typeface="Times New Roman" charset="0"/>
              </a:rPr>
              <a:t>Maintenance of Accreditation</a:t>
            </a:r>
          </a:p>
          <a:p>
            <a:pPr fontAlgn="base">
              <a:spcBef>
                <a:spcPct val="0"/>
              </a:spcBef>
              <a:spcAft>
                <a:spcPct val="0"/>
              </a:spcAft>
            </a:pPr>
            <a:r>
              <a:rPr lang="en-US" sz="800" dirty="0">
                <a:latin typeface="Cambria" charset="0"/>
                <a:ea typeface="Times New Roman" charset="0"/>
              </a:rPr>
              <a:t>2.  </a:t>
            </a:r>
            <a:r>
              <a:rPr lang="en-US" sz="800" b="1" dirty="0">
                <a:latin typeface="Cambria" charset="0"/>
                <a:ea typeface="Times New Roman" charset="0"/>
              </a:rPr>
              <a:t>Focus</a:t>
            </a:r>
            <a:r>
              <a:rPr lang="en-US" sz="800" dirty="0">
                <a:latin typeface="Cambria" charset="0"/>
                <a:ea typeface="Times New Roman" charset="0"/>
              </a:rPr>
              <a:t> - Build excellence and international recognition through investments in programs and faculty in the areas of international business, entrepreneurship, and professional services – accounting, finance, real estate, and insurance</a:t>
            </a:r>
            <a:r>
              <a:rPr lang="en-US" sz="800" dirty="0">
                <a:latin typeface="Times New Roman" charset="0"/>
                <a:ea typeface="Times New Roman" charset="0"/>
              </a:rPr>
              <a:t>.</a:t>
            </a:r>
          </a:p>
          <a:p>
            <a:pPr fontAlgn="base">
              <a:spcBef>
                <a:spcPct val="0"/>
              </a:spcBef>
              <a:spcAft>
                <a:spcPct val="0"/>
              </a:spcAft>
            </a:pPr>
            <a:r>
              <a:rPr lang="en-US" sz="800" dirty="0">
                <a:latin typeface="Cambria" charset="0"/>
                <a:ea typeface="Times New Roman" charset="0"/>
              </a:rPr>
              <a:t>3.  </a:t>
            </a:r>
            <a:r>
              <a:rPr lang="en-US" sz="800" b="1" dirty="0">
                <a:latin typeface="Cambria" charset="0"/>
                <a:ea typeface="Times New Roman" charset="0"/>
              </a:rPr>
              <a:t>Program Portfolio</a:t>
            </a:r>
            <a:r>
              <a:rPr lang="en-US" sz="800" dirty="0">
                <a:latin typeface="Cambria" charset="0"/>
                <a:ea typeface="Times New Roman" charset="0"/>
              </a:rPr>
              <a:t> – Continually evaluate portfolios of programs to ensure excellence in teaching and learning and market need.</a:t>
            </a:r>
          </a:p>
          <a:p>
            <a:pPr fontAlgn="base">
              <a:spcBef>
                <a:spcPct val="0"/>
              </a:spcBef>
              <a:spcAft>
                <a:spcPct val="0"/>
              </a:spcAft>
            </a:pPr>
            <a:r>
              <a:rPr lang="en-US" sz="800" dirty="0">
                <a:latin typeface="Cambria" charset="0"/>
                <a:ea typeface="Times New Roman" charset="0"/>
              </a:rPr>
              <a:t>4.  </a:t>
            </a:r>
            <a:r>
              <a:rPr lang="en-US" sz="800" b="1" dirty="0">
                <a:latin typeface="Cambria" charset="0"/>
                <a:ea typeface="Times New Roman" charset="0"/>
              </a:rPr>
              <a:t>Growth and Quality</a:t>
            </a:r>
            <a:r>
              <a:rPr lang="en-US" sz="800" dirty="0">
                <a:latin typeface="Cambria" charset="0"/>
                <a:ea typeface="Times New Roman" charset="0"/>
              </a:rPr>
              <a:t> - Increase quality of undergraduate students while maintaining current enrollment, grow graduate enrollment by 50% over next 5 years while increasing quality of admitted students.</a:t>
            </a:r>
            <a:endParaRPr lang="en-US" sz="800" dirty="0">
              <a:latin typeface="Times New Roman" charset="0"/>
              <a:ea typeface="Times New Roman" charset="0"/>
            </a:endParaRPr>
          </a:p>
          <a:p>
            <a:pPr fontAlgn="base">
              <a:spcBef>
                <a:spcPct val="0"/>
              </a:spcBef>
              <a:spcAft>
                <a:spcPct val="0"/>
              </a:spcAft>
            </a:pPr>
            <a:r>
              <a:rPr lang="en-US" sz="800" dirty="0">
                <a:latin typeface="Cambria" charset="0"/>
                <a:ea typeface="Times New Roman" charset="0"/>
              </a:rPr>
              <a:t>5.  </a:t>
            </a:r>
            <a:r>
              <a:rPr lang="en-US" sz="800" b="1" dirty="0">
                <a:latin typeface="Cambria" charset="0"/>
                <a:ea typeface="Times New Roman" charset="0"/>
              </a:rPr>
              <a:t>Faculty </a:t>
            </a:r>
            <a:r>
              <a:rPr lang="en-US" sz="800" dirty="0">
                <a:latin typeface="Cambria" charset="0"/>
                <a:ea typeface="Times New Roman" charset="0"/>
              </a:rPr>
              <a:t>– Recruit, develop and support an outstanding faculty.</a:t>
            </a:r>
            <a:endParaRPr lang="en-US" sz="800" dirty="0">
              <a:latin typeface="Times New Roman" charset="0"/>
              <a:ea typeface="Times New Roman" charset="0"/>
            </a:endParaRPr>
          </a:p>
          <a:p>
            <a:pPr fontAlgn="base">
              <a:spcBef>
                <a:spcPct val="0"/>
              </a:spcBef>
              <a:spcAft>
                <a:spcPct val="0"/>
              </a:spcAft>
            </a:pPr>
            <a:r>
              <a:rPr lang="en-US" sz="800" dirty="0">
                <a:latin typeface="Cambria" charset="0"/>
                <a:ea typeface="Times New Roman" charset="0"/>
              </a:rPr>
              <a:t>6.  </a:t>
            </a:r>
            <a:r>
              <a:rPr lang="en-US" sz="800" b="1" dirty="0">
                <a:latin typeface="Cambria" charset="0"/>
                <a:ea typeface="Times New Roman" charset="0"/>
              </a:rPr>
              <a:t>Funding</a:t>
            </a:r>
            <a:r>
              <a:rPr lang="en-US" sz="800" dirty="0">
                <a:latin typeface="Cambria" charset="0"/>
                <a:ea typeface="Times New Roman" charset="0"/>
              </a:rPr>
              <a:t> – Acquire needed funds to support the college’s mission.</a:t>
            </a:r>
            <a:endParaRPr lang="en-US" sz="800" dirty="0">
              <a:latin typeface="Times New Roman" charset="0"/>
              <a:ea typeface="Times New Roman" charset="0"/>
            </a:endParaRPr>
          </a:p>
          <a:p>
            <a:pPr fontAlgn="base">
              <a:spcBef>
                <a:spcPct val="0"/>
              </a:spcBef>
              <a:spcAft>
                <a:spcPct val="0"/>
              </a:spcAft>
            </a:pPr>
            <a:r>
              <a:rPr lang="en-US" sz="800" dirty="0">
                <a:latin typeface="Cambria" charset="0"/>
                <a:ea typeface="Times New Roman" charset="0"/>
              </a:rPr>
              <a:t>7.  </a:t>
            </a:r>
            <a:r>
              <a:rPr lang="en-US" sz="800" b="1" dirty="0">
                <a:latin typeface="Cambria" charset="0"/>
                <a:ea typeface="Times New Roman" charset="0"/>
              </a:rPr>
              <a:t>Space</a:t>
            </a:r>
            <a:r>
              <a:rPr lang="en-US" sz="800" dirty="0">
                <a:latin typeface="Cambria" charset="0"/>
                <a:ea typeface="Times New Roman" charset="0"/>
              </a:rPr>
              <a:t> – Complete construction of Phase II of the Business School Complex. </a:t>
            </a:r>
            <a:endParaRPr lang="en-US" sz="800" dirty="0">
              <a:latin typeface="Times New Roman" charset="0"/>
              <a:ea typeface="Times New Roman" charset="0"/>
            </a:endParaRPr>
          </a:p>
          <a:p>
            <a:pPr fontAlgn="base">
              <a:spcBef>
                <a:spcPct val="0"/>
              </a:spcBef>
              <a:spcAft>
                <a:spcPct val="0"/>
              </a:spcAft>
            </a:pPr>
            <a:endParaRPr lang="en-US" sz="800" dirty="0">
              <a:latin typeface="Times New Roman" charset="0"/>
              <a:ea typeface="Times New Roman" charset="0"/>
            </a:endParaRPr>
          </a:p>
          <a:p>
            <a:pPr algn="ctr" fontAlgn="base">
              <a:spcBef>
                <a:spcPct val="0"/>
              </a:spcBef>
              <a:spcAft>
                <a:spcPct val="0"/>
              </a:spcAft>
            </a:pPr>
            <a:r>
              <a:rPr lang="en-US" sz="900" b="1" u="sng" dirty="0">
                <a:latin typeface="Cambria" charset="0"/>
                <a:ea typeface="Times New Roman" charset="0"/>
              </a:rPr>
              <a:t>Strategic Initiatives 2008-2009</a:t>
            </a:r>
            <a:endParaRPr lang="en-US" sz="900" dirty="0">
              <a:latin typeface="Times New Roman" charset="0"/>
              <a:ea typeface="Times New Roman" charset="0"/>
            </a:endParaRPr>
          </a:p>
          <a:p>
            <a:pPr fontAlgn="base">
              <a:spcBef>
                <a:spcPct val="0"/>
              </a:spcBef>
              <a:spcAft>
                <a:spcPct val="0"/>
              </a:spcAft>
            </a:pP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1.Maintenance of Accreditation</a:t>
            </a:r>
            <a:r>
              <a:rPr lang="en-US" sz="800" dirty="0">
                <a:latin typeface="Cambria" charset="0"/>
                <a:ea typeface="Times New Roman" charset="0"/>
              </a:rPr>
              <a:t>:  Implement review recommendations.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2.Undergraduate Programs: </a:t>
            </a:r>
            <a:r>
              <a:rPr lang="en-US" sz="800" dirty="0">
                <a:latin typeface="Cambria" charset="0"/>
                <a:ea typeface="Times New Roman" charset="0"/>
              </a:rPr>
              <a:t>Continue implementation of </a:t>
            </a:r>
            <a:r>
              <a:rPr lang="en-US" sz="800" i="1" dirty="0">
                <a:latin typeface="Cambria" charset="0"/>
                <a:ea typeface="Times New Roman" charset="0"/>
              </a:rPr>
              <a:t>Assurance of Learning System</a:t>
            </a:r>
            <a:r>
              <a:rPr lang="en-US" sz="800" dirty="0">
                <a:latin typeface="Cambria" charset="0"/>
                <a:ea typeface="Times New Roman" charset="0"/>
              </a:rPr>
              <a:t> and enhanced undergraduate career services. </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3.Graduate Programs: </a:t>
            </a:r>
            <a:r>
              <a:rPr lang="en-US" sz="800" dirty="0">
                <a:latin typeface="Cambria" charset="0"/>
                <a:ea typeface="Times New Roman" charset="0"/>
              </a:rPr>
              <a:t>Complete scheduled program reviews and implement recommended changes.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4.Faculty: </a:t>
            </a:r>
            <a:r>
              <a:rPr lang="en-US" sz="800" dirty="0">
                <a:latin typeface="Cambria" charset="0"/>
                <a:ea typeface="Times New Roman" charset="0"/>
              </a:rPr>
              <a:t>Recruit replacements for faculty members who resign or retire and recruit new incremental faculty members.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5.External Relations: </a:t>
            </a:r>
            <a:r>
              <a:rPr lang="en-US" sz="800" dirty="0">
                <a:latin typeface="Cambria" charset="0"/>
                <a:ea typeface="Times New Roman" charset="0"/>
              </a:rPr>
              <a:t> Expand membership on our advisory boards and our community involvement.</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6.External Visibility:  </a:t>
            </a:r>
            <a:r>
              <a:rPr lang="en-US" sz="800" dirty="0">
                <a:latin typeface="Cambria" charset="0"/>
                <a:ea typeface="Times New Roman" charset="0"/>
              </a:rPr>
              <a:t>Maintain rankings.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7.Internal Processes: </a:t>
            </a:r>
            <a:r>
              <a:rPr lang="en-US" sz="800" dirty="0">
                <a:latin typeface="Cambria" charset="0"/>
                <a:ea typeface="Times New Roman" charset="0"/>
              </a:rPr>
              <a:t>Maintain technology for new School of Business Complex.</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8.Revenue Generation: </a:t>
            </a:r>
            <a:r>
              <a:rPr lang="en-US" sz="800" dirty="0">
                <a:latin typeface="Cambria" charset="0"/>
                <a:ea typeface="Times New Roman" charset="0"/>
              </a:rPr>
              <a:t>Secure private funding for faculty support, student support, and the building; grow executive and professional education program; and plan for new value-added programs.</a:t>
            </a:r>
            <a:endParaRPr lang="en-US" sz="800" dirty="0">
              <a:latin typeface="Times New Roman" charset="0"/>
              <a:ea typeface="Times New Roman" charset="0"/>
            </a:endParaRPr>
          </a:p>
          <a:p>
            <a:pPr algn="ctr" fontAlgn="base">
              <a:spcBef>
                <a:spcPct val="0"/>
              </a:spcBef>
              <a:spcAft>
                <a:spcPct val="0"/>
              </a:spcAft>
            </a:pPr>
            <a:endParaRPr lang="en-US" sz="900" b="1" u="sng" dirty="0">
              <a:latin typeface="Times New Roman" charset="0"/>
              <a:ea typeface="Times New Roman" charset="0"/>
            </a:endParaRPr>
          </a:p>
          <a:p>
            <a:pPr algn="ctr" fontAlgn="base">
              <a:spcBef>
                <a:spcPct val="0"/>
              </a:spcBef>
              <a:spcAft>
                <a:spcPct val="0"/>
              </a:spcAft>
            </a:pPr>
            <a:r>
              <a:rPr lang="en-US" sz="900" b="1" u="sng" dirty="0">
                <a:latin typeface="Cambria" charset="0"/>
                <a:ea typeface="Times New Roman" charset="0"/>
              </a:rPr>
              <a:t>Core Competencies and Definition of Metrics</a:t>
            </a:r>
          </a:p>
          <a:p>
            <a:pPr algn="ctr" fontAlgn="base">
              <a:spcBef>
                <a:spcPct val="0"/>
              </a:spcBef>
              <a:spcAft>
                <a:spcPct val="0"/>
              </a:spcAft>
            </a:pPr>
            <a:endParaRPr lang="en-US" sz="9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(L)earning, Instruction, and Student Services</a:t>
            </a:r>
            <a:r>
              <a:rPr lang="en-US" sz="800" dirty="0">
                <a:latin typeface="Cambria" charset="0"/>
                <a:ea typeface="Times New Roman" charset="0"/>
              </a:rPr>
              <a:t> - Provide educational programs and learning experiences that prepare individuals to make sustained contributions to organizations and society in a global environment and are recognized for excellence.  Deliver outstanding student services.</a:t>
            </a:r>
          </a:p>
          <a:p>
            <a:pPr fontAlgn="base">
              <a:spcBef>
                <a:spcPct val="0"/>
              </a:spcBef>
              <a:spcAft>
                <a:spcPct val="0"/>
              </a:spcAft>
            </a:pPr>
            <a:r>
              <a:rPr lang="en-US" sz="800" b="1" dirty="0">
                <a:latin typeface="Cambria" charset="0"/>
                <a:ea typeface="Times New Roman" charset="0"/>
              </a:rPr>
              <a:t>(R)search and Scholarship</a:t>
            </a:r>
            <a:r>
              <a:rPr lang="en-US" sz="800" dirty="0">
                <a:latin typeface="Cambria" charset="0"/>
                <a:ea typeface="Times New Roman" charset="0"/>
              </a:rPr>
              <a:t> - Identify and address important business and economic issues through discovery, application, and dissemination of knowledge.</a:t>
            </a:r>
          </a:p>
          <a:p>
            <a:pPr fontAlgn="base">
              <a:spcBef>
                <a:spcPct val="0"/>
              </a:spcBef>
              <a:spcAft>
                <a:spcPct val="0"/>
              </a:spcAft>
            </a:pPr>
            <a:r>
              <a:rPr lang="en-US" sz="800" b="1" dirty="0">
                <a:latin typeface="Cambria" charset="0"/>
                <a:ea typeface="Times New Roman" charset="0"/>
              </a:rPr>
              <a:t>(S)ervice and Outreach</a:t>
            </a:r>
            <a:r>
              <a:rPr lang="en-US" sz="800" dirty="0">
                <a:latin typeface="Cambria" charset="0"/>
                <a:ea typeface="Times New Roman" charset="0"/>
              </a:rPr>
              <a:t> - Offer expertise to government agencies, business and professional organizations, and others, to promote economic development and to provide value-added educational and professional programs.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(E)xternal Relations and Development - </a:t>
            </a:r>
            <a:r>
              <a:rPr lang="en-US" sz="800" dirty="0">
                <a:latin typeface="Cambria" charset="0"/>
                <a:ea typeface="Times New Roman" charset="0"/>
              </a:rPr>
              <a:t>Enhance opportunities for mutually beneficial collaboration between the College and its constituents and grow private investments in the College.</a:t>
            </a: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(P)eople</a:t>
            </a:r>
            <a:r>
              <a:rPr lang="en-US" sz="800" dirty="0">
                <a:latin typeface="Cambria" charset="0"/>
                <a:ea typeface="Times New Roman" charset="0"/>
              </a:rPr>
              <a:t> - Attract, develop, and retain highly qualified faculty and staff.</a:t>
            </a:r>
          </a:p>
          <a:p>
            <a:pPr fontAlgn="base">
              <a:spcBef>
                <a:spcPct val="0"/>
              </a:spcBef>
              <a:spcAft>
                <a:spcPct val="0"/>
              </a:spcAft>
            </a:pPr>
            <a:r>
              <a:rPr lang="en-US" sz="800" b="1" dirty="0">
                <a:latin typeface="Cambria" charset="0"/>
                <a:ea typeface="Times New Roman" charset="0"/>
              </a:rPr>
              <a:t>(I)nternal Operations</a:t>
            </a:r>
            <a:r>
              <a:rPr lang="en-US" sz="800" dirty="0">
                <a:latin typeface="Cambria" charset="0"/>
                <a:ea typeface="Times New Roman" charset="0"/>
              </a:rPr>
              <a:t> - Cultivate an efficient and effective operation that enables faculty and staff to achieve the mission of the College.</a:t>
            </a:r>
            <a:endParaRPr lang="en-US" sz="800" dirty="0">
              <a:latin typeface="Times New Roman" charset="0"/>
              <a:ea typeface="Times New Roman" charset="0"/>
            </a:endParaRPr>
          </a:p>
        </p:txBody>
      </p:sp>
      <p:sp>
        <p:nvSpPr>
          <p:cNvPr id="47108" name="Text Box 4"/>
          <p:cNvSpPr txBox="1">
            <a:spLocks noChangeArrowheads="1"/>
          </p:cNvSpPr>
          <p:nvPr/>
        </p:nvSpPr>
        <p:spPr bwMode="auto">
          <a:xfrm>
            <a:off x="8144449" y="1"/>
            <a:ext cx="2514600" cy="6854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sz="800" b="1" u="sng" dirty="0">
                <a:latin typeface="Cambria" charset="0"/>
                <a:ea typeface="Times New Roman" charset="0"/>
              </a:rPr>
              <a:t>Key Metrics</a:t>
            </a:r>
            <a:endParaRPr lang="en-US" sz="800" dirty="0">
              <a:latin typeface="Times New Roman" charset="0"/>
              <a:ea typeface="Times New Roman" charset="0"/>
            </a:endParaRPr>
          </a:p>
          <a:p>
            <a:pPr fontAlgn="base">
              <a:spcBef>
                <a:spcPct val="0"/>
              </a:spcBef>
              <a:spcAft>
                <a:spcPct val="0"/>
              </a:spcAft>
            </a:pP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Undergraduate Programs</a:t>
            </a:r>
          </a:p>
          <a:p>
            <a:pPr fontAlgn="base">
              <a:spcBef>
                <a:spcPct val="0"/>
              </a:spcBef>
              <a:spcAft>
                <a:spcPct val="0"/>
              </a:spcAft>
            </a:pP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L1</a:t>
            </a:r>
            <a:r>
              <a:rPr lang="en-US" sz="800" dirty="0">
                <a:latin typeface="Times New Roman" charset="0"/>
                <a:ea typeface="Times New Roman" charset="0"/>
              </a:rPr>
              <a:t>.</a:t>
            </a:r>
            <a:r>
              <a:rPr lang="en-US" sz="800" dirty="0">
                <a:latin typeface="Cambria" charset="0"/>
                <a:ea typeface="Times New Roman" charset="0"/>
              </a:rPr>
              <a:t>   Assurance of Learning Outcomes</a:t>
            </a:r>
          </a:p>
          <a:p>
            <a:pPr fontAlgn="base">
              <a:spcBef>
                <a:spcPct val="0"/>
              </a:spcBef>
              <a:spcAft>
                <a:spcPct val="0"/>
              </a:spcAft>
            </a:pPr>
            <a:r>
              <a:rPr lang="en-US" sz="800" b="1" dirty="0">
                <a:latin typeface="Cambria" charset="0"/>
                <a:ea typeface="Times New Roman" charset="0"/>
              </a:rPr>
              <a:t>L2.   </a:t>
            </a:r>
            <a:r>
              <a:rPr lang="en-US" sz="800" dirty="0">
                <a:latin typeface="Cambria" charset="0"/>
                <a:ea typeface="Times New Roman" charset="0"/>
              </a:rPr>
              <a:t>Use and Manage Technology Outcome</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L3.</a:t>
            </a:r>
            <a:r>
              <a:rPr lang="en-US" sz="800" dirty="0">
                <a:latin typeface="Cambria" charset="0"/>
                <a:ea typeface="Times New Roman" charset="0"/>
              </a:rPr>
              <a:t>   Quality of Students</a:t>
            </a:r>
          </a:p>
          <a:p>
            <a:pPr fontAlgn="base">
              <a:spcBef>
                <a:spcPct val="0"/>
              </a:spcBef>
              <a:spcAft>
                <a:spcPct val="0"/>
              </a:spcAft>
            </a:pPr>
            <a:r>
              <a:rPr lang="en-US" sz="800" b="1" dirty="0">
                <a:latin typeface="Cambria" charset="0"/>
                <a:ea typeface="Times New Roman" charset="0"/>
              </a:rPr>
              <a:t>L4.   </a:t>
            </a:r>
            <a:r>
              <a:rPr lang="en-US" sz="800" dirty="0">
                <a:latin typeface="Cambria" charset="0"/>
                <a:ea typeface="Times New Roman" charset="0"/>
              </a:rPr>
              <a:t>Student Recognitions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L5.</a:t>
            </a:r>
            <a:r>
              <a:rPr lang="en-US" sz="800" dirty="0">
                <a:latin typeface="Cambria" charset="0"/>
                <a:ea typeface="Times New Roman" charset="0"/>
              </a:rPr>
              <a:t>   Head Count - # of Graduates</a:t>
            </a:r>
          </a:p>
          <a:p>
            <a:pPr fontAlgn="base">
              <a:spcBef>
                <a:spcPct val="0"/>
              </a:spcBef>
              <a:spcAft>
                <a:spcPct val="0"/>
              </a:spcAft>
            </a:pPr>
            <a:r>
              <a:rPr lang="en-US" sz="800" b="1" dirty="0">
                <a:latin typeface="Cambria" charset="0"/>
                <a:ea typeface="Times New Roman" charset="0"/>
              </a:rPr>
              <a:t>L6.</a:t>
            </a:r>
            <a:r>
              <a:rPr lang="en-US" sz="800" dirty="0">
                <a:latin typeface="Cambria" charset="0"/>
                <a:ea typeface="Times New Roman" charset="0"/>
              </a:rPr>
              <a:t>   FTE enrollment - % of Enrollment Targets Met</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L7. </a:t>
            </a:r>
            <a:r>
              <a:rPr lang="en-US" sz="800" dirty="0">
                <a:latin typeface="Cambria" charset="0"/>
                <a:ea typeface="Times New Roman" charset="0"/>
              </a:rPr>
              <a:t>  Placement – Satisfaction and Outcomes</a:t>
            </a:r>
          </a:p>
          <a:p>
            <a:pPr fontAlgn="base">
              <a:spcBef>
                <a:spcPct val="0"/>
              </a:spcBef>
              <a:spcAft>
                <a:spcPct val="0"/>
              </a:spcAft>
            </a:pPr>
            <a:r>
              <a:rPr lang="en-US" sz="800" b="1" dirty="0">
                <a:latin typeface="Cambria" charset="0"/>
                <a:ea typeface="Times New Roman" charset="0"/>
              </a:rPr>
              <a:t>L8.   </a:t>
            </a:r>
            <a:r>
              <a:rPr lang="en-US" sz="800" dirty="0">
                <a:latin typeface="Cambria" charset="0"/>
                <a:ea typeface="Times New Roman" charset="0"/>
              </a:rPr>
              <a:t>Satisfaction with Advising </a:t>
            </a:r>
          </a:p>
          <a:p>
            <a:pPr fontAlgn="base">
              <a:spcBef>
                <a:spcPct val="0"/>
              </a:spcBef>
              <a:spcAft>
                <a:spcPct val="0"/>
              </a:spcAft>
            </a:pPr>
            <a:r>
              <a:rPr lang="en-US" sz="800" b="1" dirty="0">
                <a:latin typeface="Cambria" charset="0"/>
                <a:ea typeface="Times New Roman" charset="0"/>
              </a:rPr>
              <a:t>L9.   </a:t>
            </a:r>
            <a:r>
              <a:rPr lang="en-US" sz="800" dirty="0">
                <a:latin typeface="Cambria" charset="0"/>
                <a:ea typeface="Times New Roman" charset="0"/>
              </a:rPr>
              <a:t>Quality of Instruction</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L10.</a:t>
            </a:r>
            <a:r>
              <a:rPr lang="en-US" sz="800" dirty="0">
                <a:latin typeface="Cambria" charset="0"/>
                <a:ea typeface="Times New Roman" charset="0"/>
              </a:rPr>
              <a:t> Expectations Met</a:t>
            </a:r>
          </a:p>
          <a:p>
            <a:pPr fontAlgn="base">
              <a:spcBef>
                <a:spcPct val="0"/>
              </a:spcBef>
              <a:spcAft>
                <a:spcPct val="0"/>
              </a:spcAft>
            </a:pPr>
            <a:r>
              <a:rPr lang="en-US" sz="800" b="1" dirty="0">
                <a:latin typeface="Cambria" charset="0"/>
                <a:ea typeface="Times New Roman" charset="0"/>
              </a:rPr>
              <a:t>L11. </a:t>
            </a:r>
            <a:r>
              <a:rPr lang="en-US" sz="800" dirty="0">
                <a:latin typeface="Cambria" charset="0"/>
                <a:ea typeface="Times New Roman" charset="0"/>
              </a:rPr>
              <a:t>Rankings</a:t>
            </a:r>
            <a:r>
              <a:rPr lang="en-US" sz="800" b="1" dirty="0">
                <a:latin typeface="Cambria" charset="0"/>
                <a:ea typeface="Times New Roman" charset="0"/>
              </a:rPr>
              <a:t> </a:t>
            </a:r>
            <a:endParaRPr lang="en-US" sz="800" dirty="0">
              <a:latin typeface="Times New Roman" charset="0"/>
              <a:ea typeface="Times New Roman" charset="0"/>
            </a:endParaRPr>
          </a:p>
          <a:p>
            <a:pPr fontAlgn="base">
              <a:spcBef>
                <a:spcPct val="0"/>
              </a:spcBef>
              <a:spcAft>
                <a:spcPct val="0"/>
              </a:spcAft>
            </a:pP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Graduate Programs</a:t>
            </a:r>
          </a:p>
          <a:p>
            <a:pPr fontAlgn="base">
              <a:spcBef>
                <a:spcPct val="0"/>
              </a:spcBef>
              <a:spcAft>
                <a:spcPct val="0"/>
              </a:spcAft>
            </a:pPr>
            <a:endParaRPr lang="en-US" sz="800" b="1" dirty="0">
              <a:latin typeface="Cambria" charset="0"/>
              <a:ea typeface="Times New Roman" charset="0"/>
            </a:endParaRPr>
          </a:p>
          <a:p>
            <a:pPr fontAlgn="base">
              <a:spcBef>
                <a:spcPct val="0"/>
              </a:spcBef>
              <a:spcAft>
                <a:spcPct val="0"/>
              </a:spcAft>
            </a:pPr>
            <a:r>
              <a:rPr lang="en-US" sz="800" b="1" dirty="0">
                <a:latin typeface="Cambria" charset="0"/>
                <a:ea typeface="Times New Roman" charset="0"/>
              </a:rPr>
              <a:t>L12. </a:t>
            </a:r>
            <a:r>
              <a:rPr lang="en-US" sz="800" dirty="0">
                <a:latin typeface="Cambria" charset="0"/>
                <a:ea typeface="Times New Roman" charset="0"/>
              </a:rPr>
              <a:t>Assurance of Learning </a:t>
            </a:r>
          </a:p>
          <a:p>
            <a:pPr fontAlgn="base">
              <a:spcBef>
                <a:spcPct val="0"/>
              </a:spcBef>
              <a:spcAft>
                <a:spcPct val="0"/>
              </a:spcAft>
            </a:pPr>
            <a:r>
              <a:rPr lang="en-US" sz="800" b="1" dirty="0">
                <a:latin typeface="Cambria" charset="0"/>
                <a:ea typeface="Times New Roman" charset="0"/>
              </a:rPr>
              <a:t>L13. </a:t>
            </a:r>
            <a:r>
              <a:rPr lang="en-US" sz="800" dirty="0">
                <a:latin typeface="Cambria" charset="0"/>
                <a:ea typeface="Times New Roman" charset="0"/>
              </a:rPr>
              <a:t>Quality of Students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L14. </a:t>
            </a:r>
            <a:r>
              <a:rPr lang="en-US" sz="800" dirty="0">
                <a:latin typeface="Cambria" charset="0"/>
                <a:ea typeface="Times New Roman" charset="0"/>
              </a:rPr>
              <a:t>FTE enrollment - % Enrollment Target Met</a:t>
            </a:r>
          </a:p>
          <a:p>
            <a:pPr fontAlgn="base">
              <a:spcBef>
                <a:spcPct val="0"/>
              </a:spcBef>
              <a:spcAft>
                <a:spcPct val="0"/>
              </a:spcAft>
            </a:pPr>
            <a:r>
              <a:rPr lang="en-US" sz="800" b="1" dirty="0">
                <a:latin typeface="Cambria" charset="0"/>
                <a:ea typeface="Times New Roman" charset="0"/>
              </a:rPr>
              <a:t>L15. </a:t>
            </a:r>
            <a:r>
              <a:rPr lang="en-US" sz="800" dirty="0">
                <a:latin typeface="Cambria" charset="0"/>
                <a:ea typeface="Times New Roman" charset="0"/>
              </a:rPr>
              <a:t>Placement – Satisfaction and Outcomes</a:t>
            </a:r>
          </a:p>
          <a:p>
            <a:pPr fontAlgn="base">
              <a:spcBef>
                <a:spcPct val="0"/>
              </a:spcBef>
              <a:spcAft>
                <a:spcPct val="0"/>
              </a:spcAft>
            </a:pPr>
            <a:r>
              <a:rPr lang="en-US" sz="800" b="1" dirty="0">
                <a:latin typeface="Cambria" charset="0"/>
                <a:ea typeface="Times New Roman" charset="0"/>
              </a:rPr>
              <a:t>L16. </a:t>
            </a:r>
            <a:r>
              <a:rPr lang="en-US" sz="800" dirty="0">
                <a:latin typeface="Cambria" charset="0"/>
                <a:ea typeface="Times New Roman" charset="0"/>
              </a:rPr>
              <a:t>Expectations Met</a:t>
            </a: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L17. </a:t>
            </a:r>
            <a:r>
              <a:rPr lang="en-US" sz="800" dirty="0">
                <a:latin typeface="Cambria" charset="0"/>
                <a:ea typeface="Times New Roman" charset="0"/>
              </a:rPr>
              <a:t>Rankings</a:t>
            </a: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_____________________________________________</a:t>
            </a:r>
          </a:p>
          <a:p>
            <a:pPr fontAlgn="base">
              <a:spcBef>
                <a:spcPct val="0"/>
              </a:spcBef>
              <a:spcAft>
                <a:spcPct val="0"/>
              </a:spcAft>
            </a:pPr>
            <a:endParaRPr lang="en-US" sz="800" b="1"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R1</a:t>
            </a:r>
            <a:r>
              <a:rPr lang="en-US" sz="800" b="1" dirty="0">
                <a:latin typeface="Times New Roman" charset="0"/>
                <a:ea typeface="Times New Roman" charset="0"/>
              </a:rPr>
              <a:t>.</a:t>
            </a:r>
            <a:r>
              <a:rPr lang="en-US" sz="800" dirty="0">
                <a:latin typeface="Cambria" charset="0"/>
                <a:ea typeface="Times New Roman" charset="0"/>
              </a:rPr>
              <a:t>  Publications in Premier Journals</a:t>
            </a:r>
          </a:p>
          <a:p>
            <a:pPr fontAlgn="base">
              <a:spcBef>
                <a:spcPct val="0"/>
              </a:spcBef>
              <a:spcAft>
                <a:spcPct val="0"/>
              </a:spcAft>
            </a:pPr>
            <a:r>
              <a:rPr lang="en-US" sz="800" b="1" dirty="0">
                <a:latin typeface="Cambria" charset="0"/>
                <a:ea typeface="Times New Roman" charset="0"/>
              </a:rPr>
              <a:t>R2</a:t>
            </a:r>
            <a:r>
              <a:rPr lang="en-US" sz="800" b="1" dirty="0">
                <a:latin typeface="Times New Roman" charset="0"/>
                <a:ea typeface="Times New Roman" charset="0"/>
              </a:rPr>
              <a:t>.</a:t>
            </a:r>
            <a:r>
              <a:rPr lang="en-US" sz="800" dirty="0">
                <a:latin typeface="Cambria" charset="0"/>
                <a:ea typeface="Times New Roman" charset="0"/>
              </a:rPr>
              <a:t>  Citations in Social Service Index </a:t>
            </a:r>
          </a:p>
          <a:p>
            <a:pPr fontAlgn="base">
              <a:spcBef>
                <a:spcPct val="0"/>
              </a:spcBef>
              <a:spcAft>
                <a:spcPct val="0"/>
              </a:spcAft>
            </a:pPr>
            <a:r>
              <a:rPr lang="en-US" sz="800" b="1" dirty="0">
                <a:latin typeface="Cambria" charset="0"/>
                <a:ea typeface="Times New Roman" charset="0"/>
              </a:rPr>
              <a:t>R3.  </a:t>
            </a:r>
            <a:r>
              <a:rPr lang="en-US" sz="800" dirty="0">
                <a:latin typeface="Cambria" charset="0"/>
                <a:ea typeface="Times New Roman" charset="0"/>
              </a:rPr>
              <a:t>Editorial Board Membership</a:t>
            </a:r>
          </a:p>
          <a:p>
            <a:pPr fontAlgn="base">
              <a:spcBef>
                <a:spcPct val="0"/>
              </a:spcBef>
              <a:spcAft>
                <a:spcPct val="0"/>
              </a:spcAft>
            </a:pPr>
            <a:r>
              <a:rPr lang="en-US" sz="800" b="1" dirty="0">
                <a:latin typeface="Cambria" charset="0"/>
                <a:ea typeface="Times New Roman" charset="0"/>
              </a:rPr>
              <a:t>R4.  </a:t>
            </a:r>
            <a:r>
              <a:rPr lang="en-US" sz="800" dirty="0">
                <a:latin typeface="Cambria" charset="0"/>
                <a:ea typeface="Times New Roman" charset="0"/>
              </a:rPr>
              <a:t>Recognition and Awards</a:t>
            </a:r>
          </a:p>
          <a:p>
            <a:pPr fontAlgn="base">
              <a:spcBef>
                <a:spcPct val="0"/>
              </a:spcBef>
              <a:spcAft>
                <a:spcPct val="0"/>
              </a:spcAft>
            </a:pPr>
            <a:r>
              <a:rPr lang="en-US" sz="800" dirty="0">
                <a:latin typeface="Cambria" charset="0"/>
                <a:ea typeface="Times New Roman" charset="0"/>
              </a:rPr>
              <a:t>_____________________________________________</a:t>
            </a:r>
          </a:p>
          <a:p>
            <a:pPr fontAlgn="base">
              <a:spcBef>
                <a:spcPct val="0"/>
              </a:spcBef>
              <a:spcAft>
                <a:spcPct val="0"/>
              </a:spcAft>
            </a:pP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S1</a:t>
            </a:r>
            <a:r>
              <a:rPr lang="en-US" sz="800" dirty="0">
                <a:latin typeface="Cambria" charset="0"/>
                <a:ea typeface="Times New Roman" charset="0"/>
              </a:rPr>
              <a:t>.  Revenues from EPE Programs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S2</a:t>
            </a:r>
            <a:r>
              <a:rPr lang="en-US" sz="800" dirty="0">
                <a:latin typeface="Cambria" charset="0"/>
                <a:ea typeface="Times New Roman" charset="0"/>
              </a:rPr>
              <a:t>.  Participation on Boards</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_____________________________________________</a:t>
            </a:r>
          </a:p>
          <a:p>
            <a:pPr fontAlgn="base">
              <a:spcBef>
                <a:spcPct val="0"/>
              </a:spcBef>
              <a:spcAft>
                <a:spcPct val="0"/>
              </a:spcAft>
            </a:pPr>
            <a:endParaRPr lang="en-US" sz="800" b="1" dirty="0">
              <a:latin typeface="Cambria" charset="0"/>
              <a:ea typeface="Times New Roman" charset="0"/>
            </a:endParaRPr>
          </a:p>
          <a:p>
            <a:pPr fontAlgn="base">
              <a:spcBef>
                <a:spcPct val="0"/>
              </a:spcBef>
              <a:spcAft>
                <a:spcPct val="0"/>
              </a:spcAft>
            </a:pPr>
            <a:r>
              <a:rPr lang="en-US" sz="800" b="1" dirty="0">
                <a:latin typeface="Cambria" charset="0"/>
                <a:ea typeface="Times New Roman" charset="0"/>
              </a:rPr>
              <a:t>E1</a:t>
            </a:r>
            <a:r>
              <a:rPr lang="en-US" sz="800" b="1" dirty="0">
                <a:latin typeface="Times New Roman" charset="0"/>
                <a:ea typeface="Times New Roman" charset="0"/>
              </a:rPr>
              <a:t>.</a:t>
            </a:r>
            <a:r>
              <a:rPr lang="en-US" sz="800" dirty="0">
                <a:latin typeface="Cambria" charset="0"/>
                <a:ea typeface="Times New Roman" charset="0"/>
              </a:rPr>
              <a:t>  Corporate Community Participating in Advisory </a:t>
            </a:r>
          </a:p>
          <a:p>
            <a:pPr fontAlgn="base">
              <a:spcBef>
                <a:spcPct val="0"/>
              </a:spcBef>
              <a:spcAft>
                <a:spcPct val="0"/>
              </a:spcAft>
            </a:pPr>
            <a:r>
              <a:rPr lang="en-US" sz="800" dirty="0">
                <a:latin typeface="Cambria" charset="0"/>
                <a:ea typeface="Times New Roman" charset="0"/>
              </a:rPr>
              <a:t>         </a:t>
            </a:r>
            <a:r>
              <a:rPr lang="pt-BR" sz="800" dirty="0">
                <a:latin typeface="Cambria" charset="0"/>
                <a:ea typeface="Times New Roman" charset="0"/>
              </a:rPr>
              <a:t>Boards</a:t>
            </a:r>
          </a:p>
          <a:p>
            <a:pPr fontAlgn="base">
              <a:spcBef>
                <a:spcPct val="0"/>
              </a:spcBef>
              <a:spcAft>
                <a:spcPct val="0"/>
              </a:spcAft>
            </a:pPr>
            <a:r>
              <a:rPr lang="pt-BR" sz="800" b="1" dirty="0">
                <a:latin typeface="Cambria" charset="0"/>
                <a:ea typeface="Times New Roman" charset="0"/>
              </a:rPr>
              <a:t>E2.  </a:t>
            </a:r>
            <a:r>
              <a:rPr lang="en-US" sz="800" dirty="0">
                <a:latin typeface="Cambria" charset="0"/>
                <a:ea typeface="Times New Roman" charset="0"/>
              </a:rPr>
              <a:t>Membership in Business Alumni Chapter</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E3.</a:t>
            </a:r>
            <a:r>
              <a:rPr lang="en-US" sz="800" dirty="0">
                <a:latin typeface="Cambria" charset="0"/>
                <a:ea typeface="Times New Roman" charset="0"/>
              </a:rPr>
              <a:t>  New Private and Corporate Donations</a:t>
            </a:r>
          </a:p>
          <a:p>
            <a:pPr fontAlgn="base">
              <a:spcBef>
                <a:spcPct val="0"/>
              </a:spcBef>
              <a:spcAft>
                <a:spcPct val="0"/>
              </a:spcAft>
            </a:pPr>
            <a:r>
              <a:rPr lang="en-US" sz="900" dirty="0">
                <a:latin typeface="Cambria" charset="0"/>
                <a:ea typeface="Times New Roman" charset="0"/>
              </a:rPr>
              <a:t>________________________________________</a:t>
            </a:r>
          </a:p>
          <a:p>
            <a:pPr fontAlgn="base">
              <a:spcBef>
                <a:spcPct val="0"/>
              </a:spcBef>
              <a:spcAft>
                <a:spcPct val="0"/>
              </a:spcAft>
            </a:pPr>
            <a:endParaRPr lang="en-US" sz="900" dirty="0">
              <a:latin typeface="Cambria" charset="0"/>
              <a:ea typeface="Times New Roman" charset="0"/>
            </a:endParaRPr>
          </a:p>
          <a:p>
            <a:pPr fontAlgn="base">
              <a:spcBef>
                <a:spcPct val="0"/>
              </a:spcBef>
              <a:spcAft>
                <a:spcPct val="0"/>
              </a:spcAft>
            </a:pPr>
            <a:r>
              <a:rPr lang="en-US" sz="800" b="1" dirty="0">
                <a:latin typeface="Cambria" charset="0"/>
                <a:ea typeface="Times New Roman" charset="0"/>
              </a:rPr>
              <a:t>P1</a:t>
            </a:r>
            <a:r>
              <a:rPr lang="en-US" sz="800" b="1" dirty="0">
                <a:latin typeface="Times New Roman" charset="0"/>
                <a:ea typeface="Times New Roman" charset="0"/>
              </a:rPr>
              <a:t>.</a:t>
            </a:r>
            <a:r>
              <a:rPr lang="en-US" sz="800" dirty="0">
                <a:latin typeface="Cambria" charset="0"/>
                <a:ea typeface="Times New Roman" charset="0"/>
              </a:rPr>
              <a:t>  Adequacy and Quality of Faculty</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P2</a:t>
            </a:r>
            <a:r>
              <a:rPr lang="en-US" sz="800" b="1" dirty="0">
                <a:latin typeface="Times New Roman" charset="0"/>
                <a:ea typeface="Times New Roman" charset="0"/>
              </a:rPr>
              <a:t>.</a:t>
            </a:r>
            <a:r>
              <a:rPr lang="en-US" sz="800" b="1" dirty="0">
                <a:latin typeface="Cambria" charset="0"/>
                <a:ea typeface="Times New Roman" charset="0"/>
              </a:rPr>
              <a:t> </a:t>
            </a:r>
            <a:r>
              <a:rPr lang="en-US" sz="800" dirty="0">
                <a:latin typeface="Cambria" charset="0"/>
                <a:ea typeface="Times New Roman" charset="0"/>
              </a:rPr>
              <a:t> Professional Development Support of Faculty and Staff</a:t>
            </a:r>
          </a:p>
          <a:p>
            <a:pPr fontAlgn="base">
              <a:spcBef>
                <a:spcPct val="0"/>
              </a:spcBef>
              <a:spcAft>
                <a:spcPct val="0"/>
              </a:spcAft>
            </a:pPr>
            <a:r>
              <a:rPr lang="en-US" sz="800" b="1" dirty="0">
                <a:latin typeface="Cambria" charset="0"/>
                <a:ea typeface="Times New Roman" charset="0"/>
              </a:rPr>
              <a:t>_____________________________________________</a:t>
            </a:r>
          </a:p>
          <a:p>
            <a:pPr fontAlgn="base">
              <a:spcBef>
                <a:spcPct val="0"/>
              </a:spcBef>
              <a:spcAft>
                <a:spcPct val="0"/>
              </a:spcAft>
            </a:pP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I1</a:t>
            </a:r>
            <a:r>
              <a:rPr lang="en-US" sz="800" b="1" dirty="0">
                <a:latin typeface="Times New Roman" charset="0"/>
                <a:ea typeface="Times New Roman" charset="0"/>
              </a:rPr>
              <a:t>.</a:t>
            </a:r>
            <a:r>
              <a:rPr lang="en-US" sz="800" dirty="0">
                <a:latin typeface="Cambria" charset="0"/>
                <a:ea typeface="Times New Roman" charset="0"/>
              </a:rPr>
              <a:t>  Technology Availability and Quality</a:t>
            </a:r>
            <a:endParaRPr lang="en-US" sz="800" dirty="0">
              <a:latin typeface="Times New Roman" charset="0"/>
              <a:ea typeface="Times New Roman" charset="0"/>
            </a:endParaRPr>
          </a:p>
          <a:p>
            <a:pPr fontAlgn="base">
              <a:spcBef>
                <a:spcPct val="0"/>
              </a:spcBef>
              <a:spcAft>
                <a:spcPct val="0"/>
              </a:spcAft>
            </a:pPr>
            <a:r>
              <a:rPr lang="en-US" sz="800" b="1" dirty="0">
                <a:latin typeface="Cambria" charset="0"/>
                <a:ea typeface="Times New Roman" charset="0"/>
              </a:rPr>
              <a:t>I2</a:t>
            </a:r>
            <a:r>
              <a:rPr lang="en-US" sz="800" b="1" dirty="0">
                <a:latin typeface="Times New Roman" charset="0"/>
                <a:ea typeface="Times New Roman" charset="0"/>
              </a:rPr>
              <a:t>.</a:t>
            </a:r>
            <a:r>
              <a:rPr lang="en-US" sz="800" dirty="0">
                <a:latin typeface="Cambria" charset="0"/>
                <a:ea typeface="Times New Roman" charset="0"/>
              </a:rPr>
              <a:t>  User Satisfaction and Use of Technology Resources</a:t>
            </a:r>
          </a:p>
          <a:p>
            <a:pPr fontAlgn="base">
              <a:spcBef>
                <a:spcPct val="0"/>
              </a:spcBef>
              <a:spcAft>
                <a:spcPct val="0"/>
              </a:spcAft>
            </a:pPr>
            <a:endParaRPr lang="en-US" sz="800" dirty="0">
              <a:latin typeface="Times New Roman" charset="0"/>
              <a:ea typeface="Times New Roman" charset="0"/>
            </a:endParaRPr>
          </a:p>
          <a:p>
            <a:pPr fontAlgn="base">
              <a:spcBef>
                <a:spcPct val="0"/>
              </a:spcBef>
              <a:spcAft>
                <a:spcPct val="0"/>
              </a:spcAft>
            </a:pPr>
            <a:endParaRPr lang="en-US" sz="900" dirty="0">
              <a:latin typeface="Times New Roman" charset="0"/>
              <a:ea typeface="Times New Roman" charset="0"/>
            </a:endParaRPr>
          </a:p>
          <a:p>
            <a:pPr algn="ctr" fontAlgn="base">
              <a:spcBef>
                <a:spcPct val="0"/>
              </a:spcBef>
              <a:spcAft>
                <a:spcPct val="0"/>
              </a:spcAft>
            </a:pPr>
            <a:endParaRPr lang="en-US" sz="900" b="1" u="sng" dirty="0">
              <a:latin typeface="Times New Roman" charset="0"/>
              <a:ea typeface="Times New Roman" charset="0"/>
            </a:endParaRPr>
          </a:p>
          <a:p>
            <a:pPr algn="ctr" fontAlgn="base">
              <a:spcBef>
                <a:spcPct val="0"/>
              </a:spcBef>
              <a:spcAft>
                <a:spcPct val="0"/>
              </a:spcAft>
            </a:pPr>
            <a:endParaRPr lang="en-US" sz="900" dirty="0">
              <a:latin typeface="Times New Roman" charset="0"/>
              <a:ea typeface="Times New Roman" charset="0"/>
            </a:endParaRPr>
          </a:p>
        </p:txBody>
      </p:sp>
    </p:spTree>
    <p:extLst>
      <p:ext uri="{BB962C8B-B14F-4D97-AF65-F5344CB8AC3E}">
        <p14:creationId xmlns:p14="http://schemas.microsoft.com/office/powerpoint/2010/main" val="1287603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eaLnBrk="1" hangingPunct="1">
              <a:defRPr/>
            </a:pPr>
            <a:r>
              <a:rPr lang="en-US" dirty="0"/>
              <a:t>Business Performance Management (BPM) Overview </a:t>
            </a:r>
          </a:p>
        </p:txBody>
      </p:sp>
      <p:sp>
        <p:nvSpPr>
          <p:cNvPr id="23554" name="Rectangle 3"/>
          <p:cNvSpPr>
            <a:spLocks noGrp="1" noChangeArrowheads="1"/>
          </p:cNvSpPr>
          <p:nvPr>
            <p:ph idx="1"/>
          </p:nvPr>
        </p:nvSpPr>
        <p:spPr>
          <a:xfrm>
            <a:off x="568171" y="1659464"/>
            <a:ext cx="9947429" cy="4495800"/>
          </a:xfrm>
        </p:spPr>
        <p:txBody>
          <a:bodyPr>
            <a:normAutofit lnSpcReduction="10000"/>
          </a:bodyPr>
          <a:lstStyle/>
          <a:p>
            <a:pPr eaLnBrk="1" hangingPunct="1"/>
            <a:r>
              <a:rPr lang="en-US" altLang="zh-CN" sz="2600" dirty="0">
                <a:ea typeface="宋体" pitchFamily="2" charset="-122"/>
              </a:rPr>
              <a:t>Business Performance Management (BPM) is…</a:t>
            </a:r>
          </a:p>
          <a:p>
            <a:pPr eaLnBrk="1" hangingPunct="1">
              <a:buFontTx/>
              <a:buNone/>
            </a:pPr>
            <a:r>
              <a:rPr lang="en-US" altLang="ja-JP" sz="2600" dirty="0">
                <a:ea typeface="ＭＳ Ｐゴシック" pitchFamily="34" charset="-128"/>
              </a:rPr>
              <a:t>	A real-time integrated system that alert </a:t>
            </a:r>
            <a:r>
              <a:rPr lang="en-US" altLang="ja-JP" sz="2600" u="sng" dirty="0">
                <a:ea typeface="ＭＳ Ｐゴシック" pitchFamily="34" charset="-128"/>
              </a:rPr>
              <a:t>managers </a:t>
            </a:r>
            <a:r>
              <a:rPr lang="en-US" altLang="ja-JP" sz="2600" dirty="0">
                <a:ea typeface="ＭＳ Ｐゴシック" pitchFamily="34" charset="-128"/>
              </a:rPr>
              <a:t>to potential opportunities, impending problems, and threats, and then empowers them to react through models and collaboration. </a:t>
            </a:r>
          </a:p>
          <a:p>
            <a:pPr eaLnBrk="1" hangingPunct="1"/>
            <a:r>
              <a:rPr lang="en-US" altLang="ja-JP" sz="2600" dirty="0">
                <a:ea typeface="ＭＳ Ｐゴシック" pitchFamily="34" charset="-128"/>
              </a:rPr>
              <a:t>Previously independent of everything else and known as Executive information system (EIS)</a:t>
            </a:r>
          </a:p>
          <a:p>
            <a:pPr eaLnBrk="1" hangingPunct="1"/>
            <a:r>
              <a:rPr lang="en-US" altLang="zh-CN" sz="2600" dirty="0">
                <a:ea typeface="宋体" pitchFamily="2" charset="-122"/>
              </a:rPr>
              <a:t>Also called, corporate performance management (CPM by Gartner Group), enterprise performance management (EPM by Oracle), strategic enterprise management </a:t>
            </a:r>
            <a:r>
              <a:rPr lang="en-US" altLang="zh-CN" sz="2800" dirty="0">
                <a:ea typeface="宋体" pitchFamily="2" charset="-122"/>
              </a:rPr>
              <a:t>(SEM by SAP)  </a:t>
            </a:r>
          </a:p>
        </p:txBody>
      </p:sp>
    </p:spTree>
    <p:extLst>
      <p:ext uri="{BB962C8B-B14F-4D97-AF65-F5344CB8AC3E}">
        <p14:creationId xmlns:p14="http://schemas.microsoft.com/office/powerpoint/2010/main" val="3863311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BPM Definition</a:t>
            </a:r>
            <a:endParaRPr lang="en-IE" dirty="0"/>
          </a:p>
        </p:txBody>
      </p:sp>
      <p:sp>
        <p:nvSpPr>
          <p:cNvPr id="3" name="Content Placeholder 2"/>
          <p:cNvSpPr>
            <a:spLocks noGrp="1"/>
          </p:cNvSpPr>
          <p:nvPr>
            <p:ph idx="1"/>
          </p:nvPr>
        </p:nvSpPr>
        <p:spPr/>
        <p:txBody>
          <a:bodyPr/>
          <a:lstStyle/>
          <a:p>
            <a:pPr>
              <a:buNone/>
            </a:pPr>
            <a:r>
              <a:rPr lang="en-IE" dirty="0" smtClean="0"/>
              <a:t>“A framework for organising, automating and analysing business methodologies, metrics, processes and systems to drive the overall performance of the enterprise. It helps organisations translate a unified set of objectives into plans, monitor execution and deliver critical insight to improve financial and operational performance.”</a:t>
            </a:r>
            <a:endParaRPr lang="en-IE" dirty="0"/>
          </a:p>
        </p:txBody>
      </p:sp>
    </p:spTree>
    <p:extLst>
      <p:ext uri="{BB962C8B-B14F-4D97-AF65-F5344CB8AC3E}">
        <p14:creationId xmlns:p14="http://schemas.microsoft.com/office/powerpoint/2010/main" val="554332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45009"/>
            <a:ext cx="9592055" cy="1044575"/>
          </a:xfrm>
        </p:spPr>
        <p:txBody>
          <a:bodyPr>
            <a:normAutofit/>
          </a:bodyPr>
          <a:lstStyle/>
          <a:p>
            <a:r>
              <a:rPr lang="en-IE" dirty="0"/>
              <a:t>Business performance management</a:t>
            </a:r>
            <a:endParaRPr lang="en-IE" dirty="0"/>
          </a:p>
        </p:txBody>
      </p:sp>
      <p:sp>
        <p:nvSpPr>
          <p:cNvPr id="56321" name="Rectangle 3"/>
          <p:cNvSpPr>
            <a:spLocks noGrp="1" noChangeArrowheads="1"/>
          </p:cNvSpPr>
          <p:nvPr>
            <p:ph idx="1"/>
          </p:nvPr>
        </p:nvSpPr>
        <p:spPr/>
        <p:txBody>
          <a:bodyPr>
            <a:normAutofit/>
          </a:bodyPr>
          <a:lstStyle/>
          <a:p>
            <a:pPr eaLnBrk="1" hangingPunct="1"/>
            <a:r>
              <a:rPr lang="en-US" altLang="zh-CN" sz="2800" b="1" dirty="0" smtClean="0">
                <a:ea typeface="宋体" pitchFamily="2" charset="-122"/>
              </a:rPr>
              <a:t>Performance measurement system</a:t>
            </a:r>
            <a:r>
              <a:rPr lang="en-US" altLang="zh-CN" sz="2800" dirty="0" smtClean="0">
                <a:ea typeface="宋体" pitchFamily="2" charset="-122"/>
              </a:rPr>
              <a:t> </a:t>
            </a:r>
          </a:p>
          <a:p>
            <a:pPr eaLnBrk="1" hangingPunct="1">
              <a:buFontTx/>
              <a:buNone/>
            </a:pPr>
            <a:r>
              <a:rPr lang="en-US" altLang="zh-CN" sz="2800" dirty="0" smtClean="0">
                <a:ea typeface="宋体" pitchFamily="2" charset="-122"/>
              </a:rPr>
              <a:t>	A system that assists managers in tracking the implementations of business strategy by comparing actual results against strategic goals and objectives </a:t>
            </a:r>
          </a:p>
          <a:p>
            <a:pPr lvl="1" eaLnBrk="1" hangingPunct="1"/>
            <a:r>
              <a:rPr lang="en-US" altLang="zh-CN" sz="2800" dirty="0" smtClean="0">
                <a:ea typeface="宋体" pitchFamily="2" charset="-122"/>
              </a:rPr>
              <a:t>Comprises systematic methods of setting business goals together with periodic feedback reports that indicate progress (or lack thereof) against goals</a:t>
            </a:r>
          </a:p>
        </p:txBody>
      </p:sp>
    </p:spTree>
    <p:extLst>
      <p:ext uri="{BB962C8B-B14F-4D97-AF65-F5344CB8AC3E}">
        <p14:creationId xmlns:p14="http://schemas.microsoft.com/office/powerpoint/2010/main" val="2635699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eaLnBrk="1" hangingPunct="1">
              <a:defRPr/>
            </a:pPr>
            <a:r>
              <a:rPr lang="en-US" dirty="0"/>
              <a:t>Business Performance Management (BPM) Overview </a:t>
            </a:r>
          </a:p>
        </p:txBody>
      </p:sp>
      <p:sp>
        <p:nvSpPr>
          <p:cNvPr id="25602" name="Rectangle 3"/>
          <p:cNvSpPr>
            <a:spLocks noGrp="1" noChangeArrowheads="1"/>
          </p:cNvSpPr>
          <p:nvPr>
            <p:ph idx="1"/>
          </p:nvPr>
        </p:nvSpPr>
        <p:spPr>
          <a:xfrm>
            <a:off x="568171" y="1524000"/>
            <a:ext cx="9947429" cy="4724400"/>
          </a:xfrm>
        </p:spPr>
        <p:txBody>
          <a:bodyPr>
            <a:normAutofit/>
          </a:bodyPr>
          <a:lstStyle/>
          <a:p>
            <a:pPr eaLnBrk="1" hangingPunct="1"/>
            <a:r>
              <a:rPr lang="en-US" altLang="ja-JP" sz="2800" dirty="0">
                <a:ea typeface="ＭＳ Ｐゴシック" pitchFamily="34" charset="-128"/>
              </a:rPr>
              <a:t>BPM encompasses three key components</a:t>
            </a:r>
          </a:p>
          <a:p>
            <a:pPr lvl="1" eaLnBrk="1" fontAlgn="ctr" hangingPunct="1"/>
            <a:r>
              <a:rPr lang="en-US" sz="2400" dirty="0"/>
              <a:t>A set of integrated, closed-loop management and analytic processes, supported by technology</a:t>
            </a:r>
            <a:endParaRPr lang="en-US" sz="1400" dirty="0"/>
          </a:p>
          <a:p>
            <a:pPr lvl="1" eaLnBrk="1" fontAlgn="ctr" hangingPunct="1"/>
            <a:r>
              <a:rPr lang="en-US" sz="2400" dirty="0"/>
              <a:t>Tools for businesses to define strategic goals and then measure/manage performance against them</a:t>
            </a:r>
            <a:endParaRPr lang="en-US" sz="1400" dirty="0"/>
          </a:p>
          <a:p>
            <a:pPr lvl="1" eaLnBrk="1" fontAlgn="ctr" hangingPunct="1"/>
            <a:r>
              <a:rPr lang="en-US" sz="2400" dirty="0"/>
              <a:t>Methods and tools for monitoring key performance indicators (KPIs), linked to organizational strategy</a:t>
            </a:r>
          </a:p>
          <a:p>
            <a:pPr lvl="1" eaLnBrk="1" fontAlgn="ctr" hangingPunct="1"/>
            <a:endParaRPr lang="en-US" altLang="ja-JP" sz="2400" dirty="0">
              <a:ea typeface="ＭＳ Ｐゴシック" pitchFamily="34" charset="-128"/>
            </a:endParaRPr>
          </a:p>
          <a:p>
            <a:pPr lvl="1" eaLnBrk="1" fontAlgn="ctr" hangingPunct="1"/>
            <a:endParaRPr lang="en-US" altLang="ja-JP" sz="2400" dirty="0">
              <a:ea typeface="ＭＳ Ｐゴシック" pitchFamily="34" charset="-128"/>
            </a:endParaRPr>
          </a:p>
          <a:p>
            <a:pPr lvl="1" eaLnBrk="1" fontAlgn="ctr" hangingPunct="1"/>
            <a:r>
              <a:rPr lang="en-US" sz="1800" dirty="0"/>
              <a:t>http://www.ap-institute.com/ </a:t>
            </a:r>
          </a:p>
          <a:p>
            <a:pPr lvl="1" eaLnBrk="1" fontAlgn="ctr" hangingPunct="1">
              <a:buNone/>
            </a:pPr>
            <a:endParaRPr lang="en-US" altLang="ja-JP" sz="1800" dirty="0">
              <a:ea typeface="ＭＳ Ｐゴシック" pitchFamily="34" charset="-128"/>
            </a:endParaRPr>
          </a:p>
        </p:txBody>
      </p:sp>
    </p:spTree>
    <p:extLst>
      <p:ext uri="{BB962C8B-B14F-4D97-AF65-F5344CB8AC3E}">
        <p14:creationId xmlns:p14="http://schemas.microsoft.com/office/powerpoint/2010/main" val="3270974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A Closed-loop Process to Optimize Business Performance </a:t>
            </a:r>
            <a:endParaRPr lang="en-US" dirty="0"/>
          </a:p>
        </p:txBody>
      </p:sp>
      <p:sp>
        <p:nvSpPr>
          <p:cNvPr id="29699" name="Content Placeholder 2"/>
          <p:cNvSpPr>
            <a:spLocks noGrp="1"/>
          </p:cNvSpPr>
          <p:nvPr>
            <p:ph idx="1"/>
          </p:nvPr>
        </p:nvSpPr>
        <p:spPr>
          <a:xfrm>
            <a:off x="7010400" y="1524000"/>
            <a:ext cx="3657600" cy="4800600"/>
          </a:xfrm>
        </p:spPr>
        <p:txBody>
          <a:bodyPr/>
          <a:lstStyle/>
          <a:p>
            <a:pPr eaLnBrk="1" hangingPunct="1"/>
            <a:r>
              <a:rPr lang="en-US" smtClean="0"/>
              <a:t>Process Steps</a:t>
            </a:r>
          </a:p>
          <a:p>
            <a:pPr marL="806450" lvl="1" indent="-349250">
              <a:buSzPct val="80000"/>
              <a:buFont typeface="Tahoma" pitchFamily="34" charset="0"/>
              <a:buAutoNum type="arabicPeriod"/>
            </a:pPr>
            <a:r>
              <a:rPr lang="en-US" smtClean="0"/>
              <a:t>Strategize</a:t>
            </a:r>
          </a:p>
          <a:p>
            <a:pPr marL="806450" lvl="1" indent="-349250">
              <a:buSzPct val="80000"/>
              <a:buFont typeface="Tahoma" pitchFamily="34" charset="0"/>
              <a:buAutoNum type="arabicPeriod"/>
            </a:pPr>
            <a:r>
              <a:rPr lang="en-US" smtClean="0"/>
              <a:t>Plan</a:t>
            </a:r>
          </a:p>
          <a:p>
            <a:pPr marL="806450" lvl="1" indent="-349250">
              <a:buSzPct val="80000"/>
              <a:buFont typeface="Tahoma" pitchFamily="34" charset="0"/>
              <a:buAutoNum type="arabicPeriod"/>
            </a:pPr>
            <a:r>
              <a:rPr lang="en-US" smtClean="0"/>
              <a:t>Monitor/analyze</a:t>
            </a:r>
          </a:p>
          <a:p>
            <a:pPr marL="806450" lvl="1" indent="-349250">
              <a:buSzPct val="80000"/>
              <a:buFont typeface="Tahoma" pitchFamily="34" charset="0"/>
              <a:buAutoNum type="arabicPeriod"/>
            </a:pPr>
            <a:r>
              <a:rPr lang="en-US" smtClean="0"/>
              <a:t>Act/adjust</a:t>
            </a:r>
          </a:p>
          <a:p>
            <a:pPr marL="806450" lvl="1" indent="-349250">
              <a:buSzPct val="80000"/>
              <a:buFont typeface="Tahoma" pitchFamily="34" charset="0"/>
              <a:buAutoNum type="arabicPeriod"/>
            </a:pPr>
            <a:endParaRPr lang="en-US" smtClean="0"/>
          </a:p>
          <a:p>
            <a:pPr marL="806450" lvl="1" indent="-349250">
              <a:buSzPct val="80000"/>
              <a:buNone/>
            </a:pPr>
            <a:r>
              <a:rPr lang="en-US" smtClean="0"/>
              <a:t>Each with its own process steps… </a:t>
            </a:r>
          </a:p>
        </p:txBody>
      </p:sp>
      <p:pic>
        <p:nvPicPr>
          <p:cNvPr id="29698" name="Picture 2"/>
          <p:cNvPicPr>
            <a:picLocks noChangeAspect="1" noChangeArrowheads="1"/>
          </p:cNvPicPr>
          <p:nvPr/>
        </p:nvPicPr>
        <p:blipFill>
          <a:blip r:embed="rId3" cstate="print"/>
          <a:srcRect/>
          <a:stretch>
            <a:fillRect/>
          </a:stretch>
        </p:blipFill>
        <p:spPr bwMode="auto">
          <a:xfrm>
            <a:off x="2667000" y="1447801"/>
            <a:ext cx="4724400" cy="4875213"/>
          </a:xfrm>
          <a:prstGeom prst="rect">
            <a:avLst/>
          </a:prstGeom>
          <a:noFill/>
          <a:ln w="9525">
            <a:noFill/>
            <a:miter lim="800000"/>
            <a:headEnd/>
            <a:tailEnd/>
          </a:ln>
        </p:spPr>
      </p:pic>
    </p:spTree>
    <p:extLst>
      <p:ext uri="{BB962C8B-B14F-4D97-AF65-F5344CB8AC3E}">
        <p14:creationId xmlns:p14="http://schemas.microsoft.com/office/powerpoint/2010/main" val="1563693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normAutofit fontScale="90000"/>
          </a:bodyPr>
          <a:lstStyle/>
          <a:p>
            <a:pPr eaLnBrk="1" hangingPunct="1">
              <a:defRPr/>
            </a:pPr>
            <a:r>
              <a:rPr lang="en-US" dirty="0"/>
              <a:t>Strategize: </a:t>
            </a:r>
            <a:br>
              <a:rPr lang="en-US" dirty="0"/>
            </a:br>
            <a:r>
              <a:rPr lang="en-US" dirty="0"/>
              <a:t>Where Do We Want to Go?</a:t>
            </a:r>
          </a:p>
        </p:txBody>
      </p:sp>
      <p:sp>
        <p:nvSpPr>
          <p:cNvPr id="33794" name="Rectangle 3"/>
          <p:cNvSpPr>
            <a:spLocks noGrp="1" noChangeArrowheads="1"/>
          </p:cNvSpPr>
          <p:nvPr>
            <p:ph idx="1"/>
          </p:nvPr>
        </p:nvSpPr>
        <p:spPr>
          <a:xfrm>
            <a:off x="568171" y="1794933"/>
            <a:ext cx="9947429" cy="4608513"/>
          </a:xfrm>
        </p:spPr>
        <p:txBody>
          <a:bodyPr>
            <a:normAutofit lnSpcReduction="10000"/>
          </a:bodyPr>
          <a:lstStyle/>
          <a:p>
            <a:pPr eaLnBrk="1" hangingPunct="1"/>
            <a:r>
              <a:rPr lang="en-US" altLang="zh-CN" dirty="0">
                <a:solidFill>
                  <a:srgbClr val="FF3300"/>
                </a:solidFill>
                <a:ea typeface="宋体" pitchFamily="2" charset="-122"/>
              </a:rPr>
              <a:t>Strategic objective </a:t>
            </a:r>
          </a:p>
          <a:p>
            <a:pPr eaLnBrk="1" hangingPunct="1">
              <a:buFontTx/>
              <a:buNone/>
            </a:pPr>
            <a:r>
              <a:rPr lang="en-US" altLang="zh-CN" dirty="0">
                <a:ea typeface="宋体" pitchFamily="2" charset="-122"/>
              </a:rPr>
              <a:t>	A broad statement or general course of action prescribing targeted directions for an organization </a:t>
            </a:r>
          </a:p>
          <a:p>
            <a:pPr eaLnBrk="1" hangingPunct="1"/>
            <a:r>
              <a:rPr lang="en-US" altLang="zh-CN" dirty="0">
                <a:solidFill>
                  <a:srgbClr val="FF3300"/>
                </a:solidFill>
                <a:ea typeface="宋体" pitchFamily="2" charset="-122"/>
              </a:rPr>
              <a:t>Strategic goal </a:t>
            </a:r>
          </a:p>
          <a:p>
            <a:pPr eaLnBrk="1" hangingPunct="1">
              <a:buFontTx/>
              <a:buNone/>
            </a:pPr>
            <a:r>
              <a:rPr lang="en-US" altLang="zh-CN" dirty="0">
                <a:ea typeface="宋体" pitchFamily="2" charset="-122"/>
              </a:rPr>
              <a:t>	A quantified objective with a designated time period </a:t>
            </a:r>
          </a:p>
          <a:p>
            <a:pPr eaLnBrk="1" hangingPunct="1"/>
            <a:r>
              <a:rPr lang="en-US" altLang="zh-CN" dirty="0">
                <a:solidFill>
                  <a:srgbClr val="FF3300"/>
                </a:solidFill>
                <a:ea typeface="宋体" pitchFamily="2" charset="-122"/>
              </a:rPr>
              <a:t>Strategic vision</a:t>
            </a:r>
          </a:p>
          <a:p>
            <a:pPr eaLnBrk="1" hangingPunct="1">
              <a:buFont typeface="Wingdings" pitchFamily="2" charset="2"/>
              <a:buNone/>
            </a:pPr>
            <a:r>
              <a:rPr lang="en-US" altLang="zh-CN" dirty="0">
                <a:ea typeface="宋体" pitchFamily="2" charset="-122"/>
              </a:rPr>
              <a:t>	A picture or mental image of what the organization should look like in the future</a:t>
            </a:r>
          </a:p>
          <a:p>
            <a:pPr eaLnBrk="1" hangingPunct="1"/>
            <a:r>
              <a:rPr lang="en-US" altLang="zh-CN" dirty="0">
                <a:solidFill>
                  <a:srgbClr val="FF3300"/>
                </a:solidFill>
                <a:ea typeface="宋体" pitchFamily="2" charset="-122"/>
              </a:rPr>
              <a:t>Critical success factors (CSF) </a:t>
            </a:r>
          </a:p>
          <a:p>
            <a:pPr eaLnBrk="1" hangingPunct="1">
              <a:buFontTx/>
              <a:buNone/>
            </a:pPr>
            <a:r>
              <a:rPr lang="en-US" altLang="zh-CN" dirty="0">
                <a:ea typeface="宋体" pitchFamily="2" charset="-122"/>
              </a:rPr>
              <a:t>	Key factors that delineate the things that an organization must excel at to be successful</a:t>
            </a:r>
          </a:p>
          <a:p>
            <a:pPr eaLnBrk="1" hangingPunct="1">
              <a:buFontTx/>
              <a:buNone/>
            </a:pPr>
            <a:endParaRPr lang="en-US" altLang="zh-CN" dirty="0">
              <a:ea typeface="宋体" pitchFamily="2" charset="-122"/>
            </a:endParaRPr>
          </a:p>
        </p:txBody>
      </p:sp>
    </p:spTree>
    <p:extLst>
      <p:ext uri="{BB962C8B-B14F-4D97-AF65-F5344CB8AC3E}">
        <p14:creationId xmlns:p14="http://schemas.microsoft.com/office/powerpoint/2010/main" val="3270147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normAutofit fontScale="90000"/>
          </a:bodyPr>
          <a:lstStyle/>
          <a:p>
            <a:pPr eaLnBrk="1" hangingPunct="1">
              <a:defRPr/>
            </a:pPr>
            <a:r>
              <a:rPr lang="en-US" dirty="0"/>
              <a:t>Strategize: </a:t>
            </a:r>
            <a:br>
              <a:rPr lang="en-US" dirty="0"/>
            </a:br>
            <a:r>
              <a:rPr lang="en-US" dirty="0"/>
              <a:t>Where Do We Want to Go?</a:t>
            </a:r>
          </a:p>
        </p:txBody>
      </p:sp>
      <p:sp>
        <p:nvSpPr>
          <p:cNvPr id="35842" name="Rectangle 3"/>
          <p:cNvSpPr>
            <a:spLocks noGrp="1" noChangeArrowheads="1"/>
          </p:cNvSpPr>
          <p:nvPr>
            <p:ph idx="1"/>
          </p:nvPr>
        </p:nvSpPr>
        <p:spPr/>
        <p:txBody>
          <a:bodyPr/>
          <a:lstStyle/>
          <a:p>
            <a:pPr marL="609600" indent="-609600">
              <a:buNone/>
            </a:pPr>
            <a:r>
              <a:rPr lang="en-US" altLang="ja-JP" smtClean="0">
                <a:ea typeface="ＭＳ Ｐゴシック" pitchFamily="34" charset="-128"/>
              </a:rPr>
              <a:t>“90 percent of organizations fail to execute their strategies” </a:t>
            </a:r>
          </a:p>
          <a:p>
            <a:pPr marL="609600" indent="-609600"/>
            <a:r>
              <a:rPr lang="en-US" altLang="ja-JP" smtClean="0">
                <a:ea typeface="ＭＳ Ｐゴシック" pitchFamily="34" charset="-128"/>
              </a:rPr>
              <a:t>The strategy gap </a:t>
            </a:r>
          </a:p>
          <a:p>
            <a:pPr marL="990600" lvl="1" indent="-533400"/>
            <a:r>
              <a:rPr lang="en-US" altLang="zh-CN" smtClean="0">
                <a:ea typeface="宋体" pitchFamily="2" charset="-122"/>
              </a:rPr>
              <a:t>Four sources for the gap between strategy and execution:</a:t>
            </a:r>
          </a:p>
          <a:p>
            <a:pPr marL="1371600" lvl="2" indent="-457200">
              <a:buClr>
                <a:srgbClr val="FF0000"/>
              </a:buClr>
              <a:buSzPct val="80000"/>
              <a:buFontTx/>
              <a:buAutoNum type="arabicPeriod"/>
            </a:pPr>
            <a:r>
              <a:rPr lang="en-US" altLang="zh-CN" smtClean="0">
                <a:ea typeface="宋体" pitchFamily="2" charset="-122"/>
              </a:rPr>
              <a:t>Communication (enterprise-wide)</a:t>
            </a:r>
          </a:p>
          <a:p>
            <a:pPr marL="1371600" lvl="2" indent="-457200">
              <a:buClr>
                <a:srgbClr val="FF0000"/>
              </a:buClr>
              <a:buSzPct val="80000"/>
              <a:buFontTx/>
              <a:buAutoNum type="arabicPeriod"/>
            </a:pPr>
            <a:r>
              <a:rPr lang="en-US" altLang="zh-CN" smtClean="0">
                <a:ea typeface="宋体" pitchFamily="2" charset="-122"/>
              </a:rPr>
              <a:t>Alignment of rewards and incentives</a:t>
            </a:r>
          </a:p>
          <a:p>
            <a:pPr marL="1371600" lvl="2" indent="-457200">
              <a:buClr>
                <a:srgbClr val="FF0000"/>
              </a:buClr>
              <a:buSzPct val="80000"/>
              <a:buFontTx/>
              <a:buAutoNum type="arabicPeriod"/>
            </a:pPr>
            <a:r>
              <a:rPr lang="en-US" altLang="zh-CN" smtClean="0">
                <a:ea typeface="宋体" pitchFamily="2" charset="-122"/>
              </a:rPr>
              <a:t>Focus (concentrating on the core elements)</a:t>
            </a:r>
          </a:p>
          <a:p>
            <a:pPr marL="1371600" lvl="2" indent="-457200">
              <a:buClr>
                <a:srgbClr val="FF0000"/>
              </a:buClr>
              <a:buSzPct val="80000"/>
              <a:buFontTx/>
              <a:buAutoNum type="arabicPeriod"/>
            </a:pPr>
            <a:r>
              <a:rPr lang="en-US" altLang="zh-CN" smtClean="0">
                <a:ea typeface="宋体" pitchFamily="2" charset="-122"/>
              </a:rPr>
              <a:t>Resources </a:t>
            </a:r>
          </a:p>
        </p:txBody>
      </p:sp>
    </p:spTree>
    <p:extLst>
      <p:ext uri="{BB962C8B-B14F-4D97-AF65-F5344CB8AC3E}">
        <p14:creationId xmlns:p14="http://schemas.microsoft.com/office/powerpoint/2010/main" val="1836943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normAutofit fontScale="90000"/>
          </a:bodyPr>
          <a:lstStyle/>
          <a:p>
            <a:pPr eaLnBrk="1" hangingPunct="1">
              <a:defRPr/>
            </a:pPr>
            <a:r>
              <a:rPr lang="en-US" dirty="0"/>
              <a:t>Plan: </a:t>
            </a:r>
            <a:br>
              <a:rPr lang="en-US" dirty="0"/>
            </a:br>
            <a:r>
              <a:rPr lang="en-US" dirty="0"/>
              <a:t>How Do We Get There?</a:t>
            </a:r>
          </a:p>
        </p:txBody>
      </p:sp>
      <p:sp>
        <p:nvSpPr>
          <p:cNvPr id="37890" name="Rectangle 3"/>
          <p:cNvSpPr>
            <a:spLocks noGrp="1" noChangeArrowheads="1"/>
          </p:cNvSpPr>
          <p:nvPr>
            <p:ph idx="1"/>
          </p:nvPr>
        </p:nvSpPr>
        <p:spPr/>
        <p:txBody>
          <a:bodyPr/>
          <a:lstStyle/>
          <a:p>
            <a:pPr eaLnBrk="1" hangingPunct="1"/>
            <a:r>
              <a:rPr lang="en-US" altLang="zh-CN" smtClean="0">
                <a:ea typeface="宋体" pitchFamily="2" charset="-122"/>
              </a:rPr>
              <a:t>Operational planning</a:t>
            </a:r>
          </a:p>
          <a:p>
            <a:pPr lvl="1" eaLnBrk="1" hangingPunct="1"/>
            <a:r>
              <a:rPr lang="en-US" altLang="zh-CN" smtClean="0">
                <a:solidFill>
                  <a:srgbClr val="FF0000"/>
                </a:solidFill>
                <a:ea typeface="宋体" pitchFamily="2" charset="-122"/>
              </a:rPr>
              <a:t>Operational plan: </a:t>
            </a:r>
            <a:r>
              <a:rPr lang="en-US" altLang="zh-CN" smtClean="0">
                <a:ea typeface="宋体" pitchFamily="2" charset="-122"/>
              </a:rPr>
              <a:t>plan that translates an organization’s strategic objectives and goals into a set of well-defined tactics and initiatives, resources requirements, and expected results for some future time period (usually a year).</a:t>
            </a:r>
          </a:p>
          <a:p>
            <a:pPr eaLnBrk="1" hangingPunct="1"/>
            <a:r>
              <a:rPr lang="en-US" altLang="zh-CN" smtClean="0">
                <a:ea typeface="宋体" pitchFamily="2" charset="-122"/>
              </a:rPr>
              <a:t>Operational planning can be</a:t>
            </a:r>
          </a:p>
          <a:p>
            <a:pPr lvl="2" eaLnBrk="1" hangingPunct="1"/>
            <a:r>
              <a:rPr lang="en-US" altLang="zh-CN" smtClean="0">
                <a:ea typeface="宋体" pitchFamily="2" charset="-122"/>
              </a:rPr>
              <a:t>Tactic-centric (operationally focused)</a:t>
            </a:r>
          </a:p>
          <a:p>
            <a:pPr lvl="2" eaLnBrk="1" hangingPunct="1"/>
            <a:r>
              <a:rPr lang="en-US" altLang="zh-CN" smtClean="0">
                <a:ea typeface="宋体" pitchFamily="2" charset="-122"/>
              </a:rPr>
              <a:t>Budget-centric (financially focused)</a:t>
            </a:r>
          </a:p>
          <a:p>
            <a:pPr lvl="1" eaLnBrk="1" hangingPunct="1">
              <a:buFontTx/>
              <a:buNone/>
            </a:pPr>
            <a:endParaRPr lang="en-US" altLang="zh-CN" smtClean="0">
              <a:ea typeface="宋体" pitchFamily="2" charset="-122"/>
            </a:endParaRPr>
          </a:p>
        </p:txBody>
      </p:sp>
    </p:spTree>
    <p:extLst>
      <p:ext uri="{BB962C8B-B14F-4D97-AF65-F5344CB8AC3E}">
        <p14:creationId xmlns:p14="http://schemas.microsoft.com/office/powerpoint/2010/main" val="2608659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fontScale="90000"/>
          </a:bodyPr>
          <a:lstStyle/>
          <a:p>
            <a:pPr eaLnBrk="1" hangingPunct="1">
              <a:defRPr/>
            </a:pPr>
            <a:r>
              <a:rPr lang="en-US" dirty="0"/>
              <a:t>Monitor: </a:t>
            </a:r>
            <a:br>
              <a:rPr lang="en-US" dirty="0"/>
            </a:br>
            <a:r>
              <a:rPr lang="en-US" dirty="0"/>
              <a:t>How Are We Doing?</a:t>
            </a:r>
          </a:p>
        </p:txBody>
      </p:sp>
      <p:sp>
        <p:nvSpPr>
          <p:cNvPr id="41986" name="Rectangle 3"/>
          <p:cNvSpPr>
            <a:spLocks noGrp="1" noChangeArrowheads="1"/>
          </p:cNvSpPr>
          <p:nvPr>
            <p:ph idx="1"/>
          </p:nvPr>
        </p:nvSpPr>
        <p:spPr/>
        <p:txBody>
          <a:bodyPr/>
          <a:lstStyle/>
          <a:p>
            <a:pPr eaLnBrk="1" hangingPunct="1"/>
            <a:r>
              <a:rPr lang="en-US" altLang="zh-CN" dirty="0" smtClean="0">
                <a:ea typeface="宋体" pitchFamily="2" charset="-122"/>
              </a:rPr>
              <a:t>A comprehensive framework for monitoring performance should address two key issues: </a:t>
            </a:r>
          </a:p>
          <a:p>
            <a:pPr lvl="1" eaLnBrk="1" hangingPunct="1"/>
            <a:r>
              <a:rPr lang="en-US" altLang="zh-CN" dirty="0" smtClean="0">
                <a:ea typeface="宋体" pitchFamily="2" charset="-122"/>
              </a:rPr>
              <a:t>What to monitor</a:t>
            </a:r>
          </a:p>
          <a:p>
            <a:pPr lvl="2" eaLnBrk="1" hangingPunct="1"/>
            <a:r>
              <a:rPr lang="en-US" altLang="zh-CN" dirty="0" smtClean="0">
                <a:ea typeface="宋体" pitchFamily="2" charset="-122"/>
              </a:rPr>
              <a:t>Critical success factors – “What”</a:t>
            </a:r>
          </a:p>
          <a:p>
            <a:pPr lvl="2" eaLnBrk="1" hangingPunct="1"/>
            <a:r>
              <a:rPr lang="en-US" altLang="zh-CN" dirty="0" smtClean="0">
                <a:ea typeface="宋体" pitchFamily="2" charset="-122"/>
              </a:rPr>
              <a:t>Strategic goals and targets</a:t>
            </a:r>
          </a:p>
          <a:p>
            <a:pPr lvl="1" eaLnBrk="1" hangingPunct="1"/>
            <a:r>
              <a:rPr lang="en-US" altLang="zh-CN" dirty="0" smtClean="0">
                <a:ea typeface="宋体" pitchFamily="2" charset="-122"/>
              </a:rPr>
              <a:t>How to monitor – if a company plans to introduce a new product every qtr for next 2 years, the org needs to track new prod introduction over this time.</a:t>
            </a:r>
          </a:p>
        </p:txBody>
      </p:sp>
    </p:spTree>
    <p:extLst>
      <p:ext uri="{BB962C8B-B14F-4D97-AF65-F5344CB8AC3E}">
        <p14:creationId xmlns:p14="http://schemas.microsoft.com/office/powerpoint/2010/main" val="2268201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normAutofit fontScale="90000"/>
          </a:bodyPr>
          <a:lstStyle/>
          <a:p>
            <a:pPr eaLnBrk="1" hangingPunct="1">
              <a:defRPr/>
            </a:pPr>
            <a:r>
              <a:rPr lang="en-US" dirty="0"/>
              <a:t>Monitor: </a:t>
            </a:r>
            <a:br>
              <a:rPr lang="en-US" dirty="0"/>
            </a:br>
            <a:r>
              <a:rPr lang="en-US" dirty="0"/>
              <a:t>How Are We Doing?</a:t>
            </a:r>
          </a:p>
        </p:txBody>
      </p:sp>
      <p:sp>
        <p:nvSpPr>
          <p:cNvPr id="46082" name="Rectangle 3"/>
          <p:cNvSpPr>
            <a:spLocks noGrp="1" noChangeArrowheads="1"/>
          </p:cNvSpPr>
          <p:nvPr>
            <p:ph idx="1"/>
          </p:nvPr>
        </p:nvSpPr>
        <p:spPr/>
        <p:txBody>
          <a:bodyPr/>
          <a:lstStyle/>
          <a:p>
            <a:pPr eaLnBrk="1" hangingPunct="1"/>
            <a:r>
              <a:rPr lang="en-US" altLang="ja-JP" smtClean="0">
                <a:ea typeface="ＭＳ Ｐゴシック" pitchFamily="34" charset="-128"/>
              </a:rPr>
              <a:t>Pitfalls of variance analysis </a:t>
            </a:r>
          </a:p>
          <a:p>
            <a:pPr lvl="1" eaLnBrk="1" hangingPunct="1"/>
            <a:r>
              <a:rPr lang="en-US" altLang="zh-CN" smtClean="0">
                <a:ea typeface="宋体" pitchFamily="2" charset="-122"/>
              </a:rPr>
              <a:t>The vast majority of the exception analysis focuses on negative variances when functional groups or departments fail to meet their targets</a:t>
            </a:r>
          </a:p>
          <a:p>
            <a:pPr lvl="1" eaLnBrk="1" hangingPunct="1"/>
            <a:r>
              <a:rPr lang="en-US" altLang="zh-CN" smtClean="0">
                <a:ea typeface="宋体" pitchFamily="2" charset="-122"/>
              </a:rPr>
              <a:t>Rarely are positive variances reviewed for potential opportunities, and rarely does the analysis focus on assumptions underlying the variance patterns </a:t>
            </a:r>
          </a:p>
        </p:txBody>
      </p:sp>
    </p:spTree>
    <p:extLst>
      <p:ext uri="{BB962C8B-B14F-4D97-AF65-F5344CB8AC3E}">
        <p14:creationId xmlns:p14="http://schemas.microsoft.com/office/powerpoint/2010/main" val="25232232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09600" y="330201"/>
            <a:ext cx="10972800" cy="1311275"/>
          </a:xfrm>
        </p:spPr>
        <p:txBody>
          <a:bodyPr>
            <a:normAutofit/>
          </a:bodyPr>
          <a:lstStyle/>
          <a:p>
            <a:pPr eaLnBrk="1" hangingPunct="1">
              <a:defRPr/>
            </a:pPr>
            <a:r>
              <a:rPr lang="en-US" sz="3400" dirty="0"/>
              <a:t>Act and Adjust: </a:t>
            </a:r>
            <a:br>
              <a:rPr lang="en-US" sz="3400" dirty="0"/>
            </a:br>
            <a:r>
              <a:rPr lang="en-US" sz="3400" dirty="0"/>
              <a:t>What Do We Need to Do Differently?</a:t>
            </a:r>
          </a:p>
        </p:txBody>
      </p:sp>
      <p:sp>
        <p:nvSpPr>
          <p:cNvPr id="50178" name="Rectangle 3"/>
          <p:cNvSpPr>
            <a:spLocks noGrp="1" noChangeArrowheads="1"/>
          </p:cNvSpPr>
          <p:nvPr>
            <p:ph idx="1"/>
          </p:nvPr>
        </p:nvSpPr>
        <p:spPr/>
        <p:txBody>
          <a:bodyPr>
            <a:normAutofit lnSpcReduction="10000"/>
          </a:bodyPr>
          <a:lstStyle/>
          <a:p>
            <a:pPr marL="457200" indent="-457200"/>
            <a:r>
              <a:rPr lang="en-US" altLang="zh-CN" sz="2800" dirty="0">
                <a:ea typeface="宋体" pitchFamily="2" charset="-122"/>
              </a:rPr>
              <a:t>Success (or mere survival) </a:t>
            </a:r>
            <a:r>
              <a:rPr lang="en-US" sz="2800" dirty="0"/>
              <a:t>depends on new projects: creating new products, entering new markets, acquiring new customers (or businesses), or streamlining some process.</a:t>
            </a:r>
          </a:p>
          <a:p>
            <a:pPr marL="457200" indent="-457200"/>
            <a:r>
              <a:rPr lang="en-US" sz="2800" dirty="0"/>
              <a:t>Most new projects and ventures fail!</a:t>
            </a:r>
          </a:p>
          <a:p>
            <a:pPr marL="915988" lvl="1" indent="-457200"/>
            <a:r>
              <a:rPr lang="en-US" sz="2400" dirty="0"/>
              <a:t>Hollywood movies: 60% chance of failure</a:t>
            </a:r>
          </a:p>
          <a:p>
            <a:pPr marL="915988" lvl="1" indent="-457200"/>
            <a:r>
              <a:rPr lang="en-US" sz="2400" dirty="0"/>
              <a:t>Mergers and acquisitions: 60%</a:t>
            </a:r>
          </a:p>
          <a:p>
            <a:pPr marL="915988" lvl="1" indent="-457200"/>
            <a:r>
              <a:rPr lang="en-US" sz="2400" dirty="0"/>
              <a:t>IT projects (large-scale): 70%</a:t>
            </a:r>
          </a:p>
          <a:p>
            <a:pPr marL="915988" lvl="1" indent="-457200"/>
            <a:r>
              <a:rPr lang="en-US" sz="2400" dirty="0"/>
              <a:t>New food products: 80%</a:t>
            </a:r>
          </a:p>
          <a:p>
            <a:pPr marL="915988" lvl="1" indent="-457200"/>
            <a:r>
              <a:rPr lang="en-US" sz="2400" dirty="0"/>
              <a:t>New pharmaceutical products: 90% …</a:t>
            </a:r>
          </a:p>
        </p:txBody>
      </p:sp>
    </p:spTree>
    <p:extLst>
      <p:ext uri="{BB962C8B-B14F-4D97-AF65-F5344CB8AC3E}">
        <p14:creationId xmlns:p14="http://schemas.microsoft.com/office/powerpoint/2010/main" val="2745064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2"/>
          <p:cNvPicPr>
            <a:picLocks noChangeAspect="1" noChangeArrowheads="1"/>
          </p:cNvPicPr>
          <p:nvPr/>
        </p:nvPicPr>
        <p:blipFill>
          <a:blip r:embed="rId3" cstate="print"/>
          <a:srcRect/>
          <a:stretch>
            <a:fillRect/>
          </a:stretch>
        </p:blipFill>
        <p:spPr bwMode="auto">
          <a:xfrm>
            <a:off x="3324226" y="1600200"/>
            <a:ext cx="7267575" cy="4572000"/>
          </a:xfrm>
          <a:prstGeom prst="rect">
            <a:avLst/>
          </a:prstGeom>
          <a:noFill/>
          <a:ln w="9525">
            <a:noFill/>
            <a:miter lim="800000"/>
            <a:headEnd/>
            <a:tailEnd/>
          </a:ln>
        </p:spPr>
      </p:pic>
      <p:sp>
        <p:nvSpPr>
          <p:cNvPr id="5" name="Rectangle 2"/>
          <p:cNvSpPr>
            <a:spLocks noGrp="1" noChangeArrowheads="1"/>
          </p:cNvSpPr>
          <p:nvPr>
            <p:ph type="title"/>
          </p:nvPr>
        </p:nvSpPr>
        <p:spPr>
          <a:xfrm>
            <a:off x="491067" y="237066"/>
            <a:ext cx="11142133" cy="1311275"/>
          </a:xfrm>
        </p:spPr>
        <p:txBody>
          <a:bodyPr>
            <a:normAutofit/>
          </a:bodyPr>
          <a:lstStyle/>
          <a:p>
            <a:pPr eaLnBrk="1" hangingPunct="1">
              <a:defRPr/>
            </a:pPr>
            <a:r>
              <a:rPr lang="en-US" sz="3400" dirty="0"/>
              <a:t>Act and Adjust: </a:t>
            </a:r>
            <a:br>
              <a:rPr lang="en-US" sz="3400" dirty="0"/>
            </a:br>
            <a:r>
              <a:rPr lang="en-US" sz="3400" dirty="0"/>
              <a:t>What Do We Need to Do Differently?</a:t>
            </a:r>
          </a:p>
        </p:txBody>
      </p:sp>
      <p:sp>
        <p:nvSpPr>
          <p:cNvPr id="6" name="Rectangle 5"/>
          <p:cNvSpPr/>
          <p:nvPr/>
        </p:nvSpPr>
        <p:spPr>
          <a:xfrm>
            <a:off x="1828800" y="1689100"/>
            <a:ext cx="2286000" cy="923330"/>
          </a:xfrm>
          <a:prstGeom prst="rect">
            <a:avLst/>
          </a:prstGeom>
        </p:spPr>
        <p:txBody>
          <a:bodyPr>
            <a:spAutoFit/>
          </a:bodyPr>
          <a:lstStyle/>
          <a:p>
            <a:pPr>
              <a:defRPr/>
            </a:pPr>
            <a:r>
              <a:rPr lang="en-US" dirty="0">
                <a:solidFill>
                  <a:srgbClr val="FF0000"/>
                </a:solidFill>
                <a:effectLst>
                  <a:outerShdw blurRad="38100" dist="38100" dir="2700000" algn="tl">
                    <a:srgbClr val="000000">
                      <a:alpha val="43137"/>
                    </a:srgbClr>
                  </a:outerShdw>
                </a:effectLst>
              </a:rPr>
              <a:t>Harrah’s Closed-Loop Marketing Model </a:t>
            </a:r>
          </a:p>
        </p:txBody>
      </p:sp>
    </p:spTree>
    <p:extLst>
      <p:ext uri="{BB962C8B-B14F-4D97-AF65-F5344CB8AC3E}">
        <p14:creationId xmlns:p14="http://schemas.microsoft.com/office/powerpoint/2010/main" val="4202797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2133600" y="249762"/>
            <a:ext cx="7315200" cy="1143000"/>
          </a:xfrm>
        </p:spPr>
        <p:txBody>
          <a:bodyPr/>
          <a:lstStyle/>
          <a:p>
            <a:pPr eaLnBrk="1" hangingPunct="1">
              <a:defRPr/>
            </a:pPr>
            <a:r>
              <a:rPr lang="en-US" dirty="0" smtClean="0"/>
              <a:t>BPM Methodologies</a:t>
            </a:r>
            <a:endParaRPr lang="en-US" dirty="0"/>
          </a:p>
        </p:txBody>
      </p:sp>
      <p:sp>
        <p:nvSpPr>
          <p:cNvPr id="68610" name="Rectangle 3"/>
          <p:cNvSpPr>
            <a:spLocks noGrp="1" noChangeArrowheads="1"/>
          </p:cNvSpPr>
          <p:nvPr>
            <p:ph idx="1"/>
          </p:nvPr>
        </p:nvSpPr>
        <p:spPr>
          <a:xfrm>
            <a:off x="491067" y="1794933"/>
            <a:ext cx="10024533" cy="4724400"/>
          </a:xfrm>
        </p:spPr>
        <p:txBody>
          <a:bodyPr/>
          <a:lstStyle/>
          <a:p>
            <a:pPr eaLnBrk="1" hangingPunct="1">
              <a:lnSpc>
                <a:spcPct val="90000"/>
              </a:lnSpc>
            </a:pPr>
            <a:r>
              <a:rPr lang="en-US" altLang="zh-CN" dirty="0">
                <a:ea typeface="宋体" pitchFamily="2" charset="-122"/>
              </a:rPr>
              <a:t>An effective performance measurement system should help:</a:t>
            </a:r>
          </a:p>
          <a:p>
            <a:pPr lvl="1" eaLnBrk="1" hangingPunct="1">
              <a:lnSpc>
                <a:spcPct val="90000"/>
              </a:lnSpc>
            </a:pPr>
            <a:r>
              <a:rPr lang="en-US" altLang="zh-CN" dirty="0">
                <a:ea typeface="宋体" pitchFamily="2" charset="-122"/>
              </a:rPr>
              <a:t>Align top-level strategic objectives and bottom-level initiatives.</a:t>
            </a:r>
            <a:endParaRPr lang="en-US" altLang="zh-CN" b="1" dirty="0">
              <a:ea typeface="宋体" pitchFamily="2" charset="-122"/>
            </a:endParaRPr>
          </a:p>
          <a:p>
            <a:pPr lvl="1" eaLnBrk="1" hangingPunct="1">
              <a:lnSpc>
                <a:spcPct val="90000"/>
              </a:lnSpc>
            </a:pPr>
            <a:r>
              <a:rPr lang="en-US" altLang="zh-CN" dirty="0">
                <a:ea typeface="宋体" pitchFamily="2" charset="-122"/>
              </a:rPr>
              <a:t>Identify opportunities and problems in a timely fashion.</a:t>
            </a:r>
          </a:p>
          <a:p>
            <a:pPr lvl="1" eaLnBrk="1" hangingPunct="1">
              <a:lnSpc>
                <a:spcPct val="90000"/>
              </a:lnSpc>
            </a:pPr>
            <a:r>
              <a:rPr lang="en-US" altLang="zh-CN" dirty="0">
                <a:ea typeface="宋体" pitchFamily="2" charset="-122"/>
              </a:rPr>
              <a:t>Determine priorities and allocate resources accordingly.</a:t>
            </a:r>
          </a:p>
          <a:p>
            <a:pPr lvl="1" eaLnBrk="1" hangingPunct="1">
              <a:lnSpc>
                <a:spcPct val="90000"/>
              </a:lnSpc>
            </a:pPr>
            <a:r>
              <a:rPr lang="en-US" altLang="zh-CN" dirty="0">
                <a:ea typeface="宋体" pitchFamily="2" charset="-122"/>
              </a:rPr>
              <a:t>Change measurements when the underlying processes and strategies change.</a:t>
            </a:r>
          </a:p>
          <a:p>
            <a:pPr lvl="1" eaLnBrk="1" hangingPunct="1"/>
            <a:r>
              <a:rPr lang="en-US" altLang="zh-CN" dirty="0">
                <a:ea typeface="宋体" pitchFamily="2" charset="-122"/>
              </a:rPr>
              <a:t>Delineate responsibilities, understand actual performance relative to responsibilities, and reward and recognize accomplishments.</a:t>
            </a:r>
          </a:p>
          <a:p>
            <a:pPr lvl="1" eaLnBrk="1" hangingPunct="1"/>
            <a:r>
              <a:rPr lang="en-US" altLang="zh-CN" dirty="0">
                <a:ea typeface="宋体" pitchFamily="2" charset="-122"/>
              </a:rPr>
              <a:t>Take action to improve processes and procedures when the data warrant it.</a:t>
            </a:r>
          </a:p>
          <a:p>
            <a:pPr lvl="1" eaLnBrk="1" hangingPunct="1"/>
            <a:r>
              <a:rPr lang="en-US" altLang="zh-CN" dirty="0">
                <a:ea typeface="宋体" pitchFamily="2" charset="-122"/>
              </a:rPr>
              <a:t>Plan and forecast in a more reliable and timely fashion.</a:t>
            </a:r>
          </a:p>
        </p:txBody>
      </p:sp>
    </p:spTree>
    <p:extLst>
      <p:ext uri="{BB962C8B-B14F-4D97-AF65-F5344CB8AC3E}">
        <p14:creationId xmlns:p14="http://schemas.microsoft.com/office/powerpoint/2010/main" val="3734844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eaLnBrk="1" hangingPunct="1">
              <a:defRPr/>
            </a:pPr>
            <a:r>
              <a:rPr lang="en-US" dirty="0" smtClean="0"/>
              <a:t>Performance Measurement</a:t>
            </a:r>
            <a:br>
              <a:rPr lang="en-US" dirty="0" smtClean="0"/>
            </a:br>
            <a:r>
              <a:rPr lang="en-US" dirty="0" smtClean="0"/>
              <a:t> KPIs and Operational Metrics</a:t>
            </a:r>
            <a:endParaRPr lang="en-US" dirty="0"/>
          </a:p>
        </p:txBody>
      </p:sp>
      <p:sp>
        <p:nvSpPr>
          <p:cNvPr id="58369" name="Rectangle 3"/>
          <p:cNvSpPr>
            <a:spLocks noGrp="1" noChangeArrowheads="1"/>
          </p:cNvSpPr>
          <p:nvPr>
            <p:ph idx="1"/>
          </p:nvPr>
        </p:nvSpPr>
        <p:spPr>
          <a:xfrm>
            <a:off x="423333" y="1625598"/>
            <a:ext cx="10055755" cy="2057400"/>
          </a:xfrm>
        </p:spPr>
        <p:txBody>
          <a:bodyPr/>
          <a:lstStyle/>
          <a:p>
            <a:pPr eaLnBrk="1" hangingPunct="1"/>
            <a:r>
              <a:rPr lang="en-US" altLang="zh-CN" b="1" dirty="0" smtClean="0">
                <a:ea typeface="宋体" pitchFamily="2" charset="-122"/>
              </a:rPr>
              <a:t>Key performance indicator (KPI)</a:t>
            </a:r>
            <a:endParaRPr lang="en-US" altLang="zh-CN" dirty="0" smtClean="0">
              <a:ea typeface="宋体" pitchFamily="2" charset="-122"/>
            </a:endParaRPr>
          </a:p>
          <a:p>
            <a:pPr eaLnBrk="1" hangingPunct="1">
              <a:buFontTx/>
              <a:buNone/>
            </a:pPr>
            <a:r>
              <a:rPr lang="en-US" altLang="zh-CN" dirty="0" smtClean="0">
                <a:ea typeface="宋体" pitchFamily="2" charset="-122"/>
              </a:rPr>
              <a:t>	</a:t>
            </a:r>
            <a:r>
              <a:rPr lang="en-US" dirty="0" smtClean="0"/>
              <a:t>A KPI represents a strategic objective and metric that measures performance against a goal</a:t>
            </a:r>
          </a:p>
          <a:p>
            <a:pPr eaLnBrk="1" hangingPunct="1"/>
            <a:r>
              <a:rPr lang="en-US" dirty="0" smtClean="0"/>
              <a:t>Distinguishing features of KPIs</a:t>
            </a:r>
            <a:endParaRPr lang="en-US" altLang="zh-CN" dirty="0" smtClean="0">
              <a:ea typeface="宋体" pitchFamily="2" charset="-122"/>
            </a:endParaRPr>
          </a:p>
        </p:txBody>
      </p:sp>
      <p:sp>
        <p:nvSpPr>
          <p:cNvPr id="5" name="Rectangle 3"/>
          <p:cNvSpPr txBox="1">
            <a:spLocks noChangeArrowheads="1"/>
          </p:cNvSpPr>
          <p:nvPr/>
        </p:nvSpPr>
        <p:spPr bwMode="auto">
          <a:xfrm>
            <a:off x="702733" y="3555999"/>
            <a:ext cx="7305322" cy="3791697"/>
          </a:xfrm>
          <a:prstGeom prst="rect">
            <a:avLst/>
          </a:prstGeom>
          <a:noFill/>
          <a:ln w="9525">
            <a:noFill/>
            <a:miter lim="800000"/>
            <a:headEnd/>
            <a:tailEnd/>
          </a:ln>
          <a:effectLst/>
        </p:spPr>
        <p:txBody>
          <a:bodyPr/>
          <a:lstStyle/>
          <a:p>
            <a:pPr marL="342900" indent="-342900">
              <a:spcBef>
                <a:spcPct val="20000"/>
              </a:spcBef>
              <a:buClr>
                <a:srgbClr val="FF0000"/>
              </a:buClr>
              <a:buSzPct val="60000"/>
              <a:buFont typeface="Wingdings" pitchFamily="2" charset="2"/>
              <a:buChar char="n"/>
              <a:defRPr/>
            </a:pPr>
            <a:r>
              <a:rPr lang="en-US" altLang="zh-CN" sz="2800" b="1" kern="0" dirty="0">
                <a:solidFill>
                  <a:schemeClr val="folHlink"/>
                </a:solidFill>
                <a:ea typeface="宋体" charset="-122"/>
              </a:rPr>
              <a:t>Strategy</a:t>
            </a:r>
          </a:p>
          <a:p>
            <a:pPr marL="342900" indent="-342900">
              <a:spcBef>
                <a:spcPct val="20000"/>
              </a:spcBef>
              <a:buClr>
                <a:srgbClr val="FF0000"/>
              </a:buClr>
              <a:buSzPct val="60000"/>
              <a:buFont typeface="Wingdings" pitchFamily="2" charset="2"/>
              <a:buChar char="n"/>
              <a:defRPr/>
            </a:pPr>
            <a:r>
              <a:rPr lang="en-US" altLang="zh-CN" sz="2800" b="1" kern="0" dirty="0">
                <a:solidFill>
                  <a:schemeClr val="folHlink"/>
                </a:solidFill>
                <a:ea typeface="宋体" charset="-122"/>
              </a:rPr>
              <a:t>Targets</a:t>
            </a:r>
          </a:p>
          <a:p>
            <a:pPr marL="342900" indent="-342900">
              <a:spcBef>
                <a:spcPct val="20000"/>
              </a:spcBef>
              <a:buClr>
                <a:srgbClr val="FF0000"/>
              </a:buClr>
              <a:buSzPct val="60000"/>
              <a:buFont typeface="Wingdings" pitchFamily="2" charset="2"/>
              <a:buChar char="n"/>
              <a:defRPr/>
            </a:pPr>
            <a:r>
              <a:rPr lang="en-US" altLang="zh-CN" sz="2800" b="1" kern="0" dirty="0">
                <a:solidFill>
                  <a:schemeClr val="folHlink"/>
                </a:solidFill>
                <a:ea typeface="宋体" charset="-122"/>
              </a:rPr>
              <a:t>Ranges</a:t>
            </a:r>
          </a:p>
        </p:txBody>
      </p:sp>
      <p:sp>
        <p:nvSpPr>
          <p:cNvPr id="6" name="Rectangle 3"/>
          <p:cNvSpPr txBox="1">
            <a:spLocks noChangeArrowheads="1"/>
          </p:cNvSpPr>
          <p:nvPr/>
        </p:nvSpPr>
        <p:spPr bwMode="auto">
          <a:xfrm>
            <a:off x="5867400" y="3505200"/>
            <a:ext cx="4241800" cy="2302933"/>
          </a:xfrm>
          <a:prstGeom prst="rect">
            <a:avLst/>
          </a:prstGeom>
          <a:noFill/>
          <a:ln w="9525">
            <a:noFill/>
            <a:miter lim="800000"/>
            <a:headEnd/>
            <a:tailEnd/>
          </a:ln>
          <a:effectLst/>
        </p:spPr>
        <p:txBody>
          <a:bodyPr/>
          <a:lstStyle/>
          <a:p>
            <a:pPr marL="342900" indent="-342900">
              <a:spcBef>
                <a:spcPct val="20000"/>
              </a:spcBef>
              <a:buClr>
                <a:srgbClr val="FF0000"/>
              </a:buClr>
              <a:buSzPct val="60000"/>
              <a:buFont typeface="Wingdings" pitchFamily="2" charset="2"/>
              <a:buChar char="n"/>
              <a:defRPr/>
            </a:pPr>
            <a:r>
              <a:rPr lang="en-US" altLang="zh-CN" sz="2800" b="1" kern="0" dirty="0">
                <a:solidFill>
                  <a:schemeClr val="folHlink"/>
                </a:solidFill>
                <a:ea typeface="宋体" charset="-122"/>
              </a:rPr>
              <a:t>Encodings</a:t>
            </a:r>
          </a:p>
          <a:p>
            <a:pPr marL="342900" indent="-342900">
              <a:spcBef>
                <a:spcPct val="20000"/>
              </a:spcBef>
              <a:buClr>
                <a:srgbClr val="FF0000"/>
              </a:buClr>
              <a:buSzPct val="60000"/>
              <a:buFont typeface="Wingdings" pitchFamily="2" charset="2"/>
              <a:buChar char="n"/>
              <a:defRPr/>
            </a:pPr>
            <a:r>
              <a:rPr lang="en-US" altLang="zh-CN" sz="2800" b="1" kern="0" dirty="0">
                <a:solidFill>
                  <a:schemeClr val="folHlink"/>
                </a:solidFill>
                <a:ea typeface="宋体" charset="-122"/>
              </a:rPr>
              <a:t>Time frames</a:t>
            </a:r>
          </a:p>
          <a:p>
            <a:pPr marL="342900" indent="-342900">
              <a:spcBef>
                <a:spcPct val="20000"/>
              </a:spcBef>
              <a:buClr>
                <a:srgbClr val="FF0000"/>
              </a:buClr>
              <a:buSzPct val="60000"/>
              <a:buFont typeface="Wingdings" pitchFamily="2" charset="2"/>
              <a:buChar char="n"/>
              <a:defRPr/>
            </a:pPr>
            <a:r>
              <a:rPr lang="en-US" altLang="zh-CN" sz="2800" b="1" kern="0" dirty="0">
                <a:solidFill>
                  <a:schemeClr val="folHlink"/>
                </a:solidFill>
                <a:ea typeface="宋体" charset="-122"/>
              </a:rPr>
              <a:t>Benchmarks</a:t>
            </a:r>
          </a:p>
        </p:txBody>
      </p:sp>
    </p:spTree>
    <p:extLst>
      <p:ext uri="{BB962C8B-B14F-4D97-AF65-F5344CB8AC3E}">
        <p14:creationId xmlns:p14="http://schemas.microsoft.com/office/powerpoint/2010/main" val="405136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smtClean="0"/>
              <a:t>Performance Measurement </a:t>
            </a:r>
            <a:endParaRPr lang="en-US" dirty="0"/>
          </a:p>
        </p:txBody>
      </p:sp>
      <p:sp>
        <p:nvSpPr>
          <p:cNvPr id="22530" name="Rectangle 3"/>
          <p:cNvSpPr>
            <a:spLocks noGrp="1" noChangeArrowheads="1"/>
          </p:cNvSpPr>
          <p:nvPr>
            <p:ph idx="1"/>
          </p:nvPr>
        </p:nvSpPr>
        <p:spPr/>
        <p:txBody>
          <a:bodyPr>
            <a:normAutofit lnSpcReduction="10000"/>
          </a:bodyPr>
          <a:lstStyle/>
          <a:p>
            <a:pPr eaLnBrk="1" hangingPunct="1">
              <a:defRPr/>
            </a:pPr>
            <a:r>
              <a:rPr lang="en-US" altLang="zh-CN" b="1" dirty="0" smtClean="0">
                <a:ea typeface="宋体" charset="-122"/>
              </a:rPr>
              <a:t>Key performance indicator (KPI)</a:t>
            </a:r>
            <a:endParaRPr lang="en-US" altLang="zh-CN" dirty="0" smtClean="0">
              <a:ea typeface="宋体" charset="-122"/>
            </a:endParaRPr>
          </a:p>
          <a:p>
            <a:pPr marL="457200" indent="-457200">
              <a:buNone/>
              <a:tabLst>
                <a:tab pos="3886200" algn="l"/>
              </a:tabLst>
              <a:defRPr/>
            </a:pPr>
            <a:r>
              <a:rPr lang="en-US" altLang="zh-CN" dirty="0" smtClean="0">
                <a:ea typeface="宋体" charset="-122"/>
              </a:rPr>
              <a:t>	</a:t>
            </a:r>
            <a:r>
              <a:rPr lang="en-US" sz="2800" dirty="0">
                <a:solidFill>
                  <a:srgbClr val="FF0000"/>
                </a:solidFill>
              </a:rPr>
              <a:t>Outcome </a:t>
            </a:r>
            <a:r>
              <a:rPr lang="en-US" sz="2800" dirty="0" err="1">
                <a:solidFill>
                  <a:srgbClr val="FF0000"/>
                </a:solidFill>
              </a:rPr>
              <a:t>KPIs</a:t>
            </a:r>
            <a:r>
              <a:rPr lang="en-US" sz="2800" dirty="0">
                <a:solidFill>
                  <a:srgbClr val="FF0000"/>
                </a:solidFill>
              </a:rPr>
              <a:t>   </a:t>
            </a:r>
            <a:r>
              <a:rPr lang="en-US" sz="2800" dirty="0"/>
              <a:t>vs. 	</a:t>
            </a:r>
            <a:r>
              <a:rPr lang="en-US" sz="2800" dirty="0">
                <a:solidFill>
                  <a:srgbClr val="FF0000"/>
                </a:solidFill>
              </a:rPr>
              <a:t>Driver </a:t>
            </a:r>
            <a:r>
              <a:rPr lang="en-US" sz="2800" dirty="0" err="1">
                <a:solidFill>
                  <a:srgbClr val="FF0000"/>
                </a:solidFill>
              </a:rPr>
              <a:t>KPIs</a:t>
            </a:r>
            <a:endParaRPr lang="en-US" sz="2800" dirty="0">
              <a:solidFill>
                <a:srgbClr val="FF0000"/>
              </a:solidFill>
            </a:endParaRPr>
          </a:p>
          <a:p>
            <a:pPr marL="457200" indent="-457200">
              <a:buNone/>
              <a:tabLst>
                <a:tab pos="3886200" algn="l"/>
              </a:tabLst>
              <a:defRPr/>
            </a:pPr>
            <a:r>
              <a:rPr lang="en-US" altLang="zh-CN" sz="2800" dirty="0">
                <a:ea typeface="宋体" charset="-122"/>
              </a:rPr>
              <a:t>	(lagging indicators	(leading indicators</a:t>
            </a:r>
          </a:p>
          <a:p>
            <a:pPr marL="457200" indent="-457200">
              <a:buNone/>
              <a:tabLst>
                <a:tab pos="3886200" algn="l"/>
              </a:tabLst>
              <a:defRPr/>
            </a:pPr>
            <a:r>
              <a:rPr lang="en-US" altLang="zh-CN" sz="2800" dirty="0">
                <a:ea typeface="宋体" charset="-122"/>
              </a:rPr>
              <a:t>	 e.g., revenues)	 e.g., sales leads)</a:t>
            </a:r>
          </a:p>
          <a:p>
            <a:pPr marL="457200" indent="-457200">
              <a:buNone/>
              <a:tabLst>
                <a:tab pos="3886200" algn="l"/>
              </a:tabLst>
              <a:defRPr/>
            </a:pPr>
            <a:endParaRPr lang="en-US" altLang="zh-CN" sz="1000" dirty="0">
              <a:ea typeface="宋体" charset="-122"/>
            </a:endParaRPr>
          </a:p>
          <a:p>
            <a:pPr marL="457200" indent="-457200">
              <a:tabLst>
                <a:tab pos="3886200" algn="l"/>
              </a:tabLst>
              <a:defRPr/>
            </a:pPr>
            <a:r>
              <a:rPr lang="en-US" sz="2800" dirty="0"/>
              <a:t>Operational areas covered by driver </a:t>
            </a:r>
            <a:r>
              <a:rPr lang="en-US" sz="2800" dirty="0" err="1"/>
              <a:t>KPIs</a:t>
            </a:r>
            <a:endParaRPr lang="en-US" sz="2800" dirty="0"/>
          </a:p>
          <a:p>
            <a:pPr marL="857250" lvl="1" indent="-457200">
              <a:tabLst>
                <a:tab pos="3886200" algn="l"/>
              </a:tabLst>
              <a:defRPr/>
            </a:pPr>
            <a:r>
              <a:rPr lang="en-US" altLang="zh-CN" sz="2400" dirty="0">
                <a:ea typeface="宋体" charset="-122"/>
              </a:rPr>
              <a:t>Customer performance</a:t>
            </a:r>
          </a:p>
          <a:p>
            <a:pPr marL="857250" lvl="1" indent="-457200">
              <a:tabLst>
                <a:tab pos="3886200" algn="l"/>
              </a:tabLst>
              <a:defRPr/>
            </a:pPr>
            <a:r>
              <a:rPr lang="en-US" altLang="zh-CN" sz="2400" dirty="0">
                <a:ea typeface="宋体" charset="-122"/>
              </a:rPr>
              <a:t>Service performance </a:t>
            </a:r>
          </a:p>
          <a:p>
            <a:pPr marL="857250" lvl="1" indent="-457200">
              <a:tabLst>
                <a:tab pos="3886200" algn="l"/>
              </a:tabLst>
              <a:defRPr/>
            </a:pPr>
            <a:r>
              <a:rPr lang="en-US" altLang="zh-CN" sz="2400" dirty="0">
                <a:ea typeface="宋体" charset="-122"/>
              </a:rPr>
              <a:t>Sales operations</a:t>
            </a:r>
          </a:p>
          <a:p>
            <a:pPr marL="857250" lvl="1" indent="-457200">
              <a:tabLst>
                <a:tab pos="3886200" algn="l"/>
              </a:tabLst>
              <a:defRPr/>
            </a:pPr>
            <a:r>
              <a:rPr lang="en-US" altLang="zh-CN" sz="2400" dirty="0">
                <a:ea typeface="宋体" charset="-122"/>
              </a:rPr>
              <a:t>Sales plan/forecast</a:t>
            </a:r>
          </a:p>
        </p:txBody>
      </p:sp>
    </p:spTree>
    <p:extLst>
      <p:ext uri="{BB962C8B-B14F-4D97-AF65-F5344CB8AC3E}">
        <p14:creationId xmlns:p14="http://schemas.microsoft.com/office/powerpoint/2010/main" val="1703038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p:txBody>
          <a:bodyPr/>
          <a:lstStyle/>
          <a:p>
            <a:pPr eaLnBrk="1" hangingPunct="1">
              <a:defRPr/>
            </a:pPr>
            <a:r>
              <a:rPr lang="en-US" dirty="0" smtClean="0"/>
              <a:t>Performance Measurement </a:t>
            </a:r>
            <a:endParaRPr lang="en-US" dirty="0"/>
          </a:p>
        </p:txBody>
      </p:sp>
      <p:sp>
        <p:nvSpPr>
          <p:cNvPr id="62465" name="Rectangle 3"/>
          <p:cNvSpPr>
            <a:spLocks noGrp="1" noChangeArrowheads="1"/>
          </p:cNvSpPr>
          <p:nvPr>
            <p:ph idx="1"/>
          </p:nvPr>
        </p:nvSpPr>
        <p:spPr/>
        <p:txBody>
          <a:bodyPr>
            <a:normAutofit/>
          </a:bodyPr>
          <a:lstStyle/>
          <a:p>
            <a:pPr eaLnBrk="1" hangingPunct="1">
              <a:lnSpc>
                <a:spcPct val="90000"/>
              </a:lnSpc>
            </a:pPr>
            <a:r>
              <a:rPr lang="en-US" altLang="ja-JP" sz="2800" dirty="0" smtClean="0">
                <a:ea typeface="ＭＳ Ｐゴシック" pitchFamily="34" charset="-128"/>
              </a:rPr>
              <a:t>Problems with existing performance measurement systems</a:t>
            </a:r>
          </a:p>
          <a:p>
            <a:pPr lvl="1" eaLnBrk="1" hangingPunct="1">
              <a:lnSpc>
                <a:spcPct val="90000"/>
              </a:lnSpc>
            </a:pPr>
            <a:r>
              <a:rPr lang="en-US" altLang="zh-CN" sz="2800" dirty="0" smtClean="0">
                <a:ea typeface="宋体" pitchFamily="2" charset="-122"/>
              </a:rPr>
              <a:t>The most popular system in use is some variant of the balanced scorecard (BSC)</a:t>
            </a:r>
          </a:p>
          <a:p>
            <a:pPr lvl="2" eaLnBrk="1" hangingPunct="1">
              <a:lnSpc>
                <a:spcPct val="90000"/>
              </a:lnSpc>
            </a:pPr>
            <a:r>
              <a:rPr lang="en-US" altLang="ja-JP" sz="2800" dirty="0" smtClean="0">
                <a:ea typeface="宋体" pitchFamily="2" charset="-122"/>
              </a:rPr>
              <a:t>50-90% of all companies implemented BSC</a:t>
            </a:r>
            <a:r>
              <a:rPr lang="en-US" altLang="ja-JP" sz="2800" dirty="0" smtClean="0">
                <a:ea typeface="ＭＳ Ｐゴシック" pitchFamily="34" charset="-128"/>
              </a:rPr>
              <a:t> </a:t>
            </a:r>
          </a:p>
          <a:p>
            <a:pPr lvl="1" eaLnBrk="1" hangingPunct="1">
              <a:lnSpc>
                <a:spcPct val="90000"/>
              </a:lnSpc>
            </a:pPr>
            <a:r>
              <a:rPr lang="en-US" altLang="zh-CN" sz="2800" dirty="0" smtClean="0">
                <a:ea typeface="宋体" pitchFamily="2" charset="-122"/>
              </a:rPr>
              <a:t>BSC methodology is a holistic vision of a measurement system tied to the strategic direction of the organization and based on a four-perspective view of the world:</a:t>
            </a:r>
          </a:p>
          <a:p>
            <a:pPr lvl="2" eaLnBrk="1" hangingPunct="1">
              <a:lnSpc>
                <a:spcPct val="90000"/>
              </a:lnSpc>
            </a:pPr>
            <a:r>
              <a:rPr lang="en-US" altLang="zh-CN" sz="2800" dirty="0" smtClean="0">
                <a:ea typeface="宋体" pitchFamily="2" charset="-122"/>
              </a:rPr>
              <a:t>Financial measures supported by customer, internal process, and learning and growth metrics </a:t>
            </a:r>
          </a:p>
        </p:txBody>
      </p:sp>
    </p:spTree>
    <p:extLst>
      <p:ext uri="{BB962C8B-B14F-4D97-AF65-F5344CB8AC3E}">
        <p14:creationId xmlns:p14="http://schemas.microsoft.com/office/powerpoint/2010/main" val="3587592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p:txBody>
          <a:bodyPr/>
          <a:lstStyle/>
          <a:p>
            <a:pPr eaLnBrk="1" hangingPunct="1">
              <a:defRPr/>
            </a:pPr>
            <a:r>
              <a:rPr lang="en-US" dirty="0" smtClean="0"/>
              <a:t>Performance Measurement </a:t>
            </a:r>
            <a:endParaRPr lang="en-US" dirty="0"/>
          </a:p>
        </p:txBody>
      </p:sp>
      <p:sp>
        <p:nvSpPr>
          <p:cNvPr id="64513" name="Rectangle 3"/>
          <p:cNvSpPr>
            <a:spLocks noGrp="1" noChangeArrowheads="1"/>
          </p:cNvSpPr>
          <p:nvPr>
            <p:ph idx="1"/>
          </p:nvPr>
        </p:nvSpPr>
        <p:spPr>
          <a:xfrm>
            <a:off x="568171" y="1642531"/>
            <a:ext cx="9795029" cy="5029200"/>
          </a:xfrm>
        </p:spPr>
        <p:txBody>
          <a:bodyPr>
            <a:normAutofit/>
          </a:bodyPr>
          <a:lstStyle/>
          <a:p>
            <a:pPr eaLnBrk="1" hangingPunct="1">
              <a:lnSpc>
                <a:spcPct val="90000"/>
              </a:lnSpc>
            </a:pPr>
            <a:r>
              <a:rPr lang="en-US" altLang="zh-CN" sz="2800" dirty="0">
                <a:ea typeface="宋体" pitchFamily="2" charset="-122"/>
              </a:rPr>
              <a:t>The drawbacks of using financial data as the core of a performance measurement:</a:t>
            </a:r>
          </a:p>
          <a:p>
            <a:pPr lvl="1" eaLnBrk="1" hangingPunct="1">
              <a:lnSpc>
                <a:spcPct val="90000"/>
              </a:lnSpc>
            </a:pPr>
            <a:r>
              <a:rPr lang="en-US" altLang="zh-CN" sz="2400" dirty="0">
                <a:ea typeface="宋体" pitchFamily="2" charset="-122"/>
              </a:rPr>
              <a:t>Financial measures are usually reported by organizational structures and not by the processes that produced them </a:t>
            </a:r>
          </a:p>
          <a:p>
            <a:pPr lvl="1" eaLnBrk="1" hangingPunct="1">
              <a:lnSpc>
                <a:spcPct val="90000"/>
              </a:lnSpc>
            </a:pPr>
            <a:r>
              <a:rPr lang="en-US" altLang="zh-CN" sz="2400" dirty="0">
                <a:ea typeface="宋体" pitchFamily="2" charset="-122"/>
              </a:rPr>
              <a:t>Financial measures are lagging indicators, telling us what happened, not why it happened or what is likely to happen in the future</a:t>
            </a:r>
          </a:p>
          <a:p>
            <a:pPr lvl="1" eaLnBrk="1" hangingPunct="1">
              <a:lnSpc>
                <a:spcPct val="90000"/>
              </a:lnSpc>
            </a:pPr>
            <a:r>
              <a:rPr lang="en-US" altLang="zh-CN" sz="2400" dirty="0">
                <a:ea typeface="宋体" pitchFamily="2" charset="-122"/>
              </a:rPr>
              <a:t>Financial measures are often the product of allocations that are not related to the underlying processes that generated them</a:t>
            </a:r>
          </a:p>
          <a:p>
            <a:pPr lvl="1" eaLnBrk="1" hangingPunct="1">
              <a:lnSpc>
                <a:spcPct val="90000"/>
              </a:lnSpc>
            </a:pPr>
            <a:r>
              <a:rPr lang="en-US" altLang="zh-CN" sz="2400" dirty="0">
                <a:ea typeface="宋体" pitchFamily="2" charset="-122"/>
              </a:rPr>
              <a:t>Financial measures are focused on the short term returns</a:t>
            </a:r>
          </a:p>
        </p:txBody>
      </p:sp>
      <p:sp>
        <p:nvSpPr>
          <p:cNvPr id="4" name="Rectangle 3"/>
          <p:cNvSpPr/>
          <p:nvPr/>
        </p:nvSpPr>
        <p:spPr>
          <a:xfrm rot="19154257">
            <a:off x="10363751" y="2130594"/>
            <a:ext cx="1735138" cy="646331"/>
          </a:xfrm>
          <a:prstGeom prst="rect">
            <a:avLst/>
          </a:prstGeom>
          <a:solidFill>
            <a:schemeClr val="accent2">
              <a:lumMod val="40000"/>
              <a:lumOff val="60000"/>
            </a:schemeClr>
          </a:solidFill>
        </p:spPr>
        <p:txBody>
          <a:bodyPr>
            <a:spAutoFit/>
          </a:bodyPr>
          <a:lstStyle/>
          <a:p>
            <a:pPr algn="ctr">
              <a:defRPr/>
            </a:pPr>
            <a:r>
              <a:rPr lang="en-US" dirty="0">
                <a:effectLst>
                  <a:outerShdw blurRad="38100" dist="38100" dir="2700000" algn="tl">
                    <a:srgbClr val="000000">
                      <a:alpha val="43137"/>
                    </a:srgbClr>
                  </a:outerShdw>
                </a:effectLst>
              </a:rPr>
              <a:t>“Financial myopia” </a:t>
            </a:r>
          </a:p>
        </p:txBody>
      </p:sp>
    </p:spTree>
    <p:extLst>
      <p:ext uri="{BB962C8B-B14F-4D97-AF65-F5344CB8AC3E}">
        <p14:creationId xmlns:p14="http://schemas.microsoft.com/office/powerpoint/2010/main" val="747697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p:txBody>
          <a:bodyPr/>
          <a:lstStyle/>
          <a:p>
            <a:pPr eaLnBrk="1" hangingPunct="1">
              <a:defRPr/>
            </a:pPr>
            <a:r>
              <a:rPr lang="en-US" dirty="0" smtClean="0"/>
              <a:t>Performance Measurement </a:t>
            </a:r>
            <a:endParaRPr lang="en-US" dirty="0"/>
          </a:p>
        </p:txBody>
      </p:sp>
      <p:sp>
        <p:nvSpPr>
          <p:cNvPr id="66561" name="Rectangle 3"/>
          <p:cNvSpPr>
            <a:spLocks noGrp="1" noChangeArrowheads="1"/>
          </p:cNvSpPr>
          <p:nvPr>
            <p:ph idx="1"/>
          </p:nvPr>
        </p:nvSpPr>
        <p:spPr>
          <a:xfrm>
            <a:off x="0" y="1693330"/>
            <a:ext cx="10363200" cy="5029200"/>
          </a:xfrm>
        </p:spPr>
        <p:txBody>
          <a:bodyPr>
            <a:normAutofit/>
          </a:bodyPr>
          <a:lstStyle/>
          <a:p>
            <a:pPr eaLnBrk="1" hangingPunct="1">
              <a:lnSpc>
                <a:spcPct val="90000"/>
              </a:lnSpc>
            </a:pPr>
            <a:r>
              <a:rPr lang="en-US" altLang="zh-CN" sz="2800" dirty="0" smtClean="0">
                <a:ea typeface="宋体" pitchFamily="2" charset="-122"/>
              </a:rPr>
              <a:t>Good performance measures should:</a:t>
            </a:r>
          </a:p>
          <a:p>
            <a:pPr lvl="1" eaLnBrk="1" hangingPunct="1"/>
            <a:r>
              <a:rPr lang="en-US" sz="2800" dirty="0" smtClean="0"/>
              <a:t>Be focused on key factors.</a:t>
            </a:r>
          </a:p>
          <a:p>
            <a:pPr lvl="1" eaLnBrk="1" hangingPunct="1"/>
            <a:r>
              <a:rPr lang="en-US" sz="2800" dirty="0" smtClean="0"/>
              <a:t>Be a mix of past, present, and future.</a:t>
            </a:r>
          </a:p>
          <a:p>
            <a:pPr lvl="1" eaLnBrk="1" hangingPunct="1"/>
            <a:r>
              <a:rPr lang="en-US" sz="2800" dirty="0" smtClean="0"/>
              <a:t>Balance the needs of all stakeholders (shareholders, employees, partners, suppliers, etc.).</a:t>
            </a:r>
          </a:p>
          <a:p>
            <a:pPr lvl="1" eaLnBrk="1" hangingPunct="1"/>
            <a:r>
              <a:rPr lang="en-US" sz="2800" dirty="0" smtClean="0"/>
              <a:t>Start at the top and trickle down to the bottom. </a:t>
            </a:r>
          </a:p>
          <a:p>
            <a:pPr lvl="1" eaLnBrk="1" hangingPunct="1"/>
            <a:r>
              <a:rPr lang="en-US" sz="2800" dirty="0" smtClean="0"/>
              <a:t>Have targets that are based on research and reality rather than be arbitrary.</a:t>
            </a:r>
            <a:endParaRPr lang="en-US" altLang="zh-CN" sz="2800" dirty="0" smtClean="0">
              <a:ea typeface="宋体" pitchFamily="2" charset="-122"/>
            </a:endParaRPr>
          </a:p>
        </p:txBody>
      </p:sp>
    </p:spTree>
    <p:extLst>
      <p:ext uri="{BB962C8B-B14F-4D97-AF65-F5344CB8AC3E}">
        <p14:creationId xmlns:p14="http://schemas.microsoft.com/office/powerpoint/2010/main" val="2315763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50333"/>
            <a:ext cx="7556500" cy="1116012"/>
          </a:xfrm>
        </p:spPr>
        <p:txBody>
          <a:bodyPr>
            <a:normAutofit fontScale="90000"/>
          </a:bodyPr>
          <a:lstStyle/>
          <a:p>
            <a:r>
              <a:rPr lang="en-US" dirty="0" smtClean="0"/>
              <a:t>Performance Dashboards</a:t>
            </a:r>
            <a:br>
              <a:rPr lang="en-US" dirty="0" smtClean="0"/>
            </a:br>
            <a:endParaRPr lang="en-US" dirty="0"/>
          </a:p>
        </p:txBody>
      </p:sp>
      <p:sp>
        <p:nvSpPr>
          <p:cNvPr id="3" name="Content Placeholder 2"/>
          <p:cNvSpPr>
            <a:spLocks noGrp="1"/>
          </p:cNvSpPr>
          <p:nvPr>
            <p:ph idx="1"/>
          </p:nvPr>
        </p:nvSpPr>
        <p:spPr>
          <a:xfrm>
            <a:off x="413807" y="1913468"/>
            <a:ext cx="10999259" cy="3524229"/>
          </a:xfrm>
        </p:spPr>
        <p:txBody>
          <a:bodyPr>
            <a:noAutofit/>
          </a:bodyPr>
          <a:lstStyle/>
          <a:p>
            <a:r>
              <a:rPr lang="en-US" sz="2800" dirty="0"/>
              <a:t>Performance dashboards are designed to be similar to a car dashboard</a:t>
            </a:r>
          </a:p>
          <a:p>
            <a:r>
              <a:rPr lang="en-US" sz="2800" dirty="0"/>
              <a:t>Performance dashboards serve as an “organization magnifying glass”</a:t>
            </a:r>
          </a:p>
          <a:p>
            <a:r>
              <a:rPr lang="en-US" sz="2800" dirty="0"/>
              <a:t>Measure performance, reward positive contributions and align efforts </a:t>
            </a:r>
          </a:p>
          <a:p>
            <a:r>
              <a:rPr lang="en-US" sz="2800" dirty="0"/>
              <a:t>Used for forecasting, inventory, production and sales</a:t>
            </a:r>
          </a:p>
          <a:p>
            <a:r>
              <a:rPr lang="en-US" sz="2800" dirty="0"/>
              <a:t>Organizational performance- “Three Threes”</a:t>
            </a:r>
          </a:p>
        </p:txBody>
      </p:sp>
    </p:spTree>
    <p:extLst>
      <p:ext uri="{BB962C8B-B14F-4D97-AF65-F5344CB8AC3E}">
        <p14:creationId xmlns:p14="http://schemas.microsoft.com/office/powerpoint/2010/main" val="4264277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eaLnBrk="1" hangingPunct="1">
              <a:defRPr/>
            </a:pPr>
            <a:r>
              <a:rPr lang="en-US" dirty="0"/>
              <a:t>Performance Dashboards </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139440" y="1682750"/>
            <a:ext cx="5913120" cy="4718050"/>
          </a:xfrm>
          <a:prstGeom prst="rect">
            <a:avLst/>
          </a:prstGeom>
          <a:ln>
            <a:solidFill>
              <a:schemeClr val="accent6">
                <a:lumMod val="75000"/>
              </a:schemeClr>
            </a:solidFill>
          </a:ln>
        </p:spPr>
      </p:pic>
    </p:spTree>
    <p:extLst>
      <p:ext uri="{BB962C8B-B14F-4D97-AF65-F5344CB8AC3E}">
        <p14:creationId xmlns:p14="http://schemas.microsoft.com/office/powerpoint/2010/main" val="640898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1</TotalTime>
  <Words>5231</Words>
  <Application>Microsoft Office PowerPoint</Application>
  <PresentationFormat>Widescreen</PresentationFormat>
  <Paragraphs>437</Paragraphs>
  <Slides>29</Slides>
  <Notes>26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Links</vt:lpstr>
      </vt:variant>
      <vt:variant>
        <vt:i4>1</vt:i4>
      </vt:variant>
      <vt:variant>
        <vt:lpstr>Slide Titles</vt:lpstr>
      </vt:variant>
      <vt:variant>
        <vt:i4>29</vt:i4>
      </vt:variant>
    </vt:vector>
  </HeadingPairs>
  <TitlesOfParts>
    <vt:vector size="41" baseType="lpstr">
      <vt:lpstr>ＭＳ Ｐゴシック</vt:lpstr>
      <vt:lpstr>宋体</vt:lpstr>
      <vt:lpstr>Arial</vt:lpstr>
      <vt:lpstr>Book Antiqua</vt:lpstr>
      <vt:lpstr>Calibri</vt:lpstr>
      <vt:lpstr>Cambria</vt:lpstr>
      <vt:lpstr>Century Gothic</vt:lpstr>
      <vt:lpstr>Tahoma</vt:lpstr>
      <vt:lpstr>Times New Roman</vt:lpstr>
      <vt:lpstr>Wingdings</vt:lpstr>
      <vt:lpstr>analytic</vt:lpstr>
      <vt:lpstr>???</vt:lpstr>
      <vt:lpstr>Data Analytics</vt:lpstr>
      <vt:lpstr>Business performance management</vt:lpstr>
      <vt:lpstr>Performance Measurement  KPIs and Operational Metrics</vt:lpstr>
      <vt:lpstr>Performance Measurement </vt:lpstr>
      <vt:lpstr>Performance Measurement </vt:lpstr>
      <vt:lpstr>Performance Measurement </vt:lpstr>
      <vt:lpstr>Performance Measurement </vt:lpstr>
      <vt:lpstr>Performance Dashboards </vt:lpstr>
      <vt:lpstr>Performance Dashboards </vt:lpstr>
      <vt:lpstr>Performance Dashboards </vt:lpstr>
      <vt:lpstr>Performance Dashboards </vt:lpstr>
      <vt:lpstr>Performance Dashboards </vt:lpstr>
      <vt:lpstr>Balanced Scorecards</vt:lpstr>
      <vt:lpstr>Balanced Scorecards</vt:lpstr>
      <vt:lpstr>Balanced Scorecards</vt:lpstr>
      <vt:lpstr>Balanced Scorecards</vt:lpstr>
      <vt:lpstr>PowerPoint Presentation</vt:lpstr>
      <vt:lpstr>Business Performance Management (BPM) Overview </vt:lpstr>
      <vt:lpstr>BPM Definition</vt:lpstr>
      <vt:lpstr>Business Performance Management (BPM) Overview </vt:lpstr>
      <vt:lpstr>A Closed-loop Process to Optimize Business Performance </vt:lpstr>
      <vt:lpstr>Strategize:  Where Do We Want to Go?</vt:lpstr>
      <vt:lpstr>Strategize:  Where Do We Want to Go?</vt:lpstr>
      <vt:lpstr>Plan:  How Do We Get There?</vt:lpstr>
      <vt:lpstr>Monitor:  How Are We Doing?</vt:lpstr>
      <vt:lpstr>Monitor:  How Are We Doing?</vt:lpstr>
      <vt:lpstr>Act and Adjust:  What Do We Need to Do Differently?</vt:lpstr>
      <vt:lpstr>Act and Adjust:  What Do We Need to Do Differently?</vt:lpstr>
      <vt:lpstr>BPM Methodologies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 Mullally</dc:creator>
  <cp:lastModifiedBy>Brenda Mullally</cp:lastModifiedBy>
  <cp:revision>3</cp:revision>
  <dcterms:created xsi:type="dcterms:W3CDTF">2016-03-04T15:36:36Z</dcterms:created>
  <dcterms:modified xsi:type="dcterms:W3CDTF">2016-03-04T15:38:25Z</dcterms:modified>
</cp:coreProperties>
</file>