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12" r:id="rId3"/>
    <p:sldId id="313" r:id="rId4"/>
    <p:sldId id="300" r:id="rId5"/>
    <p:sldId id="301" r:id="rId6"/>
    <p:sldId id="302" r:id="rId7"/>
    <p:sldId id="303" r:id="rId8"/>
    <p:sldId id="304" r:id="rId9"/>
    <p:sldId id="306" r:id="rId10"/>
    <p:sldId id="307" r:id="rId11"/>
    <p:sldId id="308" r:id="rId12"/>
    <p:sldId id="309"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22/02/2016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Common</a:t>
            </a:r>
            <a:r>
              <a:rPr lang="en-GB" baseline="0" dirty="0" smtClean="0"/>
              <a:t> mathematical functions:</a:t>
            </a:r>
          </a:p>
          <a:p>
            <a:r>
              <a:rPr lang="en-GB" baseline="0" dirty="0" smtClean="0"/>
              <a:t>Logarithmic for rate of change that is variable (</a:t>
            </a:r>
            <a:r>
              <a:rPr lang="en-GB" baseline="0" dirty="0" err="1" smtClean="0"/>
              <a:t>i.e</a:t>
            </a:r>
            <a:r>
              <a:rPr lang="en-GB" baseline="0" dirty="0" smtClean="0"/>
              <a:t> not linear growth)</a:t>
            </a:r>
          </a:p>
          <a:p>
            <a:r>
              <a:rPr lang="en-GB" baseline="0" dirty="0" smtClean="0"/>
              <a:t>Polynomial: one hill or valley</a:t>
            </a:r>
          </a:p>
          <a:p>
            <a:r>
              <a:rPr lang="en-GB" baseline="0" dirty="0" smtClean="0"/>
              <a:t>Power: increase at a specific rate</a:t>
            </a:r>
          </a:p>
          <a:p>
            <a:r>
              <a:rPr lang="en-GB" baseline="0" dirty="0" smtClean="0"/>
              <a:t>Exponential: y rises or falls at constantly increasing rates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358397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Calculated project completion time. Max, min and if</a:t>
            </a:r>
            <a:r>
              <a:rPr lang="en-GB" baseline="0" dirty="0" smtClean="0"/>
              <a:t> functions used. Depends on time for activity, there is a slack for each activity depending on the activity dependencies.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36392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Models cannot capture every detail of the real problem, and managers must understand the limitations of models</a:t>
            </a:r>
            <a:r>
              <a:rPr lang="en-GB" baseline="0" dirty="0" smtClean="0"/>
              <a:t> and underlying assumptions. </a:t>
            </a:r>
          </a:p>
          <a:p>
            <a:r>
              <a:rPr lang="en-GB" baseline="0" dirty="0" smtClean="0"/>
              <a:t>Validity refers to how well a model represents reality. One approach for judging the validity of a model is to identify and examine the assumptions made in a model to see how they agree with one’s perception of the real world. The closer the agreement the higher the validity. A perfect model corresponds to the real world in every respect, </a:t>
            </a:r>
            <a:r>
              <a:rPr lang="en-GB" baseline="0" dirty="0" err="1" smtClean="0"/>
              <a:t>unfortunatley</a:t>
            </a:r>
            <a:r>
              <a:rPr lang="en-GB" baseline="0" dirty="0" smtClean="0"/>
              <a:t> no such model ever existed and never will, it is impossible to include every detail of real life in one model.</a:t>
            </a:r>
          </a:p>
          <a:p>
            <a:r>
              <a:rPr lang="en-GB" baseline="0" dirty="0" smtClean="0"/>
              <a:t>Analysts must balance realism with complexity.</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26875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realism, suppose employee stats working at 25 starting</a:t>
            </a:r>
            <a:r>
              <a:rPr lang="en-GB" baseline="0" dirty="0" smtClean="0"/>
              <a:t> salary 50,000, average salary increase of 4% per year, retirement plan requires 8% contribution, employer adds 35%. Annual return of 8% on portfolio. Whether the assumptions for salary increase, return on investment are reasonable and if they should be the same each year is questionable. Them staying the same simplifies the model but detracts from the realism because the variables will clearly vary each year.</a:t>
            </a:r>
          </a:p>
          <a:p>
            <a:r>
              <a:rPr lang="en-GB" baseline="0" dirty="0" smtClean="0"/>
              <a:t>Also consider how is the return on investment calculated? Based on the previous year balance and not the current years contributions or on both? Or on a monthly basis which would require a much </a:t>
            </a:r>
            <a:r>
              <a:rPr lang="en-GB" baseline="0" smtClean="0"/>
              <a:t>more complicated model.</a:t>
            </a:r>
            <a:endParaRPr lang="en-GB"/>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406858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example crude oil prices on the first Friday of each month for 2 and half years, you can</a:t>
            </a:r>
            <a:r>
              <a:rPr lang="en-GB" baseline="0" dirty="0" smtClean="0"/>
              <a:t> use the </a:t>
            </a:r>
            <a:r>
              <a:rPr lang="en-GB" baseline="0" dirty="0" err="1" smtClean="0"/>
              <a:t>trendline</a:t>
            </a:r>
            <a:r>
              <a:rPr lang="en-GB" baseline="0" dirty="0" smtClean="0"/>
              <a:t> tool to fit each different function to the data to see what fits best. In this case it was the third order polynomial.</a:t>
            </a:r>
            <a:endParaRPr lang="en-GB" dirty="0" smtClean="0"/>
          </a:p>
          <a:p>
            <a:r>
              <a:rPr lang="en-GB" dirty="0" smtClean="0"/>
              <a:t>The </a:t>
            </a:r>
            <a:r>
              <a:rPr lang="en-GB" dirty="0" smtClean="0"/>
              <a:t>proper</a:t>
            </a:r>
            <a:r>
              <a:rPr lang="en-GB" baseline="0" dirty="0" smtClean="0"/>
              <a:t> model to use depends on the scope of the data. E.g. the data might show stability in part of a year and then increase rapidly. By including early data the long term functional relationship might not adequately express the short term trend. You must choose the proper amount of data for analysis. All predictive models are risky. </a:t>
            </a:r>
            <a:r>
              <a:rPr lang="en-GB" baseline="0" dirty="0" smtClean="0"/>
              <a:t>If we omitted some of the early data a different function could yield a more accurate prediction of the price of oil in 6 months after our data ends.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249863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Spreadsheets should be accurate. Errors can be disastrous. A large investment</a:t>
            </a:r>
            <a:r>
              <a:rPr lang="en-GB" baseline="0" dirty="0" smtClean="0"/>
              <a:t> company once made a $2.6 billion error. They notified shareholders of a big dividend </a:t>
            </a:r>
            <a:r>
              <a:rPr lang="en-GB" baseline="0" dirty="0" err="1" smtClean="0"/>
              <a:t>payout</a:t>
            </a:r>
            <a:r>
              <a:rPr lang="en-GB" baseline="0" dirty="0" smtClean="0"/>
              <a:t> due, luckily they caught the error before sending the cheques.</a:t>
            </a:r>
          </a:p>
          <a:p>
            <a:r>
              <a:rPr lang="en-GB" baseline="0" dirty="0" smtClean="0"/>
              <a:t>Industry surveys estimate that more than 90% of spreadsheets with more than 150 rows were incorrect by at least 5%.</a:t>
            </a:r>
          </a:p>
          <a:p>
            <a:r>
              <a:rPr lang="en-GB" baseline="0" dirty="0" smtClean="0"/>
              <a:t>Verification is the </a:t>
            </a:r>
            <a:r>
              <a:rPr lang="en-GB" baseline="0" dirty="0" err="1" smtClean="0"/>
              <a:t>proces</a:t>
            </a:r>
            <a:r>
              <a:rPr lang="en-GB" baseline="0" dirty="0" smtClean="0"/>
              <a:t> of ensuring that a model is accurate and free from logical errors. How do we do this?</a:t>
            </a:r>
          </a:p>
          <a:p>
            <a:endParaRPr lang="en-GB" baseline="0" dirty="0" smtClean="0"/>
          </a:p>
          <a:p>
            <a:r>
              <a:rPr lang="en-GB" baseline="0" dirty="0" smtClean="0"/>
              <a:t>Design: once inputs </a:t>
            </a:r>
            <a:r>
              <a:rPr lang="en-GB" baseline="0" dirty="0" err="1" smtClean="0"/>
              <a:t>etc</a:t>
            </a:r>
            <a:r>
              <a:rPr lang="en-GB" baseline="0" dirty="0" smtClean="0"/>
              <a:t> are understood a sketch of model should be designed, separate model inputs from model itself, break complex formulas into smaller parts, easier to read and check results.</a:t>
            </a:r>
          </a:p>
          <a:p>
            <a:r>
              <a:rPr lang="en-GB" baseline="0" dirty="0" smtClean="0"/>
              <a:t>Process: work on each part of model and then move on to the next part to ensure it is correct. Check formulas with simple known numbers. Define names for cells, and be careful referencing cells.</a:t>
            </a:r>
          </a:p>
          <a:p>
            <a:r>
              <a:rPr lang="en-GB" baseline="0" dirty="0" smtClean="0"/>
              <a:t>Inspect: validation – check for a whole number if that is what the formula should have for an input.</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127278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Many models use basic financial analysis. One example is the decision</a:t>
            </a:r>
            <a:r>
              <a:rPr lang="en-GB" baseline="0" dirty="0" smtClean="0"/>
              <a:t> to launch a new product. Pharmaceutical industry, process of </a:t>
            </a:r>
            <a:r>
              <a:rPr lang="en-GB" baseline="0" dirty="0" err="1" smtClean="0"/>
              <a:t>r&amp;d</a:t>
            </a:r>
            <a:r>
              <a:rPr lang="en-GB" baseline="0" dirty="0" smtClean="0"/>
              <a:t> is long and costly. This example is where a potential drug is developed and they need to decide whether to bring it to clinical trials or not. </a:t>
            </a:r>
            <a:r>
              <a:rPr lang="en-GB" baseline="0" dirty="0" err="1" smtClean="0"/>
              <a:t>R&amp;d</a:t>
            </a:r>
            <a:r>
              <a:rPr lang="en-GB" baseline="0" dirty="0" smtClean="0"/>
              <a:t> costs $700 million, clinical trials $150 million. Market size estimated to be 2 million people with 3% growth annually. Estimate gaining 8% market share to grow by 20% each year. A monthly prescription is anticipated to generate </a:t>
            </a:r>
            <a:r>
              <a:rPr lang="en-GB" baseline="0" dirty="0" err="1" smtClean="0"/>
              <a:t>revenu</a:t>
            </a:r>
            <a:r>
              <a:rPr lang="en-GB" baseline="0" dirty="0" smtClean="0"/>
              <a:t> of $130 with variable costs of $40. Discount of 9% is assumed.</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15073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model is based on a variety of known data,</a:t>
            </a:r>
            <a:r>
              <a:rPr lang="en-GB" baseline="0" dirty="0" smtClean="0"/>
              <a:t> estimates and assumptions. Some input are from corporate accounting (discount rate , unit revenue) based on historical data, forecasts or judgmental estimates based on market research or previous </a:t>
            </a:r>
            <a:r>
              <a:rPr lang="en-GB" baseline="0" dirty="0" err="1" smtClean="0"/>
              <a:t>expreience</a:t>
            </a:r>
            <a:r>
              <a:rPr lang="en-GB" baseline="0" dirty="0" smtClean="0"/>
              <a:t> . These contain most likely estimates and shows the drug will be profitable in year 4. however the model is based on some rather tenuous assumptions about market size and growth. Much is uncertain and to use just one scenario would be foolish, the real value in a model is in </a:t>
            </a:r>
            <a:r>
              <a:rPr lang="en-GB" baseline="0" dirty="0" err="1" smtClean="0"/>
              <a:t>analyzing</a:t>
            </a:r>
            <a:r>
              <a:rPr lang="en-GB" baseline="0" dirty="0" smtClean="0"/>
              <a:t> a variety of scenarios that use ranges of these assumptions.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60513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Newsvendor model is common</a:t>
            </a:r>
            <a:r>
              <a:rPr lang="en-GB" baseline="0" dirty="0" smtClean="0"/>
              <a:t>, purchase with uncertain demand. </a:t>
            </a:r>
            <a:r>
              <a:rPr lang="en-GB" baseline="0" dirty="0" err="1" smtClean="0"/>
              <a:t>Dept</a:t>
            </a:r>
            <a:r>
              <a:rPr lang="en-GB" baseline="0" dirty="0" smtClean="0"/>
              <a:t> store buyers must purchase seasonal clothing well in advance of the buying season. Street vendor needs to know how many of something to purchase. Purchasing too few results in lost profit, too many costs you. D is an uncontrollable variable, Q is the decision variable. If demand is known then the optimum quantity is easy Q=D.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79339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shows a candy store with a valentines gift for 12 cost, sell at 18, pervious demand shows 40. We can use an excel</a:t>
            </a:r>
            <a:r>
              <a:rPr lang="en-GB" baseline="0" dirty="0" smtClean="0"/>
              <a:t> table to show the options. Higher purchase </a:t>
            </a:r>
            <a:r>
              <a:rPr lang="en-GB" baseline="0" dirty="0" err="1" smtClean="0"/>
              <a:t>quantites</a:t>
            </a:r>
            <a:r>
              <a:rPr lang="en-GB" baseline="0" dirty="0" smtClean="0"/>
              <a:t> have potential for high profits but carry higher risk.</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184799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Hotels,</a:t>
            </a:r>
            <a:r>
              <a:rPr lang="en-GB" baseline="0" dirty="0" smtClean="0"/>
              <a:t> </a:t>
            </a:r>
            <a:r>
              <a:rPr lang="en-GB" baseline="0" dirty="0" err="1" smtClean="0"/>
              <a:t>arilines</a:t>
            </a:r>
            <a:r>
              <a:rPr lang="en-GB" baseline="0" dirty="0" smtClean="0"/>
              <a:t>, car rental deal with overbooking to </a:t>
            </a:r>
            <a:r>
              <a:rPr lang="en-GB" baseline="0" dirty="0" err="1" smtClean="0"/>
              <a:t>effecitivly</a:t>
            </a:r>
            <a:r>
              <a:rPr lang="en-GB" baseline="0" dirty="0" smtClean="0"/>
              <a:t> fill capacity. Decision is by how much to overbook?</a:t>
            </a:r>
          </a:p>
          <a:p>
            <a:r>
              <a:rPr lang="en-GB" baseline="0" dirty="0" smtClean="0"/>
              <a:t>B12 is the decision variable of how many reservations to accept B13 is the actual demand. Using data tables you could </a:t>
            </a:r>
            <a:r>
              <a:rPr lang="en-GB" baseline="0" dirty="0" err="1" smtClean="0"/>
              <a:t>analyze</a:t>
            </a:r>
            <a:r>
              <a:rPr lang="en-GB" baseline="0" dirty="0" smtClean="0"/>
              <a:t> the effect of changes in revenue </a:t>
            </a:r>
            <a:r>
              <a:rPr lang="en-GB" baseline="0" dirty="0" err="1" smtClean="0"/>
              <a:t>etc</a:t>
            </a:r>
            <a:r>
              <a:rPr lang="en-GB" baseline="0" dirty="0" smtClean="0"/>
              <a:t> by changing reservation limit, demand and cancellations.</a:t>
            </a:r>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3198294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Scheduling interrelated</a:t>
            </a:r>
            <a:r>
              <a:rPr lang="en-GB" baseline="0" dirty="0" smtClean="0"/>
              <a:t> activities. Expected completion time/date, in this assume activity time is constant, </a:t>
            </a:r>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64894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22/02/2016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22/02/2016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22/02/2016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22/02/2016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22/02/2016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22/02/2016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22/02/2016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22/02/2016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FB1CBD92-9BBD-492B-88EB-71FA2E7A6F38}" type="slidenum">
              <a:rPr lang="en-US" altLang="en-US"/>
              <a:pPr/>
              <a:t>10</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5057" name="Title 1"/>
          <p:cNvSpPr>
            <a:spLocks noGrp="1"/>
          </p:cNvSpPr>
          <p:nvPr>
            <p:ph type="title"/>
          </p:nvPr>
        </p:nvSpPr>
        <p:spPr/>
        <p:txBody>
          <a:bodyPr/>
          <a:lstStyle/>
          <a:p>
            <a:r>
              <a:rPr lang="en-US" altLang="en-US" smtClean="0"/>
              <a:t>Project Management</a:t>
            </a:r>
          </a:p>
        </p:txBody>
      </p:sp>
      <p:pic>
        <p:nvPicPr>
          <p:cNvPr id="4505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828801"/>
            <a:ext cx="72136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5562600"/>
            <a:ext cx="6400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846241B-0F89-4B82-A254-E7A9074E845A}" type="slidenum">
              <a:rPr lang="en-US" altLang="en-US"/>
              <a:pPr/>
              <a:t>11</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6081" name="Title 1"/>
          <p:cNvSpPr>
            <a:spLocks noGrp="1"/>
          </p:cNvSpPr>
          <p:nvPr>
            <p:ph type="title"/>
          </p:nvPr>
        </p:nvSpPr>
        <p:spPr/>
        <p:txBody>
          <a:bodyPr/>
          <a:lstStyle/>
          <a:p>
            <a:r>
              <a:rPr lang="en-US" altLang="en-US" smtClean="0"/>
              <a:t>Spreadsheet Model</a:t>
            </a:r>
          </a:p>
        </p:txBody>
      </p:sp>
      <p:pic>
        <p:nvPicPr>
          <p:cNvPr id="46083" name="Picture 4" descr="Figure 9.15 Becker Consulting project mgt spreadsheet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133600"/>
            <a:ext cx="87249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5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41F9C202-0F83-4820-8A2D-82D27D68D10D}" type="slidenum">
              <a:rPr lang="en-US" altLang="en-US"/>
              <a:pPr/>
              <a:t>12</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7105" name="Title 1"/>
          <p:cNvSpPr>
            <a:spLocks noGrp="1"/>
          </p:cNvSpPr>
          <p:nvPr>
            <p:ph type="title"/>
          </p:nvPr>
        </p:nvSpPr>
        <p:spPr/>
        <p:txBody>
          <a:bodyPr/>
          <a:lstStyle/>
          <a:p>
            <a:r>
              <a:rPr lang="en-US" altLang="en-US" smtClean="0"/>
              <a:t>Model Formulas</a:t>
            </a:r>
          </a:p>
        </p:txBody>
      </p:sp>
      <p:pic>
        <p:nvPicPr>
          <p:cNvPr id="47107" name="Picture 4" descr="Figure 9.15 Becker consulting 2 of 2.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209800"/>
            <a:ext cx="114935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42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B5D2647F-B48C-4F43-9C8C-203DDADD9186}" type="slidenum">
              <a:rPr lang="en-US" altLang="en-US"/>
              <a:pPr/>
              <a:t>13</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9937" name="Rectangle 2"/>
          <p:cNvSpPr>
            <a:spLocks noGrp="1" noChangeArrowheads="1"/>
          </p:cNvSpPr>
          <p:nvPr>
            <p:ph type="title"/>
          </p:nvPr>
        </p:nvSpPr>
        <p:spPr/>
        <p:txBody>
          <a:bodyPr>
            <a:normAutofit fontScale="90000"/>
          </a:bodyPr>
          <a:lstStyle/>
          <a:p>
            <a:pPr eaLnBrk="1" hangingPunct="1"/>
            <a:r>
              <a:rPr lang="en-US" altLang="en-US" smtClean="0"/>
              <a:t>Model Assumptions, Complexity, and Realism</a:t>
            </a:r>
          </a:p>
        </p:txBody>
      </p:sp>
      <p:sp>
        <p:nvSpPr>
          <p:cNvPr id="39938" name="Rectangle 6"/>
          <p:cNvSpPr>
            <a:spLocks noGrp="1" noChangeArrowheads="1"/>
          </p:cNvSpPr>
          <p:nvPr>
            <p:ph type="body" idx="1"/>
          </p:nvPr>
        </p:nvSpPr>
        <p:spPr/>
        <p:txBody>
          <a:bodyPr/>
          <a:lstStyle/>
          <a:p>
            <a:pPr eaLnBrk="1" hangingPunct="1">
              <a:lnSpc>
                <a:spcPct val="90000"/>
              </a:lnSpc>
            </a:pPr>
            <a:r>
              <a:rPr lang="en-US" altLang="en-US" dirty="0" smtClean="0"/>
              <a:t>Validity</a:t>
            </a:r>
          </a:p>
          <a:p>
            <a:pPr eaLnBrk="1" hangingPunct="1">
              <a:lnSpc>
                <a:spcPct val="90000"/>
              </a:lnSpc>
            </a:pPr>
            <a:r>
              <a:rPr lang="en-US" altLang="en-US" dirty="0" smtClean="0"/>
              <a:t>All models reflect assumptions used by the modeler.</a:t>
            </a:r>
          </a:p>
          <a:p>
            <a:pPr eaLnBrk="1" hangingPunct="1">
              <a:lnSpc>
                <a:spcPct val="90000"/>
              </a:lnSpc>
            </a:pPr>
            <a:r>
              <a:rPr lang="en-US" altLang="en-US" dirty="0" smtClean="0"/>
              <a:t>Assumptions simplify models and make them easier to manipulate and solve</a:t>
            </a:r>
          </a:p>
          <a:p>
            <a:pPr eaLnBrk="1" hangingPunct="1">
              <a:lnSpc>
                <a:spcPct val="90000"/>
              </a:lnSpc>
            </a:pPr>
            <a:r>
              <a:rPr lang="en-US" altLang="en-US" dirty="0" smtClean="0"/>
              <a:t>Assumptions should be as realistic as necessary to make models useful but not overly complex</a:t>
            </a:r>
          </a:p>
          <a:p>
            <a:pPr eaLnBrk="1" hangingPunct="1">
              <a:lnSpc>
                <a:spcPct val="90000"/>
              </a:lnSpc>
            </a:pPr>
            <a:r>
              <a:rPr lang="en-US" altLang="en-US" dirty="0" smtClean="0"/>
              <a:t>Assumptions should be clearly stated and documented</a:t>
            </a:r>
          </a:p>
          <a:p>
            <a:pPr eaLnBrk="1" hangingPunct="1">
              <a:lnSpc>
                <a:spcPct val="90000"/>
              </a:lnSpc>
            </a:pPr>
            <a:r>
              <a:rPr lang="en-US" altLang="en-US" dirty="0" smtClean="0"/>
              <a:t>To add more realism to a model generally requires more complexity </a:t>
            </a:r>
          </a:p>
        </p:txBody>
      </p:sp>
    </p:spTree>
    <p:extLst>
      <p:ext uri="{BB962C8B-B14F-4D97-AF65-F5344CB8AC3E}">
        <p14:creationId xmlns:p14="http://schemas.microsoft.com/office/powerpoint/2010/main" val="399206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35715EB9-6BAF-422E-826F-381BD17AC450}" type="slidenum">
              <a:rPr lang="en-US" altLang="en-US"/>
              <a:pPr/>
              <a:t>14</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0961" name="Title 1"/>
          <p:cNvSpPr>
            <a:spLocks noGrp="1"/>
          </p:cNvSpPr>
          <p:nvPr>
            <p:ph type="title"/>
          </p:nvPr>
        </p:nvSpPr>
        <p:spPr/>
        <p:txBody>
          <a:bodyPr/>
          <a:lstStyle/>
          <a:p>
            <a:pPr eaLnBrk="1" hangingPunct="1"/>
            <a:r>
              <a:rPr lang="en-US" altLang="en-US" smtClean="0"/>
              <a:t>Example: Retirement Planning</a:t>
            </a:r>
          </a:p>
        </p:txBody>
      </p:sp>
      <p:pic>
        <p:nvPicPr>
          <p:cNvPr id="40963" name="Picture 1" descr="Figure 9.16 Retirement Plan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905000"/>
            <a:ext cx="507153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descr="Figure 9.16 retirement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1905001"/>
            <a:ext cx="647276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2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mathematical functions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Understanding different functional relationships is instrumental in model building. The airline pricing example used a linear function that related price to demand.</a:t>
                </a:r>
              </a:p>
              <a:p>
                <a:pPr lvl="1"/>
                <a:r>
                  <a:rPr lang="en-GB" dirty="0" smtClean="0"/>
                  <a:t>Linear y=</a:t>
                </a:r>
                <a:r>
                  <a:rPr lang="en-GB" dirty="0" err="1" smtClean="0"/>
                  <a:t>mx+b</a:t>
                </a:r>
                <a:endParaRPr lang="en-GB" dirty="0" smtClean="0"/>
              </a:p>
              <a:p>
                <a:pPr lvl="1"/>
                <a:r>
                  <a:rPr lang="en-GB" dirty="0" smtClean="0"/>
                  <a:t>Logarithmic y=ln(x)</a:t>
                </a:r>
              </a:p>
              <a:p>
                <a:pPr lvl="1"/>
                <a:r>
                  <a:rPr lang="en-GB" dirty="0" smtClean="0"/>
                  <a:t>Polynomial y=a</a:t>
                </a:r>
                <a14:m>
                  <m:oMath xmlns:m="http://schemas.openxmlformats.org/officeDocument/2006/math">
                    <m:sSup>
                      <m:sSupPr>
                        <m:ctrlPr>
                          <a:rPr lang="en-GB" i="1" dirty="0" smtClean="0">
                            <a:latin typeface="Cambria Math"/>
                          </a:rPr>
                        </m:ctrlPr>
                      </m:sSupPr>
                      <m:e>
                        <m:r>
                          <a:rPr lang="en-GB" i="1" dirty="0" smtClean="0">
                            <a:latin typeface="Cambria Math"/>
                          </a:rPr>
                          <m:t>𝑥</m:t>
                        </m:r>
                      </m:e>
                      <m:sup>
                        <m:r>
                          <a:rPr lang="en-GB" i="1" dirty="0" smtClean="0">
                            <a:latin typeface="Cambria Math"/>
                          </a:rPr>
                          <m:t>2</m:t>
                        </m:r>
                      </m:sup>
                    </m:sSup>
                  </m:oMath>
                </a14:m>
                <a:r>
                  <a:rPr lang="en-GB" dirty="0" smtClean="0"/>
                  <a:t>+bx+c</a:t>
                </a:r>
              </a:p>
              <a:p>
                <a:pPr lvl="1"/>
                <a:r>
                  <a:rPr lang="en-GB" dirty="0" smtClean="0"/>
                  <a:t>Power  y=</a:t>
                </a:r>
                <a14:m>
                  <m:oMath xmlns:m="http://schemas.openxmlformats.org/officeDocument/2006/math">
                    <m:sSup>
                      <m:sSupPr>
                        <m:ctrlPr>
                          <a:rPr lang="en-GB" i="1" smtClean="0">
                            <a:latin typeface="Cambria Math"/>
                          </a:rPr>
                        </m:ctrlPr>
                      </m:sSupPr>
                      <m:e>
                        <m:r>
                          <a:rPr lang="en-GB" b="0" i="1" smtClean="0">
                            <a:latin typeface="Cambria Math"/>
                          </a:rPr>
                          <m:t>𝑎</m:t>
                        </m:r>
                      </m:e>
                      <m:sup>
                        <m:r>
                          <a:rPr lang="en-GB" b="0" i="1" smtClean="0">
                            <a:latin typeface="Cambria Math"/>
                          </a:rPr>
                          <m:t>𝑏</m:t>
                        </m:r>
                      </m:sup>
                    </m:sSup>
                  </m:oMath>
                </a14:m>
                <a:endParaRPr lang="en-GB" dirty="0" smtClean="0"/>
              </a:p>
              <a:p>
                <a:pPr lvl="1"/>
                <a:r>
                  <a:rPr lang="en-GB" b="0" dirty="0" err="1" smtClean="0"/>
                  <a:t>Expontential</a:t>
                </a:r>
                <a:r>
                  <a:rPr lang="en-GB" b="0" dirty="0" smtClean="0"/>
                  <a:t> y = </a:t>
                </a:r>
                <a14:m>
                  <m:oMath xmlns:m="http://schemas.openxmlformats.org/officeDocument/2006/math">
                    <m:sSup>
                      <m:sSupPr>
                        <m:ctrlPr>
                          <a:rPr lang="en-GB" b="0" i="1" smtClean="0">
                            <a:latin typeface="Cambria Math"/>
                          </a:rPr>
                        </m:ctrlPr>
                      </m:sSupPr>
                      <m:e>
                        <m:r>
                          <a:rPr lang="en-GB" b="0" i="1" smtClean="0">
                            <a:latin typeface="Cambria Math"/>
                          </a:rPr>
                          <m:t>𝑎𝑏</m:t>
                        </m:r>
                      </m:e>
                      <m:sup>
                        <m:r>
                          <a:rPr lang="en-GB" b="0" i="1" smtClean="0">
                            <a:latin typeface="Cambria Math"/>
                          </a:rPr>
                          <m:t>𝑥</m:t>
                        </m:r>
                      </m:sup>
                    </m:sSup>
                  </m:oMath>
                </a14:m>
                <a:endParaRPr lang="en-GB" b="0" dirty="0" smtClean="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116" r="-150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fitting</a:t>
            </a:r>
            <a:endParaRPr lang="en-GB" dirty="0"/>
          </a:p>
        </p:txBody>
      </p:sp>
      <p:sp>
        <p:nvSpPr>
          <p:cNvPr id="3" name="Content Placeholder 2"/>
          <p:cNvSpPr>
            <a:spLocks noGrp="1"/>
          </p:cNvSpPr>
          <p:nvPr>
            <p:ph idx="1"/>
          </p:nvPr>
        </p:nvSpPr>
        <p:spPr/>
        <p:txBody>
          <a:bodyPr/>
          <a:lstStyle/>
          <a:p>
            <a:r>
              <a:rPr lang="en-GB" dirty="0" smtClean="0"/>
              <a:t>For may applications, functional relationships used in decision models are derived from the analysis of the data.</a:t>
            </a:r>
          </a:p>
          <a:p>
            <a:r>
              <a:rPr lang="en-GB" dirty="0" smtClean="0"/>
              <a:t>The </a:t>
            </a:r>
            <a:r>
              <a:rPr lang="en-GB" dirty="0" err="1" smtClean="0"/>
              <a:t>trendline</a:t>
            </a:r>
            <a:r>
              <a:rPr lang="en-GB" dirty="0" smtClean="0"/>
              <a:t> tool provides a method of determining the best fitting functional relationship. Using the </a:t>
            </a:r>
            <a:r>
              <a:rPr lang="en-GB" dirty="0" err="1" smtClean="0"/>
              <a:t>trendline</a:t>
            </a:r>
            <a:r>
              <a:rPr lang="en-GB" dirty="0" smtClean="0"/>
              <a:t> tool you can try fitting each function to the data.</a:t>
            </a:r>
          </a:p>
          <a:p>
            <a:r>
              <a:rPr lang="en-GB" dirty="0" smtClean="0"/>
              <a:t>Data fitting is combined with logical approaches in model building.</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5654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2FAA7F66-8B9D-433F-B4A5-E9D31C687AEE}" type="slidenum">
              <a:rPr lang="en-US" altLang="en-US"/>
              <a:pPr/>
              <a:t>4</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4817" name="Rectangle 2"/>
          <p:cNvSpPr>
            <a:spLocks noGrp="1" noChangeArrowheads="1"/>
          </p:cNvSpPr>
          <p:nvPr>
            <p:ph type="title"/>
          </p:nvPr>
        </p:nvSpPr>
        <p:spPr/>
        <p:txBody>
          <a:bodyPr/>
          <a:lstStyle/>
          <a:p>
            <a:pPr eaLnBrk="1" hangingPunct="1"/>
            <a:r>
              <a:rPr lang="en-US" altLang="en-US" smtClean="0"/>
              <a:t>Spreadsheet Engineering</a:t>
            </a:r>
          </a:p>
        </p:txBody>
      </p:sp>
      <p:sp>
        <p:nvSpPr>
          <p:cNvPr id="34818" name="Rectangle 3"/>
          <p:cNvSpPr>
            <a:spLocks noGrp="1" noChangeArrowheads="1"/>
          </p:cNvSpPr>
          <p:nvPr>
            <p:ph type="body" idx="1"/>
          </p:nvPr>
        </p:nvSpPr>
        <p:spPr>
          <a:xfrm>
            <a:off x="1576917" y="2017713"/>
            <a:ext cx="10005483" cy="4114800"/>
          </a:xfrm>
        </p:spPr>
        <p:txBody>
          <a:bodyPr/>
          <a:lstStyle/>
          <a:p>
            <a:pPr algn="just" eaLnBrk="1" hangingPunct="1">
              <a:lnSpc>
                <a:spcPct val="90000"/>
              </a:lnSpc>
            </a:pPr>
            <a:r>
              <a:rPr lang="en-US" altLang="en-US" dirty="0" smtClean="0"/>
              <a:t>Verification </a:t>
            </a:r>
          </a:p>
          <a:p>
            <a:pPr algn="just" eaLnBrk="1" hangingPunct="1">
              <a:lnSpc>
                <a:spcPct val="90000"/>
              </a:lnSpc>
            </a:pPr>
            <a:r>
              <a:rPr lang="en-US" altLang="en-US" dirty="0" smtClean="0"/>
              <a:t>Improve the design and format of the spreadsheet itself.</a:t>
            </a:r>
          </a:p>
          <a:p>
            <a:pPr algn="just" eaLnBrk="1" hangingPunct="1">
              <a:lnSpc>
                <a:spcPct val="90000"/>
              </a:lnSpc>
            </a:pPr>
            <a:r>
              <a:rPr lang="en-US" altLang="en-US" dirty="0" smtClean="0"/>
              <a:t>Improve the process used to develop a spreadsheet.</a:t>
            </a:r>
          </a:p>
          <a:p>
            <a:pPr algn="just" eaLnBrk="1" hangingPunct="1">
              <a:lnSpc>
                <a:spcPct val="90000"/>
              </a:lnSpc>
            </a:pPr>
            <a:r>
              <a:rPr lang="en-US" altLang="en-US" dirty="0" smtClean="0"/>
              <a:t>Inspect your results carefully and use appropriate tools available in Excel.</a:t>
            </a:r>
          </a:p>
          <a:p>
            <a:pPr lvl="1" eaLnBrk="1" hangingPunct="1">
              <a:lnSpc>
                <a:spcPct val="90000"/>
              </a:lnSpc>
            </a:pPr>
            <a:r>
              <a:rPr lang="en-US" altLang="en-US" dirty="0" smtClean="0"/>
              <a:t>Use the Data Validation tool</a:t>
            </a:r>
          </a:p>
          <a:p>
            <a:pPr lvl="1" eaLnBrk="1" hangingPunct="1">
              <a:lnSpc>
                <a:spcPct val="90000"/>
              </a:lnSpc>
            </a:pPr>
            <a:r>
              <a:rPr lang="en-US" altLang="en-US" dirty="0" smtClean="0"/>
              <a:t>Inspect and audit formulas</a:t>
            </a:r>
          </a:p>
        </p:txBody>
      </p:sp>
    </p:spTree>
    <p:extLst>
      <p:ext uri="{BB962C8B-B14F-4D97-AF65-F5344CB8AC3E}">
        <p14:creationId xmlns:p14="http://schemas.microsoft.com/office/powerpoint/2010/main" val="14996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FAC107AA-0172-45F9-A7A5-6E803D890B81}" type="slidenum">
              <a:rPr lang="en-US" altLang="en-US"/>
              <a:pPr/>
              <a:t>5</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5841" name="Title 1"/>
          <p:cNvSpPr>
            <a:spLocks noGrp="1"/>
          </p:cNvSpPr>
          <p:nvPr>
            <p:ph type="title"/>
          </p:nvPr>
        </p:nvSpPr>
        <p:spPr/>
        <p:txBody>
          <a:bodyPr/>
          <a:lstStyle/>
          <a:p>
            <a:pPr eaLnBrk="1" hangingPunct="1"/>
            <a:r>
              <a:rPr lang="en-US" altLang="en-US" smtClean="0"/>
              <a:t>New Product Development Model</a:t>
            </a:r>
          </a:p>
        </p:txBody>
      </p:sp>
      <p:pic>
        <p:nvPicPr>
          <p:cNvPr id="35843" name="Picture 1" descr="Figure 9.11 Moore Pharmaceuticals Spreadsheet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775" y="1539241"/>
            <a:ext cx="8006080" cy="474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1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D69842E7-42A9-4B67-A0EB-49120CDB60A0}" type="slidenum">
              <a:rPr lang="en-US" altLang="en-US"/>
              <a:pPr/>
              <a:t>6</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3009" name="Title 1"/>
          <p:cNvSpPr>
            <a:spLocks noGrp="1"/>
          </p:cNvSpPr>
          <p:nvPr>
            <p:ph type="title"/>
          </p:nvPr>
        </p:nvSpPr>
        <p:spPr/>
        <p:txBody>
          <a:bodyPr>
            <a:normAutofit fontScale="90000"/>
          </a:bodyPr>
          <a:lstStyle/>
          <a:p>
            <a:r>
              <a:rPr lang="en-US" altLang="en-US" smtClean="0"/>
              <a:t>New Product Development Model Formulas</a:t>
            </a:r>
          </a:p>
        </p:txBody>
      </p:sp>
      <p:pic>
        <p:nvPicPr>
          <p:cNvPr id="43011" name="Picture 4" descr="Figure 9.11 2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0401" y="1981200"/>
            <a:ext cx="844761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0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6A180AA-3070-4454-B8EF-FD0B0CE8AEC5}" type="slidenum">
              <a:rPr lang="en-US" altLang="en-US"/>
              <a:pPr/>
              <a:t>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6865" name="Title 1"/>
          <p:cNvSpPr>
            <a:spLocks noGrp="1"/>
          </p:cNvSpPr>
          <p:nvPr>
            <p:ph type="title"/>
          </p:nvPr>
        </p:nvSpPr>
        <p:spPr/>
        <p:txBody>
          <a:bodyPr>
            <a:normAutofit fontScale="90000"/>
          </a:bodyPr>
          <a:lstStyle/>
          <a:p>
            <a:pPr eaLnBrk="1" hangingPunct="1"/>
            <a:r>
              <a:rPr lang="en-US" altLang="en-US" smtClean="0"/>
              <a:t>Single Period Purchase Decisions (Newsvendor Model)</a:t>
            </a:r>
          </a:p>
        </p:txBody>
      </p:sp>
      <p:sp>
        <p:nvSpPr>
          <p:cNvPr id="36866" name="Content Placeholder 2"/>
          <p:cNvSpPr>
            <a:spLocks noGrp="1"/>
          </p:cNvSpPr>
          <p:nvPr>
            <p:ph idx="1"/>
          </p:nvPr>
        </p:nvSpPr>
        <p:spPr/>
        <p:txBody>
          <a:bodyPr/>
          <a:lstStyle/>
          <a:p>
            <a:pPr eaLnBrk="1" hangingPunct="1"/>
            <a:r>
              <a:rPr lang="en-US" altLang="en-US" dirty="0" smtClean="0"/>
              <a:t>C = purchase cost</a:t>
            </a:r>
          </a:p>
          <a:p>
            <a:pPr eaLnBrk="1" hangingPunct="1"/>
            <a:r>
              <a:rPr lang="en-US" altLang="en-US" dirty="0" smtClean="0"/>
              <a:t>R = sale price</a:t>
            </a:r>
          </a:p>
          <a:p>
            <a:pPr eaLnBrk="1" hangingPunct="1"/>
            <a:r>
              <a:rPr lang="en-US" altLang="en-US" dirty="0" smtClean="0"/>
              <a:t>S = salvage value</a:t>
            </a:r>
          </a:p>
          <a:p>
            <a:pPr eaLnBrk="1" hangingPunct="1"/>
            <a:r>
              <a:rPr lang="en-US" altLang="en-US" dirty="0" smtClean="0"/>
              <a:t>D = demand during a single period</a:t>
            </a:r>
          </a:p>
          <a:p>
            <a:pPr eaLnBrk="1" hangingPunct="1"/>
            <a:r>
              <a:rPr lang="en-US" altLang="en-US" dirty="0" smtClean="0"/>
              <a:t>Q = quantity purchased</a:t>
            </a:r>
          </a:p>
          <a:p>
            <a:pPr eaLnBrk="1" hangingPunct="1"/>
            <a:r>
              <a:rPr lang="fr-FR" altLang="en-US" dirty="0" smtClean="0"/>
              <a:t>Net profit = R * </a:t>
            </a:r>
            <a:r>
              <a:rPr lang="fr-FR" altLang="en-US" dirty="0" err="1" smtClean="0"/>
              <a:t>Quantity</a:t>
            </a:r>
            <a:r>
              <a:rPr lang="fr-FR" altLang="en-US" dirty="0" smtClean="0"/>
              <a:t> </a:t>
            </a:r>
            <a:r>
              <a:rPr lang="fr-FR" altLang="en-US" dirty="0" err="1" smtClean="0"/>
              <a:t>Sold</a:t>
            </a:r>
            <a:r>
              <a:rPr lang="fr-FR" altLang="en-US" dirty="0" smtClean="0"/>
              <a:t> + S * Surplus </a:t>
            </a:r>
            <a:r>
              <a:rPr lang="fr-FR" altLang="en-US" dirty="0" err="1" smtClean="0"/>
              <a:t>Quantity</a:t>
            </a:r>
            <a:r>
              <a:rPr lang="fr-FR" altLang="en-US" dirty="0" smtClean="0"/>
              <a:t> - C * Q</a:t>
            </a:r>
          </a:p>
          <a:p>
            <a:pPr eaLnBrk="1" hangingPunct="1"/>
            <a:endParaRPr lang="en-US" altLang="en-US" dirty="0" smtClean="0"/>
          </a:p>
        </p:txBody>
      </p:sp>
    </p:spTree>
    <p:extLst>
      <p:ext uri="{BB962C8B-B14F-4D97-AF65-F5344CB8AC3E}">
        <p14:creationId xmlns:p14="http://schemas.microsoft.com/office/powerpoint/2010/main" val="211101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7B47DC97-00C4-48D0-9334-F2ED1D805DD6}" type="slidenum">
              <a:rPr lang="en-US" altLang="en-US"/>
              <a:pPr/>
              <a:t>8</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7889" name="Title 1"/>
          <p:cNvSpPr>
            <a:spLocks noGrp="1"/>
          </p:cNvSpPr>
          <p:nvPr>
            <p:ph type="title"/>
          </p:nvPr>
        </p:nvSpPr>
        <p:spPr/>
        <p:txBody>
          <a:bodyPr/>
          <a:lstStyle/>
          <a:p>
            <a:pPr eaLnBrk="1" hangingPunct="1"/>
            <a:r>
              <a:rPr lang="en-US" altLang="en-US" smtClean="0"/>
              <a:t>Newsvendor Model Spreadsheet</a:t>
            </a:r>
          </a:p>
        </p:txBody>
      </p:sp>
      <p:pic>
        <p:nvPicPr>
          <p:cNvPr id="37891" name="Picture 1" descr="Figure 9.12 Newsvendor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1"/>
            <a:ext cx="121920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2" descr="Figure 9.12 newsvendor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533400"/>
            <a:ext cx="37592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01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FD036BA8-A8B4-4E88-BB73-C5DCFAC63B44}" type="slidenum">
              <a:rPr lang="en-US" altLang="en-US"/>
              <a:pPr/>
              <a:t>9</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4033" name="Title 1"/>
          <p:cNvSpPr>
            <a:spLocks noGrp="1"/>
          </p:cNvSpPr>
          <p:nvPr>
            <p:ph type="title"/>
          </p:nvPr>
        </p:nvSpPr>
        <p:spPr/>
        <p:txBody>
          <a:bodyPr/>
          <a:lstStyle/>
          <a:p>
            <a:r>
              <a:rPr lang="en-US" altLang="en-US" smtClean="0"/>
              <a:t>Overbooking Decisions</a:t>
            </a:r>
          </a:p>
        </p:txBody>
      </p:sp>
      <p:pic>
        <p:nvPicPr>
          <p:cNvPr id="44035" name="Picture 4" descr="Figure 9.13 Hotel Overbooking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133601"/>
            <a:ext cx="45720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5" descr="Figure 9.13 hotel overbooking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2133600"/>
            <a:ext cx="618066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62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6458</TotalTime>
  <Words>1523</Words>
  <Application>Microsoft Office PowerPoint</Application>
  <PresentationFormat>Custom</PresentationFormat>
  <Paragraphs>108</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analytic</vt:lpstr>
      <vt:lpstr>Data Analytics</vt:lpstr>
      <vt:lpstr>Common mathematical functions</vt:lpstr>
      <vt:lpstr>Data fitting</vt:lpstr>
      <vt:lpstr>Spreadsheet Engineering</vt:lpstr>
      <vt:lpstr>New Product Development Model</vt:lpstr>
      <vt:lpstr>New Product Development Model Formulas</vt:lpstr>
      <vt:lpstr>Single Period Purchase Decisions (Newsvendor Model)</vt:lpstr>
      <vt:lpstr>Newsvendor Model Spreadsheet</vt:lpstr>
      <vt:lpstr>Overbooking Decisions</vt:lpstr>
      <vt:lpstr>Project Management</vt:lpstr>
      <vt:lpstr>Spreadsheet Model</vt:lpstr>
      <vt:lpstr>Model Formulas</vt:lpstr>
      <vt:lpstr>Model Assumptions, Complexity, and Realism</vt:lpstr>
      <vt:lpstr>Example: Retirement Planning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96</cp:revision>
  <dcterms:created xsi:type="dcterms:W3CDTF">2015-01-22T11:52:23Z</dcterms:created>
  <dcterms:modified xsi:type="dcterms:W3CDTF">2016-02-22T11:52:03Z</dcterms:modified>
</cp:coreProperties>
</file>