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4" r:id="rId1"/>
  </p:sldMasterIdLst>
  <p:notesMasterIdLst>
    <p:notesMasterId r:id="rId27"/>
  </p:notesMasterIdLst>
  <p:handoutMasterIdLst>
    <p:handoutMasterId r:id="rId28"/>
  </p:handoutMasterIdLst>
  <p:sldIdLst>
    <p:sldId id="478" r:id="rId2"/>
    <p:sldId id="480" r:id="rId3"/>
    <p:sldId id="481"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501" r:id="rId24"/>
    <p:sldId id="502" r:id="rId25"/>
    <p:sldId id="503" r:id="rId26"/>
  </p:sldIdLst>
  <p:sldSz cx="9144000" cy="6858000" type="screen4x3"/>
  <p:notesSz cx="6858000" cy="9144000"/>
  <p:defaultTextStyle>
    <a:defPPr>
      <a:defRPr lang="en-US"/>
    </a:defPPr>
    <a:lvl1pPr algn="l" rtl="0" fontAlgn="base">
      <a:spcBef>
        <a:spcPct val="0"/>
      </a:spcBef>
      <a:spcAft>
        <a:spcPct val="0"/>
      </a:spcAft>
      <a:defRPr sz="2800" b="1" kern="1200">
        <a:solidFill>
          <a:srgbClr val="CC3300"/>
        </a:solidFill>
        <a:latin typeface="Tahoma" pitchFamily="34" charset="0"/>
        <a:ea typeface="+mn-ea"/>
        <a:cs typeface="Arial" charset="0"/>
      </a:defRPr>
    </a:lvl1pPr>
    <a:lvl2pPr marL="457200" algn="l" rtl="0" fontAlgn="base">
      <a:spcBef>
        <a:spcPct val="0"/>
      </a:spcBef>
      <a:spcAft>
        <a:spcPct val="0"/>
      </a:spcAft>
      <a:defRPr sz="2800" b="1" kern="1200">
        <a:solidFill>
          <a:srgbClr val="CC3300"/>
        </a:solidFill>
        <a:latin typeface="Tahoma" pitchFamily="34" charset="0"/>
        <a:ea typeface="+mn-ea"/>
        <a:cs typeface="Arial" charset="0"/>
      </a:defRPr>
    </a:lvl2pPr>
    <a:lvl3pPr marL="914400" algn="l" rtl="0" fontAlgn="base">
      <a:spcBef>
        <a:spcPct val="0"/>
      </a:spcBef>
      <a:spcAft>
        <a:spcPct val="0"/>
      </a:spcAft>
      <a:defRPr sz="2800" b="1" kern="1200">
        <a:solidFill>
          <a:srgbClr val="CC3300"/>
        </a:solidFill>
        <a:latin typeface="Tahoma" pitchFamily="34" charset="0"/>
        <a:ea typeface="+mn-ea"/>
        <a:cs typeface="Arial" charset="0"/>
      </a:defRPr>
    </a:lvl3pPr>
    <a:lvl4pPr marL="1371600" algn="l" rtl="0" fontAlgn="base">
      <a:spcBef>
        <a:spcPct val="0"/>
      </a:spcBef>
      <a:spcAft>
        <a:spcPct val="0"/>
      </a:spcAft>
      <a:defRPr sz="2800" b="1" kern="1200">
        <a:solidFill>
          <a:srgbClr val="CC3300"/>
        </a:solidFill>
        <a:latin typeface="Tahoma" pitchFamily="34" charset="0"/>
        <a:ea typeface="+mn-ea"/>
        <a:cs typeface="Arial" charset="0"/>
      </a:defRPr>
    </a:lvl4pPr>
    <a:lvl5pPr marL="1828800" algn="l" rtl="0" fontAlgn="base">
      <a:spcBef>
        <a:spcPct val="0"/>
      </a:spcBef>
      <a:spcAft>
        <a:spcPct val="0"/>
      </a:spcAft>
      <a:defRPr sz="2800" b="1" kern="1200">
        <a:solidFill>
          <a:srgbClr val="CC3300"/>
        </a:solidFill>
        <a:latin typeface="Tahoma" pitchFamily="34" charset="0"/>
        <a:ea typeface="+mn-ea"/>
        <a:cs typeface="Arial" charset="0"/>
      </a:defRPr>
    </a:lvl5pPr>
    <a:lvl6pPr marL="2286000" algn="l" defTabSz="914400" rtl="0" eaLnBrk="1" latinLnBrk="0" hangingPunct="1">
      <a:defRPr sz="2800" b="1" kern="1200">
        <a:solidFill>
          <a:srgbClr val="CC3300"/>
        </a:solidFill>
        <a:latin typeface="Tahoma" pitchFamily="34" charset="0"/>
        <a:ea typeface="+mn-ea"/>
        <a:cs typeface="Arial" charset="0"/>
      </a:defRPr>
    </a:lvl6pPr>
    <a:lvl7pPr marL="2743200" algn="l" defTabSz="914400" rtl="0" eaLnBrk="1" latinLnBrk="0" hangingPunct="1">
      <a:defRPr sz="2800" b="1" kern="1200">
        <a:solidFill>
          <a:srgbClr val="CC3300"/>
        </a:solidFill>
        <a:latin typeface="Tahoma" pitchFamily="34" charset="0"/>
        <a:ea typeface="+mn-ea"/>
        <a:cs typeface="Arial" charset="0"/>
      </a:defRPr>
    </a:lvl7pPr>
    <a:lvl8pPr marL="3200400" algn="l" defTabSz="914400" rtl="0" eaLnBrk="1" latinLnBrk="0" hangingPunct="1">
      <a:defRPr sz="2800" b="1" kern="1200">
        <a:solidFill>
          <a:srgbClr val="CC3300"/>
        </a:solidFill>
        <a:latin typeface="Tahoma" pitchFamily="34" charset="0"/>
        <a:ea typeface="+mn-ea"/>
        <a:cs typeface="Arial" charset="0"/>
      </a:defRPr>
    </a:lvl8pPr>
    <a:lvl9pPr marL="3657600" algn="l" defTabSz="914400" rtl="0" eaLnBrk="1" latinLnBrk="0" hangingPunct="1">
      <a:defRPr sz="2800" b="1" kern="1200">
        <a:solidFill>
          <a:srgbClr val="CC3300"/>
        </a:solidFill>
        <a:latin typeface="Tahoma"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tephenso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E08"/>
    <a:srgbClr val="0000CC"/>
    <a:srgbClr val="FF3300"/>
    <a:srgbClr val="CC3300"/>
    <a:srgbClr val="FFA827"/>
    <a:srgbClr val="BE6A0E"/>
    <a:srgbClr val="EE8512"/>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48750" autoAdjust="0"/>
  </p:normalViewPr>
  <p:slideViewPr>
    <p:cSldViewPr>
      <p:cViewPr varScale="1">
        <p:scale>
          <a:sx n="41" d="100"/>
          <a:sy n="41" d="100"/>
        </p:scale>
        <p:origin x="-250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C9AFD091-35F5-4B6E-BC80-40B04CE0DD44}" type="slidenum">
              <a:rPr lang="en-US"/>
              <a:pPr>
                <a:defRPr/>
              </a:pPr>
              <a:t>‹#›</a:t>
            </a:fld>
            <a:endParaRPr lang="en-US"/>
          </a:p>
        </p:txBody>
      </p:sp>
    </p:spTree>
    <p:extLst>
      <p:ext uri="{BB962C8B-B14F-4D97-AF65-F5344CB8AC3E}">
        <p14:creationId xmlns:p14="http://schemas.microsoft.com/office/powerpoint/2010/main" val="3040667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EDACB6E6-0E84-4937-BAF9-6A9C2EC6258B}" type="slidenum">
              <a:rPr lang="en-US"/>
              <a:pPr>
                <a:defRPr/>
              </a:pPr>
              <a:t>‹#›</a:t>
            </a:fld>
            <a:endParaRPr lang="en-US"/>
          </a:p>
        </p:txBody>
      </p:sp>
    </p:spTree>
    <p:extLst>
      <p:ext uri="{BB962C8B-B14F-4D97-AF65-F5344CB8AC3E}">
        <p14:creationId xmlns:p14="http://schemas.microsoft.com/office/powerpoint/2010/main" val="3871149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1</a:t>
            </a:fld>
            <a:endParaRPr lang="en-US"/>
          </a:p>
        </p:txBody>
      </p:sp>
    </p:spTree>
    <p:extLst>
      <p:ext uri="{BB962C8B-B14F-4D97-AF65-F5344CB8AC3E}">
        <p14:creationId xmlns:p14="http://schemas.microsoft.com/office/powerpoint/2010/main" val="275479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pPr>
              <a:buFont typeface="Arial" pitchFamily="34" charset="0"/>
              <a:buChar char="•"/>
            </a:pPr>
            <a:r>
              <a:rPr lang="en-US" dirty="0" smtClean="0"/>
              <a:t>Although the term data mining</a:t>
            </a:r>
            <a:r>
              <a:rPr lang="en-US" baseline="0" dirty="0" smtClean="0"/>
              <a:t> is relatively new, the ideas behind it are not.  Many of the techniques used in data mining have their roots in traditional statistical analysis and artificial intelligence work done since the early part of 1980s. </a:t>
            </a:r>
          </a:p>
          <a:p>
            <a:pPr>
              <a:buFont typeface="Arial" pitchFamily="34" charset="0"/>
              <a:buNone/>
            </a:pPr>
            <a:endParaRPr lang="en-US" baseline="0" dirty="0" smtClean="0"/>
          </a:p>
          <a:p>
            <a:pPr>
              <a:buFont typeface="Arial" pitchFamily="34" charset="0"/>
              <a:buChar char="•"/>
            </a:pPr>
            <a:r>
              <a:rPr lang="en-US" baseline="0" dirty="0" smtClean="0"/>
              <a:t>P.158 These patterns can be in the form of business rules, similarities , correlations, trends, or prediction models. </a:t>
            </a:r>
          </a:p>
          <a:p>
            <a:pPr>
              <a:buFont typeface="Arial" pitchFamily="34" charset="0"/>
              <a:buNone/>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Data mining is not a new discipline but rather a new definition for the use of many disciplines. Data mining is tightly positioned at the intersection of many disciplines, borrowing ideas from including AI, machine learning (</a:t>
            </a:r>
            <a:r>
              <a:rPr lang="en-IE" sz="1200" dirty="0" smtClean="0"/>
              <a:t>a branch of artificial intelligence in which a computer generates rules underlying or based on raw data that has been fed into it. </a:t>
            </a:r>
            <a:r>
              <a:rPr lang="en-IE" b="1" dirty="0" smtClean="0"/>
              <a:t>Machine learning</a:t>
            </a:r>
            <a:r>
              <a:rPr lang="en-IE" dirty="0" smtClean="0"/>
              <a:t>, a branch</a:t>
            </a:r>
            <a:r>
              <a:rPr lang="en-IE" baseline="0" dirty="0" smtClean="0"/>
              <a:t> of AI</a:t>
            </a:r>
            <a:r>
              <a:rPr lang="en-IE" dirty="0" smtClean="0"/>
              <a:t>, is about the construction and study of systems that can Learn</a:t>
            </a:r>
            <a:r>
              <a:rPr lang="en-IE" baseline="0" dirty="0" smtClean="0"/>
              <a:t> </a:t>
            </a:r>
            <a:r>
              <a:rPr lang="en-IE" dirty="0" smtClean="0"/>
              <a:t>from data. For example, a machine learning system could be trained on email messages to learn to distinguish between spam and non-spam messages. </a:t>
            </a:r>
            <a:r>
              <a:rPr lang="en-IE" sz="1200" dirty="0" smtClean="0"/>
              <a:t>)</a:t>
            </a:r>
            <a:r>
              <a:rPr lang="en-US" baseline="0" dirty="0" smtClean="0"/>
              <a:t>, management science, IS and databases</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Traditional techniques with stat, databases, mathematically modeling can’t handle the enormity of data, distributed nature of data. </a:t>
            </a:r>
          </a:p>
        </p:txBody>
      </p:sp>
      <p:sp>
        <p:nvSpPr>
          <p:cNvPr id="34819" name="Slide Number Placeholder 3"/>
          <p:cNvSpPr>
            <a:spLocks noGrp="1"/>
          </p:cNvSpPr>
          <p:nvPr>
            <p:ph type="sldNum" sz="quarter" idx="5"/>
          </p:nvPr>
        </p:nvSpPr>
        <p:spPr>
          <a:noFill/>
        </p:spPr>
        <p:txBody>
          <a:bodyPr/>
          <a:lstStyle/>
          <a:p>
            <a:fld id="{88539BF4-310E-4EE3-A5B5-C198C00F36F8}" type="slidenum">
              <a:rPr lang="en-US" smtClean="0">
                <a:cs typeface="Arial" charset="0"/>
              </a:rPr>
              <a:pPr/>
              <a:t>10</a:t>
            </a:fld>
            <a:endParaRPr lang="en-US" smtClean="0">
              <a:cs typeface="Arial" charset="0"/>
            </a:endParaRPr>
          </a:p>
        </p:txBody>
      </p:sp>
    </p:spTree>
    <p:extLst>
      <p:ext uri="{BB962C8B-B14F-4D97-AF65-F5344CB8AC3E}">
        <p14:creationId xmlns:p14="http://schemas.microsoft.com/office/powerpoint/2010/main" val="419304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IE" dirty="0" smtClean="0"/>
              <a:t>Data is just there</a:t>
            </a:r>
          </a:p>
          <a:p>
            <a:pPr>
              <a:buFont typeface="Arial" pitchFamily="34" charset="0"/>
              <a:buChar char="•"/>
            </a:pPr>
            <a:r>
              <a:rPr lang="en-IE" dirty="0" smtClean="0"/>
              <a:t>Computers are cheap so we can’t say we can’t afford store that much data.</a:t>
            </a:r>
            <a:r>
              <a:rPr lang="en-IE" baseline="0" dirty="0" smtClean="0"/>
              <a:t> Processing is cheap.</a:t>
            </a:r>
          </a:p>
          <a:p>
            <a:pPr>
              <a:buFont typeface="Arial" pitchFamily="34" charset="0"/>
              <a:buChar char="•"/>
            </a:pPr>
            <a:r>
              <a:rPr lang="en-IE" baseline="0" dirty="0" smtClean="0"/>
              <a:t>And your competitors are doing it. If you don’t want to do DM, you can be certain you competitor is if you give them any edge you are going to get forced out eventually.</a:t>
            </a:r>
          </a:p>
          <a:p>
            <a:pPr>
              <a:buFont typeface="Arial" pitchFamily="34" charset="0"/>
              <a:buChar char="•"/>
            </a:pPr>
            <a:r>
              <a:rPr lang="en-IE" baseline="0" dirty="0" smtClean="0"/>
              <a:t>Exercise: Give an example of  something you did yesterday or today which resulted in data which could potentially be mined to discover useful information?</a:t>
            </a:r>
          </a:p>
          <a:p>
            <a:pPr>
              <a:buFont typeface="Arial" pitchFamily="34" charset="0"/>
              <a:buChar char="•"/>
            </a:pPr>
            <a:r>
              <a:rPr lang="en-IE" baseline="0" dirty="0" smtClean="0"/>
              <a:t>Drive yesterday through the toll bridge (from that they only know who if you have a card, but they know how many), shopping in grocery store, I used the internet, this morning I got tea in canteen and paid with card and 10% reduced price as apposed to cash. They can use the data for anything they want because we are consenting to it. Be creative – do you know other than the Internet where data could be captured on you? Any time we use the computer, we give away lots of data about us. Do you have a card in work? Do you use it for food? Mobile phones? Especially with a GPS . If you’re a paranoid person, this isn’t a good exercise for you!</a:t>
            </a:r>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11</a:t>
            </a:fld>
            <a:endParaRPr lang="en-US"/>
          </a:p>
        </p:txBody>
      </p:sp>
    </p:spTree>
    <p:extLst>
      <p:ext uri="{BB962C8B-B14F-4D97-AF65-F5344CB8AC3E}">
        <p14:creationId xmlns:p14="http://schemas.microsoft.com/office/powerpoint/2010/main" val="2494803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pPr>
              <a:buFont typeface="Arial" pitchFamily="34" charset="0"/>
              <a:buChar char="•"/>
            </a:pPr>
            <a:r>
              <a:rPr lang="en-US" b="1" baseline="0" dirty="0" smtClean="0"/>
              <a:t>Travel</a:t>
            </a:r>
            <a:r>
              <a:rPr lang="en-US" baseline="0" dirty="0" smtClean="0"/>
              <a:t> – Hotels – </a:t>
            </a:r>
            <a:r>
              <a:rPr lang="en-US" baseline="0" dirty="0" err="1" smtClean="0"/>
              <a:t>personalised</a:t>
            </a:r>
            <a:r>
              <a:rPr lang="en-US" baseline="0" dirty="0" smtClean="0"/>
              <a:t> service by identifying profitable customers for repeat business. Car hire.</a:t>
            </a:r>
          </a:p>
          <a:p>
            <a:pPr>
              <a:buFont typeface="Arial" pitchFamily="34" charset="0"/>
              <a:buChar char="•"/>
            </a:pPr>
            <a:r>
              <a:rPr lang="en-US" b="1" baseline="0" dirty="0" smtClean="0"/>
              <a:t>Health care </a:t>
            </a:r>
            <a:r>
              <a:rPr lang="en-US" baseline="0" dirty="0" smtClean="0"/>
              <a:t>– relationships between different treatments to develop more effective strategies. </a:t>
            </a:r>
          </a:p>
          <a:p>
            <a:pPr algn="l">
              <a:buFont typeface="Arial" pitchFamily="34" charset="0"/>
              <a:buChar char="•"/>
            </a:pPr>
            <a:r>
              <a:rPr lang="en-US" b="1" baseline="0" dirty="0" smtClean="0"/>
              <a:t>Medicine</a:t>
            </a:r>
            <a:r>
              <a:rPr lang="en-US" baseline="0" dirty="0" smtClean="0"/>
              <a:t> – identify novel patterns to improve survival of patients with cancer. Success rates donor matching of organ transplants.  Identifying </a:t>
            </a:r>
            <a:r>
              <a:rPr lang="en-US" baseline="0" dirty="0" err="1" smtClean="0"/>
              <a:t>chromosone</a:t>
            </a:r>
            <a:r>
              <a:rPr lang="en-US" baseline="0" dirty="0" smtClean="0"/>
              <a:t> of diff genes. Relationships with symptoms and illnesses and treatments –correct </a:t>
            </a:r>
            <a:r>
              <a:rPr lang="en-US" baseline="0" dirty="0" err="1" smtClean="0"/>
              <a:t>dec</a:t>
            </a:r>
            <a:endParaRPr lang="en-US" baseline="0" dirty="0" smtClean="0"/>
          </a:p>
          <a:p>
            <a:pPr>
              <a:buFont typeface="Arial" pitchFamily="34" charset="0"/>
              <a:buChar char="•"/>
            </a:pPr>
            <a:r>
              <a:rPr lang="en-US" b="1" baseline="0" dirty="0" smtClean="0"/>
              <a:t>Entertainment</a:t>
            </a:r>
            <a:r>
              <a:rPr lang="en-US" baseline="0" dirty="0" smtClean="0"/>
              <a:t> – viewer data at prime time for advertisements. Predict the financial success of movies before produced</a:t>
            </a:r>
            <a:endParaRPr lang="en-US" b="1" baseline="0" dirty="0" smtClean="0"/>
          </a:p>
          <a:p>
            <a:pPr>
              <a:buFont typeface="Arial" pitchFamily="34" charset="0"/>
              <a:buChar char="•"/>
            </a:pPr>
            <a:r>
              <a:rPr lang="en-US" b="1" baseline="0" dirty="0" smtClean="0"/>
              <a:t>Homeland security</a:t>
            </a:r>
            <a:r>
              <a:rPr lang="en-US" baseline="0" dirty="0" smtClean="0"/>
              <a:t> – patterns of terrorist </a:t>
            </a:r>
            <a:r>
              <a:rPr lang="en-US" baseline="0" dirty="0" err="1" smtClean="0"/>
              <a:t>behaviours</a:t>
            </a:r>
            <a:r>
              <a:rPr lang="en-US" baseline="0" dirty="0" smtClean="0"/>
              <a:t>, discover crime patterns, solve criminal cases.</a:t>
            </a:r>
          </a:p>
          <a:p>
            <a:pPr>
              <a:buFont typeface="Arial" pitchFamily="34" charset="0"/>
              <a:buChar char="•"/>
            </a:pPr>
            <a:r>
              <a:rPr lang="en-US" b="1" baseline="0" dirty="0" smtClean="0"/>
              <a:t>Sports</a:t>
            </a:r>
            <a:r>
              <a:rPr lang="en-US" baseline="0" dirty="0" smtClean="0"/>
              <a:t> – NBA for coaching staff to discover interesting patterns in basketball game data. </a:t>
            </a:r>
          </a:p>
          <a:p>
            <a:pPr>
              <a:buFont typeface="Arial" pitchFamily="34" charset="0"/>
              <a:buChar char="•"/>
            </a:pPr>
            <a:endParaRPr lang="en-US" baseline="0" dirty="0" smtClean="0"/>
          </a:p>
          <a:p>
            <a:pPr>
              <a:buFont typeface="Arial" pitchFamily="34" charset="0"/>
              <a:buChar char="•"/>
            </a:pPr>
            <a:endParaRPr lang="en-US" dirty="0" smtClean="0"/>
          </a:p>
          <a:p>
            <a:endParaRPr lang="en-US" dirty="0" smtClean="0"/>
          </a:p>
        </p:txBody>
      </p:sp>
      <p:sp>
        <p:nvSpPr>
          <p:cNvPr id="53251" name="Slide Number Placeholder 3"/>
          <p:cNvSpPr>
            <a:spLocks noGrp="1"/>
          </p:cNvSpPr>
          <p:nvPr>
            <p:ph type="sldNum" sz="quarter" idx="5"/>
          </p:nvPr>
        </p:nvSpPr>
        <p:spPr>
          <a:noFill/>
        </p:spPr>
        <p:txBody>
          <a:bodyPr/>
          <a:lstStyle/>
          <a:p>
            <a:fld id="{1F92ADCC-0492-4714-8744-4A4762B09FBD}" type="slidenum">
              <a:rPr lang="en-US" smtClean="0">
                <a:cs typeface="Arial" charset="0"/>
              </a:rPr>
              <a:pPr/>
              <a:t>12</a:t>
            </a:fld>
            <a:endParaRPr lang="en-US" smtClean="0">
              <a:cs typeface="Arial" charset="0"/>
            </a:endParaRPr>
          </a:p>
        </p:txBody>
      </p:sp>
    </p:spTree>
    <p:extLst>
      <p:ext uri="{BB962C8B-B14F-4D97-AF65-F5344CB8AC3E}">
        <p14:creationId xmlns:p14="http://schemas.microsoft.com/office/powerpoint/2010/main" val="294193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pPr>
              <a:buFont typeface="Arial" pitchFamily="34" charset="0"/>
              <a:buChar char="•"/>
            </a:pPr>
            <a:r>
              <a:rPr lang="en-US" b="1" dirty="0" smtClean="0"/>
              <a:t>Brokerage and securities trading</a:t>
            </a:r>
            <a:r>
              <a:rPr lang="en-US" b="1" baseline="0" dirty="0" smtClean="0"/>
              <a:t> </a:t>
            </a:r>
            <a:r>
              <a:rPr lang="en-US" baseline="0" dirty="0" smtClean="0"/>
              <a:t>– when and how much certain bond prices will change;</a:t>
            </a:r>
          </a:p>
          <a:p>
            <a:pPr>
              <a:buFont typeface="Arial" pitchFamily="34" charset="0"/>
              <a:buChar char="•"/>
            </a:pPr>
            <a:r>
              <a:rPr lang="en-US" baseline="0" dirty="0" smtClean="0"/>
              <a:t>Forecast the range and direction of stock </a:t>
            </a:r>
            <a:r>
              <a:rPr lang="en-US" baseline="0" dirty="0" err="1" smtClean="0"/>
              <a:t>fluctutations</a:t>
            </a:r>
            <a:endParaRPr lang="en-US" baseline="0" dirty="0" smtClean="0"/>
          </a:p>
          <a:p>
            <a:pPr>
              <a:buFont typeface="Arial" pitchFamily="34" charset="0"/>
              <a:buChar char="•"/>
            </a:pPr>
            <a:r>
              <a:rPr lang="en-US" baseline="0" dirty="0" smtClean="0"/>
              <a:t>Assess the effect of particular issues and events on overall market movements (major new product release, weather conditions like hurricane, economy crash etc</a:t>
            </a:r>
          </a:p>
          <a:p>
            <a:pPr>
              <a:buFont typeface="Arial" pitchFamily="34" charset="0"/>
              <a:buChar char="•"/>
            </a:pPr>
            <a:endParaRPr lang="en-US" baseline="0" dirty="0" smtClean="0"/>
          </a:p>
          <a:p>
            <a:pPr>
              <a:buFont typeface="Arial" pitchFamily="34" charset="0"/>
              <a:buChar char="•"/>
            </a:pPr>
            <a:r>
              <a:rPr lang="en-US" b="1" baseline="0" dirty="0" smtClean="0"/>
              <a:t>Insurance</a:t>
            </a:r>
          </a:p>
          <a:p>
            <a:pPr>
              <a:buFont typeface="Arial" pitchFamily="34" charset="0"/>
              <a:buChar char="•"/>
            </a:pPr>
            <a:r>
              <a:rPr lang="en-US" dirty="0" smtClean="0"/>
              <a:t>Forecast claims for property and medical coverage costs </a:t>
            </a:r>
          </a:p>
          <a:p>
            <a:pPr>
              <a:buFont typeface="Arial" pitchFamily="34" charset="0"/>
              <a:buChar char="•"/>
            </a:pPr>
            <a:r>
              <a:rPr lang="en-US" dirty="0" smtClean="0"/>
              <a:t>Determine the best plan for a customer on the basis of claims made and customer</a:t>
            </a:r>
            <a:r>
              <a:rPr lang="en-US" baseline="0" dirty="0" smtClean="0"/>
              <a:t> data</a:t>
            </a:r>
          </a:p>
          <a:p>
            <a:pPr>
              <a:buFont typeface="Arial" pitchFamily="34" charset="0"/>
              <a:buChar char="•"/>
            </a:pPr>
            <a:r>
              <a:rPr lang="en-US" baseline="0" dirty="0" smtClean="0"/>
              <a:t>Predict customers that are more likely to buy new policies with special features.</a:t>
            </a:r>
          </a:p>
          <a:p>
            <a:pPr>
              <a:buFont typeface="Arial" pitchFamily="34" charset="0"/>
              <a:buChar char="•"/>
            </a:pPr>
            <a:r>
              <a:rPr lang="en-US" baseline="0" dirty="0" smtClean="0"/>
              <a:t>Identify and prevent incorrect claim payments and fraudulent activities</a:t>
            </a:r>
            <a:endParaRPr lang="en-US" dirty="0" smtClean="0"/>
          </a:p>
          <a:p>
            <a:pPr>
              <a:buFont typeface="Arial" pitchFamily="34" charset="0"/>
              <a:buChar char="•"/>
            </a:pPr>
            <a:endParaRPr lang="en-US" dirty="0" smtClean="0"/>
          </a:p>
        </p:txBody>
      </p:sp>
      <p:sp>
        <p:nvSpPr>
          <p:cNvPr id="51203" name="Slide Number Placeholder 3"/>
          <p:cNvSpPr>
            <a:spLocks noGrp="1"/>
          </p:cNvSpPr>
          <p:nvPr>
            <p:ph type="sldNum" sz="quarter" idx="5"/>
          </p:nvPr>
        </p:nvSpPr>
        <p:spPr>
          <a:noFill/>
        </p:spPr>
        <p:txBody>
          <a:bodyPr/>
          <a:lstStyle/>
          <a:p>
            <a:fld id="{B398DB8C-C606-47E4-BA4E-885ED8970587}" type="slidenum">
              <a:rPr lang="en-US" smtClean="0">
                <a:cs typeface="Arial" charset="0"/>
              </a:rPr>
              <a:pPr/>
              <a:t>13</a:t>
            </a:fld>
            <a:endParaRPr lang="en-US" smtClean="0">
              <a:cs typeface="Arial" charset="0"/>
            </a:endParaRPr>
          </a:p>
        </p:txBody>
      </p:sp>
    </p:spTree>
    <p:extLst>
      <p:ext uri="{BB962C8B-B14F-4D97-AF65-F5344CB8AC3E}">
        <p14:creationId xmlns:p14="http://schemas.microsoft.com/office/powerpoint/2010/main" val="54042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pPr>
              <a:buFont typeface="Arial" pitchFamily="34" charset="0"/>
              <a:buChar char="•"/>
            </a:pPr>
            <a:r>
              <a:rPr lang="en-IE" b="1" dirty="0" smtClean="0"/>
              <a:t>CRM is </a:t>
            </a:r>
            <a:r>
              <a:rPr lang="en-IE" b="0" dirty="0" smtClean="0"/>
              <a:t>the new extension</a:t>
            </a:r>
            <a:r>
              <a:rPr lang="en-IE" b="0" baseline="0" dirty="0" smtClean="0"/>
              <a:t> to </a:t>
            </a:r>
            <a:r>
              <a:rPr lang="en-IE" b="0" baseline="0" dirty="0" err="1" smtClean="0"/>
              <a:t>tradtional</a:t>
            </a:r>
            <a:r>
              <a:rPr lang="en-IE" b="0" baseline="0" dirty="0" smtClean="0"/>
              <a:t> marketing. The goal of CRM  is to create one-on-one relationships with customers by developing an intimate understanding of its needs and wants. </a:t>
            </a:r>
            <a:r>
              <a:rPr lang="en-IE" b="1" dirty="0" smtClean="0"/>
              <a:t>up-selling</a:t>
            </a:r>
            <a:r>
              <a:rPr lang="en-IE" b="0" baseline="0" dirty="0" smtClean="0"/>
              <a:t> -</a:t>
            </a:r>
            <a:r>
              <a:rPr lang="en-IE" dirty="0" smtClean="0"/>
              <a:t> is a sales technique whereby a seller induces the customer to purchase more expensive items, upgrades. </a:t>
            </a:r>
          </a:p>
          <a:p>
            <a:pPr>
              <a:buFont typeface="Arial" pitchFamily="34" charset="0"/>
              <a:buChar char="•"/>
            </a:pPr>
            <a:r>
              <a:rPr lang="en-IE" dirty="0" smtClean="0"/>
              <a:t>A different technique is</a:t>
            </a:r>
            <a:r>
              <a:rPr lang="en-IE" b="1" dirty="0" smtClean="0"/>
              <a:t> cross-selling</a:t>
            </a:r>
            <a:r>
              <a:rPr lang="en-IE" dirty="0" smtClean="0"/>
              <a:t> in which a seller tries to sell something else. A recent study concluded that it is 70% easier to get an additional 3% in sales from an existing customer than it is to get more customers in the door to equal the same dollar volume in sales</a:t>
            </a:r>
          </a:p>
          <a:p>
            <a:pPr>
              <a:buFont typeface="Arial" pitchFamily="34" charset="0"/>
              <a:buChar char="•"/>
            </a:pPr>
            <a:r>
              <a:rPr lang="en-IE" dirty="0" smtClean="0"/>
              <a:t>Create a customer profile</a:t>
            </a:r>
          </a:p>
          <a:p>
            <a:pPr>
              <a:buFont typeface="Arial" pitchFamily="34" charset="0"/>
              <a:buChar char="•"/>
            </a:pPr>
            <a:r>
              <a:rPr lang="en-IE" dirty="0" smtClean="0"/>
              <a:t>Understand</a:t>
            </a:r>
            <a:r>
              <a:rPr lang="en-IE" baseline="0" dirty="0" smtClean="0"/>
              <a:t> why customers bought elsewhere to improve retention for the future</a:t>
            </a:r>
          </a:p>
          <a:p>
            <a:pPr>
              <a:buFont typeface="Arial" pitchFamily="34" charset="0"/>
              <a:buChar char="•"/>
            </a:pPr>
            <a:r>
              <a:rPr lang="en-IE" baseline="0" dirty="0" smtClean="0"/>
              <a:t>Identify the most profitable customers and their preferential needs, Hilton hotels</a:t>
            </a:r>
          </a:p>
          <a:p>
            <a:pPr>
              <a:buFont typeface="Arial" pitchFamily="34" charset="0"/>
              <a:buChar char="•"/>
            </a:pPr>
            <a:endParaRPr lang="en-IE" baseline="0" dirty="0" smtClean="0"/>
          </a:p>
          <a:p>
            <a:pPr>
              <a:buFont typeface="Arial" pitchFamily="34" charset="0"/>
              <a:buChar char="•"/>
            </a:pPr>
            <a:r>
              <a:rPr lang="en-IE" b="1" baseline="0" dirty="0" smtClean="0"/>
              <a:t>Banking – </a:t>
            </a:r>
            <a:r>
              <a:rPr lang="en-IE" b="0" baseline="0" dirty="0" smtClean="0"/>
              <a:t>loan by predicting the most probable defaulters;</a:t>
            </a:r>
          </a:p>
          <a:p>
            <a:pPr>
              <a:buFont typeface="Arial" pitchFamily="34" charset="0"/>
              <a:buChar char="•"/>
            </a:pPr>
            <a:r>
              <a:rPr lang="en-IE" b="0" baseline="0" dirty="0" smtClean="0"/>
              <a:t>Online credit card – alerts if your cc is used outside of your country of residence</a:t>
            </a:r>
          </a:p>
          <a:p>
            <a:pPr>
              <a:buFont typeface="Arial" pitchFamily="34" charset="0"/>
              <a:buChar char="•"/>
            </a:pPr>
            <a:r>
              <a:rPr lang="en-IE" b="0" baseline="0" dirty="0" smtClean="0"/>
              <a:t>ATM machines and banking branches cash flow</a:t>
            </a:r>
            <a:endParaRPr lang="en-US" b="1" dirty="0" smtClean="0"/>
          </a:p>
        </p:txBody>
      </p:sp>
      <p:sp>
        <p:nvSpPr>
          <p:cNvPr id="47107" name="Slide Number Placeholder 3"/>
          <p:cNvSpPr>
            <a:spLocks noGrp="1"/>
          </p:cNvSpPr>
          <p:nvPr>
            <p:ph type="sldNum" sz="quarter" idx="5"/>
          </p:nvPr>
        </p:nvSpPr>
        <p:spPr>
          <a:noFill/>
        </p:spPr>
        <p:txBody>
          <a:bodyPr/>
          <a:lstStyle/>
          <a:p>
            <a:fld id="{59AA7098-3A62-4C4C-AFE7-A5C7CAAF425D}" type="slidenum">
              <a:rPr lang="en-US" smtClean="0">
                <a:cs typeface="Arial" charset="0"/>
              </a:rPr>
              <a:pPr/>
              <a:t>14</a:t>
            </a:fld>
            <a:endParaRPr lang="en-US" smtClean="0">
              <a:cs typeface="Arial" charset="0"/>
            </a:endParaRPr>
          </a:p>
        </p:txBody>
      </p:sp>
    </p:spTree>
    <p:extLst>
      <p:ext uri="{BB962C8B-B14F-4D97-AF65-F5344CB8AC3E}">
        <p14:creationId xmlns:p14="http://schemas.microsoft.com/office/powerpoint/2010/main" val="2299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p:spPr>
        <p:txBody>
          <a:bodyPr/>
          <a:lstStyle/>
          <a:p>
            <a:pPr>
              <a:buFont typeface="Arial" pitchFamily="34" charset="0"/>
              <a:buChar char="•"/>
            </a:pPr>
            <a:r>
              <a:rPr lang="en-US" b="1" dirty="0" smtClean="0"/>
              <a:t>Retail  - </a:t>
            </a:r>
            <a:r>
              <a:rPr lang="en-US" b="0" dirty="0" smtClean="0"/>
              <a:t>DM</a:t>
            </a:r>
            <a:r>
              <a:rPr lang="en-US" b="0" baseline="0" dirty="0" smtClean="0"/>
              <a:t> can predict accurate sales volumes at specific retail locations in order to determine correct inventory levels.</a:t>
            </a:r>
          </a:p>
          <a:p>
            <a:pPr>
              <a:buFont typeface="Arial" pitchFamily="34" charset="0"/>
              <a:buChar char="•"/>
            </a:pPr>
            <a:r>
              <a:rPr lang="en-US" b="0" baseline="0" dirty="0" smtClean="0"/>
              <a:t>The beer bought with the nappies scenario, </a:t>
            </a:r>
          </a:p>
          <a:p>
            <a:pPr>
              <a:buFont typeface="Arial" pitchFamily="34" charset="0"/>
              <a:buChar char="•"/>
            </a:pPr>
            <a:r>
              <a:rPr lang="en-US" b="0" baseline="0" dirty="0" smtClean="0"/>
              <a:t>Seasonal  - different product types – </a:t>
            </a:r>
            <a:r>
              <a:rPr lang="en-US" b="0" baseline="0" dirty="0" err="1" smtClean="0"/>
              <a:t>easter</a:t>
            </a:r>
            <a:r>
              <a:rPr lang="en-US" b="0" baseline="0" dirty="0" smtClean="0"/>
              <a:t>, </a:t>
            </a:r>
            <a:r>
              <a:rPr lang="en-US" b="0" baseline="0" dirty="0" err="1" smtClean="0"/>
              <a:t>christmas</a:t>
            </a:r>
            <a:r>
              <a:rPr lang="en-US" b="0" baseline="0" dirty="0" smtClean="0"/>
              <a:t> etc</a:t>
            </a:r>
          </a:p>
          <a:p>
            <a:pPr>
              <a:buFont typeface="Arial" pitchFamily="34" charset="0"/>
              <a:buChar char="•"/>
            </a:pPr>
            <a:r>
              <a:rPr lang="en-US" b="0" baseline="0" dirty="0" smtClean="0"/>
              <a:t>Use supply chain tools sensory like RFID for monitoring perishable goods prone to expiry</a:t>
            </a:r>
          </a:p>
          <a:p>
            <a:pPr>
              <a:buFont typeface="Arial" pitchFamily="34" charset="0"/>
              <a:buChar char="•"/>
            </a:pPr>
            <a:endParaRPr lang="en-US" b="0" baseline="0" dirty="0" smtClean="0"/>
          </a:p>
          <a:p>
            <a:pPr>
              <a:buFont typeface="Arial" pitchFamily="34" charset="0"/>
              <a:buChar char="•"/>
            </a:pPr>
            <a:r>
              <a:rPr lang="en-US" b="1" baseline="0" dirty="0" smtClean="0"/>
              <a:t>Manufacturing and maintenance</a:t>
            </a:r>
          </a:p>
          <a:p>
            <a:pPr>
              <a:buFont typeface="Arial" pitchFamily="34" charset="0"/>
              <a:buChar char="•"/>
            </a:pPr>
            <a:r>
              <a:rPr lang="en-US" b="0" baseline="0" dirty="0" smtClean="0"/>
              <a:t>Predict machinery failures before they occur through the use of sensory data</a:t>
            </a:r>
          </a:p>
          <a:p>
            <a:pPr>
              <a:buFont typeface="Arial" pitchFamily="34" charset="0"/>
              <a:buChar char="•"/>
            </a:pPr>
            <a:r>
              <a:rPr lang="en-US" b="0" baseline="0" dirty="0" smtClean="0"/>
              <a:t>Identify variances/differences in production</a:t>
            </a:r>
          </a:p>
          <a:p>
            <a:pPr>
              <a:buFont typeface="Arial" pitchFamily="34" charset="0"/>
              <a:buChar char="•"/>
            </a:pPr>
            <a:endParaRPr lang="en-US" b="0" baseline="0" dirty="0" smtClean="0"/>
          </a:p>
          <a:p>
            <a:pPr>
              <a:buFont typeface="Arial" pitchFamily="34" charset="0"/>
              <a:buChar char="•"/>
            </a:pPr>
            <a:endParaRPr lang="en-US" b="0" baseline="0" dirty="0" smtClean="0"/>
          </a:p>
          <a:p>
            <a:endParaRPr lang="en-US" b="1" dirty="0" smtClean="0"/>
          </a:p>
        </p:txBody>
      </p:sp>
      <p:sp>
        <p:nvSpPr>
          <p:cNvPr id="49155" name="Slide Number Placeholder 3"/>
          <p:cNvSpPr>
            <a:spLocks noGrp="1"/>
          </p:cNvSpPr>
          <p:nvPr>
            <p:ph type="sldNum" sz="quarter" idx="5"/>
          </p:nvPr>
        </p:nvSpPr>
        <p:spPr>
          <a:noFill/>
        </p:spPr>
        <p:txBody>
          <a:bodyPr/>
          <a:lstStyle/>
          <a:p>
            <a:fld id="{55CFF04E-8150-46A6-A3F6-2B556091622F}" type="slidenum">
              <a:rPr lang="en-US" smtClean="0">
                <a:cs typeface="Arial" charset="0"/>
              </a:rPr>
              <a:pPr/>
              <a:t>15</a:t>
            </a:fld>
            <a:endParaRPr lang="en-US" smtClean="0">
              <a:cs typeface="Arial" charset="0"/>
            </a:endParaRPr>
          </a:p>
        </p:txBody>
      </p:sp>
    </p:spTree>
    <p:extLst>
      <p:ext uri="{BB962C8B-B14F-4D97-AF65-F5344CB8AC3E}">
        <p14:creationId xmlns:p14="http://schemas.microsoft.com/office/powerpoint/2010/main" val="1211439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r>
              <a:rPr lang="en-US" dirty="0" smtClean="0"/>
              <a:t>In order to systematically carry out DM projects, a general process is usually followed.  Based on best practices, DM</a:t>
            </a:r>
            <a:r>
              <a:rPr lang="en-US" baseline="0" dirty="0" smtClean="0"/>
              <a:t> researchers and practitioners have proposed several processes (workflows or simple step-by-step approaches) to </a:t>
            </a:r>
            <a:r>
              <a:rPr lang="en-IE" baseline="0" noProof="0" dirty="0" smtClean="0"/>
              <a:t>maximise</a:t>
            </a:r>
            <a:r>
              <a:rPr lang="en-US" baseline="0" dirty="0" smtClean="0"/>
              <a:t> the chances of success in conducting DM projects. These 3 are the most common.</a:t>
            </a:r>
          </a:p>
          <a:p>
            <a:endParaRPr lang="en-US" dirty="0" smtClean="0"/>
          </a:p>
        </p:txBody>
      </p:sp>
      <p:sp>
        <p:nvSpPr>
          <p:cNvPr id="55299" name="Slide Number Placeholder 3"/>
          <p:cNvSpPr>
            <a:spLocks noGrp="1"/>
          </p:cNvSpPr>
          <p:nvPr>
            <p:ph type="sldNum" sz="quarter" idx="5"/>
          </p:nvPr>
        </p:nvSpPr>
        <p:spPr>
          <a:noFill/>
        </p:spPr>
        <p:txBody>
          <a:bodyPr/>
          <a:lstStyle/>
          <a:p>
            <a:fld id="{BD71452C-A828-404F-9A0A-D2EA0283B2B6}" type="slidenum">
              <a:rPr lang="en-US" smtClean="0">
                <a:cs typeface="Arial" charset="0"/>
              </a:rPr>
              <a:pPr/>
              <a:t>16</a:t>
            </a:fld>
            <a:endParaRPr lang="en-US" smtClean="0">
              <a:cs typeface="Arial" charset="0"/>
            </a:endParaRPr>
          </a:p>
        </p:txBody>
      </p:sp>
    </p:spTree>
    <p:extLst>
      <p:ext uri="{BB962C8B-B14F-4D97-AF65-F5344CB8AC3E}">
        <p14:creationId xmlns:p14="http://schemas.microsoft.com/office/powerpoint/2010/main" val="238538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r>
              <a:rPr lang="en-IE" sz="1200" kern="1200" baseline="0" dirty="0" smtClean="0">
                <a:solidFill>
                  <a:schemeClr val="tx1"/>
                </a:solidFill>
                <a:latin typeface="Times New Roman" pitchFamily="18" charset="0"/>
                <a:ea typeface="+mn-ea"/>
                <a:cs typeface="+mn-cs"/>
              </a:rPr>
              <a:t>In the data mining literature, various “general frameworks” have been proposed to serve as blueprints for how to organize the process of gathering data, analyzing data, disseminating results, implementing results, and monitoring improvements. This figure shows the polling results for the question, “What main methodology are you using for data mining”?</a:t>
            </a:r>
          </a:p>
          <a:p>
            <a:r>
              <a:rPr lang="en-IE" sz="1200" kern="1200" baseline="0" dirty="0" smtClean="0">
                <a:solidFill>
                  <a:schemeClr val="tx1"/>
                </a:solidFill>
                <a:latin typeface="Times New Roman" pitchFamily="18" charset="0"/>
                <a:ea typeface="+mn-ea"/>
                <a:cs typeface="+mn-cs"/>
              </a:rPr>
              <a:t>The KDD process is a comprehensive process that encompasses data mining. The input to the KDD process consists of organizational data. The enterprise DW enabled KDD to be implemented efficiently because it provides a single source for data to be mined. Dunham (2003) summarized the KDD process as consisting of the following steps: data selection, data </a:t>
            </a:r>
            <a:r>
              <a:rPr lang="en-IE" sz="1200" kern="1200" baseline="0" dirty="0" err="1" smtClean="0">
                <a:solidFill>
                  <a:schemeClr val="tx1"/>
                </a:solidFill>
                <a:latin typeface="Times New Roman" pitchFamily="18" charset="0"/>
                <a:ea typeface="+mn-ea"/>
                <a:cs typeface="+mn-cs"/>
              </a:rPr>
              <a:t>preprocessing</a:t>
            </a:r>
            <a:r>
              <a:rPr lang="en-IE" sz="1200" kern="1200" baseline="0" dirty="0" smtClean="0">
                <a:solidFill>
                  <a:schemeClr val="tx1"/>
                </a:solidFill>
                <a:latin typeface="Times New Roman" pitchFamily="18" charset="0"/>
                <a:ea typeface="+mn-ea"/>
                <a:cs typeface="+mn-cs"/>
              </a:rPr>
              <a:t>, data transformation, data mining, and interpretation/evaluation</a:t>
            </a:r>
          </a:p>
          <a:p>
            <a:r>
              <a:rPr lang="en-GB" sz="1200" kern="1200" dirty="0" smtClean="0">
                <a:solidFill>
                  <a:schemeClr val="tx1"/>
                </a:solidFill>
                <a:effectLst/>
                <a:latin typeface="Times New Roman" pitchFamily="18" charset="0"/>
                <a:ea typeface="+mn-ea"/>
                <a:cs typeface="+mn-cs"/>
              </a:rPr>
              <a:t>One response to this lack of modern methodology is the significant increase in people using their own methodology and other methodologies (together 35.5%, up from 23% in 2007) </a:t>
            </a:r>
          </a:p>
          <a:p>
            <a:r>
              <a:rPr lang="en-GB" sz="1200" kern="1200" dirty="0" smtClean="0">
                <a:solidFill>
                  <a:schemeClr val="tx1"/>
                </a:solidFill>
                <a:effectLst/>
                <a:latin typeface="Times New Roman" pitchFamily="18" charset="0"/>
                <a:ea typeface="+mn-ea"/>
                <a:cs typeface="+mn-cs"/>
              </a:rPr>
              <a:t>We also note a big decline in SAS SEMMA methodology (from 13 to 8.5%) .</a:t>
            </a:r>
          </a:p>
          <a:p>
            <a:endParaRPr lang="en-US" dirty="0" smtClean="0"/>
          </a:p>
        </p:txBody>
      </p:sp>
      <p:sp>
        <p:nvSpPr>
          <p:cNvPr id="57347" name="Slide Number Placeholder 3"/>
          <p:cNvSpPr>
            <a:spLocks noGrp="1"/>
          </p:cNvSpPr>
          <p:nvPr>
            <p:ph type="sldNum" sz="quarter" idx="5"/>
          </p:nvPr>
        </p:nvSpPr>
        <p:spPr>
          <a:noFill/>
        </p:spPr>
        <p:txBody>
          <a:bodyPr/>
          <a:lstStyle/>
          <a:p>
            <a:fld id="{E22A0789-1853-416E-A0D4-B0B739DD7109}" type="slidenum">
              <a:rPr lang="en-US" smtClean="0">
                <a:cs typeface="Arial" charset="0"/>
              </a:rPr>
              <a:pPr/>
              <a:t>17</a:t>
            </a:fld>
            <a:endParaRPr lang="en-US" smtClean="0">
              <a:cs typeface="Arial" charset="0"/>
            </a:endParaRPr>
          </a:p>
        </p:txBody>
      </p:sp>
    </p:spTree>
    <p:extLst>
      <p:ext uri="{BB962C8B-B14F-4D97-AF65-F5344CB8AC3E}">
        <p14:creationId xmlns:p14="http://schemas.microsoft.com/office/powerpoint/2010/main" val="87193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pPr>
              <a:buFont typeface="Arial" pitchFamily="34" charset="0"/>
              <a:buChar char="•"/>
            </a:pPr>
            <a:r>
              <a:rPr lang="en-IE" sz="1200" b="0" i="1" kern="1200" baseline="0" dirty="0" smtClean="0">
                <a:solidFill>
                  <a:schemeClr val="tx1"/>
                </a:solidFill>
                <a:latin typeface="Times New Roman" pitchFamily="18" charset="0"/>
                <a:ea typeface="+mn-ea"/>
                <a:cs typeface="+mn-cs"/>
              </a:rPr>
              <a:t>CRISP was proposed in the mid-1990s by a European consortium of companies to serve as a non-proprietary standard process model for data mining. </a:t>
            </a:r>
            <a:r>
              <a:rPr lang="en-IE" sz="1200" b="0" i="0" kern="1200" baseline="0" dirty="0" smtClean="0">
                <a:solidFill>
                  <a:schemeClr val="tx1"/>
                </a:solidFill>
                <a:latin typeface="Times New Roman" pitchFamily="18" charset="0"/>
                <a:ea typeface="+mn-ea"/>
                <a:cs typeface="+mn-cs"/>
              </a:rPr>
              <a:t>The standard process is necessary to make projects fast, efficient and costs effective. Lets look at the process. </a:t>
            </a:r>
          </a:p>
          <a:p>
            <a:pPr>
              <a:buFont typeface="Arial" pitchFamily="34" charset="0"/>
              <a:buChar char="•"/>
            </a:pPr>
            <a:r>
              <a:rPr lang="en-IE" sz="1200" b="0" i="0" kern="1200" baseline="0" dirty="0" smtClean="0">
                <a:solidFill>
                  <a:schemeClr val="tx1"/>
                </a:solidFill>
                <a:latin typeface="Times New Roman" pitchFamily="18" charset="0"/>
                <a:ea typeface="+mn-ea"/>
                <a:cs typeface="+mn-cs"/>
              </a:rPr>
              <a:t>This illustrates the proposed process, which is a sequence of 6 steps that starts with a good understanding of the business and the need for DM project and ends with the deployment of the solution that satisfied the specific business need. Even though these steps are sequential in nature, there is usually a great deal of backtracking. Because the DM is driven by experience and experimentation, depending on the problem situation and the knowledge/experience of the analyst, the whole process can be very iterative (one should expect to go back and forth through the steps quite a few times) and time consuming. The earlier steps need the most attention...</a:t>
            </a:r>
          </a:p>
          <a:p>
            <a:r>
              <a:rPr lang="en-GB" sz="1200" kern="1200" dirty="0" smtClean="0">
                <a:solidFill>
                  <a:schemeClr val="tx1"/>
                </a:solidFill>
                <a:effectLst/>
                <a:latin typeface="Times New Roman" pitchFamily="18" charset="0"/>
                <a:ea typeface="+mn-ea"/>
                <a:cs typeface="+mn-cs"/>
              </a:rPr>
              <a:t>The 6 high-level phases of CRISP-DM are still a good description for the analytics process, but the details and specifics need to be updated. CRISP-DM does not seem to be maintained and adapted to the challenges of Big Data and modern data science. The original crisp-dm.org site is no longer active, and IBM SPSS </a:t>
            </a:r>
            <a:r>
              <a:rPr lang="en-GB" sz="1200" kern="1200" dirty="0" err="1" smtClean="0">
                <a:solidFill>
                  <a:schemeClr val="tx1"/>
                </a:solidFill>
                <a:effectLst/>
                <a:latin typeface="Times New Roman" pitchFamily="18" charset="0"/>
                <a:ea typeface="+mn-ea"/>
                <a:cs typeface="+mn-cs"/>
              </a:rPr>
              <a:t>Modeler</a:t>
            </a:r>
            <a:r>
              <a:rPr lang="en-GB" sz="1200" kern="1200" dirty="0" smtClean="0">
                <a:solidFill>
                  <a:schemeClr val="tx1"/>
                </a:solidFill>
                <a:effectLst/>
                <a:latin typeface="Times New Roman" pitchFamily="18" charset="0"/>
                <a:ea typeface="+mn-ea"/>
                <a:cs typeface="+mn-cs"/>
              </a:rPr>
              <a:t> is probably the only tool that still includes it. </a:t>
            </a:r>
            <a:br>
              <a:rPr lang="en-GB" sz="1200" kern="1200" dirty="0" smtClean="0">
                <a:solidFill>
                  <a:schemeClr val="tx1"/>
                </a:solidFill>
                <a:effectLst/>
                <a:latin typeface="Times New Roman" pitchFamily="18" charset="0"/>
                <a:ea typeface="+mn-ea"/>
                <a:cs typeface="+mn-cs"/>
              </a:rPr>
            </a:br>
            <a:endParaRPr lang="en-IE" sz="1200" b="0" i="0" kern="1200" baseline="0" dirty="0" smtClean="0">
              <a:solidFill>
                <a:schemeClr val="tx1"/>
              </a:solidFill>
              <a:latin typeface="Times New Roman" pitchFamily="18" charset="0"/>
              <a:ea typeface="+mn-ea"/>
              <a:cs typeface="+mn-cs"/>
            </a:endParaRPr>
          </a:p>
        </p:txBody>
      </p:sp>
      <p:sp>
        <p:nvSpPr>
          <p:cNvPr id="59395" name="Slide Number Placeholder 3"/>
          <p:cNvSpPr>
            <a:spLocks noGrp="1"/>
          </p:cNvSpPr>
          <p:nvPr>
            <p:ph type="sldNum" sz="quarter" idx="5"/>
          </p:nvPr>
        </p:nvSpPr>
        <p:spPr>
          <a:noFill/>
        </p:spPr>
        <p:txBody>
          <a:bodyPr/>
          <a:lstStyle/>
          <a:p>
            <a:fld id="{9824650B-746F-4121-93CB-37F578D6195C}" type="slidenum">
              <a:rPr lang="en-US" smtClean="0">
                <a:cs typeface="Arial" charset="0"/>
              </a:rPr>
              <a:pPr/>
              <a:t>18</a:t>
            </a:fld>
            <a:endParaRPr lang="en-US" smtClean="0">
              <a:cs typeface="Arial" charset="0"/>
            </a:endParaRPr>
          </a:p>
        </p:txBody>
      </p:sp>
    </p:spTree>
    <p:extLst>
      <p:ext uri="{BB962C8B-B14F-4D97-AF65-F5344CB8AC3E}">
        <p14:creationId xmlns:p14="http://schemas.microsoft.com/office/powerpoint/2010/main" val="1945123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r>
              <a:rPr lang="en-IE" sz="1200" kern="1200" dirty="0" smtClean="0">
                <a:solidFill>
                  <a:schemeClr val="tx1"/>
                </a:solidFill>
                <a:effectLst/>
                <a:latin typeface="Times New Roman" pitchFamily="18" charset="0"/>
                <a:ea typeface="+mn-ea"/>
                <a:cs typeface="+mn-cs"/>
              </a:rPr>
              <a:t>step 1: </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determine business objectives, assess situation, determine </a:t>
            </a:r>
            <a:r>
              <a:rPr lang="en-IE" sz="1200" kern="1200" dirty="0" err="1" smtClean="0">
                <a:solidFill>
                  <a:schemeClr val="tx1"/>
                </a:solidFill>
                <a:effectLst/>
                <a:latin typeface="Times New Roman" pitchFamily="18" charset="0"/>
                <a:ea typeface="+mn-ea"/>
                <a:cs typeface="+mn-cs"/>
              </a:rPr>
              <a:t>dm</a:t>
            </a:r>
            <a:r>
              <a:rPr lang="en-IE" sz="1200" kern="1200" dirty="0" smtClean="0">
                <a:solidFill>
                  <a:schemeClr val="tx1"/>
                </a:solidFill>
                <a:effectLst/>
                <a:latin typeface="Times New Roman" pitchFamily="18" charset="0"/>
                <a:ea typeface="+mn-ea"/>
                <a:cs typeface="+mn-cs"/>
              </a:rPr>
              <a:t> goals, produce project plan. What can be learned from the data? what questions are to be answered?</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What business objectives can be met?</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2: </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collect initial data, describe data, explore data, verify data quality. access to data, experts needed, understanding of business needs explore data finding relationships can trigger business understanding, form hypothesis to test</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3:</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select data, clean data, construct data, integrate data, format data. Time consuming up to 80% of time, data can be messy, missing variables, how clean is data?</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Sep4: </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select modelling technique, generate test design, build model, assess model. to use particular model may need more data prep, these phases go back and forth, modelling steps generates several models which are assessed.</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5:</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evaluate results, review process, next steps review of models, choose one or more that achieves objectives</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step 6</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plan deployment, knowledge presented and visualised in useful format</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maintenance and monitoring of model, add new data, incorporate into business processes.</a:t>
            </a:r>
            <a:endParaRPr lang="en-GB" sz="1200" kern="1200" dirty="0">
              <a:solidFill>
                <a:schemeClr val="tx1"/>
              </a:solidFill>
              <a:effectLst/>
              <a:latin typeface="Times New Roman" pitchFamily="18" charset="0"/>
              <a:ea typeface="+mn-ea"/>
              <a:cs typeface="+mn-cs"/>
            </a:endParaRPr>
          </a:p>
        </p:txBody>
      </p:sp>
      <p:sp>
        <p:nvSpPr>
          <p:cNvPr id="61443" name="Slide Number Placeholder 3"/>
          <p:cNvSpPr>
            <a:spLocks noGrp="1"/>
          </p:cNvSpPr>
          <p:nvPr>
            <p:ph type="sldNum" sz="quarter" idx="5"/>
          </p:nvPr>
        </p:nvSpPr>
        <p:spPr>
          <a:noFill/>
        </p:spPr>
        <p:txBody>
          <a:bodyPr/>
          <a:lstStyle/>
          <a:p>
            <a:fld id="{23984721-BC19-4937-8E25-D91089F9CBC3}" type="slidenum">
              <a:rPr lang="en-US" smtClean="0">
                <a:cs typeface="Arial" charset="0"/>
              </a:rPr>
              <a:pPr/>
              <a:t>19</a:t>
            </a:fld>
            <a:endParaRPr lang="en-US" smtClean="0">
              <a:cs typeface="Arial" charset="0"/>
            </a:endParaRPr>
          </a:p>
        </p:txBody>
      </p:sp>
    </p:spTree>
    <p:extLst>
      <p:ext uri="{BB962C8B-B14F-4D97-AF65-F5344CB8AC3E}">
        <p14:creationId xmlns:p14="http://schemas.microsoft.com/office/powerpoint/2010/main" val="212750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IE" baseline="0" dirty="0" smtClean="0"/>
              <a:t>Data mining courses can be organised and delivered in different ways. </a:t>
            </a:r>
          </a:p>
          <a:p>
            <a:pPr>
              <a:buFont typeface="Arial" pitchFamily="34" charset="0"/>
              <a:buChar char="•"/>
            </a:pPr>
            <a:r>
              <a:rPr lang="en-IE" baseline="0" dirty="0" smtClean="0"/>
              <a:t>The challenge is the diverse and usually non-technical audience. </a:t>
            </a:r>
          </a:p>
          <a:p>
            <a:pPr>
              <a:buFont typeface="Arial" pitchFamily="34" charset="0"/>
              <a:buChar char="•"/>
            </a:pPr>
            <a:r>
              <a:rPr lang="en-IE" baseline="0" dirty="0" smtClean="0"/>
              <a:t>The focus in the delivery of this section is more on data mining concepts, applications issues rather than the algorithmic, statistical and technical aspects of DM. </a:t>
            </a:r>
          </a:p>
          <a:p>
            <a:pPr>
              <a:buFont typeface="Arial" pitchFamily="34" charset="0"/>
              <a:buChar char="•"/>
            </a:pPr>
            <a:r>
              <a:rPr lang="en-IE" baseline="0" dirty="0" smtClean="0"/>
              <a:t>We would like to introduce you to Data Mining from the managerial perspective. </a:t>
            </a:r>
          </a:p>
          <a:p>
            <a:pPr>
              <a:buFont typeface="Arial" pitchFamily="34" charset="0"/>
              <a:buChar char="•"/>
            </a:pPr>
            <a:r>
              <a:rPr lang="en-IE" baseline="0" dirty="0" smtClean="0"/>
              <a:t>The goal is to make sure that students have a rough idea of how the methods work, and more importantly, when each method is appropriate and what are its strengths and weaknesses. </a:t>
            </a:r>
          </a:p>
          <a:p>
            <a:pPr>
              <a:buFont typeface="Arial" pitchFamily="34" charset="0"/>
              <a:buChar char="•"/>
            </a:pPr>
            <a:r>
              <a:rPr lang="en-IE" baseline="0" dirty="0" smtClean="0"/>
              <a:t>The latest strategic weapon for companies is analytical decision making</a:t>
            </a:r>
            <a:endParaRPr lang="en-IE" dirty="0" smtClean="0"/>
          </a:p>
          <a:p>
            <a:endParaRPr lang="en-GB" dirty="0" smtClean="0"/>
          </a:p>
          <a:p>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a:t>
            </a:fld>
            <a:endParaRPr lang="en-US"/>
          </a:p>
        </p:txBody>
      </p:sp>
    </p:spTree>
    <p:extLst>
      <p:ext uri="{BB962C8B-B14F-4D97-AF65-F5344CB8AC3E}">
        <p14:creationId xmlns:p14="http://schemas.microsoft.com/office/powerpoint/2010/main" val="1593227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r>
              <a:rPr lang="en-US" dirty="0" smtClean="0"/>
              <a:t>SPSS pdf</a:t>
            </a:r>
            <a:r>
              <a:rPr lang="en-US" baseline="0" dirty="0" smtClean="0"/>
              <a:t> on </a:t>
            </a:r>
            <a:r>
              <a:rPr lang="en-US" baseline="0" dirty="0" err="1" smtClean="0"/>
              <a:t>crispDM</a:t>
            </a:r>
            <a:endParaRPr lang="en-US" baseline="0" dirty="0" smtClean="0"/>
          </a:p>
          <a:p>
            <a:endParaRPr lang="en-US" dirty="0" smtClean="0"/>
          </a:p>
          <a:p>
            <a:r>
              <a:rPr lang="en-US" dirty="0" smtClean="0"/>
              <a:t>Step 3 of process:</a:t>
            </a:r>
          </a:p>
          <a:p>
            <a:r>
              <a:rPr lang="en-US" dirty="0" smtClean="0"/>
              <a:t>consumes </a:t>
            </a:r>
            <a:r>
              <a:rPr lang="en-US" dirty="0" smtClean="0"/>
              <a:t>most time (80%), as real world data generally incomplete lacking attribute</a:t>
            </a:r>
            <a:r>
              <a:rPr lang="en-US" baseline="0" dirty="0" smtClean="0"/>
              <a:t> values, inconsistent convert raw data into minable dataset.</a:t>
            </a:r>
          </a:p>
          <a:p>
            <a:endParaRPr lang="en-US" baseline="0" dirty="0" smtClean="0"/>
          </a:p>
          <a:p>
            <a:r>
              <a:rPr lang="en-US" sz="1200" kern="1200" dirty="0" smtClean="0">
                <a:solidFill>
                  <a:schemeClr val="tx1"/>
                </a:solidFill>
                <a:effectLst/>
                <a:latin typeface="Times New Roman" pitchFamily="18" charset="0"/>
                <a:ea typeface="+mn-ea"/>
                <a:cs typeface="+mn-cs"/>
              </a:rPr>
              <a:t>relevance of data to goals, quality and limits on volume or types.: list of data to be used.</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Some cases datasets may have billions of records, one may need a sample, a subset of the data for analysis. The analyst must be extremely careful in selecting a subset of the data that reflects the essence of the complete dataset and is not specific to a subgroup or subcategory. For skewed data(data that has changed), straightforward random sampling may not be sufficient, stratified sampling (a proportional representation of diff subgroups in the data is represented in the sample dataset may be required. </a:t>
            </a:r>
            <a:endParaRPr lang="en-GB" sz="1200" kern="1200" dirty="0" smtClean="0">
              <a:solidFill>
                <a:schemeClr val="tx1"/>
              </a:solidFill>
              <a:effectLst/>
              <a:latin typeface="Times New Roman" pitchFamily="18" charset="0"/>
              <a:ea typeface="+mn-ea"/>
              <a:cs typeface="+mn-cs"/>
            </a:endParaRPr>
          </a:p>
          <a:p>
            <a:endParaRPr lang="en-US" baseline="0" dirty="0" smtClean="0"/>
          </a:p>
        </p:txBody>
      </p:sp>
      <p:sp>
        <p:nvSpPr>
          <p:cNvPr id="63491" name="Slide Number Placeholder 3"/>
          <p:cNvSpPr>
            <a:spLocks noGrp="1"/>
          </p:cNvSpPr>
          <p:nvPr>
            <p:ph type="sldNum" sz="quarter" idx="5"/>
          </p:nvPr>
        </p:nvSpPr>
        <p:spPr>
          <a:noFill/>
        </p:spPr>
        <p:txBody>
          <a:bodyPr/>
          <a:lstStyle/>
          <a:p>
            <a:fld id="{42FFB5EE-C2EC-474F-A1E2-D0FD68D16BDA}" type="slidenum">
              <a:rPr lang="en-US" smtClean="0">
                <a:cs typeface="Arial" charset="0"/>
              </a:rPr>
              <a:pPr/>
              <a:t>20</a:t>
            </a:fld>
            <a:endParaRPr lang="en-US" smtClean="0">
              <a:cs typeface="Arial" charset="0"/>
            </a:endParaRPr>
          </a:p>
        </p:txBody>
      </p:sp>
    </p:spTree>
    <p:extLst>
      <p:ext uri="{BB962C8B-B14F-4D97-AF65-F5344CB8AC3E}">
        <p14:creationId xmlns:p14="http://schemas.microsoft.com/office/powerpoint/2010/main" val="302057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Times New Roman" pitchFamily="18" charset="0"/>
                <a:ea typeface="+mn-ea"/>
                <a:cs typeface="+mn-cs"/>
              </a:rPr>
              <a:t>Select data:</a:t>
            </a:r>
            <a:endParaRPr lang="en-GB" sz="1200" kern="1200" dirty="0" smtClean="0">
              <a:solidFill>
                <a:schemeClr val="tx1"/>
              </a:solidFill>
              <a:effectLst/>
              <a:latin typeface="Times New Roman" pitchFamily="18" charset="0"/>
              <a:ea typeface="+mn-ea"/>
              <a:cs typeface="+mn-cs"/>
            </a:endParaRPr>
          </a:p>
          <a:p>
            <a:r>
              <a:rPr lang="en-GB" sz="1200" kern="1200" dirty="0" err="1" smtClean="0">
                <a:solidFill>
                  <a:schemeClr val="tx1"/>
                </a:solidFill>
                <a:effectLst/>
                <a:latin typeface="Times New Roman" pitchFamily="18" charset="0"/>
                <a:ea typeface="+mn-ea"/>
                <a:cs typeface="+mn-cs"/>
              </a:rPr>
              <a:t>inhouse</a:t>
            </a:r>
            <a:r>
              <a:rPr lang="en-GB" sz="1200" kern="1200" dirty="0" smtClean="0">
                <a:solidFill>
                  <a:schemeClr val="tx1"/>
                </a:solidFill>
                <a:effectLst/>
                <a:latin typeface="Times New Roman" pitchFamily="18" charset="0"/>
                <a:ea typeface="+mn-ea"/>
                <a:cs typeface="+mn-cs"/>
              </a:rPr>
              <a:t> and external sources, tests to decide if fields included, selection criteria reviewed in light of data quality and exploring data, subsets that meet certain criteria, reduce size of sets, weighing given to attributes of different importance or to different values of the same attribute.</a:t>
            </a: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21</a:t>
            </a:fld>
            <a:endParaRPr lang="en-US"/>
          </a:p>
        </p:txBody>
      </p:sp>
    </p:spTree>
    <p:extLst>
      <p:ext uri="{BB962C8B-B14F-4D97-AF65-F5344CB8AC3E}">
        <p14:creationId xmlns:p14="http://schemas.microsoft.com/office/powerpoint/2010/main" val="592102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Clean Data</a:t>
            </a:r>
          </a:p>
          <a:p>
            <a:r>
              <a:rPr lang="en-GB" sz="1200" kern="1200" dirty="0" smtClean="0">
                <a:solidFill>
                  <a:schemeClr val="tx1"/>
                </a:solidFill>
                <a:effectLst/>
                <a:latin typeface="Times New Roman" pitchFamily="18" charset="0"/>
                <a:ea typeface="+mn-ea"/>
                <a:cs typeface="+mn-cs"/>
              </a:rPr>
              <a:t>what is noise? extreme data readings, measurement error due to sensors, rounding error, </a:t>
            </a:r>
            <a:r>
              <a:rPr lang="en-GB" sz="1200" kern="1200" dirty="0" err="1" smtClean="0">
                <a:solidFill>
                  <a:schemeClr val="tx1"/>
                </a:solidFill>
                <a:effectLst/>
                <a:latin typeface="Times New Roman" pitchFamily="18" charset="0"/>
                <a:ea typeface="+mn-ea"/>
                <a:cs typeface="+mn-cs"/>
              </a:rPr>
              <a:t>trunc</a:t>
            </a:r>
            <a:r>
              <a:rPr lang="en-GB" sz="1200" kern="1200" dirty="0" smtClean="0">
                <a:solidFill>
                  <a:schemeClr val="tx1"/>
                </a:solidFill>
                <a:effectLst/>
                <a:latin typeface="Times New Roman" pitchFamily="18" charset="0"/>
                <a:ea typeface="+mn-ea"/>
                <a:cs typeface="+mn-cs"/>
              </a:rPr>
              <a:t> error, conversion error, other data that is background data but not what you are directly looking at</a:t>
            </a:r>
          </a:p>
          <a:p>
            <a:r>
              <a:rPr lang="en-GB" sz="1200" kern="1200" dirty="0" smtClean="0">
                <a:solidFill>
                  <a:schemeClr val="tx1"/>
                </a:solidFill>
                <a:effectLst/>
                <a:latin typeface="Times New Roman" pitchFamily="18" charset="0"/>
                <a:ea typeface="+mn-ea"/>
                <a:cs typeface="+mn-cs"/>
              </a:rPr>
              <a:t>Correct, remove or ignore noise (some </a:t>
            </a:r>
            <a:r>
              <a:rPr lang="en-GB" sz="1200" kern="1200" dirty="0" err="1" smtClean="0">
                <a:solidFill>
                  <a:schemeClr val="tx1"/>
                </a:solidFill>
                <a:effectLst/>
                <a:latin typeface="Times New Roman" pitchFamily="18" charset="0"/>
                <a:ea typeface="+mn-ea"/>
                <a:cs typeface="+mn-cs"/>
              </a:rPr>
              <a:t>fileds</a:t>
            </a:r>
            <a:r>
              <a:rPr lang="en-GB" sz="1200" kern="1200" dirty="0" smtClean="0">
                <a:solidFill>
                  <a:schemeClr val="tx1"/>
                </a:solidFill>
                <a:effectLst/>
                <a:latin typeface="Times New Roman" pitchFamily="18" charset="0"/>
                <a:ea typeface="+mn-ea"/>
                <a:cs typeface="+mn-cs"/>
              </a:rPr>
              <a:t> may be irrelevant to the </a:t>
            </a:r>
            <a:r>
              <a:rPr lang="en-GB" sz="1200" kern="1200" dirty="0" err="1" smtClean="0">
                <a:solidFill>
                  <a:schemeClr val="tx1"/>
                </a:solidFill>
                <a:effectLst/>
                <a:latin typeface="Times New Roman" pitchFamily="18" charset="0"/>
                <a:ea typeface="+mn-ea"/>
                <a:cs typeface="+mn-cs"/>
              </a:rPr>
              <a:t>dm</a:t>
            </a:r>
            <a:r>
              <a:rPr lang="en-GB" sz="1200" kern="1200" dirty="0" smtClean="0">
                <a:solidFill>
                  <a:schemeClr val="tx1"/>
                </a:solidFill>
                <a:effectLst/>
                <a:latin typeface="Times New Roman" pitchFamily="18" charset="0"/>
                <a:ea typeface="+mn-ea"/>
                <a:cs typeface="+mn-cs"/>
              </a:rPr>
              <a:t> goals therefore noise in those fields has no significance. but you should document it and why.</a:t>
            </a:r>
          </a:p>
          <a:p>
            <a:r>
              <a:rPr lang="en-GB" sz="1200" kern="1200" dirty="0" smtClean="0">
                <a:solidFill>
                  <a:schemeClr val="tx1"/>
                </a:solidFill>
                <a:effectLst/>
                <a:latin typeface="Times New Roman" pitchFamily="18" charset="0"/>
                <a:ea typeface="+mn-ea"/>
                <a:cs typeface="+mn-cs"/>
              </a:rPr>
              <a:t>special values: questions in a survey not answered, truncated data</a:t>
            </a:r>
          </a:p>
          <a:p>
            <a:r>
              <a:rPr lang="en-GB" sz="1200" kern="1200" dirty="0" smtClean="0">
                <a:solidFill>
                  <a:schemeClr val="tx1"/>
                </a:solidFill>
                <a:effectLst/>
                <a:latin typeface="Times New Roman" pitchFamily="18" charset="0"/>
                <a:ea typeface="+mn-ea"/>
                <a:cs typeface="+mn-cs"/>
              </a:rPr>
              <a:t>revisit selection in light of cleaning</a:t>
            </a:r>
          </a:p>
          <a:p>
            <a:r>
              <a:rPr lang="en-GB" sz="1200" kern="1200" dirty="0" smtClean="0">
                <a:solidFill>
                  <a:schemeClr val="tx1"/>
                </a:solidFill>
                <a:effectLst/>
                <a:latin typeface="Times New Roman" pitchFamily="18" charset="0"/>
                <a:ea typeface="+mn-ea"/>
                <a:cs typeface="+mn-cs"/>
              </a:rPr>
              <a:t>data cleaning report: decisions and actions to address data quality and possible effects on results.</a:t>
            </a: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22</a:t>
            </a:fld>
            <a:endParaRPr lang="en-US"/>
          </a:p>
        </p:txBody>
      </p:sp>
    </p:spTree>
    <p:extLst>
      <p:ext uri="{BB962C8B-B14F-4D97-AF65-F5344CB8AC3E}">
        <p14:creationId xmlns:p14="http://schemas.microsoft.com/office/powerpoint/2010/main" val="4136799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construct data:</a:t>
            </a:r>
          </a:p>
          <a:p>
            <a:r>
              <a:rPr lang="en-GB" sz="1200" kern="1200" dirty="0" smtClean="0">
                <a:solidFill>
                  <a:schemeClr val="tx1"/>
                </a:solidFill>
                <a:effectLst/>
                <a:latin typeface="Times New Roman" pitchFamily="18" charset="0"/>
                <a:ea typeface="+mn-ea"/>
                <a:cs typeface="+mn-cs"/>
              </a:rPr>
              <a:t>derived attributes are new that are constructed from one or more existing attributes in the same record </a:t>
            </a:r>
            <a:r>
              <a:rPr lang="en-GB" sz="1200" kern="1200" dirty="0" err="1" smtClean="0">
                <a:solidFill>
                  <a:schemeClr val="tx1"/>
                </a:solidFill>
                <a:effectLst/>
                <a:latin typeface="Times New Roman" pitchFamily="18" charset="0"/>
                <a:ea typeface="+mn-ea"/>
                <a:cs typeface="+mn-cs"/>
              </a:rPr>
              <a:t>eg</a:t>
            </a:r>
            <a:r>
              <a:rPr lang="en-GB" sz="1200" kern="1200" dirty="0" smtClean="0">
                <a:solidFill>
                  <a:schemeClr val="tx1"/>
                </a:solidFill>
                <a:effectLst/>
                <a:latin typeface="Times New Roman" pitchFamily="18" charset="0"/>
                <a:ea typeface="+mn-ea"/>
                <a:cs typeface="+mn-cs"/>
              </a:rPr>
              <a:t> area=width*height</a:t>
            </a:r>
          </a:p>
          <a:p>
            <a:r>
              <a:rPr lang="en-GB" sz="1200" kern="1200" dirty="0" smtClean="0">
                <a:solidFill>
                  <a:schemeClr val="tx1"/>
                </a:solidFill>
                <a:effectLst/>
                <a:latin typeface="Times New Roman" pitchFamily="18" charset="0"/>
                <a:ea typeface="+mn-ea"/>
                <a:cs typeface="+mn-cs"/>
              </a:rPr>
              <a:t>the construction of a model may require derived data, business knowledge may inform us of some important fact that should be represented in the dataset, modelling algorithm may only use certain data types, attributes may be normalised so that particular attributes don’t dominate, or add a weighting attribute to show importance. how to construct missing attributes? aggregate, average?</a:t>
            </a:r>
          </a:p>
          <a:p>
            <a:r>
              <a:rPr lang="en-GB" sz="1200" kern="1200" dirty="0" smtClean="0">
                <a:solidFill>
                  <a:schemeClr val="tx1"/>
                </a:solidFill>
                <a:effectLst/>
                <a:latin typeface="Times New Roman" pitchFamily="18" charset="0"/>
                <a:ea typeface="+mn-ea"/>
                <a:cs typeface="+mn-cs"/>
              </a:rPr>
              <a:t>attribute transformations: convert ages to ranges, or categories to number fields</a:t>
            </a:r>
          </a:p>
          <a:p>
            <a:r>
              <a:rPr lang="en-GB" sz="1200" kern="1200" dirty="0" smtClean="0">
                <a:solidFill>
                  <a:schemeClr val="tx1"/>
                </a:solidFill>
                <a:effectLst/>
                <a:latin typeface="Times New Roman" pitchFamily="18" charset="0"/>
                <a:ea typeface="+mn-ea"/>
                <a:cs typeface="+mn-cs"/>
              </a:rPr>
              <a:t>generate new records: completely new, add knowledge or represent data not otherwise represented</a:t>
            </a: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23</a:t>
            </a:fld>
            <a:endParaRPr lang="en-US"/>
          </a:p>
        </p:txBody>
      </p:sp>
    </p:spTree>
    <p:extLst>
      <p:ext uri="{BB962C8B-B14F-4D97-AF65-F5344CB8AC3E}">
        <p14:creationId xmlns:p14="http://schemas.microsoft.com/office/powerpoint/2010/main" val="1512146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integrate data</a:t>
            </a:r>
          </a:p>
          <a:p>
            <a:r>
              <a:rPr lang="en-GB" sz="1200" kern="1200" dirty="0" smtClean="0">
                <a:solidFill>
                  <a:schemeClr val="tx1"/>
                </a:solidFill>
                <a:effectLst/>
                <a:latin typeface="Times New Roman" pitchFamily="18" charset="0"/>
                <a:ea typeface="+mn-ea"/>
                <a:cs typeface="+mn-cs"/>
              </a:rPr>
              <a:t>combine info from multiple tables or sources to create new records or values, join tables with diff info about same object, may generate new records, aggregate?</a:t>
            </a: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24</a:t>
            </a:fld>
            <a:endParaRPr lang="en-US"/>
          </a:p>
        </p:txBody>
      </p:sp>
    </p:spTree>
    <p:extLst>
      <p:ext uri="{BB962C8B-B14F-4D97-AF65-F5344CB8AC3E}">
        <p14:creationId xmlns:p14="http://schemas.microsoft.com/office/powerpoint/2010/main" val="3519255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format data</a:t>
            </a:r>
            <a:br>
              <a:rPr lang="en-GB" sz="1200" kern="1200" dirty="0" smtClean="0">
                <a:solidFill>
                  <a:schemeClr val="tx1"/>
                </a:solidFill>
                <a:effectLst/>
                <a:latin typeface="Times New Roman" pitchFamily="18" charset="0"/>
                <a:ea typeface="+mn-ea"/>
                <a:cs typeface="+mn-cs"/>
              </a:rPr>
            </a:br>
            <a:r>
              <a:rPr lang="en-GB" sz="1200" kern="1200" dirty="0" smtClean="0">
                <a:solidFill>
                  <a:schemeClr val="tx1"/>
                </a:solidFill>
                <a:effectLst/>
                <a:latin typeface="Times New Roman" pitchFamily="18" charset="0"/>
                <a:ea typeface="+mn-ea"/>
                <a:cs typeface="+mn-cs"/>
              </a:rPr>
              <a:t>formatting and syntactic modifications that do not change meaning but may be required by the modelling tool. some tools require the first attribute to be unique the last to be the output </a:t>
            </a:r>
            <a:r>
              <a:rPr lang="en-GB" sz="1200" kern="1200" dirty="0" err="1" smtClean="0">
                <a:solidFill>
                  <a:schemeClr val="tx1"/>
                </a:solidFill>
                <a:effectLst/>
                <a:latin typeface="Times New Roman" pitchFamily="18" charset="0"/>
                <a:ea typeface="+mn-ea"/>
                <a:cs typeface="+mn-cs"/>
              </a:rPr>
              <a:t>etc</a:t>
            </a:r>
            <a:r>
              <a:rPr lang="en-GB" sz="1200" kern="1200" smtClean="0">
                <a:solidFill>
                  <a:schemeClr val="tx1"/>
                </a:solidFill>
                <a:effectLst/>
                <a:latin typeface="Times New Roman" pitchFamily="18" charset="0"/>
                <a:ea typeface="+mn-ea"/>
                <a:cs typeface="+mn-cs"/>
              </a:rPr>
              <a:t>, may need to change the order of records etc.</a:t>
            </a:r>
          </a:p>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25</a:t>
            </a:fld>
            <a:endParaRPr lang="en-US"/>
          </a:p>
        </p:txBody>
      </p:sp>
    </p:spTree>
    <p:extLst>
      <p:ext uri="{BB962C8B-B14F-4D97-AF65-F5344CB8AC3E}">
        <p14:creationId xmlns:p14="http://schemas.microsoft.com/office/powerpoint/2010/main" val="371507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3</a:t>
            </a:fld>
            <a:endParaRPr lang="en-US"/>
          </a:p>
        </p:txBody>
      </p:sp>
    </p:spTree>
    <p:extLst>
      <p:ext uri="{BB962C8B-B14F-4D97-AF65-F5344CB8AC3E}">
        <p14:creationId xmlns:p14="http://schemas.microsoft.com/office/powerpoint/2010/main" val="150908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C1FBFDB-CEEF-460A-B6B2-780E4424E68F}" type="slidenum">
              <a:rPr lang="en-US" smtClean="0"/>
              <a:pPr/>
              <a:t>4</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t>collective name of knowledge</a:t>
            </a:r>
            <a:r>
              <a:rPr lang="en-US" baseline="0" dirty="0" smtClean="0"/>
              <a:t> discovery in databases (KDD), or more commonly , data mining (DM). KDD has been defined as the process of applying statistical or intelligent algorithms to uncover and interpret patters form data. KDD and DM are used interchangeably, although for some KDD is viewed as the whole BI process, whereas DM may refer specifically to the application of DM techniques. </a:t>
            </a:r>
            <a:endParaRPr lang="en-US" dirty="0" smtClean="0"/>
          </a:p>
        </p:txBody>
      </p:sp>
    </p:spTree>
    <p:extLst>
      <p:ext uri="{BB962C8B-B14F-4D97-AF65-F5344CB8AC3E}">
        <p14:creationId xmlns:p14="http://schemas.microsoft.com/office/powerpoint/2010/main" val="257289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IVF – selecting the best embryo based on 60 features, outcome of survival or not</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dairy farmers new Zealand: which cows to retain for next year, sell to </a:t>
            </a:r>
            <a:r>
              <a:rPr lang="en-US" sz="1200" kern="1200" dirty="0" err="1" smtClean="0">
                <a:solidFill>
                  <a:schemeClr val="tx1"/>
                </a:solidFill>
                <a:effectLst/>
                <a:latin typeface="Times New Roman" pitchFamily="18" charset="0"/>
                <a:ea typeface="+mn-ea"/>
                <a:cs typeface="+mn-cs"/>
              </a:rPr>
              <a:t>abatoire</a:t>
            </a:r>
            <a:r>
              <a:rPr lang="en-US" sz="1200" kern="1200" dirty="0" smtClean="0">
                <a:solidFill>
                  <a:schemeClr val="tx1"/>
                </a:solidFill>
                <a:effectLst/>
                <a:latin typeface="Times New Roman" pitchFamily="18" charset="0"/>
                <a:ea typeface="+mn-ea"/>
                <a:cs typeface="+mn-cs"/>
              </a:rPr>
              <a:t> 20%. based on breeding, milk production, age, health, calving history, temperament etc.</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Plant diseases: 680 examples, 35 attributes each with one small set of possible values, 19 disease categories.</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5</a:t>
            </a:fld>
            <a:endParaRPr lang="en-US"/>
          </a:p>
        </p:txBody>
      </p:sp>
    </p:spTree>
    <p:extLst>
      <p:ext uri="{BB962C8B-B14F-4D97-AF65-F5344CB8AC3E}">
        <p14:creationId xmlns:p14="http://schemas.microsoft.com/office/powerpoint/2010/main" val="245293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data – computers make it easy to save things that we would of previously thrown out, inexpensive disk and storage, more memory, keep it all, how big is your private email? </a:t>
            </a:r>
          </a:p>
          <a:p>
            <a:r>
              <a:rPr lang="en-US" sz="1200" kern="1200" dirty="0" smtClean="0">
                <a:solidFill>
                  <a:schemeClr val="tx1"/>
                </a:solidFill>
                <a:effectLst/>
                <a:latin typeface="Times New Roman" pitchFamily="18" charset="0"/>
                <a:ea typeface="+mn-ea"/>
                <a:cs typeface="+mn-cs"/>
              </a:rPr>
              <a:t>electronics recording our decisions, supermarket, financial habits, coming and going.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We swipe our way around, www of info access recorded. </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understanding lying hidden in the data rarely made explicit or taken advantage of</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finding patterns is not new, hunters seek patterns in animal migration, farmers in crop growth, </a:t>
            </a:r>
            <a:r>
              <a:rPr lang="en-US" sz="1200" kern="1200" dirty="0" err="1" smtClean="0">
                <a:solidFill>
                  <a:schemeClr val="tx1"/>
                </a:solidFill>
                <a:effectLst/>
                <a:latin typeface="Times New Roman" pitchFamily="18" charset="0"/>
                <a:ea typeface="+mn-ea"/>
                <a:cs typeface="+mn-cs"/>
              </a:rPr>
              <a:t>politicans</a:t>
            </a:r>
            <a:r>
              <a:rPr lang="en-US" sz="1200" kern="1200" dirty="0" smtClean="0">
                <a:solidFill>
                  <a:schemeClr val="tx1"/>
                </a:solidFill>
                <a:effectLst/>
                <a:latin typeface="Times New Roman" pitchFamily="18" charset="0"/>
                <a:ea typeface="+mn-ea"/>
                <a:cs typeface="+mn-cs"/>
              </a:rPr>
              <a:t> in voter opinion.</a:t>
            </a:r>
            <a:endParaRPr lang="en-GB"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Scientist job to find patterns that hold business value and profit.</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6</a:t>
            </a:fld>
            <a:endParaRPr lang="en-US"/>
          </a:p>
        </p:txBody>
      </p:sp>
    </p:spTree>
    <p:extLst>
      <p:ext uri="{BB962C8B-B14F-4D97-AF65-F5344CB8AC3E}">
        <p14:creationId xmlns:p14="http://schemas.microsoft.com/office/powerpoint/2010/main" val="354112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business analytics</a:t>
            </a:r>
            <a:r>
              <a:rPr lang="en-IE" baseline="0" dirty="0" smtClean="0"/>
              <a:t> considered component of BI, BI gives </a:t>
            </a:r>
            <a:r>
              <a:rPr lang="en-IE" baseline="0" dirty="0" err="1" smtClean="0"/>
              <a:t>adhoc</a:t>
            </a:r>
            <a:r>
              <a:rPr lang="en-IE" baseline="0" dirty="0" smtClean="0"/>
              <a:t> reports, query, drill down, analytics adds statistical analysis, forecasting, prediction, optimization.</a:t>
            </a:r>
          </a:p>
          <a:p>
            <a:endParaRPr lang="en-IE" baseline="0" dirty="0" smtClean="0"/>
          </a:p>
          <a:p>
            <a:r>
              <a:rPr lang="en-IE" baseline="0" dirty="0" smtClean="0"/>
              <a:t>some say </a:t>
            </a:r>
            <a:r>
              <a:rPr lang="en-IE" baseline="0" dirty="0" err="1" smtClean="0"/>
              <a:t>ba</a:t>
            </a:r>
            <a:r>
              <a:rPr lang="en-IE" baseline="0" dirty="0" smtClean="0"/>
              <a:t> comes with hypothesis testing</a:t>
            </a:r>
          </a:p>
          <a:p>
            <a:r>
              <a:rPr lang="en-IE" baseline="0" dirty="0" err="1" smtClean="0"/>
              <a:t>dm</a:t>
            </a:r>
            <a:r>
              <a:rPr lang="en-IE" baseline="0" dirty="0" smtClean="0"/>
              <a:t> is more the act of discovery</a:t>
            </a:r>
          </a:p>
          <a:p>
            <a:r>
              <a:rPr lang="en-IE" baseline="0" dirty="0" smtClean="0"/>
              <a:t>others use the terms interchangeably</a:t>
            </a:r>
          </a:p>
          <a:p>
            <a:endParaRPr lang="en-IE" baseline="0" dirty="0" smtClean="0"/>
          </a:p>
          <a:p>
            <a:r>
              <a:rPr lang="en-IE" baseline="0" dirty="0" smtClean="0"/>
              <a:t>they are both used to create new insights from uncover </a:t>
            </a:r>
            <a:r>
              <a:rPr lang="en-IE" baseline="0" dirty="0" err="1" smtClean="0"/>
              <a:t>releationships</a:t>
            </a:r>
            <a:r>
              <a:rPr lang="en-IE" baseline="0" dirty="0" smtClean="0"/>
              <a:t> and patterns from existing data and information.</a:t>
            </a:r>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7</a:t>
            </a:fld>
            <a:endParaRPr lang="en-US"/>
          </a:p>
        </p:txBody>
      </p:sp>
    </p:spTree>
    <p:extLst>
      <p:ext uri="{BB962C8B-B14F-4D97-AF65-F5344CB8AC3E}">
        <p14:creationId xmlns:p14="http://schemas.microsoft.com/office/powerpoint/2010/main" val="3192218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p:spPr>
        <p:txBody>
          <a:bodyPr/>
          <a:lstStyle/>
          <a:p>
            <a:r>
              <a:rPr lang="en-IE" sz="1200" b="1" kern="1200" baseline="0" dirty="0" smtClean="0">
                <a:solidFill>
                  <a:schemeClr val="tx1"/>
                </a:solidFill>
                <a:latin typeface="Times New Roman" pitchFamily="18" charset="0"/>
                <a:ea typeface="+mn-ea"/>
                <a:cs typeface="+mn-cs"/>
              </a:rPr>
              <a:t>Page 157 Exploration &amp; analysis, by automatic or semi-automatic means, of large quantities of data in order to discover meaningful patterns</a:t>
            </a:r>
          </a:p>
          <a:p>
            <a:endParaRPr lang="en-IE" sz="1200" b="1" kern="1200" baseline="0" dirty="0" smtClean="0">
              <a:solidFill>
                <a:schemeClr val="tx1"/>
              </a:solidFill>
              <a:latin typeface="Times New Roman" pitchFamily="18" charset="0"/>
              <a:ea typeface="+mn-ea"/>
              <a:cs typeface="+mn-cs"/>
            </a:endParaRPr>
          </a:p>
          <a:p>
            <a:r>
              <a:rPr lang="en-IE" sz="1200" b="1" kern="1200" baseline="0" dirty="0" smtClean="0">
                <a:solidFill>
                  <a:schemeClr val="tx1"/>
                </a:solidFill>
                <a:latin typeface="Times New Roman" pitchFamily="18" charset="0"/>
                <a:ea typeface="+mn-ea"/>
                <a:cs typeface="+mn-cs"/>
              </a:rPr>
              <a:t>KEYWORDS: </a:t>
            </a:r>
            <a:r>
              <a:rPr lang="en-IE" sz="1200" dirty="0" smtClean="0"/>
              <a:t>Non trivial: important process (trivial</a:t>
            </a:r>
            <a:r>
              <a:rPr lang="en-IE" sz="1200" baseline="0" dirty="0" smtClean="0"/>
              <a:t> means unimportant, minor,  petty)</a:t>
            </a:r>
            <a:r>
              <a:rPr lang="en-IE" sz="1200" dirty="0" smtClean="0"/>
              <a:t> In</a:t>
            </a:r>
            <a:r>
              <a:rPr lang="en-IE" sz="1200" b="1" dirty="0" smtClean="0"/>
              <a:t> </a:t>
            </a:r>
            <a:r>
              <a:rPr lang="en-IE" sz="1200" i="1" dirty="0" smtClean="0"/>
              <a:t>Mathematics</a:t>
            </a:r>
            <a:r>
              <a:rPr lang="en-IE" sz="1200" dirty="0" smtClean="0"/>
              <a:t> Of, relating to, or being an expression in which at least one variable is not equal to zero. Novel:</a:t>
            </a:r>
            <a:r>
              <a:rPr lang="en-IE" sz="1200" baseline="0" dirty="0" smtClean="0"/>
              <a:t> </a:t>
            </a:r>
            <a:r>
              <a:rPr lang="en-IE" sz="1200" dirty="0" smtClean="0"/>
              <a:t>unusual, or different</a:t>
            </a:r>
          </a:p>
          <a:p>
            <a:endParaRPr lang="en-IE" sz="1200" b="1" kern="1200" baseline="0" dirty="0" smtClean="0">
              <a:solidFill>
                <a:schemeClr val="tx1"/>
              </a:solidFill>
              <a:latin typeface="Times New Roman" pitchFamily="18" charset="0"/>
              <a:ea typeface="+mn-ea"/>
              <a:cs typeface="+mn-cs"/>
            </a:endParaRPr>
          </a:p>
          <a:p>
            <a:r>
              <a:rPr lang="en-IE" sz="1200" b="1" kern="1200" baseline="0" dirty="0" smtClean="0">
                <a:solidFill>
                  <a:schemeClr val="tx1"/>
                </a:solidFill>
                <a:latin typeface="Times New Roman" pitchFamily="18" charset="0"/>
                <a:ea typeface="+mn-ea"/>
                <a:cs typeface="+mn-cs"/>
              </a:rPr>
              <a:t>The term data mining is new, </a:t>
            </a:r>
          </a:p>
          <a:p>
            <a:pPr>
              <a:buFont typeface="Arial" pitchFamily="34" charset="0"/>
              <a:buChar char="•"/>
            </a:pPr>
            <a:r>
              <a:rPr lang="en-IE" sz="1200" kern="1200" baseline="0" dirty="0" smtClean="0">
                <a:solidFill>
                  <a:schemeClr val="tx1"/>
                </a:solidFill>
                <a:latin typeface="Times New Roman" pitchFamily="18" charset="0"/>
                <a:ea typeface="+mn-ea"/>
                <a:cs typeface="+mn-cs"/>
              </a:rPr>
              <a:t>Many texts treat Knowledge discovery (KDD) and Data Mining as the same process, but data mining pays an essential role in the knowledge discovery process</a:t>
            </a:r>
          </a:p>
          <a:p>
            <a:pPr>
              <a:buFont typeface="Arial" pitchFamily="34" charset="0"/>
              <a:buChar char="•"/>
            </a:pPr>
            <a:r>
              <a:rPr lang="en-IE" sz="1200" kern="1200" baseline="0" dirty="0" smtClean="0">
                <a:solidFill>
                  <a:schemeClr val="tx1"/>
                </a:solidFill>
                <a:latin typeface="Times New Roman" pitchFamily="18" charset="0"/>
                <a:ea typeface="+mn-ea"/>
                <a:cs typeface="+mn-cs"/>
              </a:rPr>
              <a:t>KDD is the process of finding useful information and patterns in data.</a:t>
            </a:r>
          </a:p>
          <a:p>
            <a:pPr>
              <a:buFont typeface="Arial" pitchFamily="34" charset="0"/>
              <a:buChar char="•"/>
            </a:pPr>
            <a:r>
              <a:rPr lang="en-IE" sz="1200" b="1" kern="1200" baseline="0" dirty="0" smtClean="0">
                <a:solidFill>
                  <a:schemeClr val="tx1"/>
                </a:solidFill>
                <a:latin typeface="Times New Roman" pitchFamily="18" charset="0"/>
                <a:ea typeface="+mn-ea"/>
                <a:cs typeface="+mn-cs"/>
              </a:rPr>
              <a:t>Data Mining is the use of algorithms to extract information and patterns derived by the KDD process</a:t>
            </a:r>
          </a:p>
          <a:p>
            <a:pPr>
              <a:buFont typeface="Arial" pitchFamily="34" charset="0"/>
              <a:buChar char="•"/>
            </a:pPr>
            <a:r>
              <a:rPr lang="en-IE" sz="1200" kern="1200" baseline="0" dirty="0" smtClean="0">
                <a:solidFill>
                  <a:schemeClr val="tx1"/>
                </a:solidFill>
                <a:latin typeface="Times New Roman" pitchFamily="18" charset="0"/>
                <a:ea typeface="+mn-ea"/>
                <a:cs typeface="+mn-cs"/>
              </a:rPr>
              <a:t>Data mining is the new trendy catchy word that has come about from marketing and industry, someone in business attached this word and everyone has to know and have it. If a company thinks competitors are doing it data mining so they’re going to beat us. It’s statistical and machine techniques with a new word put on it.</a:t>
            </a:r>
          </a:p>
          <a:p>
            <a:pPr>
              <a:buFont typeface="Arial" pitchFamily="34" charset="0"/>
              <a:buChar char="•"/>
            </a:pPr>
            <a:r>
              <a:rPr lang="en-IE" sz="1200" b="0" kern="1200" dirty="0" smtClean="0">
                <a:solidFill>
                  <a:schemeClr val="tx1"/>
                </a:solidFill>
                <a:latin typeface="Times New Roman" pitchFamily="18" charset="0"/>
                <a:ea typeface="+mn-ea"/>
                <a:cs typeface="+mn-cs"/>
              </a:rPr>
              <a:t>Data dredging (data fishing, data snooping) is the inappropriate (sometimes deliberately so) use of data mining to uncover misleading relationships in data.</a:t>
            </a:r>
            <a:r>
              <a:rPr lang="en-IE" sz="1200" kern="1200" baseline="0" dirty="0" smtClean="0">
                <a:solidFill>
                  <a:schemeClr val="tx1"/>
                </a:solidFill>
                <a:latin typeface="Times New Roman" pitchFamily="18" charset="0"/>
                <a:ea typeface="+mn-ea"/>
                <a:cs typeface="+mn-cs"/>
              </a:rPr>
              <a:t>et and your trying to find useful information from it. You really need to make sure it is useful…</a:t>
            </a:r>
            <a:endParaRPr lang="en-US" dirty="0" smtClean="0"/>
          </a:p>
        </p:txBody>
      </p:sp>
      <p:sp>
        <p:nvSpPr>
          <p:cNvPr id="32771" name="Slide Number Placeholder 3"/>
          <p:cNvSpPr>
            <a:spLocks noGrp="1"/>
          </p:cNvSpPr>
          <p:nvPr>
            <p:ph type="sldNum" sz="quarter" idx="5"/>
          </p:nvPr>
        </p:nvSpPr>
        <p:spPr>
          <a:noFill/>
        </p:spPr>
        <p:txBody>
          <a:bodyPr/>
          <a:lstStyle/>
          <a:p>
            <a:fld id="{95366887-CF8E-4556-A81F-6EFFE43386C2}" type="slidenum">
              <a:rPr lang="en-US" smtClean="0">
                <a:cs typeface="Arial" charset="0"/>
              </a:rPr>
              <a:pPr/>
              <a:t>8</a:t>
            </a:fld>
            <a:endParaRPr lang="en-US" smtClean="0">
              <a:cs typeface="Arial" charset="0"/>
            </a:endParaRPr>
          </a:p>
        </p:txBody>
      </p:sp>
    </p:spTree>
    <p:extLst>
      <p:ext uri="{BB962C8B-B14F-4D97-AF65-F5344CB8AC3E}">
        <p14:creationId xmlns:p14="http://schemas.microsoft.com/office/powerpoint/2010/main" val="26630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sz="1200" kern="1200" dirty="0" smtClean="0">
                <a:solidFill>
                  <a:schemeClr val="tx1"/>
                </a:solidFill>
                <a:effectLst/>
                <a:latin typeface="Times New Roman" pitchFamily="18" charset="0"/>
                <a:ea typeface="+mn-ea"/>
                <a:cs typeface="+mn-cs"/>
              </a:rPr>
              <a:t>data cleansed and consolidated , more usually semiautomatic, and they lead to some advantage, usually economic. useful patterns allow us to predict on new data. The patterns should be represented in terms of a structure that can be examined, reasoned about and used to inform future decisions. they are structural because they capture the decision process in an explicit way.</a:t>
            </a:r>
            <a:endParaRPr lang="en-GB"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most techniques have developed in the field of machine learning. </a:t>
            </a:r>
            <a:endParaRPr lang="en-GB" sz="1200" kern="1200" dirty="0" smtClean="0">
              <a:solidFill>
                <a:schemeClr val="tx1"/>
              </a:solidFill>
              <a:effectLst/>
              <a:latin typeface="Times New Roman" pitchFamily="18" charset="0"/>
              <a:ea typeface="+mn-ea"/>
              <a:cs typeface="+mn-cs"/>
            </a:endParaRPr>
          </a:p>
          <a:p>
            <a:pPr>
              <a:buFont typeface="Arial" pitchFamily="34" charset="0"/>
              <a:buChar char="•"/>
            </a:pPr>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9</a:t>
            </a:fld>
            <a:endParaRPr lang="en-US"/>
          </a:p>
        </p:txBody>
      </p:sp>
    </p:spTree>
    <p:extLst>
      <p:ext uri="{BB962C8B-B14F-4D97-AF65-F5344CB8AC3E}">
        <p14:creationId xmlns:p14="http://schemas.microsoft.com/office/powerpoint/2010/main" val="12955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45B24B-F41A-4540-8EEC-C29B4F79802D}"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989E-5397-49EE-B0F5-E72D9FFD7EC0}"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6BC42F-EA91-460E-9436-9A6C9B1CB0C6}"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D4350-0632-4F67-B357-AFC21C62564D}"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56CED-B3EE-49D9-9922-CBB48E543356}" type="datetimeFigureOut">
              <a:rPr lang="en-US" smtClean="0"/>
              <a:t>2/29/2016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237B0-CC05-45CB-9D8E-44851499E325}" type="datetimeFigureOut">
              <a:rPr lang="en-US" smtClean="0"/>
              <a:t>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2/29/2016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AA2A1-C9A8-42DC-AF5F-29D58FE3A81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8FC28B6-2144-4760-B3DF-18C646FA52B1}" type="datetimeFigureOut">
              <a:rPr lang="en-US" smtClean="0"/>
              <a:t>2/29/2016</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51F38EA-B09F-4C97-9264-D1353869D1EA}" type="datetimeFigureOut">
              <a:rPr lang="en-US" smtClean="0"/>
              <a:t>2/29/2016</a:t>
            </a:fld>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mullally@wit.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oodle.wit.ie" TargetMode="External"/><Relationship Id="rId4" Type="http://schemas.openxmlformats.org/officeDocument/2006/relationships/hyperlink" Target="http://www.wit.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419600"/>
            <a:ext cx="6858000" cy="990600"/>
          </a:xfrm>
        </p:spPr>
        <p:txBody>
          <a:bodyPr>
            <a:normAutofit fontScale="90000"/>
          </a:bodyPr>
          <a:lstStyle/>
          <a:p>
            <a:r>
              <a:rPr lang="en-IE" sz="4800" b="1" dirty="0" err="1" smtClean="0"/>
              <a:t>HDip</a:t>
            </a:r>
            <a:r>
              <a:rPr lang="en-IE" sz="4800" b="1" dirty="0" smtClean="0"/>
              <a:t> </a:t>
            </a:r>
            <a:r>
              <a:rPr lang="en-IE" sz="4800" b="1" dirty="0" err="1" smtClean="0"/>
              <a:t>Busines</a:t>
            </a:r>
            <a:r>
              <a:rPr lang="en-IE" sz="4800" b="1" dirty="0" smtClean="0"/>
              <a:t> Systems </a:t>
            </a:r>
            <a:r>
              <a:rPr lang="en-IE" sz="4800" b="1" dirty="0" err="1" smtClean="0"/>
              <a:t>Analaysis</a:t>
            </a:r>
            <a:r>
              <a:rPr lang="en-IE" sz="4800" b="1" dirty="0" smtClean="0"/>
              <a:t/>
            </a:r>
            <a:br>
              <a:rPr lang="en-IE" sz="4800" b="1" dirty="0" smtClean="0"/>
            </a:br>
            <a:r>
              <a:rPr lang="en-IE" sz="4800" b="1" dirty="0" smtClean="0"/>
              <a:t>Data Analytics</a:t>
            </a:r>
            <a:endParaRPr lang="en-IE" sz="4800" b="1" dirty="0"/>
          </a:p>
        </p:txBody>
      </p:sp>
      <p:sp>
        <p:nvSpPr>
          <p:cNvPr id="3" name="Subtitle 2"/>
          <p:cNvSpPr>
            <a:spLocks noGrp="1"/>
          </p:cNvSpPr>
          <p:nvPr>
            <p:ph type="subTitle" idx="1"/>
          </p:nvPr>
        </p:nvSpPr>
        <p:spPr>
          <a:xfrm>
            <a:off x="395536" y="980728"/>
            <a:ext cx="8429684" cy="1995486"/>
          </a:xfrm>
        </p:spPr>
        <p:txBody>
          <a:bodyPr>
            <a:normAutofit fontScale="85000" lnSpcReduction="20000"/>
          </a:bodyPr>
          <a:lstStyle/>
          <a:p>
            <a:pPr algn="l"/>
            <a:r>
              <a:rPr lang="en-IE" sz="2000" b="1" dirty="0" smtClean="0"/>
              <a:t>Produced by:</a:t>
            </a:r>
          </a:p>
          <a:p>
            <a:pPr algn="l"/>
            <a:r>
              <a:rPr lang="en-IE" sz="2000" b="1" dirty="0" err="1" smtClean="0"/>
              <a:t>Dr.</a:t>
            </a:r>
            <a:r>
              <a:rPr lang="en-IE" sz="2000" b="1" dirty="0" smtClean="0"/>
              <a:t> Brenda </a:t>
            </a:r>
            <a:r>
              <a:rPr lang="en-IE" sz="2000" b="1" dirty="0" err="1" smtClean="0"/>
              <a:t>Mullally</a:t>
            </a:r>
            <a:r>
              <a:rPr lang="en-IE" sz="2000" b="1" dirty="0" smtClean="0"/>
              <a:t>		</a:t>
            </a:r>
            <a:r>
              <a:rPr lang="en-IE" sz="2000" b="1" dirty="0" smtClean="0">
                <a:hlinkClick r:id="rId3"/>
              </a:rPr>
              <a:t>bmullally@wit.ie</a:t>
            </a:r>
            <a:endParaRPr lang="en-IE" sz="2000" b="1" dirty="0" smtClean="0"/>
          </a:p>
          <a:p>
            <a:pPr algn="l"/>
            <a:endParaRPr lang="en-IE" sz="2000" b="1" dirty="0" smtClean="0"/>
          </a:p>
          <a:p>
            <a:pPr algn="l"/>
            <a:r>
              <a:rPr lang="en-IE" sz="2000" b="1" dirty="0" smtClean="0"/>
              <a:t>Department Computing and Maths </a:t>
            </a:r>
          </a:p>
          <a:p>
            <a:pPr algn="l"/>
            <a:r>
              <a:rPr lang="en-IE" sz="2000" b="1" dirty="0" smtClean="0"/>
              <a:t>Waterford Institute of Technology</a:t>
            </a:r>
          </a:p>
          <a:p>
            <a:pPr algn="l"/>
            <a:r>
              <a:rPr lang="en-IE" sz="2000" b="1" dirty="0" smtClean="0">
                <a:hlinkClick r:id="rId4"/>
              </a:rPr>
              <a:t>www.wit.ie</a:t>
            </a:r>
            <a:endParaRPr lang="en-IE" sz="2000" b="1" dirty="0" smtClean="0"/>
          </a:p>
          <a:p>
            <a:pPr algn="l"/>
            <a:r>
              <a:rPr lang="en-IE" sz="2000" b="1" dirty="0" smtClean="0">
                <a:hlinkClick r:id="rId5" action="ppaction://hlinkfile"/>
              </a:rPr>
              <a:t>moodle.wit.ie</a:t>
            </a:r>
            <a:endParaRPr lang="en-IE" sz="2000" b="1" dirty="0" smtClean="0"/>
          </a:p>
          <a:p>
            <a:pPr algn="l"/>
            <a:endParaRPr lang="en-IE" sz="2000" b="1" dirty="0" smtClean="0"/>
          </a:p>
          <a:p>
            <a:pPr algn="l"/>
            <a:endParaRPr lang="en-IE" sz="2000" b="1" dirty="0"/>
          </a:p>
        </p:txBody>
      </p:sp>
      <p:sp>
        <p:nvSpPr>
          <p:cNvPr id="4" name="Slide Number Placeholder 3"/>
          <p:cNvSpPr>
            <a:spLocks noGrp="1"/>
          </p:cNvSpPr>
          <p:nvPr>
            <p:ph type="sldNum" sz="quarter" idx="12"/>
          </p:nvPr>
        </p:nvSpPr>
        <p:spPr/>
        <p:txBody>
          <a:bodyPr/>
          <a:lstStyle/>
          <a:p>
            <a:fld id="{BF091D74-1927-4763-A340-128F704B08AF}" type="slidenum">
              <a:rPr lang="en-IE" smtClean="0"/>
              <a:t>1</a:t>
            </a:fld>
            <a:endParaRPr lang="en-IE"/>
          </a:p>
        </p:txBody>
      </p:sp>
    </p:spTree>
    <p:extLst>
      <p:ext uri="{BB962C8B-B14F-4D97-AF65-F5344CB8AC3E}">
        <p14:creationId xmlns:p14="http://schemas.microsoft.com/office/powerpoint/2010/main" val="2206693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normAutofit fontScale="90000"/>
          </a:bodyPr>
          <a:lstStyle/>
          <a:p>
            <a:pPr eaLnBrk="1" hangingPunct="1">
              <a:defRPr/>
            </a:pPr>
            <a:r>
              <a:rPr lang="en-US" dirty="0" smtClean="0"/>
              <a:t>Data Mining at the Intersection of Many Disciplines</a:t>
            </a:r>
            <a:endParaRPr lang="en-US" dirty="0"/>
          </a:p>
        </p:txBody>
      </p:sp>
      <p:pic>
        <p:nvPicPr>
          <p:cNvPr id="33794" name="Picture 3"/>
          <p:cNvPicPr>
            <a:picLocks noChangeAspect="1" noChangeArrowheads="1"/>
          </p:cNvPicPr>
          <p:nvPr/>
        </p:nvPicPr>
        <p:blipFill>
          <a:blip r:embed="rId3" cstate="print"/>
          <a:srcRect/>
          <a:stretch>
            <a:fillRect/>
          </a:stretch>
        </p:blipFill>
        <p:spPr bwMode="auto">
          <a:xfrm>
            <a:off x="2133600" y="1371600"/>
            <a:ext cx="5410200" cy="4724400"/>
          </a:xfrm>
          <a:prstGeom prst="rect">
            <a:avLst/>
          </a:prstGeom>
          <a:noFill/>
          <a:ln w="9525">
            <a:noFill/>
            <a:miter lim="800000"/>
            <a:headEnd/>
            <a:tailEnd/>
          </a:ln>
        </p:spPr>
      </p:pic>
      <p:sp>
        <p:nvSpPr>
          <p:cNvPr id="4" name="TextBox 3"/>
          <p:cNvSpPr txBox="1"/>
          <p:nvPr/>
        </p:nvSpPr>
        <p:spPr>
          <a:xfrm>
            <a:off x="228600" y="2133600"/>
            <a:ext cx="2057400" cy="2743200"/>
          </a:xfrm>
          <a:prstGeom prst="rect">
            <a:avLst/>
          </a:prstGeom>
          <a:noFill/>
        </p:spPr>
        <p:txBody>
          <a:bodyPr wrap="square" rtlCol="0">
            <a:spAutoFit/>
          </a:bodyPr>
          <a:lstStyle/>
          <a:p>
            <a:r>
              <a:rPr lang="en-US" sz="1400" dirty="0" smtClean="0"/>
              <a:t>A process that uses statistical, mathematical, artificial intelligence and machine-learning techniques to extract and identify useful information and subsequent knowledge from large databases</a:t>
            </a:r>
            <a:endParaRPr lang="en-IE" sz="1400"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34403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mining commercial view</a:t>
            </a:r>
            <a:endParaRPr lang="en-IE" dirty="0"/>
          </a:p>
        </p:txBody>
      </p:sp>
      <p:sp>
        <p:nvSpPr>
          <p:cNvPr id="3" name="Content Placeholder 2"/>
          <p:cNvSpPr>
            <a:spLocks noGrp="1"/>
          </p:cNvSpPr>
          <p:nvPr>
            <p:ph sz="quarter" idx="1"/>
          </p:nvPr>
        </p:nvSpPr>
        <p:spPr/>
        <p:txBody>
          <a:bodyPr/>
          <a:lstStyle/>
          <a:p>
            <a:r>
              <a:rPr lang="en-IE" dirty="0" smtClean="0"/>
              <a:t>Lots of data is being collected:</a:t>
            </a:r>
          </a:p>
          <a:p>
            <a:pPr lvl="1"/>
            <a:r>
              <a:rPr lang="en-IE" dirty="0" smtClean="0"/>
              <a:t>E-commerce, web data</a:t>
            </a:r>
          </a:p>
          <a:p>
            <a:pPr lvl="1"/>
            <a:r>
              <a:rPr lang="en-IE" dirty="0" smtClean="0"/>
              <a:t>Any time you go to a grocery store</a:t>
            </a:r>
          </a:p>
          <a:p>
            <a:pPr lvl="1"/>
            <a:r>
              <a:rPr lang="en-IE" dirty="0" smtClean="0"/>
              <a:t>Any time you use your bank or credit card</a:t>
            </a:r>
          </a:p>
          <a:p>
            <a:r>
              <a:rPr lang="en-IE" dirty="0" smtClean="0"/>
              <a:t>Computers are cheaper and more powerful</a:t>
            </a:r>
          </a:p>
          <a:p>
            <a:r>
              <a:rPr lang="en-IE" dirty="0" smtClean="0"/>
              <a:t>Competitive pressure is strong</a:t>
            </a:r>
            <a:endParaRPr lang="en-IE"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20283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a:t>
            </a:r>
            <a:endParaRPr lang="en-US" dirty="0"/>
          </a:p>
        </p:txBody>
      </p:sp>
      <p:sp>
        <p:nvSpPr>
          <p:cNvPr id="52226" name="Content Placeholder 2"/>
          <p:cNvSpPr>
            <a:spLocks noGrp="1"/>
          </p:cNvSpPr>
          <p:nvPr>
            <p:ph sz="quarter" idx="1"/>
          </p:nvPr>
        </p:nvSpPr>
        <p:spPr>
          <a:xfrm>
            <a:off x="1182688" y="1524000"/>
            <a:ext cx="7961312" cy="4800600"/>
          </a:xfrm>
        </p:spPr>
        <p:txBody>
          <a:bodyPr>
            <a:normAutofit/>
          </a:bodyPr>
          <a:lstStyle/>
          <a:p>
            <a:pPr eaLnBrk="1" hangingPunct="1"/>
            <a:r>
              <a:rPr lang="en-US" sz="2800" dirty="0" smtClean="0"/>
              <a:t>Travel industry </a:t>
            </a:r>
          </a:p>
          <a:p>
            <a:pPr eaLnBrk="1" hangingPunct="1"/>
            <a:r>
              <a:rPr lang="en-US" sz="2800" dirty="0" smtClean="0"/>
              <a:t>Healthcare</a:t>
            </a:r>
          </a:p>
          <a:p>
            <a:pPr eaLnBrk="1" hangingPunct="1"/>
            <a:r>
              <a:rPr lang="en-US" sz="2800" dirty="0" smtClean="0"/>
              <a:t>Medicine</a:t>
            </a:r>
          </a:p>
          <a:p>
            <a:pPr eaLnBrk="1" hangingPunct="1"/>
            <a:r>
              <a:rPr lang="en-US" sz="2800" dirty="0" smtClean="0"/>
              <a:t>Entertainment industry</a:t>
            </a:r>
          </a:p>
          <a:p>
            <a:pPr eaLnBrk="1" hangingPunct="1"/>
            <a:r>
              <a:rPr lang="en-US" sz="2800" dirty="0" smtClean="0"/>
              <a:t>Homeland security</a:t>
            </a:r>
          </a:p>
          <a:p>
            <a:pPr eaLnBrk="1" hangingPunct="1"/>
            <a:r>
              <a:rPr lang="en-US" sz="2800" dirty="0" smtClean="0"/>
              <a:t>Sports</a:t>
            </a:r>
          </a:p>
          <a:p>
            <a:pPr eaLnBrk="1" hangingPunct="1"/>
            <a:r>
              <a:rPr lang="en-US" sz="2800" dirty="0" smtClean="0"/>
              <a:t>Crime</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161807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a:t>
            </a:r>
            <a:endParaRPr lang="en-US" dirty="0"/>
          </a:p>
        </p:txBody>
      </p:sp>
      <p:sp>
        <p:nvSpPr>
          <p:cNvPr id="50178" name="Content Placeholder 2"/>
          <p:cNvSpPr>
            <a:spLocks noGrp="1"/>
          </p:cNvSpPr>
          <p:nvPr>
            <p:ph sz="quarter" idx="1"/>
          </p:nvPr>
        </p:nvSpPr>
        <p:spPr>
          <a:xfrm>
            <a:off x="1182688" y="1524000"/>
            <a:ext cx="7961312" cy="4800600"/>
          </a:xfrm>
        </p:spPr>
        <p:txBody>
          <a:bodyPr/>
          <a:lstStyle/>
          <a:p>
            <a:pPr eaLnBrk="1" hangingPunct="1"/>
            <a:r>
              <a:rPr lang="en-US" sz="2800" dirty="0" smtClean="0"/>
              <a:t>Brokerage and Securities Trading</a:t>
            </a:r>
          </a:p>
          <a:p>
            <a:pPr lvl="1" eaLnBrk="1" hangingPunct="1"/>
            <a:r>
              <a:rPr lang="en-US" sz="2400" dirty="0" smtClean="0"/>
              <a:t>Predict changes on certain bond prices </a:t>
            </a:r>
          </a:p>
          <a:p>
            <a:pPr lvl="1" eaLnBrk="1" hangingPunct="1"/>
            <a:r>
              <a:rPr lang="en-US" sz="2400" dirty="0" smtClean="0"/>
              <a:t>Forecast the direction of stock fluctuations</a:t>
            </a:r>
          </a:p>
          <a:p>
            <a:pPr lvl="1" eaLnBrk="1" hangingPunct="1"/>
            <a:r>
              <a:rPr lang="en-US" sz="2400" dirty="0" smtClean="0"/>
              <a:t>Assess the effect of events on market movements</a:t>
            </a:r>
          </a:p>
          <a:p>
            <a:pPr lvl="1" eaLnBrk="1" hangingPunct="1"/>
            <a:r>
              <a:rPr lang="en-US" sz="2400" dirty="0" smtClean="0"/>
              <a:t>Identify and prevent fraudulent activities in trading</a:t>
            </a:r>
          </a:p>
          <a:p>
            <a:pPr lvl="1" eaLnBrk="1" hangingPunct="1"/>
            <a:endParaRPr lang="en-US" sz="1100" dirty="0" smtClean="0"/>
          </a:p>
          <a:p>
            <a:pPr eaLnBrk="1" hangingPunct="1"/>
            <a:r>
              <a:rPr lang="en-US" sz="2800" dirty="0" smtClean="0"/>
              <a:t>Insurance</a:t>
            </a:r>
          </a:p>
          <a:p>
            <a:pPr lvl="1" eaLnBrk="1" hangingPunct="1"/>
            <a:r>
              <a:rPr lang="en-US" sz="2400" dirty="0" smtClean="0"/>
              <a:t>Forecast claim costs for better business planning</a:t>
            </a:r>
          </a:p>
          <a:p>
            <a:pPr lvl="1" eaLnBrk="1" hangingPunct="1"/>
            <a:r>
              <a:rPr lang="en-US" sz="2400" dirty="0" smtClean="0"/>
              <a:t>Determine optimal rate plans </a:t>
            </a:r>
          </a:p>
          <a:p>
            <a:pPr lvl="1" eaLnBrk="1" hangingPunct="1"/>
            <a:r>
              <a:rPr lang="en-US" sz="2400" dirty="0" smtClean="0"/>
              <a:t>Optimize marketing to specific customers </a:t>
            </a:r>
          </a:p>
          <a:p>
            <a:pPr lvl="1" eaLnBrk="1" hangingPunct="1"/>
            <a:r>
              <a:rPr lang="en-US" sz="2400" dirty="0" smtClean="0"/>
              <a:t>Identify and prevent fraudulent claim activities</a:t>
            </a:r>
          </a:p>
          <a:p>
            <a:pPr lvl="1" eaLnBrk="1" hangingPunct="1"/>
            <a:endParaRPr lang="en-US" sz="2400" dirty="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849043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a:t>
            </a:r>
            <a:endParaRPr lang="en-US" dirty="0"/>
          </a:p>
        </p:txBody>
      </p:sp>
      <p:sp>
        <p:nvSpPr>
          <p:cNvPr id="46082" name="Content Placeholder 2"/>
          <p:cNvSpPr>
            <a:spLocks noGrp="1"/>
          </p:cNvSpPr>
          <p:nvPr>
            <p:ph sz="quarter" idx="1"/>
          </p:nvPr>
        </p:nvSpPr>
        <p:spPr/>
        <p:txBody>
          <a:bodyPr>
            <a:normAutofit/>
          </a:bodyPr>
          <a:lstStyle/>
          <a:p>
            <a:pPr eaLnBrk="1" hangingPunct="1"/>
            <a:r>
              <a:rPr lang="en-US" sz="2800" smtClean="0"/>
              <a:t>Customer Relationship Management</a:t>
            </a:r>
          </a:p>
          <a:p>
            <a:pPr lvl="1" eaLnBrk="1" hangingPunct="1"/>
            <a:r>
              <a:rPr lang="en-US" sz="2400" smtClean="0"/>
              <a:t>Maximize return on marketing campaigns</a:t>
            </a:r>
          </a:p>
          <a:p>
            <a:pPr lvl="1" eaLnBrk="1" hangingPunct="1"/>
            <a:r>
              <a:rPr lang="en-US" sz="2400" smtClean="0"/>
              <a:t>Improve customer retention (churn analysis)</a:t>
            </a:r>
          </a:p>
          <a:p>
            <a:pPr lvl="1" eaLnBrk="1" hangingPunct="1"/>
            <a:r>
              <a:rPr lang="en-US" sz="2400" smtClean="0"/>
              <a:t>Maximize customer value (cross- or up-selling)</a:t>
            </a:r>
          </a:p>
          <a:p>
            <a:pPr lvl="1" eaLnBrk="1" hangingPunct="1"/>
            <a:r>
              <a:rPr lang="en-US" sz="2400" smtClean="0"/>
              <a:t>Identify and treat most valued customers</a:t>
            </a:r>
          </a:p>
          <a:p>
            <a:pPr lvl="3" eaLnBrk="1" hangingPunct="1"/>
            <a:endParaRPr lang="en-US" sz="1100" smtClean="0"/>
          </a:p>
          <a:p>
            <a:pPr eaLnBrk="1" hangingPunct="1"/>
            <a:r>
              <a:rPr lang="en-US" sz="2800" smtClean="0"/>
              <a:t>Banking &amp; Other Financial </a:t>
            </a:r>
          </a:p>
          <a:p>
            <a:pPr lvl="1" eaLnBrk="1" hangingPunct="1"/>
            <a:r>
              <a:rPr lang="en-US" sz="2400" smtClean="0"/>
              <a:t>Automate the loan application process </a:t>
            </a:r>
          </a:p>
          <a:p>
            <a:pPr lvl="1" eaLnBrk="1" hangingPunct="1"/>
            <a:r>
              <a:rPr lang="en-US" sz="2400" smtClean="0"/>
              <a:t>Detecting fraudulent transactions</a:t>
            </a:r>
          </a:p>
          <a:p>
            <a:pPr lvl="1" eaLnBrk="1" hangingPunct="1"/>
            <a:r>
              <a:rPr lang="en-US" sz="2400" smtClean="0"/>
              <a:t>Maximize customer value (cross- and up-selling)</a:t>
            </a:r>
          </a:p>
          <a:p>
            <a:pPr lvl="1" eaLnBrk="1" hangingPunct="1"/>
            <a:r>
              <a:rPr lang="en-US" sz="2400" smtClean="0"/>
              <a:t>Optimizing cash reserves with forecasting </a:t>
            </a:r>
          </a:p>
          <a:p>
            <a:pPr lvl="1" eaLnBrk="1" hangingPunct="1"/>
            <a:endParaRPr lang="en-US" sz="2400" smtClean="0"/>
          </a:p>
          <a:p>
            <a:pPr lvl="1" eaLnBrk="1" hangingPunct="1"/>
            <a:endParaRPr lang="en-US" sz="240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050419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Applications </a:t>
            </a:r>
            <a:endParaRPr lang="en-US" dirty="0"/>
          </a:p>
        </p:txBody>
      </p:sp>
      <p:sp>
        <p:nvSpPr>
          <p:cNvPr id="48130" name="Content Placeholder 2"/>
          <p:cNvSpPr>
            <a:spLocks noGrp="1"/>
          </p:cNvSpPr>
          <p:nvPr>
            <p:ph sz="quarter" idx="1"/>
          </p:nvPr>
        </p:nvSpPr>
        <p:spPr/>
        <p:txBody>
          <a:bodyPr>
            <a:normAutofit/>
          </a:bodyPr>
          <a:lstStyle/>
          <a:p>
            <a:pPr eaLnBrk="1" hangingPunct="1"/>
            <a:r>
              <a:rPr lang="en-US" sz="2800" dirty="0" smtClean="0"/>
              <a:t>Retailing and Logistics</a:t>
            </a:r>
          </a:p>
          <a:p>
            <a:pPr lvl="1" eaLnBrk="1" hangingPunct="1"/>
            <a:r>
              <a:rPr lang="en-US" sz="2400" dirty="0" smtClean="0"/>
              <a:t>Optimize inventory levels at different locations</a:t>
            </a:r>
          </a:p>
          <a:p>
            <a:pPr lvl="1" eaLnBrk="1" hangingPunct="1"/>
            <a:r>
              <a:rPr lang="en-US" sz="2400" dirty="0" smtClean="0"/>
              <a:t>Improve the store layout and sales promotions</a:t>
            </a:r>
          </a:p>
          <a:p>
            <a:pPr lvl="1" eaLnBrk="1" hangingPunct="1"/>
            <a:r>
              <a:rPr lang="en-US" sz="2400" dirty="0" smtClean="0"/>
              <a:t>Optimize logistics by predicting seasonal effects</a:t>
            </a:r>
          </a:p>
          <a:p>
            <a:pPr lvl="1" eaLnBrk="1" hangingPunct="1"/>
            <a:r>
              <a:rPr lang="en-US" sz="2400" dirty="0" smtClean="0"/>
              <a:t>Minimize losses due to limited shelf life</a:t>
            </a:r>
          </a:p>
          <a:p>
            <a:pPr lvl="1" eaLnBrk="1" hangingPunct="1"/>
            <a:endParaRPr lang="en-US" sz="1100" dirty="0" smtClean="0"/>
          </a:p>
          <a:p>
            <a:pPr eaLnBrk="1" hangingPunct="1"/>
            <a:r>
              <a:rPr lang="en-US" sz="2800" dirty="0" smtClean="0"/>
              <a:t>Manufacturing and Maintenance</a:t>
            </a:r>
          </a:p>
          <a:p>
            <a:pPr lvl="1" eaLnBrk="1" hangingPunct="1"/>
            <a:r>
              <a:rPr lang="en-US" sz="2400" dirty="0" smtClean="0"/>
              <a:t>Predict/prevent machinery failures </a:t>
            </a:r>
          </a:p>
          <a:p>
            <a:pPr lvl="1" eaLnBrk="1" hangingPunct="1"/>
            <a:r>
              <a:rPr lang="en-US" sz="2400" dirty="0" smtClean="0"/>
              <a:t>Identify anomalies in production systems to optimize manufacturing capacity</a:t>
            </a:r>
          </a:p>
          <a:p>
            <a:pPr lvl="1" eaLnBrk="1" hangingPunct="1"/>
            <a:r>
              <a:rPr lang="en-US" sz="2400" dirty="0" smtClean="0"/>
              <a:t>Discover novel patterns to improve product quality</a:t>
            </a:r>
          </a:p>
          <a:p>
            <a:pPr lvl="1" eaLnBrk="1" hangingPunct="1"/>
            <a:endParaRPr lang="en-US" sz="2400" dirty="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492074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a:t>
            </a:r>
            <a:endParaRPr lang="en-US" dirty="0"/>
          </a:p>
        </p:txBody>
      </p:sp>
      <p:sp>
        <p:nvSpPr>
          <p:cNvPr id="54274" name="Content Placeholder 2"/>
          <p:cNvSpPr>
            <a:spLocks noGrp="1"/>
          </p:cNvSpPr>
          <p:nvPr>
            <p:ph sz="quarter" idx="1"/>
          </p:nvPr>
        </p:nvSpPr>
        <p:spPr>
          <a:xfrm>
            <a:off x="1182688" y="1524000"/>
            <a:ext cx="7961312" cy="4800600"/>
          </a:xfrm>
        </p:spPr>
        <p:txBody>
          <a:bodyPr/>
          <a:lstStyle/>
          <a:p>
            <a:pPr eaLnBrk="1" hangingPunct="1"/>
            <a:r>
              <a:rPr lang="en-US" dirty="0" smtClean="0"/>
              <a:t>A manifestation of best practices</a:t>
            </a:r>
          </a:p>
          <a:p>
            <a:pPr eaLnBrk="1" hangingPunct="1"/>
            <a:r>
              <a:rPr lang="en-US" dirty="0" smtClean="0"/>
              <a:t>A systematic way to conduct DM projects</a:t>
            </a:r>
          </a:p>
          <a:p>
            <a:pPr eaLnBrk="1" hangingPunct="1"/>
            <a:r>
              <a:rPr lang="en-US" dirty="0" smtClean="0"/>
              <a:t>Most common standard processes:</a:t>
            </a:r>
          </a:p>
          <a:p>
            <a:pPr lvl="1" eaLnBrk="1" hangingPunct="1"/>
            <a:r>
              <a:rPr lang="en-US" dirty="0" smtClean="0"/>
              <a:t>CRISP-DM (Cross-Industry Standard Process for Data Mining)</a:t>
            </a:r>
          </a:p>
          <a:p>
            <a:pPr lvl="1" eaLnBrk="1" hangingPunct="1"/>
            <a:r>
              <a:rPr lang="en-US" dirty="0" smtClean="0"/>
              <a:t>SEMMA (Sample, Explore, Modify, Model, and Assess)</a:t>
            </a:r>
          </a:p>
          <a:p>
            <a:pPr lvl="1" eaLnBrk="1" hangingPunct="1"/>
            <a:r>
              <a:rPr lang="en-US" dirty="0" smtClean="0"/>
              <a:t>KDD (Knowledge Discovery in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829325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a:t>
            </a:r>
            <a:endParaRPr lang="en-US" dirty="0"/>
          </a:p>
        </p:txBody>
      </p:sp>
      <p:sp>
        <p:nvSpPr>
          <p:cNvPr id="56323" name="TextBox 4"/>
          <p:cNvSpPr txBox="1">
            <a:spLocks noChangeArrowheads="1"/>
          </p:cNvSpPr>
          <p:nvPr/>
        </p:nvSpPr>
        <p:spPr bwMode="auto">
          <a:xfrm>
            <a:off x="1384220" y="5986463"/>
            <a:ext cx="3332324" cy="338554"/>
          </a:xfrm>
          <a:prstGeom prst="rect">
            <a:avLst/>
          </a:prstGeom>
          <a:noFill/>
          <a:ln w="9525">
            <a:noFill/>
            <a:miter lim="800000"/>
            <a:headEnd/>
            <a:tailEnd/>
          </a:ln>
        </p:spPr>
        <p:txBody>
          <a:bodyPr wrap="none">
            <a:spAutoFit/>
          </a:bodyPr>
          <a:lstStyle/>
          <a:p>
            <a:pPr algn="ctr"/>
            <a:r>
              <a:rPr lang="en-US" sz="1600" b="0" i="1" dirty="0"/>
              <a:t>Source: KDNuggets.com, </a:t>
            </a:r>
            <a:r>
              <a:rPr lang="en-US" sz="1600" b="0" i="1" dirty="0" smtClean="0"/>
              <a:t>Oct 2014</a:t>
            </a:r>
            <a:endParaRPr lang="en-US" sz="1600" b="0" i="1"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7" y="1066800"/>
            <a:ext cx="6434368" cy="491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6519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b/b9/CRISP-DM_Process_Diagram.png/1024px-CRISP-DM_Process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914400"/>
            <a:ext cx="5791200" cy="58025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304800"/>
            <a:ext cx="8229600" cy="990600"/>
          </a:xfrm>
        </p:spPr>
        <p:txBody>
          <a:bodyPr/>
          <a:lstStyle/>
          <a:p>
            <a:pPr eaLnBrk="1" hangingPunct="1">
              <a:defRPr/>
            </a:pPr>
            <a:r>
              <a:rPr lang="en-US" dirty="0" smtClean="0"/>
              <a:t>Data Mining Process: CRISP-DM</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1195411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 CRISP-DM</a:t>
            </a:r>
            <a:endParaRPr lang="en-US" dirty="0"/>
          </a:p>
        </p:txBody>
      </p:sp>
      <p:sp>
        <p:nvSpPr>
          <p:cNvPr id="60418" name="Content Placeholder 2"/>
          <p:cNvSpPr>
            <a:spLocks noGrp="1"/>
          </p:cNvSpPr>
          <p:nvPr>
            <p:ph sz="quarter" idx="1"/>
          </p:nvPr>
        </p:nvSpPr>
        <p:spPr>
          <a:xfrm>
            <a:off x="1182688" y="1524000"/>
            <a:ext cx="7732712" cy="4800600"/>
          </a:xfrm>
        </p:spPr>
        <p:txBody>
          <a:bodyPr>
            <a:normAutofit/>
          </a:bodyPr>
          <a:lstStyle/>
          <a:p>
            <a:pPr eaLnBrk="1" hangingPunct="1">
              <a:buFont typeface="Wingdings" pitchFamily="2" charset="2"/>
              <a:buNone/>
            </a:pPr>
            <a:r>
              <a:rPr lang="en-US" sz="2400" dirty="0" smtClean="0"/>
              <a:t>Step 1: Business Understanding</a:t>
            </a:r>
          </a:p>
          <a:p>
            <a:pPr eaLnBrk="1" hangingPunct="1">
              <a:buFont typeface="Wingdings" pitchFamily="2" charset="2"/>
              <a:buNone/>
            </a:pPr>
            <a:r>
              <a:rPr lang="en-US" sz="2400" dirty="0" smtClean="0"/>
              <a:t>Step 2: Data Understanding</a:t>
            </a:r>
          </a:p>
          <a:p>
            <a:pPr eaLnBrk="1" hangingPunct="1">
              <a:buFont typeface="Wingdings" pitchFamily="2" charset="2"/>
              <a:buNone/>
            </a:pPr>
            <a:r>
              <a:rPr lang="en-US" sz="2400" dirty="0" smtClean="0"/>
              <a:t>Step 3: Data Preparation (!)</a:t>
            </a:r>
          </a:p>
          <a:p>
            <a:pPr eaLnBrk="1" hangingPunct="1">
              <a:buFont typeface="Wingdings" pitchFamily="2" charset="2"/>
              <a:buNone/>
            </a:pPr>
            <a:r>
              <a:rPr lang="en-US" sz="2400" dirty="0" smtClean="0"/>
              <a:t>Step 4: Model Building</a:t>
            </a:r>
          </a:p>
          <a:p>
            <a:pPr eaLnBrk="1" hangingPunct="1">
              <a:buFont typeface="Wingdings" pitchFamily="2" charset="2"/>
              <a:buNone/>
            </a:pPr>
            <a:r>
              <a:rPr lang="en-US" sz="2400" dirty="0" smtClean="0"/>
              <a:t>Step 5: Testing and Evaluation</a:t>
            </a:r>
          </a:p>
          <a:p>
            <a:pPr eaLnBrk="1" hangingPunct="1">
              <a:buFont typeface="Wingdings" pitchFamily="2" charset="2"/>
              <a:buNone/>
            </a:pPr>
            <a:r>
              <a:rPr lang="en-US" sz="2400" dirty="0" smtClean="0"/>
              <a:t>Step 6: Deployment</a:t>
            </a:r>
          </a:p>
          <a:p>
            <a:pPr eaLnBrk="1" hangingPunct="1">
              <a:buFont typeface="Wingdings" pitchFamily="2" charset="2"/>
              <a:buNone/>
            </a:pPr>
            <a:endParaRPr lang="en-US" sz="2400" dirty="0" smtClean="0"/>
          </a:p>
          <a:p>
            <a:pPr eaLnBrk="1" hangingPunct="1"/>
            <a:r>
              <a:rPr lang="en-US" sz="2400" dirty="0" smtClean="0"/>
              <a:t>The process is highly repetitive and experimental</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2934698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sz="quarter" idx="1"/>
          </p:nvPr>
        </p:nvSpPr>
        <p:spPr/>
        <p:txBody>
          <a:bodyPr/>
          <a:lstStyle/>
          <a:p>
            <a:r>
              <a:rPr lang="en-US" sz="2800" dirty="0" smtClean="0"/>
              <a:t>Business analytics</a:t>
            </a:r>
          </a:p>
          <a:p>
            <a:r>
              <a:rPr lang="en-US" sz="2800" dirty="0"/>
              <a:t>Data mining</a:t>
            </a:r>
          </a:p>
          <a:p>
            <a:r>
              <a:rPr lang="en-US" sz="2800" dirty="0" smtClean="0"/>
              <a:t>Goal</a:t>
            </a:r>
            <a:r>
              <a:rPr lang="en-US" sz="2800" dirty="0"/>
              <a:t>, design, techniques &amp; implementation of data </a:t>
            </a:r>
            <a:r>
              <a:rPr lang="en-US" sz="2800" dirty="0" smtClean="0"/>
              <a:t>mining (CRISP-DM)</a:t>
            </a:r>
            <a:endParaRPr lang="en-US" sz="2800" dirty="0"/>
          </a:p>
          <a:p>
            <a:r>
              <a:rPr lang="en-IE" sz="2800" dirty="0" smtClean="0"/>
              <a:t>Data mining application</a:t>
            </a:r>
          </a:p>
          <a:p>
            <a:r>
              <a:rPr lang="en-IE" sz="2800" dirty="0" smtClean="0"/>
              <a:t>Understand data</a:t>
            </a:r>
            <a:endParaRPr lang="en-IE" sz="28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29872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Preparation – A Critical DM Task</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20</a:t>
            </a:fld>
            <a:endParaRPr lang="en-US" dirty="0"/>
          </a:p>
        </p:txBody>
      </p:sp>
      <p:sp>
        <p:nvSpPr>
          <p:cNvPr id="4" name="TextBox 3"/>
          <p:cNvSpPr txBox="1"/>
          <p:nvPr/>
        </p:nvSpPr>
        <p:spPr>
          <a:xfrm>
            <a:off x="5334000" y="2301657"/>
            <a:ext cx="3505200" cy="3539430"/>
          </a:xfrm>
          <a:prstGeom prst="rect">
            <a:avLst/>
          </a:prstGeom>
          <a:noFill/>
        </p:spPr>
        <p:txBody>
          <a:bodyPr wrap="square" rtlCol="0">
            <a:spAutoFit/>
          </a:bodyPr>
          <a:lstStyle/>
          <a:p>
            <a:r>
              <a:rPr lang="en-GB" dirty="0" smtClean="0">
                <a:solidFill>
                  <a:schemeClr val="tx1"/>
                </a:solidFill>
                <a:latin typeface="+mn-lt"/>
              </a:rPr>
              <a:t>   	Output: </a:t>
            </a:r>
          </a:p>
          <a:p>
            <a:endParaRPr lang="en-GB" b="0" dirty="0">
              <a:solidFill>
                <a:schemeClr val="tx1"/>
              </a:solidFill>
              <a:latin typeface="+mn-lt"/>
            </a:endParaRPr>
          </a:p>
          <a:p>
            <a:r>
              <a:rPr lang="en-GB" b="0" dirty="0" smtClean="0">
                <a:solidFill>
                  <a:schemeClr val="tx1"/>
                </a:solidFill>
                <a:latin typeface="+mn-lt"/>
              </a:rPr>
              <a:t>Dataset and a dataset description, both used for </a:t>
            </a:r>
            <a:r>
              <a:rPr lang="en-GB" b="0" dirty="0" err="1" smtClean="0">
                <a:solidFill>
                  <a:schemeClr val="tx1"/>
                </a:solidFill>
                <a:latin typeface="+mn-lt"/>
              </a:rPr>
              <a:t>modeling</a:t>
            </a:r>
            <a:r>
              <a:rPr lang="en-GB" b="0" dirty="0" smtClean="0">
                <a:solidFill>
                  <a:schemeClr val="tx1"/>
                </a:solidFill>
                <a:latin typeface="+mn-lt"/>
              </a:rPr>
              <a:t> or for the major analysis work of the project.</a:t>
            </a:r>
            <a:endParaRPr lang="en-GB" dirty="0" smtClean="0">
              <a:solidFill>
                <a:schemeClr val="tx1"/>
              </a:solidFill>
              <a:latin typeface="+mn-lt"/>
            </a:endParaRPr>
          </a:p>
          <a:p>
            <a:endParaRPr lang="en-GB" dirty="0">
              <a:solidFill>
                <a:schemeClr val="tx1"/>
              </a:solidFill>
              <a:latin typeface="+mn-lt"/>
            </a:endParaRPr>
          </a:p>
        </p:txBody>
      </p:sp>
      <p:sp>
        <p:nvSpPr>
          <p:cNvPr id="5" name="Rounded Rectangle 4"/>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Select Data</a:t>
            </a:r>
            <a:endParaRPr lang="en-GB" dirty="0">
              <a:solidFill>
                <a:schemeClr val="bg1"/>
              </a:solidFill>
            </a:endParaRPr>
          </a:p>
        </p:txBody>
      </p:sp>
      <p:sp>
        <p:nvSpPr>
          <p:cNvPr id="7" name="Rounded Rectangle 6"/>
          <p:cNvSpPr/>
          <p:nvPr/>
        </p:nvSpPr>
        <p:spPr>
          <a:xfrm>
            <a:off x="381000" y="23622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Clean Data</a:t>
            </a:r>
            <a:endParaRPr lang="en-GB" dirty="0"/>
          </a:p>
        </p:txBody>
      </p:sp>
      <p:sp>
        <p:nvSpPr>
          <p:cNvPr id="8" name="Rounded Rectangle 7"/>
          <p:cNvSpPr/>
          <p:nvPr/>
        </p:nvSpPr>
        <p:spPr>
          <a:xfrm>
            <a:off x="381000" y="32766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Construct data</a:t>
            </a:r>
            <a:endParaRPr lang="en-GB" dirty="0"/>
          </a:p>
        </p:txBody>
      </p:sp>
      <p:sp>
        <p:nvSpPr>
          <p:cNvPr id="9" name="Rounded Rectangle 8"/>
          <p:cNvSpPr/>
          <p:nvPr/>
        </p:nvSpPr>
        <p:spPr>
          <a:xfrm>
            <a:off x="381000" y="41910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Integrate data</a:t>
            </a:r>
            <a:endParaRPr lang="en-GB" dirty="0"/>
          </a:p>
        </p:txBody>
      </p:sp>
      <p:sp>
        <p:nvSpPr>
          <p:cNvPr id="10" name="Rounded Rectangle 9"/>
          <p:cNvSpPr/>
          <p:nvPr/>
        </p:nvSpPr>
        <p:spPr>
          <a:xfrm>
            <a:off x="381000" y="51054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Format data</a:t>
            </a:r>
            <a:endParaRPr lang="en-GB" dirty="0"/>
          </a:p>
        </p:txBody>
      </p:sp>
      <p:sp>
        <p:nvSpPr>
          <p:cNvPr id="6" name="Right Arrow 5"/>
          <p:cNvSpPr/>
          <p:nvPr/>
        </p:nvSpPr>
        <p:spPr>
          <a:xfrm>
            <a:off x="3733800" y="2971800"/>
            <a:ext cx="1219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1905000" y="2057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05000" y="2971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5000" y="3886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4800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39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21</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Select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Source data collected.</a:t>
            </a:r>
          </a:p>
          <a:p>
            <a:pPr lvl="1"/>
            <a:r>
              <a:rPr lang="en-GB" dirty="0" smtClean="0"/>
              <a:t>Significance and correlation tests to determine inclusion</a:t>
            </a:r>
          </a:p>
          <a:p>
            <a:pPr lvl="1"/>
            <a:r>
              <a:rPr lang="en-GB" dirty="0" smtClean="0"/>
              <a:t>Data selection criteria revisited (step2)</a:t>
            </a:r>
          </a:p>
          <a:p>
            <a:pPr lvl="1"/>
            <a:r>
              <a:rPr lang="en-GB" dirty="0" smtClean="0"/>
              <a:t>Data subsets</a:t>
            </a:r>
          </a:p>
          <a:p>
            <a:pPr lvl="1"/>
            <a:r>
              <a:rPr lang="en-GB" dirty="0" smtClean="0"/>
              <a:t>Sampling techniques</a:t>
            </a:r>
          </a:p>
          <a:p>
            <a:pPr lvl="1"/>
            <a:r>
              <a:rPr lang="en-GB" dirty="0" smtClean="0"/>
              <a:t>Document rationale for inclusion/exclusion</a:t>
            </a:r>
          </a:p>
          <a:p>
            <a:r>
              <a:rPr lang="en-GB" dirty="0" smtClean="0"/>
              <a:t>Output:</a:t>
            </a:r>
          </a:p>
          <a:p>
            <a:pPr lvl="1"/>
            <a:r>
              <a:rPr lang="en-GB" dirty="0" smtClean="0"/>
              <a:t>List of data to be used/excluded and reasons</a:t>
            </a:r>
          </a:p>
          <a:p>
            <a:pPr lvl="1"/>
            <a:endParaRPr lang="en-GB" dirty="0"/>
          </a:p>
        </p:txBody>
      </p:sp>
    </p:spTree>
    <p:extLst>
      <p:ext uri="{BB962C8B-B14F-4D97-AF65-F5344CB8AC3E}">
        <p14:creationId xmlns:p14="http://schemas.microsoft.com/office/powerpoint/2010/main" val="325375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22</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Clean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Noise</a:t>
            </a:r>
          </a:p>
          <a:p>
            <a:pPr lvl="1"/>
            <a:r>
              <a:rPr lang="en-GB" dirty="0" smtClean="0"/>
              <a:t>Special values.</a:t>
            </a:r>
          </a:p>
          <a:p>
            <a:pPr lvl="1"/>
            <a:r>
              <a:rPr lang="en-GB" dirty="0" smtClean="0"/>
              <a:t>Data selection criteria</a:t>
            </a:r>
          </a:p>
          <a:p>
            <a:r>
              <a:rPr lang="en-GB" dirty="0" smtClean="0"/>
              <a:t>Output:</a:t>
            </a:r>
          </a:p>
          <a:p>
            <a:pPr lvl="1"/>
            <a:r>
              <a:rPr lang="en-GB" dirty="0" smtClean="0"/>
              <a:t>Data cleaning report</a:t>
            </a:r>
          </a:p>
          <a:p>
            <a:pPr lvl="1"/>
            <a:endParaRPr lang="en-GB" dirty="0"/>
          </a:p>
        </p:txBody>
      </p:sp>
    </p:spTree>
    <p:extLst>
      <p:ext uri="{BB962C8B-B14F-4D97-AF65-F5344CB8AC3E}">
        <p14:creationId xmlns:p14="http://schemas.microsoft.com/office/powerpoint/2010/main" val="266171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23</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Construct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Construction mechanisms and tools</a:t>
            </a:r>
          </a:p>
          <a:p>
            <a:pPr lvl="1"/>
            <a:r>
              <a:rPr lang="en-GB" dirty="0" smtClean="0"/>
              <a:t>Production of derived attributes, new records, transformed values</a:t>
            </a:r>
          </a:p>
          <a:p>
            <a:pPr lvl="1"/>
            <a:r>
              <a:rPr lang="en-GB" dirty="0" smtClean="0"/>
              <a:t>Selection criteria</a:t>
            </a:r>
          </a:p>
          <a:p>
            <a:r>
              <a:rPr lang="en-GB" dirty="0" smtClean="0"/>
              <a:t>Output:</a:t>
            </a:r>
          </a:p>
          <a:p>
            <a:pPr lvl="1"/>
            <a:r>
              <a:rPr lang="en-GB" dirty="0" smtClean="0"/>
              <a:t>Derived Attributes</a:t>
            </a:r>
          </a:p>
          <a:p>
            <a:pPr lvl="1"/>
            <a:endParaRPr lang="en-GB" dirty="0"/>
          </a:p>
        </p:txBody>
      </p:sp>
    </p:spTree>
    <p:extLst>
      <p:ext uri="{BB962C8B-B14F-4D97-AF65-F5344CB8AC3E}">
        <p14:creationId xmlns:p14="http://schemas.microsoft.com/office/powerpoint/2010/main" val="1195727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24</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Integrate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Integrate sources</a:t>
            </a:r>
          </a:p>
          <a:p>
            <a:pPr lvl="1"/>
            <a:r>
              <a:rPr lang="en-GB" dirty="0" smtClean="0"/>
              <a:t>Data selection criteria</a:t>
            </a:r>
          </a:p>
          <a:p>
            <a:r>
              <a:rPr lang="en-GB" dirty="0" smtClean="0"/>
              <a:t>Output:</a:t>
            </a:r>
          </a:p>
          <a:p>
            <a:pPr lvl="1"/>
            <a:r>
              <a:rPr lang="en-GB" dirty="0" smtClean="0"/>
              <a:t>Merged data</a:t>
            </a:r>
          </a:p>
          <a:p>
            <a:pPr lvl="1"/>
            <a:endParaRPr lang="en-GB" dirty="0"/>
          </a:p>
        </p:txBody>
      </p:sp>
    </p:spTree>
    <p:extLst>
      <p:ext uri="{BB962C8B-B14F-4D97-AF65-F5344CB8AC3E}">
        <p14:creationId xmlns:p14="http://schemas.microsoft.com/office/powerpoint/2010/main" val="193350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Preparation – A critical task</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25</a:t>
            </a:fld>
            <a:endParaRPr lang="en-US" dirty="0"/>
          </a:p>
        </p:txBody>
      </p:sp>
      <p:sp>
        <p:nvSpPr>
          <p:cNvPr id="6" name="Rounded Rectangle 5"/>
          <p:cNvSpPr/>
          <p:nvPr/>
        </p:nvSpPr>
        <p:spPr>
          <a:xfrm>
            <a:off x="381000" y="1447800"/>
            <a:ext cx="320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Format Data</a:t>
            </a:r>
            <a:endParaRPr lang="en-GB" dirty="0">
              <a:solidFill>
                <a:schemeClr val="bg1"/>
              </a:solidFill>
            </a:endParaRPr>
          </a:p>
        </p:txBody>
      </p:sp>
      <p:sp>
        <p:nvSpPr>
          <p:cNvPr id="7" name="Content Placeholder 6"/>
          <p:cNvSpPr>
            <a:spLocks noGrp="1"/>
          </p:cNvSpPr>
          <p:nvPr>
            <p:ph sz="quarter" idx="1"/>
          </p:nvPr>
        </p:nvSpPr>
        <p:spPr>
          <a:xfrm>
            <a:off x="457200" y="2286000"/>
            <a:ext cx="8229600" cy="3870960"/>
          </a:xfrm>
        </p:spPr>
        <p:txBody>
          <a:bodyPr/>
          <a:lstStyle/>
          <a:p>
            <a:r>
              <a:rPr lang="en-GB" dirty="0" smtClean="0"/>
              <a:t>Activities:</a:t>
            </a:r>
          </a:p>
          <a:p>
            <a:pPr lvl="1"/>
            <a:r>
              <a:rPr lang="en-GB" dirty="0" smtClean="0"/>
              <a:t>Rearranging attributes</a:t>
            </a:r>
          </a:p>
          <a:p>
            <a:pPr lvl="1"/>
            <a:r>
              <a:rPr lang="en-GB" dirty="0" smtClean="0"/>
              <a:t>Reordering records</a:t>
            </a:r>
          </a:p>
          <a:p>
            <a:pPr lvl="1"/>
            <a:r>
              <a:rPr lang="en-GB" dirty="0" smtClean="0"/>
              <a:t>Reformatting values</a:t>
            </a:r>
          </a:p>
          <a:p>
            <a:r>
              <a:rPr lang="en-GB" dirty="0" smtClean="0"/>
              <a:t>Output:</a:t>
            </a:r>
          </a:p>
          <a:p>
            <a:pPr lvl="1"/>
            <a:r>
              <a:rPr lang="en-GB" dirty="0" smtClean="0"/>
              <a:t>Reformatted data</a:t>
            </a:r>
          </a:p>
          <a:p>
            <a:pPr lvl="1"/>
            <a:endParaRPr lang="en-GB" dirty="0"/>
          </a:p>
        </p:txBody>
      </p:sp>
    </p:spTree>
    <p:extLst>
      <p:ext uri="{BB962C8B-B14F-4D97-AF65-F5344CB8AC3E}">
        <p14:creationId xmlns:p14="http://schemas.microsoft.com/office/powerpoint/2010/main" val="345350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a:t>
            </a:r>
            <a:endParaRPr lang="en-IE" dirty="0"/>
          </a:p>
        </p:txBody>
      </p:sp>
      <p:sp>
        <p:nvSpPr>
          <p:cNvPr id="3" name="Content Placeholder 2"/>
          <p:cNvSpPr>
            <a:spLocks noGrp="1"/>
          </p:cNvSpPr>
          <p:nvPr>
            <p:ph sz="quarter" idx="1"/>
          </p:nvPr>
        </p:nvSpPr>
        <p:spPr/>
        <p:txBody>
          <a:bodyPr/>
          <a:lstStyle/>
          <a:p>
            <a:r>
              <a:rPr lang="en-IE" dirty="0" smtClean="0"/>
              <a:t>The essence of business analytics is to embed analytical decisions into business processes on an ongoing, repeatable basis instead of treating analytics as an ad hoc activity (Davenport and Harris, 2007).</a:t>
            </a:r>
          </a:p>
          <a:p>
            <a:r>
              <a:rPr lang="en-IE" dirty="0" smtClean="0"/>
              <a:t>Relevant technologies for business analytics, including different data mining technologies that have their origin in statistics and artificial intelligence are covered in this section of the module.</a:t>
            </a:r>
          </a:p>
          <a:p>
            <a:r>
              <a:rPr lang="en-IE" dirty="0" smtClean="0"/>
              <a:t>Firms need to follow a business analytics strategy to embed analytics in their most important business processes.</a:t>
            </a:r>
            <a:endParaRPr lang="en-IE"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20504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0"/>
          <p:cNvSpPr>
            <a:spLocks noGrp="1" noChangeArrowheads="1"/>
          </p:cNvSpPr>
          <p:nvPr>
            <p:ph type="title"/>
          </p:nvPr>
        </p:nvSpPr>
        <p:spPr>
          <a:xfrm>
            <a:off x="0" y="228600"/>
            <a:ext cx="9144000" cy="914400"/>
          </a:xfrm>
          <a:noFill/>
        </p:spPr>
        <p:txBody>
          <a:bodyPr lIns="92075" tIns="46038" rIns="92075" bIns="46038" anchor="ctr">
            <a:normAutofit/>
          </a:bodyPr>
          <a:lstStyle/>
          <a:p>
            <a:pPr eaLnBrk="1" hangingPunct="1"/>
            <a:r>
              <a:rPr lang="en-US" sz="3200" smtClean="0"/>
              <a:t>Knowledge Discovery from Data (KDD) Process</a:t>
            </a:r>
            <a:endParaRPr lang="en-US" sz="3200" b="0" smtClean="0"/>
          </a:p>
        </p:txBody>
      </p:sp>
      <p:sp>
        <p:nvSpPr>
          <p:cNvPr id="10244" name="Slide Number Placeholder 5"/>
          <p:cNvSpPr>
            <a:spLocks noGrp="1"/>
          </p:cNvSpPr>
          <p:nvPr>
            <p:ph type="sldNum" sz="quarter" idx="12"/>
          </p:nvPr>
        </p:nvSpPr>
        <p:spPr>
          <a:xfrm>
            <a:off x="7239000" y="6400800"/>
            <a:ext cx="1905000" cy="457200"/>
          </a:xfrm>
          <a:prstGeom prst="rect">
            <a:avLst/>
          </a:prstGeom>
          <a:noFill/>
        </p:spPr>
        <p:txBody>
          <a:bodyPr/>
          <a:lstStyle/>
          <a:p>
            <a:fld id="{6F031A1F-EE20-40B1-95A7-0B1719DCF1C5}" type="slidenum">
              <a:rPr lang="en-US" smtClean="0"/>
              <a:pPr/>
              <a:t>4</a:t>
            </a:fld>
            <a:endParaRPr lang="en-US" smtClean="0"/>
          </a:p>
        </p:txBody>
      </p:sp>
      <p:sp>
        <p:nvSpPr>
          <p:cNvPr id="10243" name="Rectangle 2051"/>
          <p:cNvSpPr>
            <a:spLocks noGrp="1" noChangeArrowheads="1"/>
          </p:cNvSpPr>
          <p:nvPr>
            <p:ph sz="quarter" idx="1"/>
          </p:nvPr>
        </p:nvSpPr>
        <p:spPr>
          <a:xfrm>
            <a:off x="152400" y="1676400"/>
            <a:ext cx="4419600" cy="1752600"/>
          </a:xfrm>
        </p:spPr>
        <p:txBody>
          <a:bodyPr lIns="92075" tIns="46038" rIns="92075" bIns="46038"/>
          <a:lstStyle/>
          <a:p>
            <a:pPr eaLnBrk="1" hangingPunct="1">
              <a:lnSpc>
                <a:spcPct val="90000"/>
              </a:lnSpc>
            </a:pPr>
            <a:r>
              <a:rPr lang="en-US" sz="1600" dirty="0" smtClean="0"/>
              <a:t>This is a view from typical database systems and data warehousing communities</a:t>
            </a:r>
          </a:p>
          <a:p>
            <a:pPr eaLnBrk="1" hangingPunct="1">
              <a:lnSpc>
                <a:spcPct val="90000"/>
              </a:lnSpc>
            </a:pPr>
            <a:r>
              <a:rPr lang="en-US" sz="1600" dirty="0" smtClean="0"/>
              <a:t>Data mining plays an essential role in the knowledge discovery process</a:t>
            </a:r>
            <a:endParaRPr lang="en-US" sz="1600" b="1" dirty="0" smtClean="0"/>
          </a:p>
        </p:txBody>
      </p:sp>
      <p:sp>
        <p:nvSpPr>
          <p:cNvPr id="10245" name="Line 2052"/>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6" name="Line 2053"/>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7" name="Line 2054"/>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8" name="Line 2055"/>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p:spPr>
        <p:txBody>
          <a:bodyPr wrap="none" anchor="ctr"/>
          <a:lstStyle/>
          <a:p>
            <a:endParaRPr lang="en-IE"/>
          </a:p>
        </p:txBody>
      </p:sp>
      <p:sp>
        <p:nvSpPr>
          <p:cNvPr id="10249" name="Oval 2056"/>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0" name="Rectangle 2057"/>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0251" name="Oval 2058"/>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2" name="Oval 2059"/>
          <p:cNvSpPr>
            <a:spLocks noChangeArrowheads="1"/>
          </p:cNvSpPr>
          <p:nvPr/>
        </p:nvSpPr>
        <p:spPr bwMode="auto">
          <a:xfrm>
            <a:off x="609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3" name="Rectangle 2060"/>
          <p:cNvSpPr>
            <a:spLocks noChangeArrowheads="1"/>
          </p:cNvSpPr>
          <p:nvPr/>
        </p:nvSpPr>
        <p:spPr bwMode="auto">
          <a:xfrm>
            <a:off x="609600" y="58674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0254" name="Oval 2061"/>
          <p:cNvSpPr>
            <a:spLocks noChangeArrowheads="1"/>
          </p:cNvSpPr>
          <p:nvPr/>
        </p:nvSpPr>
        <p:spPr bwMode="auto">
          <a:xfrm>
            <a:off x="609600" y="61722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5" name="Oval 2062"/>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6" name="Rectangle 2063"/>
          <p:cNvSpPr>
            <a:spLocks noChangeArrowheads="1"/>
          </p:cNvSpPr>
          <p:nvPr/>
        </p:nvSpPr>
        <p:spPr bwMode="auto">
          <a:xfrm>
            <a:off x="1295400" y="55626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0257" name="Oval 2064"/>
          <p:cNvSpPr>
            <a:spLocks noChangeArrowheads="1"/>
          </p:cNvSpPr>
          <p:nvPr/>
        </p:nvSpPr>
        <p:spPr bwMode="auto">
          <a:xfrm>
            <a:off x="1295400" y="58674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0258" name="Text Box 2065"/>
          <p:cNvSpPr txBox="1">
            <a:spLocks noChangeArrowheads="1"/>
          </p:cNvSpPr>
          <p:nvPr/>
        </p:nvSpPr>
        <p:spPr bwMode="auto">
          <a:xfrm>
            <a:off x="304800" y="4876800"/>
            <a:ext cx="1743075"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Data Cleaning</a:t>
            </a:r>
            <a:endParaRPr lang="en-US" sz="1800">
              <a:latin typeface="Times New Roman" pitchFamily="18" charset="0"/>
            </a:endParaRPr>
          </a:p>
        </p:txBody>
      </p:sp>
      <p:sp>
        <p:nvSpPr>
          <p:cNvPr id="10259" name="Text Box 2066"/>
          <p:cNvSpPr txBox="1">
            <a:spLocks noChangeArrowheads="1"/>
          </p:cNvSpPr>
          <p:nvPr/>
        </p:nvSpPr>
        <p:spPr bwMode="auto">
          <a:xfrm>
            <a:off x="1600200" y="5410200"/>
            <a:ext cx="1995488"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Data Integration</a:t>
            </a:r>
            <a:endParaRPr lang="en-US" sz="1800">
              <a:latin typeface="Times New Roman" pitchFamily="18" charset="0"/>
            </a:endParaRPr>
          </a:p>
        </p:txBody>
      </p:sp>
      <p:sp>
        <p:nvSpPr>
          <p:cNvPr id="10260" name="Text Box 2067"/>
          <p:cNvSpPr txBox="1">
            <a:spLocks noChangeArrowheads="1"/>
          </p:cNvSpPr>
          <p:nvPr/>
        </p:nvSpPr>
        <p:spPr bwMode="auto">
          <a:xfrm>
            <a:off x="1219200" y="6019800"/>
            <a:ext cx="1447800" cy="396875"/>
          </a:xfrm>
          <a:prstGeom prst="rect">
            <a:avLst/>
          </a:prstGeom>
          <a:noFill/>
          <a:ln w="12700">
            <a:noFill/>
            <a:miter lim="800000"/>
            <a:headEnd type="none" w="sm" len="sm"/>
            <a:tailEnd type="none" w="sm" len="sm"/>
          </a:ln>
        </p:spPr>
        <p:txBody>
          <a:bodyPr>
            <a:spAutoFit/>
          </a:bodyPr>
          <a:lstStyle/>
          <a:p>
            <a:r>
              <a:rPr lang="en-US" sz="2000" b="1" dirty="0">
                <a:solidFill>
                  <a:srgbClr val="000099"/>
                </a:solidFill>
                <a:latin typeface="Times New Roman" pitchFamily="18" charset="0"/>
              </a:rPr>
              <a:t>Databases</a:t>
            </a:r>
          </a:p>
        </p:txBody>
      </p:sp>
      <p:sp>
        <p:nvSpPr>
          <p:cNvPr id="10261" name="Text Box 2068"/>
          <p:cNvSpPr txBox="1">
            <a:spLocks noChangeArrowheads="1"/>
          </p:cNvSpPr>
          <p:nvPr/>
        </p:nvSpPr>
        <p:spPr bwMode="auto">
          <a:xfrm>
            <a:off x="1066800" y="4114800"/>
            <a:ext cx="1997075" cy="396875"/>
          </a:xfrm>
          <a:prstGeom prst="rect">
            <a:avLst/>
          </a:prstGeom>
          <a:noFill/>
          <a:ln w="12700">
            <a:noFill/>
            <a:miter lim="800000"/>
            <a:headEnd type="none" w="sm" len="sm"/>
            <a:tailEnd type="none" w="sm" len="sm"/>
          </a:ln>
        </p:spPr>
        <p:txBody>
          <a:bodyPr>
            <a:spAutoFit/>
          </a:bodyPr>
          <a:lstStyle/>
          <a:p>
            <a:r>
              <a:rPr lang="en-US" sz="2000" b="1">
                <a:solidFill>
                  <a:srgbClr val="000099"/>
                </a:solidFill>
                <a:latin typeface="Times New Roman" pitchFamily="18" charset="0"/>
              </a:rPr>
              <a:t>Data Warehouse</a:t>
            </a:r>
          </a:p>
        </p:txBody>
      </p:sp>
      <p:sp>
        <p:nvSpPr>
          <p:cNvPr id="10262" name="Rectangle 2069"/>
          <p:cNvSpPr>
            <a:spLocks noChangeArrowheads="1"/>
          </p:cNvSpPr>
          <p:nvPr/>
        </p:nvSpPr>
        <p:spPr bwMode="auto">
          <a:xfrm>
            <a:off x="2362200" y="4572000"/>
            <a:ext cx="685800" cy="685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0263" name="Rectangle 2070"/>
          <p:cNvSpPr>
            <a:spLocks noChangeArrowheads="1"/>
          </p:cNvSpPr>
          <p:nvPr/>
        </p:nvSpPr>
        <p:spPr bwMode="auto">
          <a:xfrm>
            <a:off x="4419600" y="3429000"/>
            <a:ext cx="457200" cy="4572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0264" name="Rectangle 2071"/>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en-US"/>
          </a:p>
        </p:txBody>
      </p:sp>
      <p:sp>
        <p:nvSpPr>
          <p:cNvPr id="10265" name="Rectangle 2072"/>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10266" name="Rectangle 2073"/>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0267" name="Rectangle 2074"/>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0268" name="Rectangle 2075"/>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0269" name="Rectangle 2076"/>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p>
            <a:endParaRPr lang="en-US"/>
          </a:p>
        </p:txBody>
      </p:sp>
      <p:sp>
        <p:nvSpPr>
          <p:cNvPr id="10270" name="WordArt 2077"/>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76" lon="1080000" rev="0"/>
              </a:camera>
              <a:lightRig rig="legacyHarsh2" dir="b"/>
            </a:scene3d>
            <a:sp3d extrusionH="430200" prstMaterial="legacyMatte">
              <a:extrusionClr>
                <a:srgbClr val="FF6600"/>
              </a:extrusionClr>
            </a:sp3d>
          </a:bodyPr>
          <a:lstStyle/>
          <a:p>
            <a:pPr algn="ctr"/>
            <a:r>
              <a:rPr lang="en-IE" kern="10">
                <a:ln w="9525">
                  <a:round/>
                  <a:headEnd/>
                  <a:tailEnd/>
                </a:ln>
                <a:gradFill rotWithShape="1">
                  <a:gsLst>
                    <a:gs pos="0">
                      <a:srgbClr val="FFE701"/>
                    </a:gs>
                    <a:gs pos="100000">
                      <a:srgbClr val="FE3E02"/>
                    </a:gs>
                  </a:gsLst>
                  <a:lin ang="5400000" scaled="1"/>
                </a:gradFill>
                <a:latin typeface="Impact"/>
              </a:rPr>
              <a:t>Knowledge</a:t>
            </a:r>
          </a:p>
        </p:txBody>
      </p:sp>
      <p:sp>
        <p:nvSpPr>
          <p:cNvPr id="10271" name="Text Box 2078"/>
          <p:cNvSpPr txBox="1">
            <a:spLocks noChangeArrowheads="1"/>
          </p:cNvSpPr>
          <p:nvPr/>
        </p:nvSpPr>
        <p:spPr bwMode="auto">
          <a:xfrm>
            <a:off x="2514600" y="3276600"/>
            <a:ext cx="2278063" cy="396875"/>
          </a:xfrm>
          <a:prstGeom prst="rect">
            <a:avLst/>
          </a:prstGeom>
          <a:noFill/>
          <a:ln w="12700">
            <a:noFill/>
            <a:miter lim="800000"/>
            <a:headEnd type="none" w="sm" len="sm"/>
            <a:tailEnd type="none" w="sm" len="sm"/>
          </a:ln>
        </p:spPr>
        <p:txBody>
          <a:bodyPr wrap="none">
            <a:spAutoFit/>
          </a:bodyPr>
          <a:lstStyle/>
          <a:p>
            <a:r>
              <a:rPr lang="en-US" sz="2000" b="1">
                <a:solidFill>
                  <a:srgbClr val="000099"/>
                </a:solidFill>
                <a:latin typeface="Times New Roman" pitchFamily="18" charset="0"/>
              </a:rPr>
              <a:t>Task-relevant Data</a:t>
            </a:r>
          </a:p>
        </p:txBody>
      </p:sp>
      <p:sp>
        <p:nvSpPr>
          <p:cNvPr id="10272" name="Text Box 2079"/>
          <p:cNvSpPr txBox="1">
            <a:spLocks noChangeArrowheads="1"/>
          </p:cNvSpPr>
          <p:nvPr/>
        </p:nvSpPr>
        <p:spPr bwMode="auto">
          <a:xfrm>
            <a:off x="3641725" y="4052888"/>
            <a:ext cx="1155700"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Selection</a:t>
            </a:r>
          </a:p>
        </p:txBody>
      </p:sp>
      <p:sp>
        <p:nvSpPr>
          <p:cNvPr id="10273" name="Text Box 2080"/>
          <p:cNvSpPr txBox="1">
            <a:spLocks noChangeArrowheads="1"/>
          </p:cNvSpPr>
          <p:nvPr/>
        </p:nvSpPr>
        <p:spPr bwMode="auto">
          <a:xfrm>
            <a:off x="4267200" y="2590800"/>
            <a:ext cx="1558925" cy="396875"/>
          </a:xfrm>
          <a:prstGeom prst="rect">
            <a:avLst/>
          </a:prstGeom>
          <a:noFill/>
          <a:ln w="12700">
            <a:noFill/>
            <a:miter lim="800000"/>
            <a:headEnd type="none" w="sm" len="sm"/>
            <a:tailEnd type="none" w="sm" len="sm"/>
          </a:ln>
        </p:spPr>
        <p:txBody>
          <a:bodyPr wrap="none">
            <a:spAutoFit/>
          </a:bodyPr>
          <a:lstStyle/>
          <a:p>
            <a:r>
              <a:rPr lang="en-US" sz="2000" b="1">
                <a:solidFill>
                  <a:schemeClr val="hlink"/>
                </a:solidFill>
                <a:latin typeface="Times New Roman" pitchFamily="18" charset="0"/>
              </a:rPr>
              <a:t>Data Mining</a:t>
            </a:r>
          </a:p>
        </p:txBody>
      </p:sp>
      <p:sp>
        <p:nvSpPr>
          <p:cNvPr id="10274" name="Text Box 2081"/>
          <p:cNvSpPr txBox="1">
            <a:spLocks noChangeArrowheads="1"/>
          </p:cNvSpPr>
          <p:nvPr/>
        </p:nvSpPr>
        <p:spPr bwMode="auto">
          <a:xfrm>
            <a:off x="5257800" y="1676400"/>
            <a:ext cx="2249488"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Pattern Evaluation</a:t>
            </a:r>
          </a:p>
        </p:txBody>
      </p:sp>
      <p:sp>
        <p:nvSpPr>
          <p:cNvPr id="10275" name="Line 2082"/>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p:spPr>
        <p:txBody>
          <a:bodyPr wrap="none" anchor="ctr"/>
          <a:lstStyle/>
          <a:p>
            <a:endParaRPr lang="en-IE"/>
          </a:p>
        </p:txBody>
      </p:sp>
      <p:sp>
        <p:nvSpPr>
          <p:cNvPr id="10276" name="Line 2083"/>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p:spPr>
        <p:txBody>
          <a:bodyPr wrap="none" anchor="ctr"/>
          <a:lstStyle/>
          <a:p>
            <a:endParaRPr lang="en-IE"/>
          </a:p>
        </p:txBody>
      </p:sp>
      <p:sp>
        <p:nvSpPr>
          <p:cNvPr id="10277" name="Line 2084"/>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p:spPr>
        <p:txBody>
          <a:bodyPr wrap="none" anchor="ctr"/>
          <a:lstStyle/>
          <a:p>
            <a:endParaRPr lang="en-IE"/>
          </a:p>
        </p:txBody>
      </p:sp>
      <p:sp>
        <p:nvSpPr>
          <p:cNvPr id="10278" name="Line 2085"/>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p:spPr>
        <p:txBody>
          <a:bodyPr wrap="none" anchor="ctr"/>
          <a:lstStyle/>
          <a:p>
            <a:endParaRPr lang="en-IE"/>
          </a:p>
        </p:txBody>
      </p:sp>
      <p:sp>
        <p:nvSpPr>
          <p:cNvPr id="10279" name="Line 2086"/>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p:spPr>
        <p:txBody>
          <a:bodyPr wrap="none" anchor="ctr"/>
          <a:lstStyle/>
          <a:p>
            <a:endParaRPr lang="en-IE"/>
          </a:p>
        </p:txBody>
      </p:sp>
      <p:sp>
        <p:nvSpPr>
          <p:cNvPr id="10280" name="Line 2087"/>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p:spPr>
        <p:txBody>
          <a:bodyPr wrap="none" anchor="ctr"/>
          <a:lstStyle/>
          <a:p>
            <a:endParaRPr lang="en-IE"/>
          </a:p>
        </p:txBody>
      </p:sp>
      <p:sp>
        <p:nvSpPr>
          <p:cNvPr id="10281" name="Line 2088"/>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p:spPr>
        <p:txBody>
          <a:bodyPr wrap="none" anchor="ctr"/>
          <a:lstStyle/>
          <a:p>
            <a:endParaRPr lang="en-IE"/>
          </a:p>
        </p:txBody>
      </p:sp>
      <p:sp>
        <p:nvSpPr>
          <p:cNvPr id="10282" name="Line 2089"/>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p:spPr>
        <p:txBody>
          <a:bodyPr wrap="none"/>
          <a:lstStyle/>
          <a:p>
            <a:endParaRPr lang="en-IE"/>
          </a:p>
        </p:txBody>
      </p:sp>
      <p:sp>
        <p:nvSpPr>
          <p:cNvPr id="10283" name="Line 2090"/>
          <p:cNvSpPr>
            <a:spLocks noChangeShapeType="1"/>
          </p:cNvSpPr>
          <p:nvPr/>
        </p:nvSpPr>
        <p:spPr bwMode="auto">
          <a:xfrm flipV="1">
            <a:off x="3657600" y="4191000"/>
            <a:ext cx="0" cy="1219200"/>
          </a:xfrm>
          <a:prstGeom prst="line">
            <a:avLst/>
          </a:prstGeom>
          <a:noFill/>
          <a:ln w="28575">
            <a:solidFill>
              <a:schemeClr val="tx1"/>
            </a:solidFill>
            <a:prstDash val="dash"/>
            <a:miter lim="800000"/>
            <a:headEnd/>
            <a:tailEnd type="triangle" w="med" len="med"/>
          </a:ln>
        </p:spPr>
        <p:txBody>
          <a:bodyPr wrap="none"/>
          <a:lstStyle/>
          <a:p>
            <a:endParaRPr lang="en-IE"/>
          </a:p>
        </p:txBody>
      </p:sp>
    </p:spTree>
    <p:extLst>
      <p:ext uri="{BB962C8B-B14F-4D97-AF65-F5344CB8AC3E}">
        <p14:creationId xmlns:p14="http://schemas.microsoft.com/office/powerpoint/2010/main" val="32261037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5</a:t>
            </a:fld>
            <a:endParaRPr lang="en-US" dirty="0"/>
          </a:p>
        </p:txBody>
      </p:sp>
      <p:sp>
        <p:nvSpPr>
          <p:cNvPr id="4" name="Content Placeholder 3"/>
          <p:cNvSpPr>
            <a:spLocks noGrp="1"/>
          </p:cNvSpPr>
          <p:nvPr>
            <p:ph sz="quarter" idx="1"/>
          </p:nvPr>
        </p:nvSpPr>
        <p:spPr/>
        <p:txBody>
          <a:bodyPr/>
          <a:lstStyle/>
          <a:p>
            <a:r>
              <a:rPr lang="en-GB" dirty="0" smtClean="0"/>
              <a:t>IVF - 60 features</a:t>
            </a:r>
          </a:p>
          <a:p>
            <a:r>
              <a:rPr lang="en-GB" dirty="0" smtClean="0"/>
              <a:t>Dairy farmers – 700 attributes</a:t>
            </a:r>
          </a:p>
          <a:p>
            <a:r>
              <a:rPr lang="en-GB" dirty="0" smtClean="0"/>
              <a:t>Plant diseases – 35 attributes</a:t>
            </a:r>
            <a:endParaRPr lang="en-GB" dirty="0"/>
          </a:p>
          <a:p>
            <a:endParaRPr lang="en-GB" dirty="0" smtClean="0"/>
          </a:p>
          <a:p>
            <a:r>
              <a:rPr lang="en-GB" dirty="0" smtClean="0"/>
              <a:t>Life and death.</a:t>
            </a:r>
            <a:endParaRPr lang="en-GB" dirty="0"/>
          </a:p>
        </p:txBody>
      </p:sp>
    </p:spTree>
    <p:extLst>
      <p:ext uri="{BB962C8B-B14F-4D97-AF65-F5344CB8AC3E}">
        <p14:creationId xmlns:p14="http://schemas.microsoft.com/office/powerpoint/2010/main" val="409394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a:t>
            </a:r>
            <a:endParaRPr lang="en-GB"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6</a:t>
            </a:fld>
            <a:endParaRPr lang="en-US" dirty="0"/>
          </a:p>
        </p:txBody>
      </p:sp>
      <p:sp>
        <p:nvSpPr>
          <p:cNvPr id="4" name="Content Placeholder 3"/>
          <p:cNvSpPr>
            <a:spLocks noGrp="1"/>
          </p:cNvSpPr>
          <p:nvPr>
            <p:ph sz="quarter" idx="1"/>
          </p:nvPr>
        </p:nvSpPr>
        <p:spPr/>
        <p:txBody>
          <a:bodyPr/>
          <a:lstStyle/>
          <a:p>
            <a:r>
              <a:rPr lang="en-GB" dirty="0" smtClean="0"/>
              <a:t>Overwhelmed with data.</a:t>
            </a:r>
          </a:p>
          <a:p>
            <a:r>
              <a:rPr lang="en-GB" dirty="0" smtClean="0"/>
              <a:t>Ubiquitous computing</a:t>
            </a:r>
          </a:p>
          <a:p>
            <a:r>
              <a:rPr lang="en-GB" dirty="0" smtClean="0"/>
              <a:t>Swipe cards</a:t>
            </a:r>
          </a:p>
          <a:p>
            <a:r>
              <a:rPr lang="en-GB" dirty="0" smtClean="0"/>
              <a:t>WWW</a:t>
            </a:r>
          </a:p>
          <a:p>
            <a:endParaRPr lang="en-GB" dirty="0"/>
          </a:p>
          <a:p>
            <a:r>
              <a:rPr lang="en-GB" dirty="0" smtClean="0"/>
              <a:t>Volume increasing – proportion understand reduced </a:t>
            </a:r>
          </a:p>
          <a:p>
            <a:endParaRPr lang="en-GB" dirty="0"/>
          </a:p>
          <a:p>
            <a:r>
              <a:rPr lang="en-GB" dirty="0" smtClean="0"/>
              <a:t>Patterns?</a:t>
            </a:r>
          </a:p>
          <a:p>
            <a:r>
              <a:rPr lang="en-GB" dirty="0" smtClean="0"/>
              <a:t>Profit?</a:t>
            </a:r>
            <a:endParaRPr lang="en-GB" dirty="0"/>
          </a:p>
        </p:txBody>
      </p:sp>
    </p:spTree>
    <p:extLst>
      <p:ext uri="{BB962C8B-B14F-4D97-AF65-F5344CB8AC3E}">
        <p14:creationId xmlns:p14="http://schemas.microsoft.com/office/powerpoint/2010/main" val="44458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663366"/>
                </a:solidFill>
              </a:rPr>
              <a:t>Technologies to Create Insights: Using Data Mining to Create New Explicit Knowledge</a:t>
            </a:r>
            <a:endParaRPr lang="en-US" dirty="0"/>
          </a:p>
        </p:txBody>
      </p:sp>
      <p:sp>
        <p:nvSpPr>
          <p:cNvPr id="3" name="Content Placeholder 2"/>
          <p:cNvSpPr>
            <a:spLocks noGrp="1"/>
          </p:cNvSpPr>
          <p:nvPr>
            <p:ph sz="quarter" idx="1"/>
          </p:nvPr>
        </p:nvSpPr>
        <p:spPr>
          <a:xfrm>
            <a:off x="457200" y="1752600"/>
            <a:ext cx="7556500" cy="2669847"/>
          </a:xfrm>
        </p:spPr>
        <p:txBody>
          <a:bodyPr>
            <a:noAutofit/>
          </a:bodyPr>
          <a:lstStyle/>
          <a:p>
            <a:r>
              <a:rPr lang="en-US" sz="2400" dirty="0" smtClean="0"/>
              <a:t>Business analytics</a:t>
            </a:r>
          </a:p>
          <a:p>
            <a:r>
              <a:rPr lang="en-US" sz="2400" i="1" dirty="0" smtClean="0"/>
              <a:t>Knowledge discovery in databases </a:t>
            </a:r>
            <a:r>
              <a:rPr lang="en-US" sz="2400" dirty="0" smtClean="0"/>
              <a:t>(KDD), or more commonly, </a:t>
            </a:r>
            <a:r>
              <a:rPr lang="en-US" sz="2400" i="1" dirty="0" smtClean="0"/>
              <a:t>data mining</a:t>
            </a:r>
            <a:r>
              <a:rPr lang="en-US" sz="2400" dirty="0" smtClean="0"/>
              <a:t> (DM) </a:t>
            </a:r>
          </a:p>
          <a:p>
            <a:r>
              <a:rPr lang="en-US" sz="2400" dirty="0" smtClean="0"/>
              <a:t>Analytics comes with hypothesis testing </a:t>
            </a:r>
          </a:p>
          <a:p>
            <a:r>
              <a:rPr lang="en-US" sz="2400" dirty="0" smtClean="0"/>
              <a:t>Data mining is more the act of discovery that lacks a hypothesis </a:t>
            </a:r>
          </a:p>
          <a:p>
            <a:r>
              <a:rPr lang="en-US" sz="2400" dirty="0" smtClean="0"/>
              <a:t>DM applications have made noteworthy contributions to scientific discovery, for example, in breast cancer diagnosis </a:t>
            </a:r>
            <a:endParaRPr lang="en-US" sz="2400"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2828293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a:t>
            </a:r>
            <a:endParaRPr lang="en-US" dirty="0"/>
          </a:p>
        </p:txBody>
      </p:sp>
      <p:sp>
        <p:nvSpPr>
          <p:cNvPr id="31746" name="Content Placeholder 2"/>
          <p:cNvSpPr>
            <a:spLocks noGrp="1"/>
          </p:cNvSpPr>
          <p:nvPr>
            <p:ph sz="quarter" idx="1"/>
          </p:nvPr>
        </p:nvSpPr>
        <p:spPr>
          <a:xfrm>
            <a:off x="304800" y="1524000"/>
            <a:ext cx="7961312" cy="4800600"/>
          </a:xfrm>
        </p:spPr>
        <p:txBody>
          <a:bodyPr/>
          <a:lstStyle/>
          <a:p>
            <a:r>
              <a:rPr lang="en-US" sz="2400" dirty="0"/>
              <a:t>The nontrivial process of identifying valid, novel, potentially useful, and ultimately understandable patterns in data stored in structured databases           - Fayyad et al., (1996)</a:t>
            </a:r>
          </a:p>
          <a:p>
            <a:r>
              <a:rPr lang="en-US" sz="2400" dirty="0"/>
              <a:t>Keywords in this definition: Process, nontrivial, valid, novel, potentially useful, understandable</a:t>
            </a:r>
          </a:p>
          <a:p>
            <a:r>
              <a:rPr lang="en-US" sz="2400" dirty="0"/>
              <a:t>Data mining: a misnomer?</a:t>
            </a:r>
          </a:p>
          <a:p>
            <a:r>
              <a:rPr lang="en-US" sz="2400" dirty="0"/>
              <a:t>Other names: knowledge extraction, pattern analysis, knowledge discovery, information harvesting, pattern searching, data dredging</a:t>
            </a:r>
          </a:p>
          <a:p>
            <a:pPr eaLnBrk="1" hangingPunct="1"/>
            <a:endParaRPr lang="en-US" sz="2800" dirty="0" smtClean="0"/>
          </a:p>
        </p:txBody>
      </p:sp>
      <p:sp>
        <p:nvSpPr>
          <p:cNvPr id="3" name="Slide Number Placeholder 2"/>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615712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110000"/>
              </a:lnSpc>
            </a:pPr>
            <a:r>
              <a:rPr lang="en-US" sz="3200" dirty="0" smtClean="0"/>
              <a:t>DM characteristics/objectives</a:t>
            </a:r>
          </a:p>
        </p:txBody>
      </p:sp>
      <p:sp>
        <p:nvSpPr>
          <p:cNvPr id="5" name="Content Placeholder 4"/>
          <p:cNvSpPr>
            <a:spLocks noGrp="1"/>
          </p:cNvSpPr>
          <p:nvPr>
            <p:ph sz="quarter" idx="2"/>
          </p:nvPr>
        </p:nvSpPr>
        <p:spPr>
          <a:xfrm>
            <a:off x="838200" y="1216152"/>
            <a:ext cx="7835646" cy="4937760"/>
          </a:xfrm>
        </p:spPr>
        <p:txBody>
          <a:bodyPr>
            <a:normAutofit/>
          </a:bodyPr>
          <a:lstStyle/>
          <a:p>
            <a:r>
              <a:rPr lang="en-IE" sz="2400" dirty="0" smtClean="0"/>
              <a:t>Data often buried deep in large databases with several years of data.</a:t>
            </a:r>
          </a:p>
          <a:p>
            <a:r>
              <a:rPr lang="en-IE" sz="2400" dirty="0" smtClean="0"/>
              <a:t>Data in a variety of formats</a:t>
            </a:r>
          </a:p>
          <a:p>
            <a:r>
              <a:rPr lang="en-IE" sz="2400" dirty="0" smtClean="0"/>
              <a:t>Usually client server architecture</a:t>
            </a:r>
          </a:p>
          <a:p>
            <a:r>
              <a:rPr lang="en-IE" sz="2400" dirty="0" smtClean="0"/>
              <a:t>Stored electronically</a:t>
            </a:r>
          </a:p>
          <a:p>
            <a:r>
              <a:rPr lang="en-IE" sz="2400" dirty="0" smtClean="0"/>
              <a:t>Automated/semi-automated search</a:t>
            </a:r>
          </a:p>
          <a:p>
            <a:r>
              <a:rPr lang="en-IE" sz="2400" dirty="0" smtClean="0"/>
              <a:t>Used for prediction</a:t>
            </a:r>
          </a:p>
          <a:p>
            <a:r>
              <a:rPr lang="en-IE" sz="2400" dirty="0" smtClean="0"/>
              <a:t>Analysing data already present in databases.</a:t>
            </a:r>
          </a:p>
          <a:p>
            <a:r>
              <a:rPr lang="en-IE" sz="2400" dirty="0" smtClean="0"/>
              <a:t>Meaningful patterns  - economic advantage</a:t>
            </a:r>
          </a:p>
          <a:p>
            <a:r>
              <a:rPr lang="en-IE" sz="2400" dirty="0" smtClean="0"/>
              <a:t>Structural patterns</a:t>
            </a:r>
          </a:p>
          <a:p>
            <a:r>
              <a:rPr lang="en-IE" sz="2400" dirty="0" smtClean="0"/>
              <a:t>Machine learning</a:t>
            </a:r>
            <a:endParaRPr lang="en-IE" sz="2400"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156791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11415</TotalTime>
  <Words>3713</Words>
  <Application>Microsoft Office PowerPoint</Application>
  <PresentationFormat>On-screen Show (4:3)</PresentationFormat>
  <Paragraphs>370</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HDip Busines Systems Analaysis Data Analytics</vt:lpstr>
      <vt:lpstr>Introduction</vt:lpstr>
      <vt:lpstr>Business Analytics</vt:lpstr>
      <vt:lpstr>Knowledge Discovery from Data (KDD) Process</vt:lpstr>
      <vt:lpstr>Data Mining</vt:lpstr>
      <vt:lpstr>Data Mining</vt:lpstr>
      <vt:lpstr>Technologies to Create Insights: Using Data Mining to Create New Explicit Knowledge</vt:lpstr>
      <vt:lpstr>Data Mining</vt:lpstr>
      <vt:lpstr>DM characteristics/objectives</vt:lpstr>
      <vt:lpstr>Data Mining at the Intersection of Many Disciplines</vt:lpstr>
      <vt:lpstr>Data mining commercial view</vt:lpstr>
      <vt:lpstr>Data Mining Applications</vt:lpstr>
      <vt:lpstr>Data Mining Applications</vt:lpstr>
      <vt:lpstr>Data Mining Applications</vt:lpstr>
      <vt:lpstr>Data Mining Applications </vt:lpstr>
      <vt:lpstr>Data Mining Process</vt:lpstr>
      <vt:lpstr>Data Mining Process</vt:lpstr>
      <vt:lpstr>Data Mining Process: CRISP-DM</vt:lpstr>
      <vt:lpstr>Data Mining Process: CRISP-DM</vt:lpstr>
      <vt:lpstr>Data Preparation – A Critical DM Task</vt:lpstr>
      <vt:lpstr>Data Preparation – A critical task</vt:lpstr>
      <vt:lpstr>Data Preparation – A critical task</vt:lpstr>
      <vt:lpstr>Data Preparation – A critical task</vt:lpstr>
      <vt:lpstr>Data Preparation – A critical task</vt:lpstr>
      <vt:lpstr>Data Preparation – A critical 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Brenda Mullally</cp:lastModifiedBy>
  <cp:revision>420</cp:revision>
  <cp:lastPrinted>2000-12-01T14:01:59Z</cp:lastPrinted>
  <dcterms:created xsi:type="dcterms:W3CDTF">1998-03-18T21:58:50Z</dcterms:created>
  <dcterms:modified xsi:type="dcterms:W3CDTF">2016-02-29T11:31:48Z</dcterms:modified>
</cp:coreProperties>
</file>