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312" r:id="rId3"/>
    <p:sldId id="313" r:id="rId4"/>
    <p:sldId id="314" r:id="rId5"/>
    <p:sldId id="315" r:id="rId6"/>
    <p:sldId id="316" r:id="rId7"/>
    <p:sldId id="317" r:id="rId8"/>
    <p:sldId id="318" r:id="rId9"/>
    <p:sldId id="319" r:id="rId10"/>
    <p:sldId id="320" r:id="rId11"/>
    <p:sldId id="321" r:id="rId12"/>
    <p:sldId id="322" r:id="rId13"/>
    <p:sldId id="32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3" autoAdjust="0"/>
    <p:restoredTop sz="72326" autoAdjust="0"/>
  </p:normalViewPr>
  <p:slideViewPr>
    <p:cSldViewPr snapToGrid="0">
      <p:cViewPr varScale="1">
        <p:scale>
          <a:sx n="63" d="100"/>
          <a:sy n="63" d="100"/>
        </p:scale>
        <p:origin x="-1426" y="-72"/>
      </p:cViewPr>
      <p:guideLst>
        <p:guide orient="horz" pos="2160"/>
        <p:guide pos="3840"/>
      </p:guideLst>
    </p:cSldViewPr>
  </p:slideViewPr>
  <p:outlineViewPr>
    <p:cViewPr>
      <p:scale>
        <a:sx n="33" d="100"/>
        <a:sy n="33" d="100"/>
      </p:scale>
      <p:origin x="0" y="-9264"/>
    </p:cViewPr>
  </p:outlineViewPr>
  <p:notesTextViewPr>
    <p:cViewPr>
      <p:scale>
        <a:sx n="1" d="1"/>
        <a:sy n="1" d="1"/>
      </p:scale>
      <p:origin x="0" y="0"/>
    </p:cViewPr>
  </p:notesTextViewPr>
  <p:notesViewPr>
    <p:cSldViewPr snapToGrid="0">
      <p:cViewPr varScale="1">
        <p:scale>
          <a:sx n="60" d="100"/>
          <a:sy n="60" d="100"/>
        </p:scale>
        <p:origin x="17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332A7-8841-4108-896E-7A167BF10CA9}" type="datetimeFigureOut">
              <a:rPr lang="en-IE" smtClean="0"/>
              <a:t>13/04/2015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7228E-FB6A-49D8-BE6B-9A7EBC95761B}" type="slidenum">
              <a:rPr lang="en-IE" smtClean="0"/>
              <a:t>‹#›</a:t>
            </a:fld>
            <a:endParaRPr lang="en-IE"/>
          </a:p>
        </p:txBody>
      </p:sp>
    </p:spTree>
    <p:extLst>
      <p:ext uri="{BB962C8B-B14F-4D97-AF65-F5344CB8AC3E}">
        <p14:creationId xmlns:p14="http://schemas.microsoft.com/office/powerpoint/2010/main" val="2846433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This illustrates how </a:t>
            </a:r>
            <a:r>
              <a:rPr lang="en-IE" dirty="0" err="1" smtClean="0"/>
              <a:t>ba</a:t>
            </a:r>
            <a:r>
              <a:rPr lang="en-IE" dirty="0" smtClean="0"/>
              <a:t> is a layered and </a:t>
            </a:r>
            <a:r>
              <a:rPr lang="en-IE" dirty="0" err="1" smtClean="0"/>
              <a:t>hierarchial</a:t>
            </a:r>
            <a:r>
              <a:rPr lang="en-IE" dirty="0" smtClean="0"/>
              <a:t> discipline.</a:t>
            </a:r>
          </a:p>
          <a:p>
            <a:r>
              <a:rPr lang="en-IE" dirty="0" smtClean="0"/>
              <a:t>Info requirements</a:t>
            </a:r>
            <a:r>
              <a:rPr lang="en-IE" baseline="0" dirty="0" smtClean="0"/>
              <a:t> move from the business driven environment down to the technology oriented environment.</a:t>
            </a:r>
          </a:p>
          <a:p>
            <a:r>
              <a:rPr lang="en-IE" baseline="0" dirty="0" smtClean="0"/>
              <a:t>The subsequent information flow moves upward from the technically oriented environment toward the business driven environment.</a:t>
            </a:r>
          </a:p>
          <a:p>
            <a:r>
              <a:rPr lang="en-IE" baseline="0" dirty="0" smtClean="0"/>
              <a:t>There are many competencies, people and processes involved in BA.</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3</a:t>
            </a:fld>
            <a:endParaRPr lang="en-IE"/>
          </a:p>
        </p:txBody>
      </p:sp>
    </p:spTree>
    <p:extLst>
      <p:ext uri="{BB962C8B-B14F-4D97-AF65-F5344CB8AC3E}">
        <p14:creationId xmlns:p14="http://schemas.microsoft.com/office/powerpoint/2010/main" val="54629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It may require moving from one business process</a:t>
            </a:r>
            <a:r>
              <a:rPr lang="en-IE" baseline="0" dirty="0" smtClean="0"/>
              <a:t> to another, to make a real estimate you would have to cost the new process etc. A model to measure current process costs/benefits and new process costs/benefits may be used to give a more accurate idea.</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11</a:t>
            </a:fld>
            <a:endParaRPr lang="en-IE"/>
          </a:p>
        </p:txBody>
      </p:sp>
    </p:spTree>
    <p:extLst>
      <p:ext uri="{BB962C8B-B14F-4D97-AF65-F5344CB8AC3E}">
        <p14:creationId xmlns:p14="http://schemas.microsoft.com/office/powerpoint/2010/main" val="3082151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Right decision support: BA solutions will identify which customers are going to leave and why but also provide recommendations as to what to do to keep them!</a:t>
            </a:r>
          </a:p>
          <a:p>
            <a:r>
              <a:rPr lang="en-IE" dirty="0" smtClean="0"/>
              <a:t>Optimising: employee arrives to work, an important</a:t>
            </a:r>
            <a:r>
              <a:rPr lang="en-IE" baseline="0" dirty="0" smtClean="0"/>
              <a:t> meeting in 15 minutes, they should be informed of important emails only, the rest must wait until after the meeting. Busy person informed of the train/bus connection that is the fastest in relation to his preferred way of travelling, allowing for time to buy an anniversary bouquet. Ordering the ticket and flowers happens automatically.</a:t>
            </a:r>
            <a:endParaRPr lang="en-IE" dirty="0" smtClean="0"/>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13</a:t>
            </a:fld>
            <a:endParaRPr lang="en-IE"/>
          </a:p>
        </p:txBody>
      </p:sp>
    </p:spTree>
    <p:extLst>
      <p:ext uri="{BB962C8B-B14F-4D97-AF65-F5344CB8AC3E}">
        <p14:creationId xmlns:p14="http://schemas.microsoft.com/office/powerpoint/2010/main" val="197959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B1A36C92-6815-4E04-A839-A18A43E73973}" type="datetime1">
              <a:rPr lang="en-IE" smtClean="0"/>
              <a:t>13/04/2015</a:t>
            </a:fld>
            <a:endParaRPr lang="en-IE"/>
          </a:p>
        </p:txBody>
      </p:sp>
      <p:sp>
        <p:nvSpPr>
          <p:cNvPr id="5" name="Footer Placeholder 4"/>
          <p:cNvSpPr>
            <a:spLocks noGrp="1"/>
          </p:cNvSpPr>
          <p:nvPr>
            <p:ph type="ftr" sz="quarter" idx="11"/>
          </p:nvPr>
        </p:nvSpPr>
        <p:spPr/>
        <p:txBody>
          <a:bodyPr/>
          <a:lstStyle/>
          <a:p>
            <a:endParaRPr lang="en-I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F4D4D4FF-0E3E-4E59-B5C3-4C1190DFE5CF}" type="slidenum">
              <a:rPr lang="en-IE" smtClean="0"/>
              <a:t>‹#›</a:t>
            </a:fld>
            <a:endParaRPr lang="en-I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6328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BBA22-4AD5-4A47-8229-D5BFCFB85B50}" type="datetime1">
              <a:rPr lang="en-IE" smtClean="0"/>
              <a:t>13/04/2015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110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8ED94-3AD5-4747-A64C-8B4C64046AD0}" type="datetime1">
              <a:rPr lang="en-IE" smtClean="0"/>
              <a:t>13/04/2015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21621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045C6-6EE4-4432-AF83-758A41562887}" type="datetime1">
              <a:rPr lang="en-IE" smtClean="0"/>
              <a:t>13/04/2015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92310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E3F168EB-D606-41AD-A62C-0885EEB9BCF5}" type="datetime1">
              <a:rPr lang="en-IE" smtClean="0"/>
              <a:t>13/04/2015</a:t>
            </a:fld>
            <a:endParaRPr lang="en-I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883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E146A5-986D-474B-953D-0B5984D9A801}" type="datetime1">
              <a:rPr lang="en-IE" smtClean="0"/>
              <a:t>13/04/2015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9798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C4F09C-C47D-4FFD-A7A0-5216420F70BA}" type="datetime1">
              <a:rPr lang="en-IE" smtClean="0"/>
              <a:t>13/04/2015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91044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36D0FB-A6B6-457A-9608-988E89BD7D9D}" type="datetime1">
              <a:rPr lang="en-IE" smtClean="0"/>
              <a:t>13/04/2015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3526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4BEB3C43-1E16-40B6-B2CB-B431175C5A02}" type="datetime1">
              <a:rPr lang="en-IE" smtClean="0"/>
              <a:t>13/04/2015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5269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8D548E-6F62-46D9-B097-B499E30F5628}" type="datetime1">
              <a:rPr lang="en-IE" smtClean="0"/>
              <a:t>13/04/2015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443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3A2AD5F-134A-4604-B849-A2250386F03B}" type="datetime1">
              <a:rPr lang="en-IE" smtClean="0"/>
              <a:t>13/04/2015</a:t>
            </a:fld>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p:txBody>
          <a:bodyPr/>
          <a:lstStyle/>
          <a:p>
            <a:endParaRPr lang="en-I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470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10841152-6114-48DC-A61E-A8E742144FE0}" type="datetime1">
              <a:rPr lang="en-IE" smtClean="0"/>
              <a:t>13/04/2015</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F4D4D4FF-0E3E-4E59-B5C3-4C1190DFE5CF}" type="slidenum">
              <a:rPr lang="en-IE" smtClean="0"/>
              <a:t>‹#›</a:t>
            </a:fld>
            <a:endParaRPr lang="en-I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951951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err="1" smtClean="0"/>
              <a:t>Dr.</a:t>
            </a:r>
            <a:r>
              <a:rPr lang="en-IE" dirty="0" smtClean="0"/>
              <a:t> Brenda Mullally</a:t>
            </a:r>
            <a:endParaRPr lang="en-IE" dirty="0"/>
          </a:p>
        </p:txBody>
      </p:sp>
      <p:sp>
        <p:nvSpPr>
          <p:cNvPr id="2" name="Title 1"/>
          <p:cNvSpPr>
            <a:spLocks noGrp="1"/>
          </p:cNvSpPr>
          <p:nvPr>
            <p:ph type="ctrTitle"/>
          </p:nvPr>
        </p:nvSpPr>
        <p:spPr/>
        <p:txBody>
          <a:bodyPr/>
          <a:lstStyle/>
          <a:p>
            <a:r>
              <a:rPr lang="en-IE" dirty="0" smtClean="0"/>
              <a:t>Data Analytics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a:t>
            </a:fld>
            <a:endParaRPr lang="en-IE"/>
          </a:p>
        </p:txBody>
      </p:sp>
    </p:spTree>
    <p:extLst>
      <p:ext uri="{BB962C8B-B14F-4D97-AF65-F5344CB8AC3E}">
        <p14:creationId xmlns:p14="http://schemas.microsoft.com/office/powerpoint/2010/main" val="383844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Assessment and prioritisation</a:t>
            </a:r>
            <a:endParaRPr lang="en-IE" dirty="0"/>
          </a:p>
        </p:txBody>
      </p:sp>
      <p:sp>
        <p:nvSpPr>
          <p:cNvPr id="3" name="Content Placeholder 2"/>
          <p:cNvSpPr>
            <a:spLocks noGrp="1"/>
          </p:cNvSpPr>
          <p:nvPr>
            <p:ph idx="1"/>
          </p:nvPr>
        </p:nvSpPr>
        <p:spPr/>
        <p:txBody>
          <a:bodyPr/>
          <a:lstStyle/>
          <a:p>
            <a:r>
              <a:rPr lang="en-IE" dirty="0" smtClean="0"/>
              <a:t>In which order should BA initiatives </a:t>
            </a:r>
            <a:r>
              <a:rPr lang="en-IE" dirty="0" smtClean="0"/>
              <a:t>be </a:t>
            </a:r>
            <a:r>
              <a:rPr lang="en-IE" dirty="0" smtClean="0"/>
              <a:t>implemented?</a:t>
            </a:r>
          </a:p>
          <a:p>
            <a:r>
              <a:rPr lang="en-IE" dirty="0" smtClean="0"/>
              <a:t>Which initiatives should not be implemented?</a:t>
            </a:r>
          </a:p>
          <a:p>
            <a:r>
              <a:rPr lang="en-IE" dirty="0" smtClean="0"/>
              <a:t>How should you prioritised BA initiatives?</a:t>
            </a:r>
          </a:p>
          <a:p>
            <a:endParaRPr lang="en-IE" dirty="0"/>
          </a:p>
          <a:p>
            <a:r>
              <a:rPr lang="en-IE" dirty="0" smtClean="0"/>
              <a:t>Is it a strategic project or not?</a:t>
            </a:r>
          </a:p>
          <a:p>
            <a:pPr lvl="1"/>
            <a:r>
              <a:rPr lang="en-IE" dirty="0" smtClean="0"/>
              <a:t>When prioritising projects, it’s important to decide if the project is strategic. If it is, we don’t have to assess whether the project should be carried out. (top down-driven initiative)</a:t>
            </a:r>
          </a:p>
          <a:p>
            <a:pPr lvl="1"/>
            <a:r>
              <a:rPr lang="en-IE" dirty="0" smtClean="0"/>
              <a:t>If it is not specified as part of the company’s strategy it means that it is requested based on the expectation that it will render improved business performance. (bottom up-driven initiative from operational level).</a:t>
            </a:r>
          </a:p>
          <a:p>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10</a:t>
            </a:fld>
            <a:endParaRPr lang="en-IE"/>
          </a:p>
        </p:txBody>
      </p:sp>
    </p:spTree>
    <p:extLst>
      <p:ext uri="{BB962C8B-B14F-4D97-AF65-F5344CB8AC3E}">
        <p14:creationId xmlns:p14="http://schemas.microsoft.com/office/powerpoint/2010/main" val="237766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Assessment and prioritisation</a:t>
            </a:r>
          </a:p>
        </p:txBody>
      </p:sp>
      <p:sp>
        <p:nvSpPr>
          <p:cNvPr id="3" name="Content Placeholder 2"/>
          <p:cNvSpPr>
            <a:spLocks noGrp="1"/>
          </p:cNvSpPr>
          <p:nvPr>
            <p:ph idx="1"/>
          </p:nvPr>
        </p:nvSpPr>
        <p:spPr/>
        <p:txBody>
          <a:bodyPr/>
          <a:lstStyle/>
          <a:p>
            <a:r>
              <a:rPr lang="en-IE" dirty="0" smtClean="0"/>
              <a:t>Typically projects that are not classed as strategic are prioritised in relation to other projects based on a business case approach.</a:t>
            </a:r>
          </a:p>
          <a:p>
            <a:r>
              <a:rPr lang="en-IE" dirty="0" smtClean="0"/>
              <a:t>The business case performs simple maths of relating costs to the financial gains of the project thus assessing the project from a financial perspective.</a:t>
            </a:r>
          </a:p>
          <a:p>
            <a:r>
              <a:rPr lang="en-IE" dirty="0" smtClean="0"/>
              <a:t>BA projects often do not create value themselves. Only when the subsequent improved decision making is experienced is value created at the organisation level.</a:t>
            </a:r>
          </a:p>
          <a:p>
            <a:r>
              <a:rPr lang="en-IE" dirty="0" smtClean="0"/>
              <a:t>It is tempting to list the costs and then list the potential advantages but it can be more complicated than that.</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11</a:t>
            </a:fld>
            <a:endParaRPr lang="en-IE"/>
          </a:p>
        </p:txBody>
      </p:sp>
    </p:spTree>
    <p:extLst>
      <p:ext uri="{BB962C8B-B14F-4D97-AF65-F5344CB8AC3E}">
        <p14:creationId xmlns:p14="http://schemas.microsoft.com/office/powerpoint/2010/main" val="3728046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Assessment and prioritisation</a:t>
            </a:r>
          </a:p>
        </p:txBody>
      </p:sp>
      <p:sp>
        <p:nvSpPr>
          <p:cNvPr id="3" name="Content Placeholder 2"/>
          <p:cNvSpPr>
            <a:spLocks noGrp="1"/>
          </p:cNvSpPr>
          <p:nvPr>
            <p:ph idx="1"/>
          </p:nvPr>
        </p:nvSpPr>
        <p:spPr/>
        <p:txBody>
          <a:bodyPr>
            <a:normAutofit lnSpcReduction="10000"/>
          </a:bodyPr>
          <a:lstStyle/>
          <a:p>
            <a:r>
              <a:rPr lang="en-IE" dirty="0" smtClean="0"/>
              <a:t>Present value (NPV) of a project should be shown in the model, as BA projects can span over several years.</a:t>
            </a:r>
          </a:p>
          <a:p>
            <a:r>
              <a:rPr lang="en-IE" dirty="0" smtClean="0"/>
              <a:t>In many cases it is very difficult to produce sound estimates of future cash flows for investment calculations in terms of revenue from BA projects.</a:t>
            </a:r>
          </a:p>
          <a:p>
            <a:r>
              <a:rPr lang="en-IE" dirty="0" smtClean="0"/>
              <a:t>Investment in stock portfolio easy to measure cash flow.</a:t>
            </a:r>
          </a:p>
          <a:p>
            <a:r>
              <a:rPr lang="en-IE" dirty="0" smtClean="0"/>
              <a:t>Investment in a dashboard for management, KPI’s for sales processes, the financial implications can be complex or uncertain in terms of comparing and prioritizing projects.</a:t>
            </a:r>
          </a:p>
          <a:p>
            <a:r>
              <a:rPr lang="en-IE" dirty="0" smtClean="0"/>
              <a:t>Cost benefit analysis is conducted and should indicate whether a project is viable in relation to its costs and risks.</a:t>
            </a:r>
          </a:p>
          <a:p>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12</a:t>
            </a:fld>
            <a:endParaRPr lang="en-IE"/>
          </a:p>
        </p:txBody>
      </p:sp>
    </p:spTree>
    <p:extLst>
      <p:ext uri="{BB962C8B-B14F-4D97-AF65-F5344CB8AC3E}">
        <p14:creationId xmlns:p14="http://schemas.microsoft.com/office/powerpoint/2010/main" val="286782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Business analytics future</a:t>
            </a:r>
            <a:endParaRPr lang="en-IE" dirty="0"/>
          </a:p>
        </p:txBody>
      </p:sp>
      <p:sp>
        <p:nvSpPr>
          <p:cNvPr id="3" name="Content Placeholder 2"/>
          <p:cNvSpPr>
            <a:spLocks noGrp="1"/>
          </p:cNvSpPr>
          <p:nvPr>
            <p:ph idx="1"/>
          </p:nvPr>
        </p:nvSpPr>
        <p:spPr/>
        <p:txBody>
          <a:bodyPr/>
          <a:lstStyle/>
          <a:p>
            <a:r>
              <a:rPr lang="en-IE" dirty="0" smtClean="0"/>
              <a:t>Instead of just measuring business results, after they’ve been achieved which is one of the primary roles of BA today, pervasive analytics will advise and drive the business forward with an arsenal of analyses and tools for real time decision making.</a:t>
            </a:r>
          </a:p>
          <a:p>
            <a:r>
              <a:rPr lang="en-IE" dirty="0" smtClean="0"/>
              <a:t>Internet of things, pervasive computing, IT circle’s advises and informs everyone at all times wherever people are. We don’t always know this is happening.</a:t>
            </a:r>
          </a:p>
          <a:p>
            <a:r>
              <a:rPr lang="en-IE" dirty="0" smtClean="0"/>
              <a:t>Right decision support: increases complexity and precise.</a:t>
            </a:r>
          </a:p>
          <a:p>
            <a:r>
              <a:rPr lang="en-IE" dirty="0" smtClean="0"/>
              <a:t>Optimising business processes will advance to optimising individual behaviour in the organisation.</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13</a:t>
            </a:fld>
            <a:endParaRPr lang="en-IE"/>
          </a:p>
        </p:txBody>
      </p:sp>
    </p:spTree>
    <p:extLst>
      <p:ext uri="{BB962C8B-B14F-4D97-AF65-F5344CB8AC3E}">
        <p14:creationId xmlns:p14="http://schemas.microsoft.com/office/powerpoint/2010/main" val="290801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analytics</a:t>
            </a:r>
            <a:endParaRPr lang="en-GB" dirty="0"/>
          </a:p>
        </p:txBody>
      </p:sp>
      <p:sp>
        <p:nvSpPr>
          <p:cNvPr id="3" name="Content Placeholder 2"/>
          <p:cNvSpPr>
            <a:spLocks noGrp="1"/>
          </p:cNvSpPr>
          <p:nvPr>
            <p:ph idx="1"/>
          </p:nvPr>
        </p:nvSpPr>
        <p:spPr/>
        <p:txBody>
          <a:bodyPr/>
          <a:lstStyle/>
          <a:p>
            <a:r>
              <a:rPr lang="en-GB" sz="2000" dirty="0" smtClean="0"/>
              <a:t>Business analytics model</a:t>
            </a:r>
          </a:p>
          <a:p>
            <a:pPr lvl="1"/>
            <a:r>
              <a:rPr lang="en-GB" b="0" dirty="0" smtClean="0"/>
              <a:t>Outline for understanding and creating successful business analytics in an organisation.</a:t>
            </a:r>
          </a:p>
          <a:p>
            <a:pPr lvl="1"/>
            <a:r>
              <a:rPr lang="en-GB" dirty="0" smtClean="0"/>
              <a:t>Purpose: </a:t>
            </a:r>
          </a:p>
          <a:p>
            <a:pPr lvl="2"/>
            <a:r>
              <a:rPr lang="en-GB" sz="2000" dirty="0" smtClean="0"/>
              <a:t>Gives a single frame of reference for an overall structure in the creation of successful BA .</a:t>
            </a:r>
          </a:p>
          <a:p>
            <a:pPr lvl="2"/>
            <a:r>
              <a:rPr lang="en-GB" sz="2000" dirty="0" smtClean="0"/>
              <a:t>Clarifies the roles of the individual contributors</a:t>
            </a:r>
          </a:p>
          <a:p>
            <a:pPr lvl="2"/>
            <a:r>
              <a:rPr lang="en-GB" sz="2000" dirty="0" smtClean="0"/>
              <a:t>Shows the interaction in the information generation and information consumption.</a:t>
            </a:r>
          </a:p>
          <a:p>
            <a:pPr marL="411480" lvl="1" indent="0">
              <a:buNone/>
            </a:pPr>
            <a:endParaRPr lang="en-GB" b="0" dirty="0" smtClean="0"/>
          </a:p>
          <a:p>
            <a:pPr marL="411480" lvl="1" indent="0">
              <a:buNone/>
            </a:pPr>
            <a:r>
              <a:rPr lang="en-GB" b="0" dirty="0" smtClean="0"/>
              <a:t>BA is a large cross organisational activity, only as strong as its weakest link, if knowledge handover between departments fail, the project may fail.</a:t>
            </a:r>
          </a:p>
          <a:p>
            <a:pPr lvl="1"/>
            <a:endParaRPr lang="en-GB" dirty="0"/>
          </a:p>
        </p:txBody>
      </p:sp>
      <p:sp>
        <p:nvSpPr>
          <p:cNvPr id="4" name="Slide Number Placeholder 3"/>
          <p:cNvSpPr>
            <a:spLocks noGrp="1"/>
          </p:cNvSpPr>
          <p:nvPr>
            <p:ph type="sldNum" sz="quarter" idx="12"/>
          </p:nvPr>
        </p:nvSpPr>
        <p:spPr/>
        <p:txBody>
          <a:bodyPr/>
          <a:lstStyle/>
          <a:p>
            <a:fld id="{F4D4D4FF-0E3E-4E59-B5C3-4C1190DFE5CF}" type="slidenum">
              <a:rPr lang="en-IE" smtClean="0"/>
              <a:t>2</a:t>
            </a:fld>
            <a:endParaRPr lang="en-IE"/>
          </a:p>
        </p:txBody>
      </p:sp>
    </p:spTree>
    <p:extLst>
      <p:ext uri="{BB962C8B-B14F-4D97-AF65-F5344CB8AC3E}">
        <p14:creationId xmlns:p14="http://schemas.microsoft.com/office/powerpoint/2010/main" val="184171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Business analytics model</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3</a:t>
            </a:fld>
            <a:endParaRPr lang="en-IE"/>
          </a:p>
        </p:txBody>
      </p:sp>
      <p:pic>
        <p:nvPicPr>
          <p:cNvPr id="1026" name="Picture 2" descr="http://www.blogtrw.com/wp-content/uploads/Business-Analytics-Model.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00285" y="1662057"/>
            <a:ext cx="5718782" cy="4694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61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smtClean="0"/>
              <a:t>Top Management/Strategy Creation:</a:t>
            </a:r>
          </a:p>
          <a:p>
            <a:pPr lvl="1"/>
            <a:r>
              <a:rPr lang="en-IE" dirty="0" smtClean="0"/>
              <a:t>Develops an information strategy based on the company or business area overall business strategy (vision, mission, objectives).</a:t>
            </a:r>
          </a:p>
          <a:p>
            <a:pPr lvl="1"/>
            <a:r>
              <a:rPr lang="en-IE" dirty="0" smtClean="0"/>
              <a:t>All underlying contributions and activities must submit to the chosen information strategy.</a:t>
            </a:r>
          </a:p>
          <a:p>
            <a:pPr lvl="1"/>
            <a:r>
              <a:rPr lang="en-IE" dirty="0" smtClean="0"/>
              <a:t>Normally these strategies result in a number of KPI’s Key Performance Indicators with the purpose of measuring the degree of progress and success.</a:t>
            </a:r>
          </a:p>
          <a:p>
            <a:pPr lvl="1"/>
            <a:r>
              <a:rPr lang="en-IE" dirty="0" smtClean="0"/>
              <a:t>Content of the KPI’s will depend on which underlying business process you want to monitor/control.</a:t>
            </a:r>
          </a:p>
          <a:p>
            <a:pPr lvl="1"/>
            <a:r>
              <a:rPr lang="en-IE" dirty="0" err="1" smtClean="0"/>
              <a:t>Eg</a:t>
            </a:r>
            <a:r>
              <a:rPr lang="en-IE" dirty="0" smtClean="0"/>
              <a:t> profitability, return on investment, sales targets.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4</a:t>
            </a:fld>
            <a:endParaRPr lang="en-IE"/>
          </a:p>
        </p:txBody>
      </p:sp>
    </p:spTree>
    <p:extLst>
      <p:ext uri="{BB962C8B-B14F-4D97-AF65-F5344CB8AC3E}">
        <p14:creationId xmlns:p14="http://schemas.microsoft.com/office/powerpoint/2010/main" val="285899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Business analytics model</a:t>
            </a:r>
            <a:endParaRPr lang="en-IE" dirty="0"/>
          </a:p>
        </p:txBody>
      </p:sp>
      <p:sp>
        <p:nvSpPr>
          <p:cNvPr id="3" name="Content Placeholder 2"/>
          <p:cNvSpPr>
            <a:spLocks noGrp="1"/>
          </p:cNvSpPr>
          <p:nvPr>
            <p:ph idx="1"/>
          </p:nvPr>
        </p:nvSpPr>
        <p:spPr/>
        <p:txBody>
          <a:bodyPr/>
          <a:lstStyle/>
          <a:p>
            <a:r>
              <a:rPr lang="en-IE" dirty="0" smtClean="0"/>
              <a:t>Operational Decision makers/Business Processes and Information Use</a:t>
            </a:r>
          </a:p>
          <a:p>
            <a:pPr lvl="1"/>
            <a:r>
              <a:rPr lang="en-IE" dirty="0" smtClean="0"/>
              <a:t>Once the strategy and strategic KPI’s are identified, a framework, focus and objectives are established for the operational business processes and initiatives.</a:t>
            </a:r>
          </a:p>
          <a:p>
            <a:pPr lvl="1"/>
            <a:r>
              <a:rPr lang="en-IE" dirty="0" smtClean="0"/>
              <a:t>Management of the business processes must be toward the strategic objectives.</a:t>
            </a:r>
          </a:p>
          <a:p>
            <a:pPr lvl="1"/>
            <a:r>
              <a:rPr lang="en-IE" dirty="0" smtClean="0"/>
              <a:t>Change of business processes and actions so that they aim to achieve the objectives.</a:t>
            </a:r>
          </a:p>
          <a:p>
            <a:pPr lvl="1"/>
            <a:r>
              <a:rPr lang="en-IE" dirty="0" smtClean="0"/>
              <a:t>Optimise daily activities.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5</a:t>
            </a:fld>
            <a:endParaRPr lang="en-IE"/>
          </a:p>
        </p:txBody>
      </p:sp>
    </p:spTree>
    <p:extLst>
      <p:ext uri="{BB962C8B-B14F-4D97-AF65-F5344CB8AC3E}">
        <p14:creationId xmlns:p14="http://schemas.microsoft.com/office/powerpoint/2010/main" val="87501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Business analytics model</a:t>
            </a:r>
          </a:p>
        </p:txBody>
      </p:sp>
      <p:sp>
        <p:nvSpPr>
          <p:cNvPr id="3" name="Content Placeholder 2"/>
          <p:cNvSpPr>
            <a:spLocks noGrp="1"/>
          </p:cNvSpPr>
          <p:nvPr>
            <p:ph idx="1"/>
          </p:nvPr>
        </p:nvSpPr>
        <p:spPr/>
        <p:txBody>
          <a:bodyPr/>
          <a:lstStyle/>
          <a:p>
            <a:r>
              <a:rPr lang="en-IE" dirty="0" smtClean="0"/>
              <a:t>Analysts/Reporting and analytics</a:t>
            </a:r>
          </a:p>
          <a:p>
            <a:pPr lvl="1"/>
            <a:r>
              <a:rPr lang="en-IE" dirty="0" smtClean="0"/>
              <a:t>Analysts specify which information and data are necessary to achieve the desired behaviour of operational managers in the business environment.</a:t>
            </a:r>
          </a:p>
          <a:p>
            <a:pPr lvl="1"/>
            <a:r>
              <a:rPr lang="en-IE" dirty="0" smtClean="0"/>
              <a:t>Information and knowledge are generated concerning analytical and strategic models.</a:t>
            </a:r>
          </a:p>
          <a:p>
            <a:pPr lvl="1"/>
            <a:r>
              <a:rPr lang="en-IE" dirty="0" smtClean="0"/>
              <a:t>Requirements for front end applications, and reporting specified to meet the demands of the higher layers of the model.</a:t>
            </a:r>
          </a:p>
          <a:p>
            <a:pPr lvl="1"/>
            <a:r>
              <a:rPr lang="en-IE" dirty="0" smtClean="0"/>
              <a:t>This layer is between the business and I.T layers, the team members here have both I.T and business competencies (BSA).</a:t>
            </a:r>
          </a:p>
          <a:p>
            <a:pPr lvl="1"/>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6</a:t>
            </a:fld>
            <a:endParaRPr lang="en-IE"/>
          </a:p>
        </p:txBody>
      </p:sp>
    </p:spTree>
    <p:extLst>
      <p:ext uri="{BB962C8B-B14F-4D97-AF65-F5344CB8AC3E}">
        <p14:creationId xmlns:p14="http://schemas.microsoft.com/office/powerpoint/2010/main" val="276104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Business analytics model</a:t>
            </a:r>
          </a:p>
        </p:txBody>
      </p:sp>
      <p:sp>
        <p:nvSpPr>
          <p:cNvPr id="3" name="Content Placeholder 2"/>
          <p:cNvSpPr>
            <a:spLocks noGrp="1"/>
          </p:cNvSpPr>
          <p:nvPr>
            <p:ph idx="1"/>
          </p:nvPr>
        </p:nvSpPr>
        <p:spPr/>
        <p:txBody>
          <a:bodyPr/>
          <a:lstStyle/>
          <a:p>
            <a:r>
              <a:rPr lang="en-IE" dirty="0" smtClean="0"/>
              <a:t>ETL developers/Data Warehouse</a:t>
            </a:r>
          </a:p>
          <a:p>
            <a:pPr lvl="1"/>
            <a:r>
              <a:rPr lang="en-IE" dirty="0" smtClean="0"/>
              <a:t>Database specialists and ETL developers receive requirements from the analytical environment about data deliveries. If the required data is already in the data warehouse, the process will be to make this data accessible to the front end applications. If it is not in the warehouse the process is to retrieve it from one or more sources. Data may also be purchased from an external provider.</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7</a:t>
            </a:fld>
            <a:endParaRPr lang="en-IE"/>
          </a:p>
        </p:txBody>
      </p:sp>
    </p:spTree>
    <p:extLst>
      <p:ext uri="{BB962C8B-B14F-4D97-AF65-F5344CB8AC3E}">
        <p14:creationId xmlns:p14="http://schemas.microsoft.com/office/powerpoint/2010/main" val="369628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Business analytics model</a:t>
            </a:r>
          </a:p>
        </p:txBody>
      </p:sp>
      <p:sp>
        <p:nvSpPr>
          <p:cNvPr id="3" name="Content Placeholder 2"/>
          <p:cNvSpPr>
            <a:spLocks noGrp="1"/>
          </p:cNvSpPr>
          <p:nvPr>
            <p:ph idx="1"/>
          </p:nvPr>
        </p:nvSpPr>
        <p:spPr/>
        <p:txBody>
          <a:bodyPr/>
          <a:lstStyle/>
          <a:p>
            <a:r>
              <a:rPr lang="en-IE" dirty="0" smtClean="0"/>
              <a:t>IT professionals/Data sources and IT infrastructure</a:t>
            </a:r>
          </a:p>
          <a:p>
            <a:pPr lvl="1"/>
            <a:r>
              <a:rPr lang="en-IE" dirty="0" smtClean="0"/>
              <a:t>IT operations must meet the data needs in terms of sources to feed into the data warehouse.</a:t>
            </a:r>
          </a:p>
          <a:p>
            <a:pPr lvl="1"/>
            <a:r>
              <a:rPr lang="en-IE" dirty="0" smtClean="0"/>
              <a:t>Maintain and deliver multiple data sources.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8</a:t>
            </a:fld>
            <a:endParaRPr lang="en-IE"/>
          </a:p>
        </p:txBody>
      </p:sp>
    </p:spTree>
    <p:extLst>
      <p:ext uri="{BB962C8B-B14F-4D97-AF65-F5344CB8AC3E}">
        <p14:creationId xmlns:p14="http://schemas.microsoft.com/office/powerpoint/2010/main" val="258380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Business analytics model</a:t>
            </a:r>
          </a:p>
        </p:txBody>
      </p:sp>
      <p:sp>
        <p:nvSpPr>
          <p:cNvPr id="3" name="Content Placeholder 2"/>
          <p:cNvSpPr>
            <a:spLocks noGrp="1"/>
          </p:cNvSpPr>
          <p:nvPr>
            <p:ph idx="1"/>
          </p:nvPr>
        </p:nvSpPr>
        <p:spPr/>
        <p:txBody>
          <a:bodyPr/>
          <a:lstStyle/>
          <a:p>
            <a:r>
              <a:rPr lang="en-IE" dirty="0" smtClean="0"/>
              <a:t>Success/Failure</a:t>
            </a:r>
          </a:p>
          <a:p>
            <a:pPr lvl="1"/>
            <a:r>
              <a:rPr lang="en-IE" dirty="0" smtClean="0"/>
              <a:t>Many people, processes and competencies.</a:t>
            </a:r>
          </a:p>
          <a:p>
            <a:pPr lvl="1"/>
            <a:r>
              <a:rPr lang="en-IE" dirty="0" smtClean="0"/>
              <a:t>If the top layer do not define one overall strategy, operational decision makers will not have a goal to work toward. The analysts then do not know what to analyse.</a:t>
            </a:r>
          </a:p>
          <a:p>
            <a:pPr lvl="1"/>
            <a:r>
              <a:rPr lang="en-IE" dirty="0" smtClean="0"/>
              <a:t>Is the objective to show a profit of 1.3 million or to be the most innovative enterprise?</a:t>
            </a:r>
          </a:p>
          <a:p>
            <a:pPr lvl="1"/>
            <a:r>
              <a:rPr lang="en-IE" dirty="0" smtClean="0"/>
              <a:t>Different analytical approaches and information deliverables.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9</a:t>
            </a:fld>
            <a:endParaRPr lang="en-IE"/>
          </a:p>
        </p:txBody>
      </p:sp>
    </p:spTree>
    <p:extLst>
      <p:ext uri="{BB962C8B-B14F-4D97-AF65-F5344CB8AC3E}">
        <p14:creationId xmlns:p14="http://schemas.microsoft.com/office/powerpoint/2010/main" val="686533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lyt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analytic" id="{9A28554E-78CD-4F85-AE53-59AAB432ED69}" vid="{CA8F7F4E-8027-487E-91E4-E9646DCEB1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Template>
  <TotalTime>8333</TotalTime>
  <Words>1136</Words>
  <Application>Microsoft Office PowerPoint</Application>
  <PresentationFormat>Custom</PresentationFormat>
  <Paragraphs>90</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analytic</vt:lpstr>
      <vt:lpstr>Data Analytics</vt:lpstr>
      <vt:lpstr>Business analytics</vt:lpstr>
      <vt:lpstr>Business analytics model</vt:lpstr>
      <vt:lpstr>PowerPoint Presentation</vt:lpstr>
      <vt:lpstr>Business analytics model</vt:lpstr>
      <vt:lpstr>Business analytics model</vt:lpstr>
      <vt:lpstr>Business analytics model</vt:lpstr>
      <vt:lpstr>Business analytics model</vt:lpstr>
      <vt:lpstr>Business analytics model</vt:lpstr>
      <vt:lpstr>Assessment and prioritisation</vt:lpstr>
      <vt:lpstr>Assessment and prioritisation</vt:lpstr>
      <vt:lpstr>Assessment and prioritisation</vt:lpstr>
      <vt:lpstr>Business analytics future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James Mullally</dc:creator>
  <cp:lastModifiedBy>Brenda Mullally</cp:lastModifiedBy>
  <cp:revision>107</cp:revision>
  <dcterms:created xsi:type="dcterms:W3CDTF">2015-01-22T11:52:23Z</dcterms:created>
  <dcterms:modified xsi:type="dcterms:W3CDTF">2015-04-13T13:54:21Z</dcterms:modified>
</cp:coreProperties>
</file>