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5" r:id="rId6"/>
    <p:sldId id="258" r:id="rId7"/>
    <p:sldId id="263" r:id="rId8"/>
    <p:sldId id="264" r:id="rId9"/>
    <p:sldId id="259" r:id="rId10"/>
    <p:sldId id="267" r:id="rId11"/>
    <p:sldId id="268" r:id="rId12"/>
    <p:sldId id="266" r:id="rId13"/>
    <p:sldId id="270" r:id="rId14"/>
    <p:sldId id="26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5"/>
    <p:restoredTop sz="94665"/>
  </p:normalViewPr>
  <p:slideViewPr>
    <p:cSldViewPr snapToGrid="0" snapToObjects="1">
      <p:cViewPr varScale="1">
        <p:scale>
          <a:sx n="91" d="100"/>
          <a:sy n="91" d="100"/>
        </p:scale>
        <p:origin x="22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7/7/18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7/7/18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7/7/18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7/7/18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dreads.com/work/quotes/252618" TargetMode="External"/><Relationship Id="rId2" Type="http://schemas.openxmlformats.org/officeDocument/2006/relationships/hyperlink" Target="https://www.goodreads.com/author/show/10538.Carl_Saga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2636-0F1D-7B4C-898C-018D899DC256}"/>
              </a:ext>
            </a:extLst>
          </p:cNvPr>
          <p:cNvSpPr>
            <a:spLocks noGrp="1"/>
          </p:cNvSpPr>
          <p:nvPr>
            <p:ph type="ctrTitle"/>
          </p:nvPr>
        </p:nvSpPr>
        <p:spPr/>
        <p:txBody>
          <a:bodyPr/>
          <a:lstStyle/>
          <a:p>
            <a:r>
              <a:rPr lang="en-US" dirty="0"/>
              <a:t>Your News Today</a:t>
            </a:r>
          </a:p>
        </p:txBody>
      </p:sp>
      <p:sp>
        <p:nvSpPr>
          <p:cNvPr id="3" name="Subtitle 2">
            <a:extLst>
              <a:ext uri="{FF2B5EF4-FFF2-40B4-BE49-F238E27FC236}">
                <a16:creationId xmlns:a16="http://schemas.microsoft.com/office/drawing/2014/main" id="{2E2FC668-94ED-1D40-A46C-5AF296FE3BEE}"/>
              </a:ext>
            </a:extLst>
          </p:cNvPr>
          <p:cNvSpPr>
            <a:spLocks noGrp="1"/>
          </p:cNvSpPr>
          <p:nvPr>
            <p:ph type="subTitle" idx="1"/>
          </p:nvPr>
        </p:nvSpPr>
        <p:spPr/>
        <p:txBody>
          <a:bodyPr>
            <a:normAutofit fontScale="92500" lnSpcReduction="10000"/>
          </a:bodyPr>
          <a:lstStyle/>
          <a:p>
            <a:r>
              <a:rPr lang="en-US" dirty="0"/>
              <a:t>NEWS – North, East, West, South</a:t>
            </a:r>
          </a:p>
          <a:p>
            <a:r>
              <a:rPr lang="en-US" dirty="0"/>
              <a:t>Where do you think you are today?</a:t>
            </a:r>
          </a:p>
        </p:txBody>
      </p:sp>
    </p:spTree>
    <p:extLst>
      <p:ext uri="{BB962C8B-B14F-4D97-AF65-F5344CB8AC3E}">
        <p14:creationId xmlns:p14="http://schemas.microsoft.com/office/powerpoint/2010/main" val="145075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E2CA-9C67-734C-961C-39A821CA6825}"/>
              </a:ext>
            </a:extLst>
          </p:cNvPr>
          <p:cNvSpPr>
            <a:spLocks noGrp="1"/>
          </p:cNvSpPr>
          <p:nvPr>
            <p:ph type="title"/>
          </p:nvPr>
        </p:nvSpPr>
        <p:spPr/>
        <p:txBody>
          <a:bodyPr/>
          <a:lstStyle/>
          <a:p>
            <a:r>
              <a:rPr lang="en-US" dirty="0"/>
              <a:t>WORLD headlines sentiment </a:t>
            </a:r>
            <a:r>
              <a:rPr lang="en-US" dirty="0" err="1"/>
              <a:t>dataframe</a:t>
            </a:r>
            <a:endParaRPr lang="en-US" dirty="0"/>
          </a:p>
        </p:txBody>
      </p:sp>
      <p:pic>
        <p:nvPicPr>
          <p:cNvPr id="5" name="Content Placeholder 4">
            <a:extLst>
              <a:ext uri="{FF2B5EF4-FFF2-40B4-BE49-F238E27FC236}">
                <a16:creationId xmlns:a16="http://schemas.microsoft.com/office/drawing/2014/main" id="{2EAF1B84-47AD-8E47-821C-267B34A0351F}"/>
              </a:ext>
            </a:extLst>
          </p:cNvPr>
          <p:cNvPicPr>
            <a:picLocks noGrp="1" noChangeAspect="1"/>
          </p:cNvPicPr>
          <p:nvPr>
            <p:ph idx="1"/>
          </p:nvPr>
        </p:nvPicPr>
        <p:blipFill>
          <a:blip r:embed="rId2"/>
          <a:stretch>
            <a:fillRect/>
          </a:stretch>
        </p:blipFill>
        <p:spPr>
          <a:xfrm>
            <a:off x="3568620" y="2193925"/>
            <a:ext cx="5054759" cy="4024313"/>
          </a:xfrm>
        </p:spPr>
      </p:pic>
    </p:spTree>
    <p:extLst>
      <p:ext uri="{BB962C8B-B14F-4D97-AF65-F5344CB8AC3E}">
        <p14:creationId xmlns:p14="http://schemas.microsoft.com/office/powerpoint/2010/main" val="173878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32F1-2C79-8648-B185-92F5FBC2B349}"/>
              </a:ext>
            </a:extLst>
          </p:cNvPr>
          <p:cNvSpPr>
            <a:spLocks noGrp="1"/>
          </p:cNvSpPr>
          <p:nvPr>
            <p:ph type="title"/>
          </p:nvPr>
        </p:nvSpPr>
        <p:spPr/>
        <p:txBody>
          <a:bodyPr>
            <a:normAutofit/>
          </a:bodyPr>
          <a:lstStyle/>
          <a:p>
            <a:r>
              <a:rPr lang="en-US" dirty="0"/>
              <a:t>Us headline sentiment </a:t>
            </a:r>
            <a:r>
              <a:rPr lang="en-US" dirty="0" err="1"/>
              <a:t>dataframe</a:t>
            </a:r>
            <a:endParaRPr lang="en-US" dirty="0"/>
          </a:p>
        </p:txBody>
      </p:sp>
      <p:pic>
        <p:nvPicPr>
          <p:cNvPr id="5" name="Content Placeholder 4">
            <a:extLst>
              <a:ext uri="{FF2B5EF4-FFF2-40B4-BE49-F238E27FC236}">
                <a16:creationId xmlns:a16="http://schemas.microsoft.com/office/drawing/2014/main" id="{C322B4C5-5562-B243-943A-D1D0AC105451}"/>
              </a:ext>
            </a:extLst>
          </p:cNvPr>
          <p:cNvPicPr>
            <a:picLocks noGrp="1" noChangeAspect="1"/>
          </p:cNvPicPr>
          <p:nvPr>
            <p:ph idx="1"/>
          </p:nvPr>
        </p:nvPicPr>
        <p:blipFill>
          <a:blip r:embed="rId2"/>
          <a:stretch>
            <a:fillRect/>
          </a:stretch>
        </p:blipFill>
        <p:spPr>
          <a:xfrm>
            <a:off x="3635539" y="2193925"/>
            <a:ext cx="4920921" cy="4024313"/>
          </a:xfrm>
        </p:spPr>
      </p:pic>
    </p:spTree>
    <p:extLst>
      <p:ext uri="{BB962C8B-B14F-4D97-AF65-F5344CB8AC3E}">
        <p14:creationId xmlns:p14="http://schemas.microsoft.com/office/powerpoint/2010/main" val="12631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2B4E-E831-ED47-8A87-4BEF5F1DB760}"/>
              </a:ext>
            </a:extLst>
          </p:cNvPr>
          <p:cNvSpPr>
            <a:spLocks noGrp="1"/>
          </p:cNvSpPr>
          <p:nvPr>
            <p:ph type="title"/>
          </p:nvPr>
        </p:nvSpPr>
        <p:spPr/>
        <p:txBody>
          <a:bodyPr/>
          <a:lstStyle/>
          <a:p>
            <a:r>
              <a:rPr lang="en-US" dirty="0"/>
              <a:t>QUOTE</a:t>
            </a:r>
          </a:p>
        </p:txBody>
      </p:sp>
      <p:sp>
        <p:nvSpPr>
          <p:cNvPr id="3" name="Content Placeholder 2">
            <a:extLst>
              <a:ext uri="{FF2B5EF4-FFF2-40B4-BE49-F238E27FC236}">
                <a16:creationId xmlns:a16="http://schemas.microsoft.com/office/drawing/2014/main" id="{A2B70E51-DA9B-7C48-8BAA-56905BEA6972}"/>
              </a:ext>
            </a:extLst>
          </p:cNvPr>
          <p:cNvSpPr>
            <a:spLocks noGrp="1"/>
          </p:cNvSpPr>
          <p:nvPr>
            <p:ph idx="1"/>
          </p:nvPr>
        </p:nvSpPr>
        <p:spPr/>
        <p:txBody>
          <a:bodyPr>
            <a:normAutofit fontScale="92500" lnSpcReduction="10000"/>
          </a:bodyPr>
          <a:lstStyle/>
          <a:p>
            <a:r>
              <a:rPr lang="en-US" dirty="0"/>
              <a:t>“I have a foreboding of an America in my children's or grandchildren's time -- when the United States is a service and information economy; when nearly all the manufacturing industries have slipped away to other countries; when awesome technological powers are in the hands of a very few, and no one representing the public interest can even grasp the issues; when the people have lost the ability to set their own agendas or knowledgeably question those in authority; when, clutching our crystals and nervously consulting our horoscopes, our critical faculties in decline, unable to distinguish between what feels good and what's true, we slide, almost without noticing, back into superstition and darkness...</a:t>
            </a:r>
            <a:br>
              <a:rPr lang="en-US" dirty="0"/>
            </a:br>
            <a:br>
              <a:rPr lang="en-US" dirty="0"/>
            </a:br>
            <a:r>
              <a:rPr lang="en-US" dirty="0"/>
              <a:t>The dumbing down of American is most evident in the slow decay of substantive content in the enormously influential media, the 30 second sound bites (now down to 10 seconds or less), lowest common denominator programming, credulous presentations on pseudoscience and superstition, but especially a kind of celebration of ignorance” </a:t>
            </a:r>
            <a:br>
              <a:rPr lang="en-US" dirty="0"/>
            </a:br>
            <a:r>
              <a:rPr lang="en-US" dirty="0"/>
              <a:t>― </a:t>
            </a:r>
            <a:r>
              <a:rPr lang="en-US" b="1" dirty="0">
                <a:hlinkClick r:id="rId2"/>
              </a:rPr>
              <a:t>Carl Sagan</a:t>
            </a:r>
            <a:r>
              <a:rPr lang="en-US" dirty="0"/>
              <a:t>, </a:t>
            </a:r>
            <a:r>
              <a:rPr lang="en-US" b="1" dirty="0">
                <a:hlinkClick r:id="rId3"/>
              </a:rPr>
              <a:t>The Demon-Haunted World: Science as a Candle in the Dark</a:t>
            </a:r>
            <a:endParaRPr lang="en-US" dirty="0"/>
          </a:p>
        </p:txBody>
      </p:sp>
    </p:spTree>
    <p:extLst>
      <p:ext uri="{BB962C8B-B14F-4D97-AF65-F5344CB8AC3E}">
        <p14:creationId xmlns:p14="http://schemas.microsoft.com/office/powerpoint/2010/main" val="193387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FC73-0E54-9343-BEE0-67C113937BA0}"/>
              </a:ext>
            </a:extLst>
          </p:cNvPr>
          <p:cNvSpPr>
            <a:spLocks noGrp="1"/>
          </p:cNvSpPr>
          <p:nvPr>
            <p:ph type="title"/>
          </p:nvPr>
        </p:nvSpPr>
        <p:spPr/>
        <p:txBody>
          <a:bodyPr/>
          <a:lstStyle/>
          <a:p>
            <a:r>
              <a:rPr lang="en-US" dirty="0"/>
              <a:t>Quote</a:t>
            </a:r>
          </a:p>
        </p:txBody>
      </p:sp>
      <p:pic>
        <p:nvPicPr>
          <p:cNvPr id="5" name="Content Placeholder 4">
            <a:extLst>
              <a:ext uri="{FF2B5EF4-FFF2-40B4-BE49-F238E27FC236}">
                <a16:creationId xmlns:a16="http://schemas.microsoft.com/office/drawing/2014/main" id="{A3A09B29-D326-D94B-8F6B-1B70958E44B8}"/>
              </a:ext>
            </a:extLst>
          </p:cNvPr>
          <p:cNvPicPr>
            <a:picLocks noGrp="1" noChangeAspect="1"/>
          </p:cNvPicPr>
          <p:nvPr>
            <p:ph idx="1"/>
          </p:nvPr>
        </p:nvPicPr>
        <p:blipFill>
          <a:blip r:embed="rId2"/>
          <a:stretch>
            <a:fillRect/>
          </a:stretch>
        </p:blipFill>
        <p:spPr>
          <a:xfrm>
            <a:off x="2082800" y="2383631"/>
            <a:ext cx="8026400" cy="3644900"/>
          </a:xfrm>
        </p:spPr>
      </p:pic>
    </p:spTree>
    <p:extLst>
      <p:ext uri="{BB962C8B-B14F-4D97-AF65-F5344CB8AC3E}">
        <p14:creationId xmlns:p14="http://schemas.microsoft.com/office/powerpoint/2010/main" val="226056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FA6D-9C8B-584E-83D7-CF1AD9F731BE}"/>
              </a:ext>
            </a:extLst>
          </p:cNvPr>
          <p:cNvSpPr>
            <a:spLocks noGrp="1"/>
          </p:cNvSpPr>
          <p:nvPr>
            <p:ph type="title"/>
          </p:nvPr>
        </p:nvSpPr>
        <p:spPr/>
        <p:txBody>
          <a:bodyPr/>
          <a:lstStyle/>
          <a:p>
            <a:r>
              <a:rPr lang="en-US" dirty="0"/>
              <a:t>Issues we faced</a:t>
            </a:r>
          </a:p>
        </p:txBody>
      </p:sp>
      <p:sp>
        <p:nvSpPr>
          <p:cNvPr id="3" name="Content Placeholder 2">
            <a:extLst>
              <a:ext uri="{FF2B5EF4-FFF2-40B4-BE49-F238E27FC236}">
                <a16:creationId xmlns:a16="http://schemas.microsoft.com/office/drawing/2014/main" id="{EE389360-E245-7B45-9811-832FAB10ADBC}"/>
              </a:ext>
            </a:extLst>
          </p:cNvPr>
          <p:cNvSpPr>
            <a:spLocks noGrp="1"/>
          </p:cNvSpPr>
          <p:nvPr>
            <p:ph idx="1"/>
          </p:nvPr>
        </p:nvSpPr>
        <p:spPr/>
        <p:txBody>
          <a:bodyPr/>
          <a:lstStyle/>
          <a:p>
            <a:r>
              <a:rPr lang="en-US" dirty="0"/>
              <a:t>The </a:t>
            </a:r>
            <a:r>
              <a:rPr lang="en-US" dirty="0" err="1"/>
              <a:t>NewsAPI</a:t>
            </a:r>
            <a:r>
              <a:rPr lang="en-US" dirty="0"/>
              <a:t> was used to pull the data from the start. </a:t>
            </a:r>
          </a:p>
          <a:p>
            <a:pPr lvl="1"/>
            <a:r>
              <a:rPr lang="en-US" dirty="0"/>
              <a:t>Issues: Result set was limited to only 20 results, using the country and category parameters.</a:t>
            </a:r>
          </a:p>
          <a:p>
            <a:pPr lvl="1"/>
            <a:r>
              <a:rPr lang="en-US" dirty="0"/>
              <a:t>Last minute policy change: The maximum number of articles that can be pulled for non parametrized query was limited to 100.</a:t>
            </a:r>
          </a:p>
          <a:p>
            <a:r>
              <a:rPr lang="en-US" dirty="0"/>
              <a:t>Heat Map generation and tuning – learning growth </a:t>
            </a:r>
            <a:r>
              <a:rPr lang="en-US" dirty="0">
                <a:sym typeface="Wingdings" pitchFamily="2" charset="2"/>
              </a:rPr>
              <a:t></a:t>
            </a:r>
            <a:r>
              <a:rPr lang="en-US" dirty="0"/>
              <a:t>.</a:t>
            </a:r>
          </a:p>
        </p:txBody>
      </p:sp>
    </p:spTree>
    <p:extLst>
      <p:ext uri="{BB962C8B-B14F-4D97-AF65-F5344CB8AC3E}">
        <p14:creationId xmlns:p14="http://schemas.microsoft.com/office/powerpoint/2010/main" val="94777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9654-12C3-2F4F-BA71-ACE02C875588}"/>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EDF538AD-3DBF-0740-AEA6-A0D34315502D}"/>
              </a:ext>
            </a:extLst>
          </p:cNvPr>
          <p:cNvSpPr>
            <a:spLocks noGrp="1"/>
          </p:cNvSpPr>
          <p:nvPr>
            <p:ph idx="1"/>
          </p:nvPr>
        </p:nvSpPr>
        <p:spPr/>
        <p:txBody>
          <a:bodyPr/>
          <a:lstStyle/>
          <a:p>
            <a:r>
              <a:rPr lang="en-US" dirty="0"/>
              <a:t>Thanks!</a:t>
            </a:r>
          </a:p>
        </p:txBody>
      </p:sp>
    </p:spTree>
    <p:extLst>
      <p:ext uri="{BB962C8B-B14F-4D97-AF65-F5344CB8AC3E}">
        <p14:creationId xmlns:p14="http://schemas.microsoft.com/office/powerpoint/2010/main" val="48927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7145-93F4-1546-80B6-78F4FB4941A5}"/>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7BA11EF6-1801-B64F-8E8E-B747D1484D24}"/>
              </a:ext>
            </a:extLst>
          </p:cNvPr>
          <p:cNvSpPr>
            <a:spLocks noGrp="1"/>
          </p:cNvSpPr>
          <p:nvPr>
            <p:ph idx="1"/>
          </p:nvPr>
        </p:nvSpPr>
        <p:spPr/>
        <p:txBody>
          <a:bodyPr/>
          <a:lstStyle/>
          <a:p>
            <a:r>
              <a:rPr lang="en-US" dirty="0"/>
              <a:t>What are the top headlines in the world today?</a:t>
            </a:r>
          </a:p>
          <a:p>
            <a:r>
              <a:rPr lang="en-US" dirty="0"/>
              <a:t>What are the top headlines in US today?</a:t>
            </a:r>
          </a:p>
        </p:txBody>
      </p:sp>
    </p:spTree>
    <p:extLst>
      <p:ext uri="{BB962C8B-B14F-4D97-AF65-F5344CB8AC3E}">
        <p14:creationId xmlns:p14="http://schemas.microsoft.com/office/powerpoint/2010/main" val="314520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E2B9-78B4-1846-B711-968A0E9C9F38}"/>
              </a:ext>
            </a:extLst>
          </p:cNvPr>
          <p:cNvSpPr>
            <a:spLocks noGrp="1"/>
          </p:cNvSpPr>
          <p:nvPr>
            <p:ph type="title"/>
          </p:nvPr>
        </p:nvSpPr>
        <p:spPr/>
        <p:txBody>
          <a:bodyPr/>
          <a:lstStyle/>
          <a:p>
            <a:r>
              <a:rPr lang="en-US" dirty="0"/>
              <a:t>World Media Top WORDS</a:t>
            </a:r>
          </a:p>
        </p:txBody>
      </p:sp>
      <p:pic>
        <p:nvPicPr>
          <p:cNvPr id="5" name="Content Placeholder 4">
            <a:extLst>
              <a:ext uri="{FF2B5EF4-FFF2-40B4-BE49-F238E27FC236}">
                <a16:creationId xmlns:a16="http://schemas.microsoft.com/office/drawing/2014/main" id="{09B1C30F-66EB-9D45-AAE7-7A5B545BA9EB}"/>
              </a:ext>
            </a:extLst>
          </p:cNvPr>
          <p:cNvPicPr>
            <a:picLocks noGrp="1" noChangeAspect="1"/>
          </p:cNvPicPr>
          <p:nvPr>
            <p:ph idx="1"/>
          </p:nvPr>
        </p:nvPicPr>
        <p:blipFill>
          <a:blip r:embed="rId2"/>
          <a:stretch>
            <a:fillRect/>
          </a:stretch>
        </p:blipFill>
        <p:spPr>
          <a:xfrm>
            <a:off x="1745391" y="2193925"/>
            <a:ext cx="8701217" cy="4024313"/>
          </a:xfrm>
        </p:spPr>
      </p:pic>
    </p:spTree>
    <p:extLst>
      <p:ext uri="{BB962C8B-B14F-4D97-AF65-F5344CB8AC3E}">
        <p14:creationId xmlns:p14="http://schemas.microsoft.com/office/powerpoint/2010/main" val="382689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0475-F316-8840-A3BE-FED87DE40315}"/>
              </a:ext>
            </a:extLst>
          </p:cNvPr>
          <p:cNvSpPr>
            <a:spLocks noGrp="1"/>
          </p:cNvSpPr>
          <p:nvPr>
            <p:ph type="title"/>
          </p:nvPr>
        </p:nvSpPr>
        <p:spPr/>
        <p:txBody>
          <a:bodyPr/>
          <a:lstStyle/>
          <a:p>
            <a:r>
              <a:rPr lang="en-US" dirty="0"/>
              <a:t>Us media top words</a:t>
            </a:r>
          </a:p>
        </p:txBody>
      </p:sp>
      <p:pic>
        <p:nvPicPr>
          <p:cNvPr id="5" name="Content Placeholder 4">
            <a:extLst>
              <a:ext uri="{FF2B5EF4-FFF2-40B4-BE49-F238E27FC236}">
                <a16:creationId xmlns:a16="http://schemas.microsoft.com/office/drawing/2014/main" id="{0CC0F213-21B0-F24C-8BE3-C308E4D86E15}"/>
              </a:ext>
            </a:extLst>
          </p:cNvPr>
          <p:cNvPicPr>
            <a:picLocks noGrp="1" noChangeAspect="1"/>
          </p:cNvPicPr>
          <p:nvPr>
            <p:ph idx="1"/>
          </p:nvPr>
        </p:nvPicPr>
        <p:blipFill>
          <a:blip r:embed="rId2"/>
          <a:stretch>
            <a:fillRect/>
          </a:stretch>
        </p:blipFill>
        <p:spPr>
          <a:xfrm>
            <a:off x="2841939" y="2193925"/>
            <a:ext cx="6508121" cy="4024313"/>
          </a:xfrm>
        </p:spPr>
      </p:pic>
    </p:spTree>
    <p:extLst>
      <p:ext uri="{BB962C8B-B14F-4D97-AF65-F5344CB8AC3E}">
        <p14:creationId xmlns:p14="http://schemas.microsoft.com/office/powerpoint/2010/main" val="37290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5A24-1350-8546-B89D-89554ECC1049}"/>
              </a:ext>
            </a:extLst>
          </p:cNvPr>
          <p:cNvSpPr>
            <a:spLocks noGrp="1"/>
          </p:cNvSpPr>
          <p:nvPr>
            <p:ph type="title"/>
          </p:nvPr>
        </p:nvSpPr>
        <p:spPr/>
        <p:txBody>
          <a:bodyPr/>
          <a:lstStyle/>
          <a:p>
            <a:r>
              <a:rPr lang="en-US" dirty="0"/>
              <a:t>How and from where did the data come from?</a:t>
            </a:r>
          </a:p>
        </p:txBody>
      </p:sp>
      <p:pic>
        <p:nvPicPr>
          <p:cNvPr id="5" name="Content Placeholder 4">
            <a:extLst>
              <a:ext uri="{FF2B5EF4-FFF2-40B4-BE49-F238E27FC236}">
                <a16:creationId xmlns:a16="http://schemas.microsoft.com/office/drawing/2014/main" id="{74F48E3F-CD67-4048-8352-D077EC74FC93}"/>
              </a:ext>
            </a:extLst>
          </p:cNvPr>
          <p:cNvPicPr>
            <a:picLocks noGrp="1" noChangeAspect="1"/>
          </p:cNvPicPr>
          <p:nvPr>
            <p:ph idx="1"/>
          </p:nvPr>
        </p:nvPicPr>
        <p:blipFill>
          <a:blip r:embed="rId2"/>
          <a:stretch>
            <a:fillRect/>
          </a:stretch>
        </p:blipFill>
        <p:spPr>
          <a:xfrm>
            <a:off x="2411124" y="2193925"/>
            <a:ext cx="7369752" cy="4024313"/>
          </a:xfrm>
        </p:spPr>
      </p:pic>
    </p:spTree>
    <p:extLst>
      <p:ext uri="{BB962C8B-B14F-4D97-AF65-F5344CB8AC3E}">
        <p14:creationId xmlns:p14="http://schemas.microsoft.com/office/powerpoint/2010/main" val="358525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D237-1A65-6D49-BE37-568AAEFEE831}"/>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49172613-E318-4C48-B181-6CBD8D4F71F2}"/>
              </a:ext>
            </a:extLst>
          </p:cNvPr>
          <p:cNvSpPr>
            <a:spLocks noGrp="1"/>
          </p:cNvSpPr>
          <p:nvPr>
            <p:ph idx="1"/>
          </p:nvPr>
        </p:nvSpPr>
        <p:spPr/>
        <p:txBody>
          <a:bodyPr/>
          <a:lstStyle/>
          <a:p>
            <a:r>
              <a:rPr lang="en-US" dirty="0"/>
              <a:t>How similar or varied are the news?</a:t>
            </a:r>
          </a:p>
          <a:p>
            <a:r>
              <a:rPr lang="en-US" dirty="0"/>
              <a:t>How connected are we with the rest of the world?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7857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3E2D-7FEA-594C-92F2-E540450CB479}"/>
              </a:ext>
            </a:extLst>
          </p:cNvPr>
          <p:cNvSpPr>
            <a:spLocks noGrp="1"/>
          </p:cNvSpPr>
          <p:nvPr>
            <p:ph type="title"/>
          </p:nvPr>
        </p:nvSpPr>
        <p:spPr/>
        <p:txBody>
          <a:bodyPr/>
          <a:lstStyle/>
          <a:p>
            <a:r>
              <a:rPr lang="en-US" dirty="0"/>
              <a:t>World media sentiment</a:t>
            </a:r>
          </a:p>
        </p:txBody>
      </p:sp>
      <p:pic>
        <p:nvPicPr>
          <p:cNvPr id="6" name="Content Placeholder 5">
            <a:extLst>
              <a:ext uri="{FF2B5EF4-FFF2-40B4-BE49-F238E27FC236}">
                <a16:creationId xmlns:a16="http://schemas.microsoft.com/office/drawing/2014/main" id="{5C8DB2C2-FC02-C747-80F8-82AA560382E5}"/>
              </a:ext>
            </a:extLst>
          </p:cNvPr>
          <p:cNvPicPr>
            <a:picLocks noGrp="1" noChangeAspect="1"/>
          </p:cNvPicPr>
          <p:nvPr>
            <p:ph idx="1"/>
          </p:nvPr>
        </p:nvPicPr>
        <p:blipFill>
          <a:blip r:embed="rId2"/>
          <a:stretch>
            <a:fillRect/>
          </a:stretch>
        </p:blipFill>
        <p:spPr>
          <a:xfrm>
            <a:off x="1511546" y="2193925"/>
            <a:ext cx="9168907" cy="4024313"/>
          </a:xfrm>
        </p:spPr>
      </p:pic>
    </p:spTree>
    <p:extLst>
      <p:ext uri="{BB962C8B-B14F-4D97-AF65-F5344CB8AC3E}">
        <p14:creationId xmlns:p14="http://schemas.microsoft.com/office/powerpoint/2010/main" val="293395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4C97-A756-314C-9138-6FCB8D75C65C}"/>
              </a:ext>
            </a:extLst>
          </p:cNvPr>
          <p:cNvSpPr>
            <a:spLocks noGrp="1"/>
          </p:cNvSpPr>
          <p:nvPr>
            <p:ph type="title"/>
          </p:nvPr>
        </p:nvSpPr>
        <p:spPr/>
        <p:txBody>
          <a:bodyPr/>
          <a:lstStyle/>
          <a:p>
            <a:r>
              <a:rPr lang="en-US" dirty="0"/>
              <a:t>Us media sentiment</a:t>
            </a:r>
          </a:p>
        </p:txBody>
      </p:sp>
      <p:pic>
        <p:nvPicPr>
          <p:cNvPr id="6" name="Content Placeholder 5">
            <a:extLst>
              <a:ext uri="{FF2B5EF4-FFF2-40B4-BE49-F238E27FC236}">
                <a16:creationId xmlns:a16="http://schemas.microsoft.com/office/drawing/2014/main" id="{EF970FF7-47BA-4448-8F33-07129D700AAA}"/>
              </a:ext>
            </a:extLst>
          </p:cNvPr>
          <p:cNvPicPr>
            <a:picLocks noGrp="1" noChangeAspect="1"/>
          </p:cNvPicPr>
          <p:nvPr>
            <p:ph idx="1"/>
          </p:nvPr>
        </p:nvPicPr>
        <p:blipFill>
          <a:blip r:embed="rId2"/>
          <a:stretch>
            <a:fillRect/>
          </a:stretch>
        </p:blipFill>
        <p:spPr>
          <a:xfrm>
            <a:off x="1073970" y="2193925"/>
            <a:ext cx="10044060" cy="4024313"/>
          </a:xfrm>
        </p:spPr>
      </p:pic>
    </p:spTree>
    <p:extLst>
      <p:ext uri="{BB962C8B-B14F-4D97-AF65-F5344CB8AC3E}">
        <p14:creationId xmlns:p14="http://schemas.microsoft.com/office/powerpoint/2010/main" val="375120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07B7-33FD-894E-97FA-612810E2B07D}"/>
              </a:ext>
            </a:extLst>
          </p:cNvPr>
          <p:cNvSpPr>
            <a:spLocks noGrp="1"/>
          </p:cNvSpPr>
          <p:nvPr>
            <p:ph type="title"/>
          </p:nvPr>
        </p:nvSpPr>
        <p:spPr/>
        <p:txBody>
          <a:bodyPr/>
          <a:lstStyle/>
          <a:p>
            <a:r>
              <a:rPr lang="en-US" dirty="0"/>
              <a:t>Then What? Conclusion</a:t>
            </a:r>
          </a:p>
        </p:txBody>
      </p:sp>
      <p:sp>
        <p:nvSpPr>
          <p:cNvPr id="3" name="Content Placeholder 2">
            <a:extLst>
              <a:ext uri="{FF2B5EF4-FFF2-40B4-BE49-F238E27FC236}">
                <a16:creationId xmlns:a16="http://schemas.microsoft.com/office/drawing/2014/main" id="{BEB11AF6-3C2E-C34C-AAB5-4012A80C8009}"/>
              </a:ext>
            </a:extLst>
          </p:cNvPr>
          <p:cNvSpPr>
            <a:spLocks noGrp="1"/>
          </p:cNvSpPr>
          <p:nvPr>
            <p:ph idx="1"/>
          </p:nvPr>
        </p:nvSpPr>
        <p:spPr/>
        <p:txBody>
          <a:bodyPr/>
          <a:lstStyle/>
          <a:p>
            <a:r>
              <a:rPr lang="en-US" dirty="0"/>
              <a:t>Are we in sync with the rest of the world?</a:t>
            </a:r>
          </a:p>
          <a:p>
            <a:r>
              <a:rPr lang="en-US" dirty="0"/>
              <a:t>How much of our thinking and decisions are due to our media - influence?</a:t>
            </a:r>
          </a:p>
          <a:p>
            <a:r>
              <a:rPr lang="en-US" dirty="0"/>
              <a:t>This data is just a start – </a:t>
            </a:r>
          </a:p>
          <a:p>
            <a:pPr lvl="1"/>
            <a:r>
              <a:rPr lang="en-US" dirty="0"/>
              <a:t>More analysis on the topic will shed insights on the current and emerging trends in the fields of finance, medicine, politics, etc. and how they are being given the direction by the media.</a:t>
            </a:r>
          </a:p>
        </p:txBody>
      </p:sp>
    </p:spTree>
    <p:extLst>
      <p:ext uri="{BB962C8B-B14F-4D97-AF65-F5344CB8AC3E}">
        <p14:creationId xmlns:p14="http://schemas.microsoft.com/office/powerpoint/2010/main" val="103933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732</TotalTime>
  <Words>368</Words>
  <Application>Microsoft Macintosh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vt:lpstr>
      <vt:lpstr>Vapor Trail</vt:lpstr>
      <vt:lpstr>Your News Today</vt:lpstr>
      <vt:lpstr>What?</vt:lpstr>
      <vt:lpstr>World Media Top WORDS</vt:lpstr>
      <vt:lpstr>Us media top words</vt:lpstr>
      <vt:lpstr>How and from where did the data come from?</vt:lpstr>
      <vt:lpstr>So What?</vt:lpstr>
      <vt:lpstr>World media sentiment</vt:lpstr>
      <vt:lpstr>Us media sentiment</vt:lpstr>
      <vt:lpstr>Then What? Conclusion</vt:lpstr>
      <vt:lpstr>WORLD headlines sentiment dataframe</vt:lpstr>
      <vt:lpstr>Us headline sentiment dataframe</vt:lpstr>
      <vt:lpstr>QUOTE</vt:lpstr>
      <vt:lpstr>Quote</vt:lpstr>
      <vt:lpstr>Issues we faced</vt:lpstr>
      <vt:lpstr>Q &amp; A</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News Today</dc:title>
  <dc:creator>Balaji Sadagopa</dc:creator>
  <cp:lastModifiedBy>Balaji Sadagopa</cp:lastModifiedBy>
  <cp:revision>15</cp:revision>
  <dcterms:created xsi:type="dcterms:W3CDTF">2018-07-03T20:01:09Z</dcterms:created>
  <dcterms:modified xsi:type="dcterms:W3CDTF">2018-07-07T13:42:34Z</dcterms:modified>
</cp:coreProperties>
</file>