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5"/>
    <p:restoredTop sz="94686"/>
  </p:normalViewPr>
  <p:slideViewPr>
    <p:cSldViewPr snapToGrid="0" snapToObjects="1">
      <p:cViewPr varScale="1">
        <p:scale>
          <a:sx n="59" d="100"/>
          <a:sy n="59" d="100"/>
        </p:scale>
        <p:origin x="216"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10/26/18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10/26/18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09D1-1F67-D94E-980A-5DCF194F883B}"/>
              </a:ext>
            </a:extLst>
          </p:cNvPr>
          <p:cNvSpPr>
            <a:spLocks noGrp="1"/>
          </p:cNvSpPr>
          <p:nvPr>
            <p:ph type="ctrTitle"/>
          </p:nvPr>
        </p:nvSpPr>
        <p:spPr/>
        <p:txBody>
          <a:bodyPr/>
          <a:lstStyle/>
          <a:p>
            <a:r>
              <a:rPr lang="en-US" dirty="0"/>
              <a:t>STOCK MARKET TRACKER</a:t>
            </a:r>
          </a:p>
        </p:txBody>
      </p:sp>
      <p:sp>
        <p:nvSpPr>
          <p:cNvPr id="3" name="Subtitle 2">
            <a:extLst>
              <a:ext uri="{FF2B5EF4-FFF2-40B4-BE49-F238E27FC236}">
                <a16:creationId xmlns:a16="http://schemas.microsoft.com/office/drawing/2014/main" id="{00D6DE3F-181D-3A4F-9E1A-7E18853EB64F}"/>
              </a:ext>
            </a:extLst>
          </p:cNvPr>
          <p:cNvSpPr>
            <a:spLocks noGrp="1"/>
          </p:cNvSpPr>
          <p:nvPr>
            <p:ph type="subTitle" idx="1"/>
          </p:nvPr>
        </p:nvSpPr>
        <p:spPr/>
        <p:txBody>
          <a:bodyPr/>
          <a:lstStyle/>
          <a:p>
            <a:r>
              <a:rPr lang="en-US" dirty="0"/>
              <a:t>Voice enabled bot</a:t>
            </a:r>
          </a:p>
          <a:p>
            <a:r>
              <a:rPr lang="en-US" dirty="0"/>
              <a:t>By Balaji K. Sadagopa</a:t>
            </a:r>
          </a:p>
        </p:txBody>
      </p:sp>
    </p:spTree>
    <p:extLst>
      <p:ext uri="{BB962C8B-B14F-4D97-AF65-F5344CB8AC3E}">
        <p14:creationId xmlns:p14="http://schemas.microsoft.com/office/powerpoint/2010/main" val="128298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6261-F93A-B840-B149-4F71623607D2}"/>
              </a:ext>
            </a:extLst>
          </p:cNvPr>
          <p:cNvSpPr>
            <a:spLocks noGrp="1"/>
          </p:cNvSpPr>
          <p:nvPr>
            <p:ph type="title"/>
          </p:nvPr>
        </p:nvSpPr>
        <p:spPr>
          <a:xfrm>
            <a:off x="1141413" y="252756"/>
            <a:ext cx="9905998" cy="1478570"/>
          </a:xfrm>
        </p:spPr>
        <p:txBody>
          <a:bodyPr/>
          <a:lstStyle/>
          <a:p>
            <a:r>
              <a:rPr lang="en-US" dirty="0"/>
              <a:t>What is Stock market tracker</a:t>
            </a:r>
          </a:p>
        </p:txBody>
      </p:sp>
      <p:sp>
        <p:nvSpPr>
          <p:cNvPr id="3" name="Content Placeholder 2">
            <a:extLst>
              <a:ext uri="{FF2B5EF4-FFF2-40B4-BE49-F238E27FC236}">
                <a16:creationId xmlns:a16="http://schemas.microsoft.com/office/drawing/2014/main" id="{FB0479DA-09CF-854F-8BE8-0A1AE6DCB835}"/>
              </a:ext>
            </a:extLst>
          </p:cNvPr>
          <p:cNvSpPr>
            <a:spLocks noGrp="1"/>
          </p:cNvSpPr>
          <p:nvPr>
            <p:ph idx="1"/>
          </p:nvPr>
        </p:nvSpPr>
        <p:spPr>
          <a:xfrm>
            <a:off x="1141412" y="1674054"/>
            <a:ext cx="9905999" cy="4740813"/>
          </a:xfrm>
        </p:spPr>
        <p:txBody>
          <a:bodyPr>
            <a:normAutofit fontScale="47500" lnSpcReduction="20000"/>
          </a:bodyPr>
          <a:lstStyle/>
          <a:p>
            <a:r>
              <a:rPr lang="en-US" sz="4200" dirty="0" err="1"/>
              <a:t>StockMarketTracker</a:t>
            </a:r>
            <a:r>
              <a:rPr lang="en-US" sz="4200" dirty="0"/>
              <a:t> 1.0 is a Machine Learning BOT. That can be accessed by google voice or Slack. </a:t>
            </a:r>
            <a:br>
              <a:rPr lang="en-US" sz="4200" dirty="0"/>
            </a:br>
            <a:endParaRPr lang="en-US" sz="4200" dirty="0"/>
          </a:p>
          <a:p>
            <a:r>
              <a:rPr lang="en-US" sz="4200" dirty="0" err="1"/>
              <a:t>StockMarketTracker</a:t>
            </a:r>
            <a:r>
              <a:rPr lang="en-US" sz="4200" dirty="0"/>
              <a:t> 1.0 is a API component model designed application that can be instructed verbally over google voice to get the stock quotes for any publicly traded company. Note, with small modification </a:t>
            </a:r>
            <a:r>
              <a:rPr lang="en-US" sz="4200" dirty="0" err="1"/>
              <a:t>siri</a:t>
            </a:r>
            <a:r>
              <a:rPr lang="en-US" sz="4200" dirty="0"/>
              <a:t> and </a:t>
            </a:r>
            <a:r>
              <a:rPr lang="en-US" sz="4200" dirty="0" err="1"/>
              <a:t>cortana</a:t>
            </a:r>
            <a:r>
              <a:rPr lang="en-US" sz="4200" dirty="0"/>
              <a:t> can also be supported. </a:t>
            </a:r>
            <a:r>
              <a:rPr lang="en-US" sz="4200" dirty="0" err="1"/>
              <a:t>StockMarketTracker</a:t>
            </a:r>
            <a:r>
              <a:rPr lang="en-US" sz="4200" dirty="0"/>
              <a:t> can also be instructed via slack. </a:t>
            </a:r>
            <a:br>
              <a:rPr lang="en-US" sz="4200" dirty="0"/>
            </a:br>
            <a:endParaRPr lang="en-US" sz="4200" dirty="0"/>
          </a:p>
          <a:p>
            <a:r>
              <a:rPr lang="en-US" sz="4200" dirty="0" err="1"/>
              <a:t>StockMarketTracker</a:t>
            </a:r>
            <a:r>
              <a:rPr lang="en-US" sz="4200" dirty="0"/>
              <a:t> uses google </a:t>
            </a:r>
            <a:r>
              <a:rPr lang="en-US" sz="4200" dirty="0" err="1"/>
              <a:t>DialogFlow</a:t>
            </a:r>
            <a:r>
              <a:rPr lang="en-US" sz="4200" dirty="0"/>
              <a:t> Machine Learning API to learn the human voice patterns to pull company name, date and price type from the user. It then uses the company name to get the stock ticker from "Yahoo Finance API". </a:t>
            </a:r>
            <a:br>
              <a:rPr lang="en-US" sz="4200" dirty="0"/>
            </a:br>
            <a:endParaRPr lang="en-US" sz="4200" dirty="0"/>
          </a:p>
          <a:p>
            <a:r>
              <a:rPr lang="en-US" sz="4200" dirty="0" err="1"/>
              <a:t>StockMarketTracker</a:t>
            </a:r>
            <a:r>
              <a:rPr lang="en-US" sz="4200" dirty="0"/>
              <a:t> then gets the stock ticker price details from "</a:t>
            </a:r>
            <a:r>
              <a:rPr lang="en-US" sz="4200" dirty="0" err="1"/>
              <a:t>Intrinio</a:t>
            </a:r>
            <a:r>
              <a:rPr lang="en-US" sz="4200" dirty="0"/>
              <a:t> Financial Markets Data API". This information is returned back to the google </a:t>
            </a:r>
            <a:r>
              <a:rPr lang="en-US" sz="4200" dirty="0" err="1"/>
              <a:t>DialogFlow</a:t>
            </a:r>
            <a:r>
              <a:rPr lang="en-US" sz="4200" dirty="0"/>
              <a:t>. </a:t>
            </a:r>
          </a:p>
          <a:p>
            <a:endParaRPr lang="en-US" dirty="0"/>
          </a:p>
        </p:txBody>
      </p:sp>
    </p:spTree>
    <p:extLst>
      <p:ext uri="{BB962C8B-B14F-4D97-AF65-F5344CB8AC3E}">
        <p14:creationId xmlns:p14="http://schemas.microsoft.com/office/powerpoint/2010/main" val="158616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6261-F93A-B840-B149-4F71623607D2}"/>
              </a:ext>
            </a:extLst>
          </p:cNvPr>
          <p:cNvSpPr>
            <a:spLocks noGrp="1"/>
          </p:cNvSpPr>
          <p:nvPr>
            <p:ph type="title"/>
          </p:nvPr>
        </p:nvSpPr>
        <p:spPr>
          <a:xfrm>
            <a:off x="1141413" y="252756"/>
            <a:ext cx="9905998" cy="1478570"/>
          </a:xfrm>
        </p:spPr>
        <p:txBody>
          <a:bodyPr/>
          <a:lstStyle/>
          <a:p>
            <a:r>
              <a:rPr lang="en-US" dirty="0"/>
              <a:t>Stock Market Tracker - Application flow</a:t>
            </a:r>
          </a:p>
        </p:txBody>
      </p:sp>
      <p:pic>
        <p:nvPicPr>
          <p:cNvPr id="7" name="Content Placeholder 6">
            <a:extLst>
              <a:ext uri="{FF2B5EF4-FFF2-40B4-BE49-F238E27FC236}">
                <a16:creationId xmlns:a16="http://schemas.microsoft.com/office/drawing/2014/main" id="{8E8CEC61-EBE2-874D-823D-FA82607C66A8}"/>
              </a:ext>
            </a:extLst>
          </p:cNvPr>
          <p:cNvPicPr>
            <a:picLocks noGrp="1" noChangeAspect="1"/>
          </p:cNvPicPr>
          <p:nvPr>
            <p:ph idx="1"/>
          </p:nvPr>
        </p:nvPicPr>
        <p:blipFill>
          <a:blip r:embed="rId2"/>
          <a:stretch>
            <a:fillRect/>
          </a:stretch>
        </p:blipFill>
        <p:spPr>
          <a:xfrm>
            <a:off x="2554321" y="3984435"/>
            <a:ext cx="1359569" cy="718168"/>
          </a:xfrm>
        </p:spPr>
      </p:pic>
      <p:grpSp>
        <p:nvGrpSpPr>
          <p:cNvPr id="17" name="Group 16">
            <a:extLst>
              <a:ext uri="{FF2B5EF4-FFF2-40B4-BE49-F238E27FC236}">
                <a16:creationId xmlns:a16="http://schemas.microsoft.com/office/drawing/2014/main" id="{2992BF86-DA25-2D4C-802A-DCB2170B0773}"/>
              </a:ext>
            </a:extLst>
          </p:cNvPr>
          <p:cNvGrpSpPr/>
          <p:nvPr/>
        </p:nvGrpSpPr>
        <p:grpSpPr>
          <a:xfrm>
            <a:off x="933943" y="2855572"/>
            <a:ext cx="1392701" cy="1041779"/>
            <a:chOff x="187363" y="2863275"/>
            <a:chExt cx="1392701" cy="1041779"/>
          </a:xfrm>
          <a:solidFill>
            <a:schemeClr val="accent4">
              <a:lumMod val="20000"/>
              <a:lumOff val="80000"/>
            </a:schemeClr>
          </a:solidFill>
        </p:grpSpPr>
        <p:sp>
          <p:nvSpPr>
            <p:cNvPr id="4" name="Smiley Face 3">
              <a:extLst>
                <a:ext uri="{FF2B5EF4-FFF2-40B4-BE49-F238E27FC236}">
                  <a16:creationId xmlns:a16="http://schemas.microsoft.com/office/drawing/2014/main" id="{F3EA6C37-236B-BF43-9836-AAFA71FC8E32}"/>
                </a:ext>
              </a:extLst>
            </p:cNvPr>
            <p:cNvSpPr/>
            <p:nvPr/>
          </p:nvSpPr>
          <p:spPr>
            <a:xfrm>
              <a:off x="279155" y="2863275"/>
              <a:ext cx="914400" cy="914400"/>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24FD81B-047D-BA47-8038-CAD8A51C7D5D}"/>
                </a:ext>
              </a:extLst>
            </p:cNvPr>
            <p:cNvSpPr txBox="1"/>
            <p:nvPr/>
          </p:nvSpPr>
          <p:spPr>
            <a:xfrm>
              <a:off x="187363" y="3525226"/>
              <a:ext cx="1392701" cy="379828"/>
            </a:xfrm>
            <a:prstGeom prst="rect">
              <a:avLst/>
            </a:prstGeom>
            <a:noFill/>
          </p:spPr>
          <p:txBody>
            <a:bodyPr wrap="square" rtlCol="0">
              <a:spAutoFit/>
            </a:bodyPr>
            <a:lstStyle/>
            <a:p>
              <a:r>
                <a:rPr lang="en-US" dirty="0">
                  <a:solidFill>
                    <a:schemeClr val="tx2">
                      <a:lumMod val="20000"/>
                      <a:lumOff val="80000"/>
                    </a:schemeClr>
                  </a:solidFill>
                </a:rPr>
                <a:t>Human User</a:t>
              </a:r>
            </a:p>
          </p:txBody>
        </p:sp>
      </p:grpSp>
      <p:pic>
        <p:nvPicPr>
          <p:cNvPr id="15" name="Picture 14">
            <a:extLst>
              <a:ext uri="{FF2B5EF4-FFF2-40B4-BE49-F238E27FC236}">
                <a16:creationId xmlns:a16="http://schemas.microsoft.com/office/drawing/2014/main" id="{BDE73D60-4B29-CB45-A542-B3A7056C61C7}"/>
              </a:ext>
            </a:extLst>
          </p:cNvPr>
          <p:cNvPicPr>
            <a:picLocks noChangeAspect="1"/>
          </p:cNvPicPr>
          <p:nvPr/>
        </p:nvPicPr>
        <p:blipFill>
          <a:blip r:embed="rId3"/>
          <a:stretch>
            <a:fillRect/>
          </a:stretch>
        </p:blipFill>
        <p:spPr>
          <a:xfrm>
            <a:off x="2607667" y="1479924"/>
            <a:ext cx="1139141" cy="1358881"/>
          </a:xfrm>
          <a:prstGeom prst="rect">
            <a:avLst/>
          </a:prstGeom>
        </p:spPr>
      </p:pic>
      <p:sp>
        <p:nvSpPr>
          <p:cNvPr id="16" name="Left-Right Arrow 15">
            <a:extLst>
              <a:ext uri="{FF2B5EF4-FFF2-40B4-BE49-F238E27FC236}">
                <a16:creationId xmlns:a16="http://schemas.microsoft.com/office/drawing/2014/main" id="{383F8FC1-F1E1-A746-9AF6-12A570E22145}"/>
              </a:ext>
            </a:extLst>
          </p:cNvPr>
          <p:cNvSpPr/>
          <p:nvPr/>
        </p:nvSpPr>
        <p:spPr>
          <a:xfrm>
            <a:off x="3606791" y="2754860"/>
            <a:ext cx="1216152" cy="784434"/>
          </a:xfrm>
          <a:prstGeom prst="lef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8CD7B2E8-9427-0F4D-9DEF-F376B5558677}"/>
              </a:ext>
            </a:extLst>
          </p:cNvPr>
          <p:cNvSpPr/>
          <p:nvPr/>
        </p:nvSpPr>
        <p:spPr>
          <a:xfrm rot="5400000" flipH="1">
            <a:off x="1865441" y="2214188"/>
            <a:ext cx="674307" cy="616963"/>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a:extLst>
              <a:ext uri="{FF2B5EF4-FFF2-40B4-BE49-F238E27FC236}">
                <a16:creationId xmlns:a16="http://schemas.microsoft.com/office/drawing/2014/main" id="{3C9A4292-3B72-7D46-AF3F-A7DC38C059E0}"/>
              </a:ext>
            </a:extLst>
          </p:cNvPr>
          <p:cNvSpPr/>
          <p:nvPr/>
        </p:nvSpPr>
        <p:spPr>
          <a:xfrm rot="5400000">
            <a:off x="1877748" y="3935486"/>
            <a:ext cx="627624" cy="594895"/>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1A58606-ECAE-A441-8B3F-A9852D9CE09C}"/>
              </a:ext>
            </a:extLst>
          </p:cNvPr>
          <p:cNvGrpSpPr/>
          <p:nvPr/>
        </p:nvGrpSpPr>
        <p:grpSpPr>
          <a:xfrm>
            <a:off x="4844714" y="1392840"/>
            <a:ext cx="3537281" cy="3545059"/>
            <a:chOff x="4583462" y="1392840"/>
            <a:chExt cx="3537281" cy="3545059"/>
          </a:xfrm>
        </p:grpSpPr>
        <p:sp>
          <p:nvSpPr>
            <p:cNvPr id="13" name="Cloud 12">
              <a:extLst>
                <a:ext uri="{FF2B5EF4-FFF2-40B4-BE49-F238E27FC236}">
                  <a16:creationId xmlns:a16="http://schemas.microsoft.com/office/drawing/2014/main" id="{64E459D8-D378-3544-9B1F-2B03D1C38EDB}"/>
                </a:ext>
              </a:extLst>
            </p:cNvPr>
            <p:cNvSpPr/>
            <p:nvPr/>
          </p:nvSpPr>
          <p:spPr>
            <a:xfrm>
              <a:off x="4583462" y="1392840"/>
              <a:ext cx="3537281" cy="3545059"/>
            </a:xfrm>
            <a:prstGeom prst="cloud">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61C7EA-4EED-B546-8EBA-348B6EC01B1F}"/>
                </a:ext>
              </a:extLst>
            </p:cNvPr>
            <p:cNvSpPr/>
            <p:nvPr/>
          </p:nvSpPr>
          <p:spPr>
            <a:xfrm>
              <a:off x="5049977" y="2307240"/>
              <a:ext cx="1303188" cy="181171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40000"/>
                      <a:lumOff val="60000"/>
                    </a:schemeClr>
                  </a:solidFill>
                </a:rPr>
                <a:t>Google</a:t>
              </a:r>
            </a:p>
            <a:p>
              <a:pPr algn="ctr"/>
              <a:r>
                <a:rPr lang="en-US" dirty="0" err="1">
                  <a:solidFill>
                    <a:schemeClr val="bg2">
                      <a:lumMod val="40000"/>
                      <a:lumOff val="60000"/>
                    </a:schemeClr>
                  </a:solidFill>
                </a:rPr>
                <a:t>Dialogflow</a:t>
              </a:r>
              <a:endParaRPr lang="en-US" dirty="0">
                <a:solidFill>
                  <a:schemeClr val="bg2">
                    <a:lumMod val="40000"/>
                    <a:lumOff val="60000"/>
                  </a:schemeClr>
                </a:solidFill>
              </a:endParaRPr>
            </a:p>
          </p:txBody>
        </p:sp>
        <p:sp>
          <p:nvSpPr>
            <p:cNvPr id="20" name="Right Arrow Callout 19">
              <a:extLst>
                <a:ext uri="{FF2B5EF4-FFF2-40B4-BE49-F238E27FC236}">
                  <a16:creationId xmlns:a16="http://schemas.microsoft.com/office/drawing/2014/main" id="{85BC364A-DB71-A94A-9291-14A6A9568894}"/>
                </a:ext>
              </a:extLst>
            </p:cNvPr>
            <p:cNvSpPr/>
            <p:nvPr/>
          </p:nvSpPr>
          <p:spPr>
            <a:xfrm>
              <a:off x="6329251" y="2754860"/>
              <a:ext cx="1633988" cy="914400"/>
            </a:xfrm>
            <a:prstGeom prst="rightArrow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40000"/>
                      <a:lumOff val="60000"/>
                    </a:schemeClr>
                  </a:solidFill>
                </a:rPr>
                <a:t>Webhook</a:t>
              </a:r>
            </a:p>
          </p:txBody>
        </p:sp>
      </p:grpSp>
      <p:sp>
        <p:nvSpPr>
          <p:cNvPr id="22" name="TextBox 21">
            <a:extLst>
              <a:ext uri="{FF2B5EF4-FFF2-40B4-BE49-F238E27FC236}">
                <a16:creationId xmlns:a16="http://schemas.microsoft.com/office/drawing/2014/main" id="{17024954-C5CA-7042-9FC2-E1D2F07A676B}"/>
              </a:ext>
            </a:extLst>
          </p:cNvPr>
          <p:cNvSpPr txBox="1"/>
          <p:nvPr/>
        </p:nvSpPr>
        <p:spPr>
          <a:xfrm>
            <a:off x="5280140" y="5047945"/>
            <a:ext cx="3887865" cy="369332"/>
          </a:xfrm>
          <a:prstGeom prst="rect">
            <a:avLst/>
          </a:prstGeom>
          <a:noFill/>
        </p:spPr>
        <p:txBody>
          <a:bodyPr wrap="square" rtlCol="0">
            <a:spAutoFit/>
          </a:bodyPr>
          <a:lstStyle/>
          <a:p>
            <a:r>
              <a:rPr lang="en-US" dirty="0"/>
              <a:t>Google Machine Learning Service</a:t>
            </a:r>
          </a:p>
        </p:txBody>
      </p:sp>
      <p:sp>
        <p:nvSpPr>
          <p:cNvPr id="23" name="TextBox 22">
            <a:extLst>
              <a:ext uri="{FF2B5EF4-FFF2-40B4-BE49-F238E27FC236}">
                <a16:creationId xmlns:a16="http://schemas.microsoft.com/office/drawing/2014/main" id="{ED5980E0-F1CA-F941-B0AF-B5013485741C}"/>
              </a:ext>
            </a:extLst>
          </p:cNvPr>
          <p:cNvSpPr txBox="1"/>
          <p:nvPr/>
        </p:nvSpPr>
        <p:spPr>
          <a:xfrm>
            <a:off x="9883214" y="5047945"/>
            <a:ext cx="1304781" cy="369332"/>
          </a:xfrm>
          <a:prstGeom prst="rect">
            <a:avLst/>
          </a:prstGeom>
          <a:noFill/>
        </p:spPr>
        <p:txBody>
          <a:bodyPr wrap="square" rtlCol="0">
            <a:spAutoFit/>
          </a:bodyPr>
          <a:lstStyle/>
          <a:p>
            <a:r>
              <a:rPr lang="en-US" dirty="0"/>
              <a:t>API Services</a:t>
            </a:r>
          </a:p>
        </p:txBody>
      </p:sp>
      <p:sp>
        <p:nvSpPr>
          <p:cNvPr id="25" name="Snip and Round Single Corner Rectangle 24">
            <a:extLst>
              <a:ext uri="{FF2B5EF4-FFF2-40B4-BE49-F238E27FC236}">
                <a16:creationId xmlns:a16="http://schemas.microsoft.com/office/drawing/2014/main" id="{1316504D-2E52-894F-BA9D-93326370E26F}"/>
              </a:ext>
            </a:extLst>
          </p:cNvPr>
          <p:cNvSpPr/>
          <p:nvPr/>
        </p:nvSpPr>
        <p:spPr>
          <a:xfrm>
            <a:off x="9820455" y="1567008"/>
            <a:ext cx="1311490" cy="118785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Yahoo Finance API</a:t>
            </a:r>
          </a:p>
        </p:txBody>
      </p:sp>
      <p:sp>
        <p:nvSpPr>
          <p:cNvPr id="27" name="Snip and Round Single Corner Rectangle 26">
            <a:extLst>
              <a:ext uri="{FF2B5EF4-FFF2-40B4-BE49-F238E27FC236}">
                <a16:creationId xmlns:a16="http://schemas.microsoft.com/office/drawing/2014/main" id="{F9A105D8-36A4-074E-892C-BB111E101275}"/>
              </a:ext>
            </a:extLst>
          </p:cNvPr>
          <p:cNvSpPr/>
          <p:nvPr/>
        </p:nvSpPr>
        <p:spPr>
          <a:xfrm>
            <a:off x="9817899" y="3352800"/>
            <a:ext cx="1311490" cy="119769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Intrinio</a:t>
            </a:r>
            <a:r>
              <a:rPr lang="en-US" dirty="0"/>
              <a:t> Finance API</a:t>
            </a:r>
          </a:p>
        </p:txBody>
      </p:sp>
      <p:sp>
        <p:nvSpPr>
          <p:cNvPr id="28" name="TextBox 27">
            <a:extLst>
              <a:ext uri="{FF2B5EF4-FFF2-40B4-BE49-F238E27FC236}">
                <a16:creationId xmlns:a16="http://schemas.microsoft.com/office/drawing/2014/main" id="{4F534BED-0FE6-E24E-BE49-765CF71015DE}"/>
              </a:ext>
            </a:extLst>
          </p:cNvPr>
          <p:cNvSpPr txBox="1"/>
          <p:nvPr/>
        </p:nvSpPr>
        <p:spPr>
          <a:xfrm>
            <a:off x="2326649" y="5047945"/>
            <a:ext cx="2552008" cy="369332"/>
          </a:xfrm>
          <a:prstGeom prst="rect">
            <a:avLst/>
          </a:prstGeom>
          <a:noFill/>
        </p:spPr>
        <p:txBody>
          <a:bodyPr wrap="square" rtlCol="0">
            <a:spAutoFit/>
          </a:bodyPr>
          <a:lstStyle/>
          <a:p>
            <a:r>
              <a:rPr lang="en-US" dirty="0"/>
              <a:t>Client Interface Layer</a:t>
            </a:r>
          </a:p>
        </p:txBody>
      </p:sp>
      <p:sp>
        <p:nvSpPr>
          <p:cNvPr id="30" name="Left-Right Arrow 29">
            <a:extLst>
              <a:ext uri="{FF2B5EF4-FFF2-40B4-BE49-F238E27FC236}">
                <a16:creationId xmlns:a16="http://schemas.microsoft.com/office/drawing/2014/main" id="{253827A6-198F-DD41-817E-D370D5DF05DE}"/>
              </a:ext>
            </a:extLst>
          </p:cNvPr>
          <p:cNvSpPr/>
          <p:nvPr/>
        </p:nvSpPr>
        <p:spPr>
          <a:xfrm>
            <a:off x="8505729" y="2733089"/>
            <a:ext cx="1216152" cy="784434"/>
          </a:xfrm>
          <a:prstGeom prst="lef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18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8D46-68A1-D24A-9A54-34F572DB8899}"/>
              </a:ext>
            </a:extLst>
          </p:cNvPr>
          <p:cNvSpPr>
            <a:spLocks noGrp="1"/>
          </p:cNvSpPr>
          <p:nvPr>
            <p:ph type="title"/>
          </p:nvPr>
        </p:nvSpPr>
        <p:spPr/>
        <p:txBody>
          <a:bodyPr/>
          <a:lstStyle/>
          <a:p>
            <a:r>
              <a:rPr lang="en-US" dirty="0"/>
              <a:t>Key Components</a:t>
            </a:r>
          </a:p>
        </p:txBody>
      </p:sp>
      <p:sp>
        <p:nvSpPr>
          <p:cNvPr id="3" name="Content Placeholder 2">
            <a:extLst>
              <a:ext uri="{FF2B5EF4-FFF2-40B4-BE49-F238E27FC236}">
                <a16:creationId xmlns:a16="http://schemas.microsoft.com/office/drawing/2014/main" id="{40EA6431-441F-9748-993C-3001DAE38BD1}"/>
              </a:ext>
            </a:extLst>
          </p:cNvPr>
          <p:cNvSpPr>
            <a:spLocks noGrp="1"/>
          </p:cNvSpPr>
          <p:nvPr>
            <p:ph idx="1"/>
          </p:nvPr>
        </p:nvSpPr>
        <p:spPr/>
        <p:txBody>
          <a:bodyPr/>
          <a:lstStyle/>
          <a:p>
            <a:r>
              <a:rPr lang="en-US" dirty="0"/>
              <a:t>Google </a:t>
            </a:r>
            <a:r>
              <a:rPr lang="en-US" dirty="0" err="1"/>
              <a:t>DialogFlow</a:t>
            </a:r>
            <a:r>
              <a:rPr lang="en-US" dirty="0"/>
              <a:t> - Machine Learning to recognize and decipher voice and text commands.</a:t>
            </a:r>
          </a:p>
          <a:p>
            <a:r>
              <a:rPr lang="en-US" dirty="0"/>
              <a:t>Yahoo Finance API - Recognize and translate company name to ticker.</a:t>
            </a:r>
          </a:p>
          <a:p>
            <a:r>
              <a:rPr lang="en-US" dirty="0" err="1"/>
              <a:t>Intrinio</a:t>
            </a:r>
            <a:r>
              <a:rPr lang="en-US" dirty="0"/>
              <a:t> Financial Markets Data API - To get the stock details for the stock ticker.</a:t>
            </a:r>
          </a:p>
        </p:txBody>
      </p:sp>
    </p:spTree>
    <p:extLst>
      <p:ext uri="{BB962C8B-B14F-4D97-AF65-F5344CB8AC3E}">
        <p14:creationId xmlns:p14="http://schemas.microsoft.com/office/powerpoint/2010/main" val="327791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82B9-9D8C-C341-AE46-FD3E55A419E2}"/>
              </a:ext>
            </a:extLst>
          </p:cNvPr>
          <p:cNvSpPr>
            <a:spLocks noGrp="1"/>
          </p:cNvSpPr>
          <p:nvPr>
            <p:ph type="title"/>
          </p:nvPr>
        </p:nvSpPr>
        <p:spPr/>
        <p:txBody>
          <a:bodyPr/>
          <a:lstStyle/>
          <a:p>
            <a:r>
              <a:rPr lang="en-US" dirty="0"/>
              <a:t>Demo – Q &amp; A</a:t>
            </a:r>
          </a:p>
        </p:txBody>
      </p:sp>
      <p:sp>
        <p:nvSpPr>
          <p:cNvPr id="3" name="Content Placeholder 2">
            <a:extLst>
              <a:ext uri="{FF2B5EF4-FFF2-40B4-BE49-F238E27FC236}">
                <a16:creationId xmlns:a16="http://schemas.microsoft.com/office/drawing/2014/main" id="{4FE7AB48-E6BD-0446-9DB1-FC8FAAF7E124}"/>
              </a:ext>
            </a:extLst>
          </p:cNvPr>
          <p:cNvSpPr>
            <a:spLocks noGrp="1"/>
          </p:cNvSpPr>
          <p:nvPr>
            <p:ph idx="1"/>
          </p:nvPr>
        </p:nvSpPr>
        <p:spPr/>
        <p:txBody>
          <a:bodyPr/>
          <a:lstStyle/>
          <a:p>
            <a:pPr marL="0" indent="0">
              <a:buNone/>
            </a:pPr>
            <a:r>
              <a:rPr lang="en-US" dirty="0">
                <a:solidFill>
                  <a:schemeClr val="accent6">
                    <a:lumMod val="50000"/>
                  </a:schemeClr>
                </a:solidFill>
                <a:latin typeface="+mj-lt"/>
                <a:cs typeface="Apple Chancery" panose="03020702040506060504" pitchFamily="66" charset="-79"/>
              </a:rPr>
              <a:t>Slack </a:t>
            </a:r>
            <a:r>
              <a:rPr lang="en-US">
                <a:solidFill>
                  <a:schemeClr val="accent6">
                    <a:lumMod val="50000"/>
                  </a:schemeClr>
                </a:solidFill>
                <a:latin typeface="+mj-lt"/>
                <a:cs typeface="Apple Chancery" panose="03020702040506060504" pitchFamily="66" charset="-79"/>
              </a:rPr>
              <a:t>flow </a:t>
            </a:r>
          </a:p>
          <a:p>
            <a:pPr marL="0" indent="0">
              <a:buNone/>
            </a:pPr>
            <a:r>
              <a:rPr lang="en-US">
                <a:solidFill>
                  <a:schemeClr val="accent6">
                    <a:lumMod val="50000"/>
                  </a:schemeClr>
                </a:solidFill>
                <a:latin typeface="+mj-lt"/>
                <a:cs typeface="Apple Chancery" panose="03020702040506060504" pitchFamily="66" charset="-79"/>
              </a:rPr>
              <a:t>Android </a:t>
            </a:r>
            <a:r>
              <a:rPr lang="en-US" dirty="0">
                <a:solidFill>
                  <a:schemeClr val="accent6">
                    <a:lumMod val="50000"/>
                  </a:schemeClr>
                </a:solidFill>
                <a:latin typeface="+mj-lt"/>
                <a:cs typeface="Apple Chancery" panose="03020702040506060504" pitchFamily="66" charset="-79"/>
              </a:rPr>
              <a:t>voice flow </a:t>
            </a:r>
          </a:p>
        </p:txBody>
      </p:sp>
    </p:spTree>
    <p:extLst>
      <p:ext uri="{BB962C8B-B14F-4D97-AF65-F5344CB8AC3E}">
        <p14:creationId xmlns:p14="http://schemas.microsoft.com/office/powerpoint/2010/main" val="256045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ED57-871B-6146-8500-9740BE9B8B00}"/>
              </a:ext>
            </a:extLst>
          </p:cNvPr>
          <p:cNvSpPr>
            <a:spLocks noGrp="1"/>
          </p:cNvSpPr>
          <p:nvPr>
            <p:ph type="title"/>
          </p:nvPr>
        </p:nvSpPr>
        <p:spPr/>
        <p:txBody>
          <a:bodyPr/>
          <a:lstStyle/>
          <a:p>
            <a:endParaRPr lang="en-US"/>
          </a:p>
        </p:txBody>
      </p:sp>
      <p:sp>
        <p:nvSpPr>
          <p:cNvPr id="4" name="Content Placeholder 2">
            <a:extLst>
              <a:ext uri="{FF2B5EF4-FFF2-40B4-BE49-F238E27FC236}">
                <a16:creationId xmlns:a16="http://schemas.microsoft.com/office/drawing/2014/main" id="{518AF4E7-B13E-0545-A1BA-111B13842A23}"/>
              </a:ext>
            </a:extLst>
          </p:cNvPr>
          <p:cNvSpPr>
            <a:spLocks noGrp="1"/>
          </p:cNvSpPr>
          <p:nvPr>
            <p:ph idx="1"/>
          </p:nvPr>
        </p:nvSpPr>
        <p:spPr/>
        <p:txBody>
          <a:bodyPr/>
          <a:lstStyle/>
          <a:p>
            <a:pPr marL="0" indent="0">
              <a:buNone/>
            </a:pPr>
            <a:r>
              <a:rPr lang="en-US" dirty="0">
                <a:solidFill>
                  <a:srgbClr val="FF0000"/>
                </a:solidFill>
                <a:latin typeface="Braggadocio" pitchFamily="82" charset="77"/>
              </a:rPr>
              <a:t>Special Thanks to</a:t>
            </a:r>
          </a:p>
          <a:p>
            <a:r>
              <a:rPr lang="en-US" dirty="0">
                <a:solidFill>
                  <a:srgbClr val="FFFF00"/>
                </a:solidFill>
                <a:latin typeface="Apple Chancery" panose="03020702040506060504" pitchFamily="66" charset="-79"/>
                <a:cs typeface="Apple Chancery" panose="03020702040506060504" pitchFamily="66" charset="-79"/>
              </a:rPr>
              <a:t>Austin Hagerty</a:t>
            </a:r>
          </a:p>
          <a:p>
            <a:r>
              <a:rPr lang="en-US" dirty="0">
                <a:solidFill>
                  <a:srgbClr val="FFC000"/>
                </a:solidFill>
                <a:latin typeface="Apple Chancery" panose="03020702040506060504" pitchFamily="66" charset="-79"/>
                <a:cs typeface="Apple Chancery" panose="03020702040506060504" pitchFamily="66" charset="-79"/>
              </a:rPr>
              <a:t>Caleb</a:t>
            </a:r>
          </a:p>
          <a:p>
            <a:r>
              <a:rPr lang="en-US" dirty="0" err="1">
                <a:solidFill>
                  <a:schemeClr val="accent6">
                    <a:lumMod val="50000"/>
                  </a:schemeClr>
                </a:solidFill>
                <a:latin typeface="Apple Chancery" panose="03020702040506060504" pitchFamily="66" charset="-79"/>
                <a:cs typeface="Apple Chancery" panose="03020702040506060504" pitchFamily="66" charset="-79"/>
              </a:rPr>
              <a:t>Garrek</a:t>
            </a:r>
            <a:endParaRPr lang="en-US" dirty="0">
              <a:solidFill>
                <a:schemeClr val="accent6">
                  <a:lumMod val="50000"/>
                </a:schemeClr>
              </a:solidFill>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361497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61</TotalTime>
  <Words>121</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 Chancery</vt:lpstr>
      <vt:lpstr>Arial</vt:lpstr>
      <vt:lpstr>Braggadocio</vt:lpstr>
      <vt:lpstr>Trebuchet MS</vt:lpstr>
      <vt:lpstr>Tw Cen MT</vt:lpstr>
      <vt:lpstr>Circuit</vt:lpstr>
      <vt:lpstr>STOCK MARKET TRACKER</vt:lpstr>
      <vt:lpstr>What is Stock market tracker</vt:lpstr>
      <vt:lpstr>Stock Market Tracker - Application flow</vt:lpstr>
      <vt:lpstr>Key Components</vt:lpstr>
      <vt:lpstr>Demo – Q &amp; A</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TRACKER</dc:title>
  <dc:creator>Balaji Sadagopa</dc:creator>
  <cp:lastModifiedBy>Balaji Sadagopa</cp:lastModifiedBy>
  <cp:revision>11</cp:revision>
  <dcterms:created xsi:type="dcterms:W3CDTF">2018-10-27T03:47:38Z</dcterms:created>
  <dcterms:modified xsi:type="dcterms:W3CDTF">2018-10-27T04:48:40Z</dcterms:modified>
</cp:coreProperties>
</file>